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75" r:id="rId3"/>
    <p:sldId id="340" r:id="rId4"/>
    <p:sldId id="323" r:id="rId5"/>
    <p:sldId id="293" r:id="rId6"/>
    <p:sldId id="310" r:id="rId7"/>
    <p:sldId id="300" r:id="rId8"/>
    <p:sldId id="294" r:id="rId9"/>
    <p:sldId id="295" r:id="rId10"/>
    <p:sldId id="314" r:id="rId11"/>
    <p:sldId id="297" r:id="rId12"/>
    <p:sldId id="324" r:id="rId13"/>
    <p:sldId id="325" r:id="rId14"/>
    <p:sldId id="318" r:id="rId15"/>
    <p:sldId id="354" r:id="rId16"/>
    <p:sldId id="298" r:id="rId17"/>
    <p:sldId id="311" r:id="rId18"/>
    <p:sldId id="315" r:id="rId19"/>
    <p:sldId id="326" r:id="rId20"/>
    <p:sldId id="319" r:id="rId21"/>
    <p:sldId id="316" r:id="rId22"/>
    <p:sldId id="313" r:id="rId23"/>
    <p:sldId id="299" r:id="rId24"/>
    <p:sldId id="345" r:id="rId25"/>
    <p:sldId id="339" r:id="rId26"/>
    <p:sldId id="312" r:id="rId27"/>
    <p:sldId id="352" r:id="rId28"/>
    <p:sldId id="341" r:id="rId29"/>
    <p:sldId id="344" r:id="rId30"/>
    <p:sldId id="334" r:id="rId31"/>
    <p:sldId id="333" r:id="rId32"/>
    <p:sldId id="322" r:id="rId33"/>
    <p:sldId id="342" r:id="rId34"/>
    <p:sldId id="343" r:id="rId35"/>
    <p:sldId id="338" r:id="rId36"/>
    <p:sldId id="336" r:id="rId37"/>
    <p:sldId id="346" r:id="rId38"/>
    <p:sldId id="347" r:id="rId39"/>
    <p:sldId id="348" r:id="rId40"/>
    <p:sldId id="349" r:id="rId41"/>
    <p:sldId id="350" r:id="rId42"/>
    <p:sldId id="351" r:id="rId43"/>
    <p:sldId id="353" r:id="rId44"/>
    <p:sldId id="309" r:id="rId45"/>
    <p:sldId id="302" r:id="rId46"/>
    <p:sldId id="303" r:id="rId47"/>
    <p:sldId id="304" r:id="rId48"/>
    <p:sldId id="320" r:id="rId49"/>
    <p:sldId id="321" r:id="rId50"/>
    <p:sldId id="305" r:id="rId51"/>
    <p:sldId id="331" r:id="rId52"/>
    <p:sldId id="327" r:id="rId53"/>
    <p:sldId id="328" r:id="rId54"/>
    <p:sldId id="329" r:id="rId55"/>
    <p:sldId id="330" r:id="rId56"/>
    <p:sldId id="307" r:id="rId57"/>
    <p:sldId id="308" r:id="rId58"/>
    <p:sldId id="27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099FA-AD4A-4A28-B724-80E52647249D}" v="56" dt="2017-08-14T23:29:50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39" autoAdjust="0"/>
  </p:normalViewPr>
  <p:slideViewPr>
    <p:cSldViewPr snapToGrid="0">
      <p:cViewPr varScale="1">
        <p:scale>
          <a:sx n="64" d="100"/>
          <a:sy n="64" d="100"/>
        </p:scale>
        <p:origin x="15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1DA79-9584-483D-AF52-4C96BF70F99D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69DAA-4524-4F08-BA89-758BF6DB8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4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7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3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must start at position 0 to find a match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If we’ve reached the end of the string and we don’t have a match, then return false (no word could be matched)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17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running time is much worse with this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5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56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how we are doubling the work at each level</a:t>
            </a:r>
          </a:p>
          <a:p>
            <a:endParaRPr lang="en-US" dirty="0"/>
          </a:p>
          <a:p>
            <a:r>
              <a:rPr lang="en-US" dirty="0"/>
              <a:t>If we count the number of O(1) lookups, we can see 2^n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“a” in dictionary? Yes, recursively call function for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Is “a” in dictionary? Yes, recursively call function for “ab”.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Is “a” in dictionary? Yes, recursively call function for “b”.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			Is “b” in dictionary? No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“ab” in dictionary? No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“aa” in dictionary? Yes, recursively call function for “b”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Is “b” in dictionary? No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in dictionary? No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“aa” in dictionary? Yes, recursively call function for “ab”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Is “a” in dictionary? Yes, recursively call function for “b”.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Is “b” in dictionary? No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Is “ab” in dictionary? No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in dictionary? Yes, recursively call function for “b”.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“b” in dictionary? No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“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aaab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in dictionary? 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76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20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60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sentence here is important – if you work your way backwards from the end of the string to the beginning, by virtue of our definition of something being a word break, it must hold true that the entire string has word breaks if the last index represents a word break.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4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7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88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1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41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6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65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33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68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memorize the list – instead be able to reason through how you arrive at the complexity for each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91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GeeksForGeeks</a:t>
            </a:r>
            <a:r>
              <a:rPr lang="en-US" dirty="0"/>
              <a:t> seems particularly useful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17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9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concept of a “node”, it has next (and in some cases ‘previous’) pointers to other nodes, and stores data of some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8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noticed we haven’t been providing as much code review feedback, that’s for good reason. We’re teaching you to find the resources you need to get feedback on your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Important skill in industry – unblock yourself, get code reviews when you need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6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Disadvantages? Finding an element can be expensive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3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clarifying questions are where to add/remove the node (head? Tail? Middle?)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145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41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Stacks are often visualized growing from the bottom up (like real-world stacks). They may also be visualized growing from left to right, so that "topmost" becomes "rightmost", or even growing from top to bottom.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568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4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concept: stack is an *abstract* data type – the operations should be the same, irrespective of the underlying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20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33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156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Stacks are often visualized growing from the bottom up (like real-world stacks). They may also be visualized growing from left to right, so that "topmost" becomes "rightmost", or even growing from top to bottom.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9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commonly, you will get stuck at O and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651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22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concept: stack is an *abstract* data type – the operations should be the same, irrespective of the underlying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9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391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422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Unfortunately we don’t have time to do a deep dive on other data structures in class today.</a:t>
            </a:r>
          </a:p>
          <a:p>
            <a:r>
              <a:rPr lang="en-US" dirty="0"/>
              <a:t>Linked list questions show up often during interviews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23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177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571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there is no way to move backwards in a singly linked list</a:t>
            </a:r>
          </a:p>
          <a:p>
            <a:r>
              <a:rPr lang="en-US" dirty="0"/>
              <a:t>10 elements, find 5</a:t>
            </a:r>
            <a:r>
              <a:rPr lang="en-US" baseline="30000" dirty="0"/>
              <a:t>th</a:t>
            </a:r>
            <a:r>
              <a:rPr lang="en-US" dirty="0"/>
              <a:t> to last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29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you could push each of the elements onto a stack, and then at the end of traversing, you pop m elements from your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692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a second pass through the list, if m is small this is almost an entire pass through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7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513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378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975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21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67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748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202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578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780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5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51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65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Discussion: Why did we decide to throw exception for null but not for empty dictionary?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16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69DAA-4524-4F08-BA89-758BF6DB8C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7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836E-5F82-4E0C-A375-81967FA2D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7788A-A1DB-4AE4-8322-DFA3B535E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8B59E-6A1B-4019-AF36-A0FE69B7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A6B3-C0CA-409E-A155-BA437AC1C25C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D8AF-98C8-434E-9BCE-BB970F9A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F82C2-7752-46AA-92B1-83BFF60E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CE27-416F-4FB3-A68E-F4A51692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6931-58A2-442B-801A-63C01218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02581-4969-4743-A1DB-580626C7F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9193-EBD2-4C3D-8A84-D931FD34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A6B3-C0CA-409E-A155-BA437AC1C25C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A46E5-6D56-47B6-8122-67C8A0DB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0800-246C-4A7D-81BD-3B3B97DC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CE27-416F-4FB3-A68E-F4A51692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8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7D3DF-8B1A-4791-8F6A-3D6F6C3C8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74454-C3EB-4A35-A857-CAFD0721D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0B46C-28B2-4913-AE2D-0203B896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A6B3-C0CA-409E-A155-BA437AC1C25C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2786-CF62-4D98-8A70-5D3680D1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4D10C-5897-4AB0-BD27-1862481C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CE27-416F-4FB3-A68E-F4A51692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57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5443-543E-42D1-BD01-2B89323D1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9123E-2809-4519-A26C-DC878F198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320D3-2BC6-4BAE-9D98-B26E2234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A6B3-C0CA-409E-A155-BA437AC1C25C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DC25-3D92-4004-902D-8B759119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81F01-8FE9-40EE-8173-CE32F8D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CE27-416F-4FB3-A68E-F4A51692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2E6D-D0DD-4154-9395-C63CA502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8E249-200C-4271-BFD5-6249E4EA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A6D8-DA69-4A11-9B72-E1305543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A6B3-C0CA-409E-A155-BA437AC1C25C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620FC-01D6-4158-B8CF-8C82AC6E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5CDBE-AFA7-4073-B467-700C237F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CE27-416F-4FB3-A68E-F4A51692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9B28-8349-4654-BBE2-4DCAF8ED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BFDDE-6D02-4697-B508-D392EB9B7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353B-8D5C-442D-A7A2-F7837963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A6B3-C0CA-409E-A155-BA437AC1C25C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48BD9-45CB-4DFA-AD48-5102FD8B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E07E2-1D91-49AA-80F1-3D58E921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CE27-416F-4FB3-A68E-F4A51692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F43A-B2F0-4730-A563-DC29FC90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2F51B-F49F-48C8-9065-AA99662CB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94BA5-ECE1-4DFD-95B4-FCCE6B3E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C7518-3C54-4004-8144-CA4C1492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A6B3-C0CA-409E-A155-BA437AC1C25C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F08B9-8456-4B98-BF78-742657C4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16629-A44C-4E5F-AF23-E2C82E7C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CE27-416F-4FB3-A68E-F4A51692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DA8C-4A93-4BEB-A730-01FF127E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4AD1D-C3D8-4FE6-8FEC-B111C6318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EE720-AAFD-499D-BE55-620AEFFDC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A3F27-7B99-4DB0-8B5E-15ADD8B74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1996A-9C4E-47A2-9521-9AC8F5C4A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4FE3D-04F7-4B30-837A-68D109AC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A6B3-C0CA-409E-A155-BA437AC1C25C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16D92-60A9-4A04-8BDF-03CD4673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2950B-7173-4607-AB4B-7815EFF6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CE27-416F-4FB3-A68E-F4A51692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391B-418D-46FC-BF15-A00507EC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5B2AB-421D-4726-A797-6CAA6BA0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A6B3-C0CA-409E-A155-BA437AC1C25C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C9CBD-9C44-4F2F-953D-EA91DC48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4DA1C-8559-4AA7-BF4C-902127BD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CE27-416F-4FB3-A68E-F4A51692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1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F8A66-3FA5-4D2B-AA75-06419A60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A6B3-C0CA-409E-A155-BA437AC1C25C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20998-3FB5-4F72-8FF0-54938CC9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81BA1-CA36-42CF-B7AE-DAFF5F32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CE27-416F-4FB3-A68E-F4A51692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2A3C-E91D-429A-853D-72BA0485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44D0-AA39-40D6-B817-241EDF3E3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44454-1083-436C-86AA-9447E41B1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BF99F-4F3B-4F4F-B1E2-88A2E2BE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A6B3-C0CA-409E-A155-BA437AC1C25C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54753-6DAB-48B7-9027-619E856A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D4117-D197-421D-B571-326BAE07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CE27-416F-4FB3-A68E-F4A51692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6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AE01-A69C-4ED1-97A7-4B852479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CDBC3-F1C2-48BC-A02F-F627972C0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9B9FC-261F-45F2-87EB-8694DC31B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A75C2-163B-4DCE-95C6-E5114808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A6B3-C0CA-409E-A155-BA437AC1C25C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03B31-A30B-443E-ADA9-F8655F9F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CA291-649D-49EA-BEA2-174E88E5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0CE27-416F-4FB3-A68E-F4A51692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D30C8-791B-41E9-89E0-DFBBF74E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5D3B0-94B7-49D0-AD52-2C8D926E8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3E0AB-1CD4-4A0B-AF7E-B6E923747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6A6B3-C0CA-409E-A155-BA437AC1C25C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3836-2591-4F7E-BC83-99BCFE449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C1FC6-92BB-4081-B12D-53669B8C4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0CE27-416F-4FB3-A68E-F4A51692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5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ich-is-the-best-online-course-to-learn-data-structur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ualgo.net/en" TargetMode="External"/><Relationship Id="rId4" Type="http://schemas.openxmlformats.org/officeDocument/2006/relationships/hyperlink" Target="http://www.geeksforgeeks.org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Pages/ResponsePage.aspx?id=v4j5cvGGr0GRqy180BHbR4gcm8bQpaBNqijli-SUUAhUM01aSDlBMUIzME1NQkVLMUdPREZJTzFKSi4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adamchik/15-121/lectures/Linked%20Lists/linked%20lists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nked_list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ck_(abstract_data_type)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cmu.edu/~adamchik/15-121/lectures/Stacks%20and%20Queues/Stacks%20and%20Queues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eue_(abstract_data_type)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cmu.edu/~adamchik/15-121/lectures/Stacks%20and%20Queues/Stacks%20and%20Queues.htm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eercup/CtCI-6th-Edition-CSharp/blob/387d92270427b077ef1115de17cb3d70ec3a7791/Ch%2002.%20Linked%20Lists/Q2_02_Return_Kth_To_Last.cs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A56A-CCA3-4E54-9E3C-F44572C7D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Microsoft Interview Coaching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0BAAB-6F84-4A96-AF67-CAEA1B5AC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Week # 5 – Data Structures (Lists, Queues, Stacks)</a:t>
            </a:r>
          </a:p>
        </p:txBody>
      </p:sp>
    </p:spTree>
    <p:extLst>
      <p:ext uri="{BB962C8B-B14F-4D97-AF65-F5344CB8AC3E}">
        <p14:creationId xmlns:p14="http://schemas.microsoft.com/office/powerpoint/2010/main" val="1236829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CD59-BD8F-471D-A98E-47860D0E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How did we arrive at O(2</a:t>
            </a:r>
            <a:r>
              <a:rPr lang="en-US" baseline="30000"/>
              <a:t>n </a:t>
            </a:r>
            <a:r>
              <a:rPr lang="en-US"/>
              <a:t>* m)?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892FE-F16F-4666-8F5A-938C020F34A2}"/>
              </a:ext>
            </a:extLst>
          </p:cNvPr>
          <p:cNvCxnSpPr>
            <a:cxnSpLocks/>
          </p:cNvCxnSpPr>
          <p:nvPr/>
        </p:nvCxnSpPr>
        <p:spPr>
          <a:xfrm>
            <a:off x="10568354" y="50379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175CD4-9BCE-41D7-A988-6830D728A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870972"/>
              </p:ext>
            </p:extLst>
          </p:nvPr>
        </p:nvGraphicFramePr>
        <p:xfrm>
          <a:off x="838199" y="2612804"/>
          <a:ext cx="10515600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167848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675354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735679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84989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 = 1 (“a”)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 = 2 (“ab”)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 = 3 (“</a:t>
                      </a:r>
                      <a:r>
                        <a:rPr lang="en-US" err="1"/>
                        <a:t>abc</a:t>
                      </a:r>
                      <a:r>
                        <a:rPr lang="en-US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 = 4 (“</a:t>
                      </a:r>
                      <a:r>
                        <a:rPr lang="en-US" err="1"/>
                        <a:t>abcd</a:t>
                      </a:r>
                      <a:r>
                        <a:rPr lang="en-US"/>
                        <a:t>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“ab”</a:t>
                      </a:r>
                    </a:p>
                    <a:p>
                      <a:r>
                        <a:rPr lang="en-US"/>
                        <a:t>“a 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“</a:t>
                      </a:r>
                      <a:r>
                        <a:rPr lang="en-US" err="1"/>
                        <a:t>abc</a:t>
                      </a:r>
                      <a:r>
                        <a:rPr lang="en-US"/>
                        <a:t>”</a:t>
                      </a:r>
                    </a:p>
                    <a:p>
                      <a:r>
                        <a:rPr lang="en-US"/>
                        <a:t>“ab c”</a:t>
                      </a:r>
                    </a:p>
                    <a:p>
                      <a:r>
                        <a:rPr lang="en-US"/>
                        <a:t>“a </a:t>
                      </a:r>
                      <a:r>
                        <a:rPr lang="en-US" err="1"/>
                        <a:t>bc</a:t>
                      </a:r>
                      <a:r>
                        <a:rPr lang="en-US"/>
                        <a:t>”</a:t>
                      </a:r>
                    </a:p>
                    <a:p>
                      <a:r>
                        <a:rPr lang="en-US"/>
                        <a:t>“a b c”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“</a:t>
                      </a:r>
                      <a:r>
                        <a:rPr lang="en-US" err="1"/>
                        <a:t>abcd</a:t>
                      </a:r>
                      <a:r>
                        <a:rPr lang="en-US"/>
                        <a:t>”</a:t>
                      </a:r>
                    </a:p>
                    <a:p>
                      <a:r>
                        <a:rPr lang="en-US"/>
                        <a:t>“a </a:t>
                      </a:r>
                      <a:r>
                        <a:rPr lang="en-US" err="1"/>
                        <a:t>bcd</a:t>
                      </a:r>
                      <a:r>
                        <a:rPr lang="en-US"/>
                        <a:t>”</a:t>
                      </a:r>
                    </a:p>
                    <a:p>
                      <a:r>
                        <a:rPr lang="en-US"/>
                        <a:t>“</a:t>
                      </a:r>
                      <a:r>
                        <a:rPr lang="en-US" err="1"/>
                        <a:t>abc</a:t>
                      </a:r>
                      <a:r>
                        <a:rPr lang="en-US"/>
                        <a:t> d”</a:t>
                      </a:r>
                    </a:p>
                    <a:p>
                      <a:r>
                        <a:rPr lang="en-US"/>
                        <a:t>“ab cd”</a:t>
                      </a:r>
                    </a:p>
                    <a:p>
                      <a:r>
                        <a:rPr lang="en-US"/>
                        <a:t>“ab c d”</a:t>
                      </a:r>
                    </a:p>
                    <a:p>
                      <a:r>
                        <a:rPr lang="en-US"/>
                        <a:t>“a </a:t>
                      </a:r>
                      <a:r>
                        <a:rPr lang="en-US" err="1"/>
                        <a:t>bc</a:t>
                      </a:r>
                      <a:r>
                        <a:rPr lang="en-US"/>
                        <a:t> d”</a:t>
                      </a:r>
                    </a:p>
                    <a:p>
                      <a:r>
                        <a:rPr lang="en-US"/>
                        <a:t>“a b cd”</a:t>
                      </a:r>
                    </a:p>
                    <a:p>
                      <a:r>
                        <a:rPr lang="en-US"/>
                        <a:t>“a b c 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 possibility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possibilities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 possibilities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 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= 2</a:t>
                      </a:r>
                      <a:r>
                        <a:rPr lang="en-US" baseline="30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= 2</a:t>
                      </a:r>
                      <a:r>
                        <a:rPr lang="en-US" baseline="30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= 2</a:t>
                      </a:r>
                      <a:r>
                        <a:rPr lang="en-US" baseline="30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= 2</a:t>
                      </a:r>
                      <a:r>
                        <a:rPr lang="en-US" baseline="300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4660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697AA8-3AE7-4583-B933-23E208C3E539}"/>
              </a:ext>
            </a:extLst>
          </p:cNvPr>
          <p:cNvSpPr txBox="1"/>
          <p:nvPr/>
        </p:nvSpPr>
        <p:spPr>
          <a:xfrm>
            <a:off x="838199" y="2027583"/>
            <a:ext cx="252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length of input string</a:t>
            </a:r>
          </a:p>
        </p:txBody>
      </p:sp>
    </p:spTree>
    <p:extLst>
      <p:ext uri="{BB962C8B-B14F-4D97-AF65-F5344CB8AC3E}">
        <p14:creationId xmlns:p14="http://schemas.microsoft.com/office/powerpoint/2010/main" val="226037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CD59-BD8F-471D-A98E-47860D0E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Another approach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892FE-F16F-4666-8F5A-938C020F34A2}"/>
              </a:ext>
            </a:extLst>
          </p:cNvPr>
          <p:cNvCxnSpPr>
            <a:cxnSpLocks/>
          </p:cNvCxnSpPr>
          <p:nvPr/>
        </p:nvCxnSpPr>
        <p:spPr>
          <a:xfrm>
            <a:off x="10568354" y="50379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12B7-DEA9-48A6-AB21-D3FA4A3B4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for invalid input and return</a:t>
            </a:r>
          </a:p>
          <a:p>
            <a:r>
              <a:rPr lang="en-US" dirty="0"/>
              <a:t>Loop over the length of the string</a:t>
            </a:r>
          </a:p>
          <a:p>
            <a:pPr lvl="1"/>
            <a:r>
              <a:rPr lang="en-US" dirty="0"/>
              <a:t>Start from position 0, and move forward in the input until you find a match in the dictionary</a:t>
            </a:r>
          </a:p>
          <a:p>
            <a:pPr lvl="2"/>
            <a:r>
              <a:rPr lang="en-US" dirty="0"/>
              <a:t>If you reached the end and didn’t find a match, return false</a:t>
            </a:r>
          </a:p>
          <a:p>
            <a:pPr lvl="2"/>
            <a:r>
              <a:rPr lang="en-US" dirty="0"/>
              <a:t>If you found a match, repeat this same algorithm for the remaining portion of the input string (i.e. </a:t>
            </a:r>
            <a:r>
              <a:rPr lang="en-US" b="1" dirty="0">
                <a:solidFill>
                  <a:srgbClr val="00B050"/>
                </a:solidFill>
              </a:rPr>
              <a:t>recursive</a:t>
            </a:r>
            <a:r>
              <a:rPr lang="en-US" dirty="0"/>
              <a:t> call)</a:t>
            </a:r>
          </a:p>
          <a:p>
            <a:pPr lvl="2"/>
            <a:endParaRPr lang="en-US" dirty="0"/>
          </a:p>
          <a:p>
            <a:r>
              <a:rPr lang="en-US" dirty="0"/>
              <a:t>Complexity</a:t>
            </a:r>
          </a:p>
          <a:p>
            <a:pPr lvl="1"/>
            <a:r>
              <a:rPr lang="en-US" dirty="0"/>
              <a:t>Time: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Space: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4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611B010C-10DB-4A99-A224-58944E76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923A-6EE4-475C-921E-C2C8E95B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“</a:t>
            </a:r>
            <a:r>
              <a:rPr lang="en-US" dirty="0" err="1"/>
              <a:t>carsgofast</a:t>
            </a:r>
            <a:r>
              <a:rPr lang="en-US" dirty="0"/>
              <a:t>”, {“cars”, “go”, “fast”}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repeat the same process with “</a:t>
            </a:r>
            <a:r>
              <a:rPr lang="en-US" dirty="0" err="1"/>
              <a:t>gofast</a:t>
            </a:r>
            <a:r>
              <a:rPr lang="en-US" dirty="0"/>
              <a:t>”, recursively</a:t>
            </a:r>
          </a:p>
          <a:p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C007953-4EC9-42EC-98E0-D92A99F23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73483"/>
              </p:ext>
            </p:extLst>
          </p:nvPr>
        </p:nvGraphicFramePr>
        <p:xfrm>
          <a:off x="2031999" y="272834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89516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96988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73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Iterative substring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 of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substring in dictionary?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04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“c”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arsgofast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21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“ca”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rsgofast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87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“car”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sgofast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7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“cars”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gofast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0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9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611B010C-10DB-4A99-A224-58944E76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923A-6EE4-475C-921E-C2C8E95B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“</a:t>
            </a:r>
            <a:r>
              <a:rPr lang="en-US" dirty="0" err="1"/>
              <a:t>aaaab</a:t>
            </a:r>
            <a:r>
              <a:rPr lang="en-US" dirty="0"/>
              <a:t>”, {“a”, “aa”, “</a:t>
            </a:r>
            <a:r>
              <a:rPr lang="en-US" dirty="0" err="1"/>
              <a:t>aaa</a:t>
            </a:r>
            <a:r>
              <a:rPr lang="en-US" dirty="0"/>
              <a:t>”, “</a:t>
            </a:r>
            <a:r>
              <a:rPr lang="en-US" dirty="0" err="1"/>
              <a:t>aaaa</a:t>
            </a:r>
            <a:r>
              <a:rPr lang="en-US" dirty="0"/>
              <a:t>”}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C007953-4EC9-42EC-98E0-D92A99F23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19011"/>
              </p:ext>
            </p:extLst>
          </p:nvPr>
        </p:nvGraphicFramePr>
        <p:xfrm>
          <a:off x="2031999" y="2638407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389516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696988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0973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Iterative substring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 of 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recursive calls for rest of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04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aaab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21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“aa”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aab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5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aaa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“ab”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aaaa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2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aaaab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6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22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CDCF-B412-4958-80AA-A6C51B43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Space: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59DA-BD9A-44AA-A850-77EEBDC4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Iterate through the entire string of length n</a:t>
            </a:r>
          </a:p>
          <a:p>
            <a:r>
              <a:rPr lang="en-US" dirty="0"/>
              <a:t>For index i &lt; n, we may need to make n-i-1 recursive function calls</a:t>
            </a:r>
          </a:p>
          <a:p>
            <a:r>
              <a:rPr lang="en-US" dirty="0"/>
              <a:t>In the worst case for a string of length n, we will make this many recursive function calls:</a:t>
            </a:r>
          </a:p>
          <a:p>
            <a:pPr marL="457200" lvl="1" indent="0">
              <a:buNone/>
            </a:pPr>
            <a:r>
              <a:rPr lang="en-US" dirty="0"/>
              <a:t>(n-1) + (n-2) + (n-3) + … + 2 + 1</a:t>
            </a:r>
          </a:p>
          <a:p>
            <a:pPr marL="457200" lvl="1" indent="0">
              <a:buNone/>
            </a:pPr>
            <a:r>
              <a:rPr lang="en-US" dirty="0"/>
              <a:t>= sum of integers from 1 to n</a:t>
            </a:r>
          </a:p>
          <a:p>
            <a:pPr marL="457200" lvl="1" indent="0">
              <a:buNone/>
            </a:pPr>
            <a:r>
              <a:rPr lang="en-US" dirty="0"/>
              <a:t>= n(n+1)/2</a:t>
            </a:r>
          </a:p>
          <a:p>
            <a:pPr marL="457200" lvl="1" indent="0">
              <a:buNone/>
            </a:pPr>
            <a:r>
              <a:rPr lang="en-US" dirty="0"/>
              <a:t>= n</a:t>
            </a:r>
            <a:r>
              <a:rPr lang="en-US" baseline="30000" dirty="0"/>
              <a:t>2</a:t>
            </a:r>
          </a:p>
          <a:p>
            <a:r>
              <a:rPr lang="en-US" dirty="0"/>
              <a:t>The lookups for the words in the dictionary are O(1) </a:t>
            </a:r>
          </a:p>
        </p:txBody>
      </p:sp>
    </p:spTree>
    <p:extLst>
      <p:ext uri="{BB962C8B-B14F-4D97-AF65-F5344CB8AC3E}">
        <p14:creationId xmlns:p14="http://schemas.microsoft.com/office/powerpoint/2010/main" val="170253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F272-CEC3-4EAB-B1A1-052509ED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Time: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</p:txBody>
      </p:sp>
      <p:pic>
        <p:nvPicPr>
          <p:cNvPr id="4099" name="Picture 4" descr="image003">
            <a:extLst>
              <a:ext uri="{FF2B5EF4-FFF2-40B4-BE49-F238E27FC236}">
                <a16:creationId xmlns:a16="http://schemas.microsoft.com/office/drawing/2014/main" id="{C7CDE86E-B606-4F73-B27A-55362D700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90" y="1326095"/>
            <a:ext cx="7384217" cy="553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24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892FE-F16F-4666-8F5A-938C020F34A2}"/>
              </a:ext>
            </a:extLst>
          </p:cNvPr>
          <p:cNvCxnSpPr>
            <a:cxnSpLocks/>
          </p:cNvCxnSpPr>
          <p:nvPr/>
        </p:nvCxnSpPr>
        <p:spPr>
          <a:xfrm>
            <a:off x="10568354" y="50379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7EDF0C-0D8F-4EF7-A56D-945482B35DCB}"/>
              </a:ext>
            </a:extLst>
          </p:cNvPr>
          <p:cNvSpPr/>
          <p:nvPr/>
        </p:nvSpPr>
        <p:spPr>
          <a:xfrm>
            <a:off x="580445" y="243587"/>
            <a:ext cx="846018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WordBreakRecursive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input, </a:t>
            </a:r>
            <a:r>
              <a:rPr lang="en-US" sz="1400" err="1">
                <a:solidFill>
                  <a:srgbClr val="2B91AF"/>
                </a:solidFill>
                <a:latin typeface="Consolas" panose="020B0609020204030204" pitchFamily="49" charset="0"/>
              </a:rPr>
              <a:t>HashSet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wordDict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(input ==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wordDict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input.Length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firstWordCandidate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input.Substring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wordDict.Contains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firstWordCandidate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input.Length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- 1)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restOfInput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input.Substring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input.Length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- 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+ 1));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WordBreakRecursive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restOfInput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err="1">
                <a:solidFill>
                  <a:srgbClr val="000000"/>
                </a:solidFill>
                <a:latin typeface="Consolas" panose="020B0609020204030204" pitchFamily="49" charset="0"/>
              </a:rPr>
              <a:t>wordDict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761426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BEEB-EC32-47CE-B380-6EE92236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 - Optimize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4BBF2-6664-4820-AFAD-71E67094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O(2</a:t>
            </a:r>
            <a:r>
              <a:rPr lang="en-US" baseline="30000" dirty="0"/>
              <a:t>n</a:t>
            </a:r>
            <a:r>
              <a:rPr lang="en-US" dirty="0"/>
              <a:t>) is slow, can we explore an iterative solution?</a:t>
            </a:r>
          </a:p>
          <a:p>
            <a:r>
              <a:rPr lang="en-US" dirty="0"/>
              <a:t>Idea: keep track of all possible word break indices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1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CD59-BD8F-471D-A98E-47860D0E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Iterative Algorithm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892FE-F16F-4666-8F5A-938C020F34A2}"/>
              </a:ext>
            </a:extLst>
          </p:cNvPr>
          <p:cNvCxnSpPr>
            <a:cxnSpLocks/>
          </p:cNvCxnSpPr>
          <p:nvPr/>
        </p:nvCxnSpPr>
        <p:spPr>
          <a:xfrm>
            <a:off x="10568354" y="50379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12B7-DEA9-48A6-AB21-D3FA4A3B4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Idea: keep track of all possible word break indices</a:t>
            </a:r>
          </a:p>
          <a:p>
            <a:r>
              <a:rPr lang="en-US"/>
              <a:t>Suppose a word starts at index </a:t>
            </a:r>
            <a:r>
              <a:rPr lang="en-US" err="1"/>
              <a:t>i</a:t>
            </a:r>
            <a:r>
              <a:rPr lang="en-US"/>
              <a:t> at index j, in the input string</a:t>
            </a:r>
          </a:p>
          <a:p>
            <a:r>
              <a:rPr lang="en-US"/>
              <a:t>A word break is true at position j if and only if:</a:t>
            </a:r>
          </a:p>
          <a:p>
            <a:pPr lvl="1"/>
            <a:r>
              <a:rPr lang="en-US" err="1"/>
              <a:t>i</a:t>
            </a:r>
            <a:r>
              <a:rPr lang="en-US"/>
              <a:t> == 0 (i.e., it’s the first word in the string), OR</a:t>
            </a:r>
          </a:p>
          <a:p>
            <a:pPr lvl="1"/>
            <a:r>
              <a:rPr lang="en-US"/>
              <a:t>There is a word break at index </a:t>
            </a:r>
            <a:r>
              <a:rPr lang="en-US" err="1"/>
              <a:t>i</a:t>
            </a:r>
            <a:r>
              <a:rPr lang="en-US"/>
              <a:t> – 1 (i.e., this word immediately follows  previous word break)</a:t>
            </a:r>
          </a:p>
          <a:p>
            <a:r>
              <a:rPr lang="en-US"/>
              <a:t>When we get to the end of the string, if we encountered a word break at the last index in the string, we return true</a:t>
            </a:r>
          </a:p>
        </p:txBody>
      </p:sp>
    </p:spTree>
    <p:extLst>
      <p:ext uri="{BB962C8B-B14F-4D97-AF65-F5344CB8AC3E}">
        <p14:creationId xmlns:p14="http://schemas.microsoft.com/office/powerpoint/2010/main" val="397454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FF15-FBCC-470A-BC48-8B4BAC0D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6AE9F-4E81-409B-B4FF-E9EBF7076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“</a:t>
            </a:r>
            <a:r>
              <a:rPr lang="en-US" dirty="0" err="1"/>
              <a:t>carsgofast</a:t>
            </a:r>
            <a:r>
              <a:rPr lang="en-US" dirty="0"/>
              <a:t>”, {“cars”, “go”, “fast”}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Word break indices: 0, 3, 5, 9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C514EE-6EB1-4F8C-BBA4-F4FDD1308E64}"/>
              </a:ext>
            </a:extLst>
          </p:cNvPr>
          <p:cNvCxnSpPr>
            <a:cxnSpLocks/>
          </p:cNvCxnSpPr>
          <p:nvPr/>
        </p:nvCxnSpPr>
        <p:spPr>
          <a:xfrm flipV="1">
            <a:off x="2278505" y="2368447"/>
            <a:ext cx="0" cy="94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9AD688-0A19-4DD1-A160-1494C0D1EF24}"/>
              </a:ext>
            </a:extLst>
          </p:cNvPr>
          <p:cNvCxnSpPr>
            <a:cxnSpLocks/>
          </p:cNvCxnSpPr>
          <p:nvPr/>
        </p:nvCxnSpPr>
        <p:spPr>
          <a:xfrm flipV="1">
            <a:off x="2760688" y="2368447"/>
            <a:ext cx="0" cy="94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7E96C1-98B2-4854-B86B-A15DE72CA322}"/>
              </a:ext>
            </a:extLst>
          </p:cNvPr>
          <p:cNvCxnSpPr>
            <a:cxnSpLocks/>
          </p:cNvCxnSpPr>
          <p:nvPr/>
        </p:nvCxnSpPr>
        <p:spPr>
          <a:xfrm flipV="1">
            <a:off x="3090472" y="2368447"/>
            <a:ext cx="0" cy="94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9D7A6A-FDE9-4958-867B-7C915C32AD2B}"/>
              </a:ext>
            </a:extLst>
          </p:cNvPr>
          <p:cNvCxnSpPr>
            <a:cxnSpLocks/>
          </p:cNvCxnSpPr>
          <p:nvPr/>
        </p:nvCxnSpPr>
        <p:spPr>
          <a:xfrm flipV="1">
            <a:off x="3630118" y="2368447"/>
            <a:ext cx="0" cy="94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5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6142-001B-4331-9068-A2E0855E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CAB3-9486-403E-8F5D-830B6AD4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TEBOW IT Review of last week’s homework</a:t>
            </a:r>
          </a:p>
          <a:p>
            <a:r>
              <a:rPr lang="en-US" dirty="0"/>
              <a:t>This week’s lesson concepts</a:t>
            </a:r>
          </a:p>
          <a:p>
            <a:r>
              <a:rPr lang="en-US" dirty="0"/>
              <a:t>TEBOW IT - Hands-on Exercise</a:t>
            </a:r>
          </a:p>
          <a:p>
            <a:r>
              <a:rPr lang="en-US" dirty="0"/>
              <a:t>This week’s Homework</a:t>
            </a:r>
          </a:p>
        </p:txBody>
      </p:sp>
    </p:spTree>
    <p:extLst>
      <p:ext uri="{BB962C8B-B14F-4D97-AF65-F5344CB8AC3E}">
        <p14:creationId xmlns:p14="http://schemas.microsoft.com/office/powerpoint/2010/main" val="1683551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F7B9-B35E-4543-9260-D5588A47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 –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A0E3-163E-44A1-9B98-9EEDDB3B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for invalid input and return</a:t>
            </a:r>
          </a:p>
          <a:p>
            <a:r>
              <a:rPr lang="en-US" dirty="0"/>
              <a:t>Loop over the length of the string</a:t>
            </a:r>
          </a:p>
          <a:p>
            <a:pPr lvl="1"/>
            <a:r>
              <a:rPr lang="en-US" dirty="0"/>
              <a:t>At each position (i) in the input string</a:t>
            </a:r>
          </a:p>
          <a:p>
            <a:pPr lvl="1"/>
            <a:r>
              <a:rPr lang="en-US" dirty="0"/>
              <a:t>Loop over the words in the dictionary</a:t>
            </a:r>
          </a:p>
          <a:p>
            <a:pPr lvl="2"/>
            <a:r>
              <a:rPr lang="en-US" dirty="0"/>
              <a:t>Check if the word matches the substring at position i + length of the word</a:t>
            </a:r>
          </a:p>
          <a:p>
            <a:pPr lvl="2"/>
            <a:r>
              <a:rPr lang="en-US" dirty="0"/>
              <a:t>If there’s a match, record the ending word break position from the string, only if</a:t>
            </a:r>
          </a:p>
          <a:p>
            <a:pPr lvl="3"/>
            <a:r>
              <a:rPr lang="en-US" dirty="0"/>
              <a:t>i == 0, OR, we recorded a word break at index i - 1</a:t>
            </a:r>
          </a:p>
          <a:p>
            <a:r>
              <a:rPr lang="en-US" dirty="0"/>
              <a:t>When we get to the end of the string, if we encountered a word break at the last index in the string, we return true </a:t>
            </a:r>
          </a:p>
          <a:p>
            <a:r>
              <a:rPr lang="en-US" dirty="0"/>
              <a:t>Complexity</a:t>
            </a:r>
          </a:p>
          <a:p>
            <a:pPr lvl="1"/>
            <a:r>
              <a:rPr lang="en-US" dirty="0"/>
              <a:t>Time: O(m*n), n = length of input string, m = length of word dictionary</a:t>
            </a:r>
          </a:p>
        </p:txBody>
      </p:sp>
    </p:spTree>
    <p:extLst>
      <p:ext uri="{BB962C8B-B14F-4D97-AF65-F5344CB8AC3E}">
        <p14:creationId xmlns:p14="http://schemas.microsoft.com/office/powerpoint/2010/main" val="2631847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678E-3718-44BD-84B5-5E2E07564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 - Implement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29467-54A5-4C7F-B043-642FFF660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5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7B4EA3-45E3-4C58-9D84-FACB0FFCD74F}"/>
              </a:ext>
            </a:extLst>
          </p:cNvPr>
          <p:cNvSpPr/>
          <p:nvPr/>
        </p:nvSpPr>
        <p:spPr>
          <a:xfrm>
            <a:off x="858741" y="157248"/>
            <a:ext cx="96926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WordBreak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input, </a:t>
            </a:r>
            <a:r>
              <a:rPr lang="en-US" sz="1200" err="1">
                <a:solidFill>
                  <a:srgbClr val="2B91AF"/>
                </a:solidFill>
                <a:latin typeface="Consolas" panose="020B0609020204030204" pitchFamily="49" charset="0"/>
              </a:rPr>
              <a:t>HashSet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wordDict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(input ==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wordDict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(input) ||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wordDict.Count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wordBreakIndices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input.Length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input.Length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word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wordDict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word.Length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input.Length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wordToCompare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input.Substring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word.Length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.Compare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wordToCompare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, word, </a:t>
            </a:r>
            <a:r>
              <a:rPr lang="en-US" sz="1200" err="1">
                <a:solidFill>
                  <a:srgbClr val="2B91AF"/>
                </a:solidFill>
                <a:latin typeface="Consolas" panose="020B0609020204030204" pitchFamily="49" charset="0"/>
              </a:rPr>
              <a:t>StringComparison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.OrdinalIgnoreCase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 == 0 &amp;&amp;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    (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== 0 ||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wordBreakIndices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- 1]))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wordBreakIndices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word.Length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- 1] =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wordBreakIndices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input.Length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47244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CD59-BD8F-471D-A98E-47860D0E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 - Test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892FE-F16F-4666-8F5A-938C020F34A2}"/>
              </a:ext>
            </a:extLst>
          </p:cNvPr>
          <p:cNvCxnSpPr>
            <a:cxnSpLocks/>
          </p:cNvCxnSpPr>
          <p:nvPr/>
        </p:nvCxnSpPr>
        <p:spPr>
          <a:xfrm>
            <a:off x="10568354" y="50379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12B7-DEA9-48A6-AB21-D3FA4A3B4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E – Examples slide</a:t>
            </a:r>
          </a:p>
        </p:txBody>
      </p:sp>
    </p:spTree>
    <p:extLst>
      <p:ext uri="{BB962C8B-B14F-4D97-AF65-F5344CB8AC3E}">
        <p14:creationId xmlns:p14="http://schemas.microsoft.com/office/powerpoint/2010/main" val="2968655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3D5E-B40B-44BE-804F-9C4003859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F1712-9520-4AFE-B762-5C0C7E3FA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Linked lists, stacks, queues</a:t>
            </a:r>
          </a:p>
        </p:txBody>
      </p:sp>
    </p:spTree>
    <p:extLst>
      <p:ext uri="{BB962C8B-B14F-4D97-AF65-F5344CB8AC3E}">
        <p14:creationId xmlns:p14="http://schemas.microsoft.com/office/powerpoint/2010/main" val="3451580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A1E0-78F4-4630-B95D-4ABBD4B4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data structure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92D8-C1BD-433D-8231-866CB70DC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Draw pictures – almost impossible to solve otherwise</a:t>
            </a:r>
          </a:p>
          <a:p>
            <a:pPr fontAlgn="ctr"/>
            <a:r>
              <a:rPr lang="en-US" dirty="0"/>
              <a:t>Ask clarifying questions about the data structure</a:t>
            </a:r>
          </a:p>
          <a:p>
            <a:pPr lvl="1" fontAlgn="ctr"/>
            <a:r>
              <a:rPr lang="en-US" dirty="0"/>
              <a:t>Do we know how many elements?</a:t>
            </a:r>
          </a:p>
          <a:p>
            <a:pPr lvl="1" fontAlgn="ctr"/>
            <a:r>
              <a:rPr lang="en-US" dirty="0"/>
              <a:t>What type of data does it hold?</a:t>
            </a:r>
          </a:p>
          <a:p>
            <a:pPr lvl="1" fontAlgn="ctr"/>
            <a:r>
              <a:rPr lang="en-US" dirty="0"/>
              <a:t>Is the data sorted?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69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ABD88F-D9DB-4A80-AB4C-9BAEFEC7A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2242388"/>
            <a:ext cx="10905066" cy="325987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090F1BC6-0946-43C0-AA5E-E78ACC33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Big O for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436553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3CCE-0A3D-4DCC-BAF7-CE25A837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2956-630A-4F1D-8BDD-4D2238E2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https://www.quora.com/Which-is-the-best-online-course-to-learn-data-structures</a:t>
            </a:r>
            <a:endParaRPr lang="en-US" dirty="0"/>
          </a:p>
          <a:p>
            <a:pPr lvl="1"/>
            <a:r>
              <a:rPr lang="en-US" b="1" dirty="0">
                <a:hlinkClick r:id="rId4"/>
              </a:rPr>
              <a:t>http://www.geeksforgeeks.org/</a:t>
            </a:r>
            <a:endParaRPr lang="en-US" b="1" dirty="0"/>
          </a:p>
          <a:p>
            <a:pPr lvl="1"/>
            <a:r>
              <a:rPr lang="en-US" b="1" dirty="0">
                <a:hlinkClick r:id="rId5"/>
              </a:rPr>
              <a:t>https://visualgo.net/en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39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7695-B7F1-4906-85F7-3809F5B0A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861A3-A043-45E4-84A6-DEFF816BB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7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AFB6-7462-4847-91E2-97FDB33F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 – Visual Representation</a:t>
            </a:r>
          </a:p>
        </p:txBody>
      </p:sp>
      <p:pic>
        <p:nvPicPr>
          <p:cNvPr id="2050" name="Picture 2" descr="Singly-linked-list.svg">
            <a:extLst>
              <a:ext uri="{FF2B5EF4-FFF2-40B4-BE49-F238E27FC236}">
                <a16:creationId xmlns:a16="http://schemas.microsoft.com/office/drawing/2014/main" id="{C43C61D5-4CFD-4266-9057-4057FD9E4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69954"/>
            <a:ext cx="38862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ubly-linked-list.svg">
            <a:extLst>
              <a:ext uri="{FF2B5EF4-FFF2-40B4-BE49-F238E27FC236}">
                <a16:creationId xmlns:a16="http://schemas.microsoft.com/office/drawing/2014/main" id="{BF621B7B-9DF7-4263-9D80-DAC73FB5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33736"/>
            <a:ext cx="581025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ircularly-linked-list.svg">
            <a:extLst>
              <a:ext uri="{FF2B5EF4-FFF2-40B4-BE49-F238E27FC236}">
                <a16:creationId xmlns:a16="http://schemas.microsoft.com/office/drawing/2014/main" id="{6F110ECA-FAF1-4F9B-BE8D-FEE9883BA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61581"/>
            <a:ext cx="33337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F5486E-B64F-4B9A-AAE8-C4DA5C13F21E}"/>
              </a:ext>
            </a:extLst>
          </p:cNvPr>
          <p:cNvSpPr txBox="1"/>
          <p:nvPr/>
        </p:nvSpPr>
        <p:spPr>
          <a:xfrm>
            <a:off x="6483927" y="2104588"/>
            <a:ext cx="1668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Singly linked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E24EA7-38A7-4811-B627-475FA218BD96}"/>
              </a:ext>
            </a:extLst>
          </p:cNvPr>
          <p:cNvSpPr txBox="1"/>
          <p:nvPr/>
        </p:nvSpPr>
        <p:spPr>
          <a:xfrm>
            <a:off x="7121241" y="3226808"/>
            <a:ext cx="178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Doubly linked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2FD76-A728-4899-9A52-B3DDBA465368}"/>
              </a:ext>
            </a:extLst>
          </p:cNvPr>
          <p:cNvSpPr txBox="1"/>
          <p:nvPr/>
        </p:nvSpPr>
        <p:spPr>
          <a:xfrm>
            <a:off x="5292431" y="4418298"/>
            <a:ext cx="183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Circular linked list</a:t>
            </a:r>
          </a:p>
        </p:txBody>
      </p:sp>
    </p:spTree>
    <p:extLst>
      <p:ext uri="{BB962C8B-B14F-4D97-AF65-F5344CB8AC3E}">
        <p14:creationId xmlns:p14="http://schemas.microsoft.com/office/powerpoint/2010/main" val="337371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8F57-7FFB-4E9B-87BA-2F6D4C59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0AD1-B3E7-491A-83B3-345D005F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make this program better!</a:t>
            </a:r>
          </a:p>
          <a:p>
            <a:pPr lvl="1"/>
            <a:r>
              <a:rPr lang="en-US" dirty="0"/>
              <a:t>Please fill out the </a:t>
            </a:r>
            <a:r>
              <a:rPr lang="en-US" dirty="0">
                <a:hlinkClick r:id="rId3"/>
              </a:rPr>
              <a:t>mid-program survey</a:t>
            </a:r>
            <a:endParaRPr lang="en-US" dirty="0"/>
          </a:p>
          <a:p>
            <a:r>
              <a:rPr lang="en-US" dirty="0"/>
              <a:t>Learn how to get feedback without us</a:t>
            </a:r>
          </a:p>
          <a:p>
            <a:r>
              <a:rPr lang="en-US" dirty="0"/>
              <a:t>If you don’t get CR feedback, @mention someone until you do </a:t>
            </a:r>
          </a:p>
        </p:txBody>
      </p:sp>
    </p:spTree>
    <p:extLst>
      <p:ext uri="{BB962C8B-B14F-4D97-AF65-F5344CB8AC3E}">
        <p14:creationId xmlns:p14="http://schemas.microsoft.com/office/powerpoint/2010/main" val="4279576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ECE7-681D-49C9-BADA-749714EF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applications of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6AFF1-AA21-404E-B8FD-E176475F0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No wasted memory</a:t>
            </a:r>
          </a:p>
          <a:p>
            <a:pPr lvl="1"/>
            <a:r>
              <a:rPr lang="en-US" dirty="0"/>
              <a:t>No need to resize data structure as you go (i.e. unlike an array)</a:t>
            </a:r>
          </a:p>
          <a:p>
            <a:r>
              <a:rPr lang="en-US" dirty="0"/>
              <a:t>O(1) insertion and O(1) deletion</a:t>
            </a:r>
          </a:p>
          <a:p>
            <a:pPr lvl="1"/>
            <a:r>
              <a:rPr lang="en-US" dirty="0"/>
              <a:t>Depends on where you’re inserting or deleting</a:t>
            </a:r>
          </a:p>
          <a:p>
            <a:r>
              <a:rPr lang="en-US" dirty="0"/>
              <a:t>May be used as an underlying implementation of other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4081380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A1E0-78F4-4630-B95D-4ABBD4B4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Linked List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92D8-C1BD-433D-8231-866CB70DC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Write a function to insert a node in a singly linked list</a:t>
            </a:r>
          </a:p>
          <a:p>
            <a:pPr fontAlgn="ctr"/>
            <a:r>
              <a:rPr lang="en-US" dirty="0"/>
              <a:t>Write a function to remove a node from a singly linked list</a:t>
            </a:r>
          </a:p>
          <a:p>
            <a:pPr fontAlgn="ctr"/>
            <a:r>
              <a:rPr lang="en-US" dirty="0"/>
              <a:t>Note: doubly linked list questions are uncommon since they vastly simplify the problem</a:t>
            </a:r>
          </a:p>
          <a:p>
            <a:pPr lvl="1" fontAlgn="ctr"/>
            <a:r>
              <a:rPr lang="en-US" dirty="0"/>
              <a:t>Adding a node to head/tail/middle of list</a:t>
            </a:r>
          </a:p>
          <a:p>
            <a:pPr lvl="1" fontAlgn="ctr"/>
            <a:r>
              <a:rPr lang="en-US" dirty="0"/>
              <a:t>Removing a node to head/tail/middle of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07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5D18-4732-48C3-B523-BD7C5CCA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C387-324D-4A10-938E-62AE67400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https://www.cs.cmu.edu/~adamchik/15-121/lectures/Linked%20Lists/linked%20lists.html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https://en.wikipedia.org/wiki/Linked_list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49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7695-B7F1-4906-85F7-3809F5B0A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861A3-A043-45E4-84A6-DEFF816BB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87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AFB6-7462-4847-91E2-97FDB33F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– Visual Representation</a:t>
            </a:r>
          </a:p>
        </p:txBody>
      </p:sp>
      <p:pic>
        <p:nvPicPr>
          <p:cNvPr id="1026" name="Picture 2" descr="https://upload.wikimedia.org/wikipedia/commons/b/b4/Lifo_stack.png">
            <a:extLst>
              <a:ext uri="{FF2B5EF4-FFF2-40B4-BE49-F238E27FC236}">
                <a16:creationId xmlns:a16="http://schemas.microsoft.com/office/drawing/2014/main" id="{6EBBC54B-347F-4567-94F8-73BD09F48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553" y="1881477"/>
            <a:ext cx="6632430" cy="463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954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ECE7-681D-49C9-BADA-749714EF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applications of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6AFF1-AA21-404E-B8FD-E176475F0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O(1) insertion and O(1) deletion</a:t>
            </a:r>
          </a:p>
          <a:p>
            <a:pPr lvl="1"/>
            <a:r>
              <a:rPr lang="en-US" dirty="0"/>
              <a:t>Depends on where you’re inserting or deleting</a:t>
            </a:r>
          </a:p>
          <a:p>
            <a:r>
              <a:rPr lang="en-US" dirty="0"/>
              <a:t>“LIFO” (</a:t>
            </a:r>
            <a:r>
              <a:rPr lang="en-US" b="1" dirty="0"/>
              <a:t>L</a:t>
            </a:r>
            <a:r>
              <a:rPr lang="en-US" dirty="0"/>
              <a:t>ast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ut) is useful for ordered, temporary storage. Examples:</a:t>
            </a:r>
          </a:p>
          <a:p>
            <a:pPr lvl="1"/>
            <a:r>
              <a:rPr lang="en-US" dirty="0"/>
              <a:t>Reversing a word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"Undo" operation in text editors (push each change into the stack)</a:t>
            </a:r>
          </a:p>
        </p:txBody>
      </p:sp>
    </p:spTree>
    <p:extLst>
      <p:ext uri="{BB962C8B-B14F-4D97-AF65-F5344CB8AC3E}">
        <p14:creationId xmlns:p14="http://schemas.microsoft.com/office/powerpoint/2010/main" val="2267629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A1E0-78F4-4630-B95D-4ABBD4B4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Stack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92D8-C1BD-433D-8231-866CB70DC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Implement a basic stack</a:t>
            </a:r>
          </a:p>
          <a:p>
            <a:pPr lvl="1" fontAlgn="ctr"/>
            <a:r>
              <a:rPr lang="en-US" dirty="0"/>
              <a:t>Push, Pop, Peek, </a:t>
            </a:r>
            <a:r>
              <a:rPr lang="en-US" dirty="0" err="1"/>
              <a:t>IsEmpty</a:t>
            </a:r>
            <a:endParaRPr lang="en-US" dirty="0"/>
          </a:p>
          <a:p>
            <a:pPr fontAlgn="ctr"/>
            <a:r>
              <a:rPr lang="en-US" dirty="0"/>
              <a:t>Implement a stack using an array</a:t>
            </a:r>
          </a:p>
          <a:p>
            <a:pPr fontAlgn="ctr"/>
            <a:r>
              <a:rPr lang="en-US" dirty="0"/>
              <a:t>Implement a stack using a 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4089385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5D18-4732-48C3-B523-BD7C5CCA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C387-324D-4A10-938E-62AE67400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https://en.wikipedia.org/wiki/Stack_(abstract_data_type)</a:t>
            </a:r>
            <a:endParaRPr lang="en-US" dirty="0"/>
          </a:p>
          <a:p>
            <a:r>
              <a:rPr lang="en-US" dirty="0">
                <a:hlinkClick r:id="rId4"/>
              </a:rPr>
              <a:t>https://www.cs.cmu.edu/~adamchik/15-121/lectures/Stacks%20and%20Queues/Stacks%20and%20Queues.html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420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7695-B7F1-4906-85F7-3809F5B0A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861A3-A043-45E4-84A6-DEFF816BB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75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AFB6-7462-4847-91E2-97FDB33F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– Visual Representation</a:t>
            </a:r>
          </a:p>
        </p:txBody>
      </p:sp>
      <p:pic>
        <p:nvPicPr>
          <p:cNvPr id="3074" name="Picture 2" descr="https://upload.wikimedia.org/wikipedia/commons/thumb/5/52/Data_Queue.svg/405px-Data_Queue.svg.png">
            <a:extLst>
              <a:ext uri="{FF2B5EF4-FFF2-40B4-BE49-F238E27FC236}">
                <a16:creationId xmlns:a16="http://schemas.microsoft.com/office/drawing/2014/main" id="{A4524B15-7759-4665-95E3-BB22460E8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517" y="1690688"/>
            <a:ext cx="6270964" cy="41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86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1C6-6BC9-4A01-8F47-359E7612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you getting stuck?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C1479C-3B73-4F29-9FEB-34F1EDD20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416137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341">
                  <a:extLst>
                    <a:ext uri="{9D8B030D-6E8A-4147-A177-3AD203B41FA5}">
                      <a16:colId xmlns:a16="http://schemas.microsoft.com/office/drawing/2014/main" val="3944957605"/>
                    </a:ext>
                  </a:extLst>
                </a:gridCol>
                <a:gridCol w="7606259">
                  <a:extLst>
                    <a:ext uri="{9D8B030D-6E8A-4147-A177-3AD203B41FA5}">
                      <a16:colId xmlns:a16="http://schemas.microsoft.com/office/drawing/2014/main" val="457837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you’re getting stuck at…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3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T(</a:t>
                      </a:r>
                      <a:r>
                        <a:rPr lang="en-US" dirty="0" err="1"/>
                        <a:t>alk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mock interviews with a buddy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48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E(</a:t>
                      </a:r>
                      <a:r>
                        <a:rPr lang="en-US" dirty="0" err="1"/>
                        <a:t>xamples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more code reviews – it will make you a better tester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70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B(</a:t>
                      </a:r>
                      <a:r>
                        <a:rPr lang="en-US" dirty="0" err="1"/>
                        <a:t>rute</a:t>
                      </a:r>
                      <a:r>
                        <a:rPr lang="en-US" dirty="0"/>
                        <a:t> force)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Ask for hints or write more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43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O(</a:t>
                      </a:r>
                      <a:r>
                        <a:rPr lang="en-US" dirty="0" err="1"/>
                        <a:t>ptimize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just need more practice/experience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2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W(</a:t>
                      </a:r>
                      <a:r>
                        <a:rPr lang="en-US" dirty="0" err="1"/>
                        <a:t>alk</a:t>
                      </a:r>
                      <a:r>
                        <a:rPr lang="en-US" dirty="0"/>
                        <a:t> through)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mock interviews with a buddy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50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I(</a:t>
                      </a:r>
                      <a:r>
                        <a:rPr lang="en-US" dirty="0" err="1"/>
                        <a:t>mplement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code (on a computer), every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8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T(</a:t>
                      </a:r>
                      <a:r>
                        <a:rPr lang="en-US" dirty="0" err="1"/>
                        <a:t>est</a:t>
                      </a:r>
                      <a:r>
                        <a:rPr lang="en-US" dirty="0"/>
                        <a:t>/Debug)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Spend more time in the debugger and doing more code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498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660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ECE7-681D-49C9-BADA-749714EF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applications of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6AFF1-AA21-404E-B8FD-E176475F0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O(1) insertion and O(1) deletion</a:t>
            </a:r>
          </a:p>
          <a:p>
            <a:r>
              <a:rPr lang="en-US" dirty="0"/>
              <a:t>“FIFO” (</a:t>
            </a:r>
            <a:r>
              <a:rPr lang="en-US" b="1" dirty="0"/>
              <a:t>F</a:t>
            </a:r>
            <a:r>
              <a:rPr lang="en-US" dirty="0"/>
              <a:t>irst In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ut) is useful when entities are processed in the order they are received</a:t>
            </a:r>
          </a:p>
          <a:p>
            <a:pPr lvl="1"/>
            <a:r>
              <a:rPr lang="en-US" dirty="0"/>
              <a:t>Message queues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86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A1E0-78F4-4630-B95D-4ABBD4B4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92D8-C1BD-433D-8231-866CB70DC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Implement a basic queue</a:t>
            </a:r>
          </a:p>
          <a:p>
            <a:pPr lvl="1" fontAlgn="ctr"/>
            <a:r>
              <a:rPr lang="en-US" dirty="0"/>
              <a:t>Enqueue</a:t>
            </a:r>
          </a:p>
          <a:p>
            <a:pPr lvl="1" fontAlgn="ctr"/>
            <a:r>
              <a:rPr lang="en-US" dirty="0"/>
              <a:t>Dequeue</a:t>
            </a:r>
          </a:p>
          <a:p>
            <a:pPr fontAlgn="ctr"/>
            <a:r>
              <a:rPr lang="en-US" dirty="0"/>
              <a:t>Implement a queue using a dynamic array</a:t>
            </a:r>
          </a:p>
          <a:p>
            <a:pPr fontAlgn="ctr"/>
            <a:r>
              <a:rPr lang="en-US" dirty="0"/>
              <a:t>Implement a queue using a doubly linked list</a:t>
            </a:r>
          </a:p>
          <a:p>
            <a:pPr fontAlgn="ctr"/>
            <a:r>
              <a:rPr lang="en-US" dirty="0"/>
              <a:t>Implement a queue using a 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482015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5D18-4732-48C3-B523-BD7C5CCA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C387-324D-4A10-938E-62AE67400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https://en.wikipedia.org/wiki/Queue_(abstract_data_type)</a:t>
            </a:r>
            <a:endParaRPr lang="en-US" dirty="0"/>
          </a:p>
          <a:p>
            <a:r>
              <a:rPr lang="en-US" dirty="0">
                <a:hlinkClick r:id="rId4"/>
              </a:rPr>
              <a:t>https://www.cs.cmu.edu/~adamchik/15-121/lectures/Stacks%20and%20Queues/Stacks%20and%20Queues.html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44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901A-2B1F-4B55-B93F-A8F49E198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 On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14EC8-E621-49AA-9BC8-1BCF27D8A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68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D5BE-4A9E-4E0E-9616-7FCEF7B4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to last element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C896-5E9F-4461-B11F-FF7FB417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Given a singly linked list, devise a time and space efficient algorithm to find the </a:t>
            </a:r>
            <a:r>
              <a:rPr lang="en-US" i="1" err="1"/>
              <a:t>m</a:t>
            </a:r>
            <a:r>
              <a:rPr lang="en-US" err="1"/>
              <a:t>th</a:t>
            </a:r>
            <a:r>
              <a:rPr lang="en-US"/>
              <a:t>-to-last element of the list. </a:t>
            </a:r>
          </a:p>
        </p:txBody>
      </p:sp>
    </p:spTree>
    <p:extLst>
      <p:ext uri="{BB962C8B-B14F-4D97-AF65-F5344CB8AC3E}">
        <p14:creationId xmlns:p14="http://schemas.microsoft.com/office/powerpoint/2010/main" val="14002575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13A3-B86E-420A-A794-B8006A22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</a:t>
            </a:r>
            <a:r>
              <a:rPr lang="en-US"/>
              <a:t> – </a:t>
            </a:r>
            <a:r>
              <a:rPr lang="en-US" b="1"/>
              <a:t>T</a:t>
            </a:r>
            <a:r>
              <a:rPr lang="en-US"/>
              <a:t>alk (/Listen/Clarify)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B2E1D3-46D9-4308-9F56-2A9C35AE2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028508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4921967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28426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9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Invalid input handling?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7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What is the “0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“ to last element in the list?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The last element in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2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Can we use additional data structures?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Interviewer’s 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4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What type of data will be stored?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Interviewer’s choice – could impact your solution based on the size of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1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How big can the data structure be?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Interviewer’s discretion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96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355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CAB9-D39C-467F-8356-55993C2F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</a:t>
            </a:r>
            <a:r>
              <a:rPr lang="en-US"/>
              <a:t> – </a:t>
            </a:r>
            <a:r>
              <a:rPr lang="en-US" b="1"/>
              <a:t>E</a:t>
            </a:r>
            <a:r>
              <a:rPr lang="en-US"/>
              <a:t>xamples (/Test/TDD)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D3B311-1060-4A78-A7F2-EC711C616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801609"/>
              </p:ext>
            </p:extLst>
          </p:nvPr>
        </p:nvGraphicFramePr>
        <p:xfrm>
          <a:off x="838199" y="1500309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303">
                  <a:extLst>
                    <a:ext uri="{9D8B030D-6E8A-4147-A177-3AD203B41FA5}">
                      <a16:colId xmlns:a16="http://schemas.microsoft.com/office/drawing/2014/main" val="1055167398"/>
                    </a:ext>
                  </a:extLst>
                </a:gridCol>
                <a:gridCol w="2288497">
                  <a:extLst>
                    <a:ext uri="{9D8B030D-6E8A-4147-A177-3AD203B41FA5}">
                      <a16:colId xmlns:a16="http://schemas.microsoft.com/office/drawing/2014/main" val="8157389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021618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203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  <a:r>
                        <a:rPr lang="en-US" dirty="0" err="1"/>
                        <a:t>m</a:t>
                      </a:r>
                      <a:r>
                        <a:rPr lang="en-US" baseline="30000" dirty="0" err="1"/>
                        <a:t>th</a:t>
                      </a:r>
                      <a:r>
                        <a:rPr lang="en-US" dirty="0"/>
                        <a:t> to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Equivalence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Invalid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Throw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78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to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‘a’ -&gt; 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Return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5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to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 element ‘a’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2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to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‘d’ -&gt; ‘b’ -&gt; 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case,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Return element ‘b’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4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to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‘b’ -&gt; 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case,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to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‘c’ -&gt; ‘b’ -&gt; 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 element ‘c’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to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‘c’ -&gt; ‘b’ -&gt; 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 element ‘a’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518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CD59-BD8F-471D-A98E-47860D0E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 – Brute Force, Option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892FE-F16F-4666-8F5A-938C020F34A2}"/>
              </a:ext>
            </a:extLst>
          </p:cNvPr>
          <p:cNvCxnSpPr>
            <a:cxnSpLocks/>
          </p:cNvCxnSpPr>
          <p:nvPr/>
        </p:nvCxnSpPr>
        <p:spPr>
          <a:xfrm>
            <a:off x="10568354" y="50379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1290-E429-484A-88F7-11E5A580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m elements forward in the list from the first element</a:t>
            </a:r>
          </a:p>
          <a:p>
            <a:pPr lvl="1"/>
            <a:r>
              <a:rPr lang="en-US" dirty="0"/>
              <a:t>If we’re at the end of the list, we’ve found our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to last element</a:t>
            </a:r>
          </a:p>
          <a:p>
            <a:pPr lvl="1"/>
            <a:r>
              <a:rPr lang="en-US" dirty="0"/>
              <a:t>If not, move forward one position, and repeat this process</a:t>
            </a:r>
          </a:p>
          <a:p>
            <a:r>
              <a:rPr lang="en-US" dirty="0"/>
              <a:t>Complexity: O(m*n)</a:t>
            </a:r>
          </a:p>
        </p:txBody>
      </p:sp>
    </p:spTree>
    <p:extLst>
      <p:ext uri="{BB962C8B-B14F-4D97-AF65-F5344CB8AC3E}">
        <p14:creationId xmlns:p14="http://schemas.microsoft.com/office/powerpoint/2010/main" val="2537920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CD59-BD8F-471D-A98E-47860D0E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Option 2 – use additional data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892FE-F16F-4666-8F5A-938C020F34A2}"/>
              </a:ext>
            </a:extLst>
          </p:cNvPr>
          <p:cNvCxnSpPr>
            <a:cxnSpLocks/>
          </p:cNvCxnSpPr>
          <p:nvPr/>
        </p:nvCxnSpPr>
        <p:spPr>
          <a:xfrm>
            <a:off x="10568354" y="50379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1290-E429-484A-88F7-11E5A580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Store some of the elements (or pointers to the elements) as you traverse the list</a:t>
            </a:r>
          </a:p>
          <a:p>
            <a:r>
              <a:rPr lang="en-US"/>
              <a:t>When you hit the end of the list, traverse back m elements in your copy of the list</a:t>
            </a:r>
          </a:p>
          <a:p>
            <a:r>
              <a:rPr lang="en-US"/>
              <a:t>Time Complexity: O(n)</a:t>
            </a:r>
          </a:p>
          <a:p>
            <a:r>
              <a:rPr lang="en-US">
                <a:solidFill>
                  <a:srgbClr val="FF0000"/>
                </a:solidFill>
              </a:rPr>
              <a:t>Space Complexity: O(n)</a:t>
            </a:r>
          </a:p>
        </p:txBody>
      </p:sp>
    </p:spTree>
    <p:extLst>
      <p:ext uri="{BB962C8B-B14F-4D97-AF65-F5344CB8AC3E}">
        <p14:creationId xmlns:p14="http://schemas.microsoft.com/office/powerpoint/2010/main" val="21744733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CD59-BD8F-471D-A98E-47860D0E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Option 3 – use additional data, but less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892FE-F16F-4666-8F5A-938C020F34A2}"/>
              </a:ext>
            </a:extLst>
          </p:cNvPr>
          <p:cNvCxnSpPr>
            <a:cxnSpLocks/>
          </p:cNvCxnSpPr>
          <p:nvPr/>
        </p:nvCxnSpPr>
        <p:spPr>
          <a:xfrm>
            <a:off x="10568354" y="50379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1290-E429-484A-88F7-11E5A580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the list is of length n, and we wish to find the </a:t>
            </a:r>
            <a:r>
              <a:rPr lang="en-US" dirty="0" err="1"/>
              <a:t>mth</a:t>
            </a:r>
            <a:r>
              <a:rPr lang="en-US" dirty="0"/>
              <a:t> to last element</a:t>
            </a:r>
          </a:p>
          <a:p>
            <a:r>
              <a:rPr lang="en-US" dirty="0"/>
              <a:t>An element that is </a:t>
            </a:r>
            <a:r>
              <a:rPr lang="en-US" dirty="0" err="1"/>
              <a:t>mth</a:t>
            </a:r>
            <a:r>
              <a:rPr lang="en-US" dirty="0"/>
              <a:t> to last must also be j elements from the beginning</a:t>
            </a:r>
          </a:p>
          <a:p>
            <a:r>
              <a:rPr lang="en-US" dirty="0"/>
              <a:t>So j + m = n, and j = n – m</a:t>
            </a:r>
          </a:p>
          <a:p>
            <a:r>
              <a:rPr lang="en-US" dirty="0"/>
              <a:t>We can count all the elements in the list (n), and then traverse the list up to j</a:t>
            </a:r>
          </a:p>
          <a:p>
            <a:r>
              <a:rPr lang="en-US" dirty="0"/>
              <a:t>Time Complexity: O(n + n - m) =&gt; O(2n - m) =&gt; O(n)</a:t>
            </a:r>
          </a:p>
          <a:p>
            <a:r>
              <a:rPr lang="en-US" dirty="0"/>
              <a:t>Space: negligible, only some simple variables</a:t>
            </a:r>
          </a:p>
        </p:txBody>
      </p:sp>
    </p:spTree>
    <p:extLst>
      <p:ext uri="{BB962C8B-B14F-4D97-AF65-F5344CB8AC3E}">
        <p14:creationId xmlns:p14="http://schemas.microsoft.com/office/powerpoint/2010/main" val="314452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13A3-B86E-420A-A794-B8006A22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Last week’s homework problem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CB52-E984-459A-BF10-C2B7896C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/>
              <a:t>Word Break</a:t>
            </a:r>
          </a:p>
          <a:p>
            <a:pPr marL="0" indent="0">
              <a:buNone/>
            </a:pPr>
            <a:r>
              <a:rPr lang="en-US"/>
              <a:t>Given an input string and a dictionary of words, find out if the input string can be segmented into a space-separated sequence of dictionary words.</a:t>
            </a:r>
          </a:p>
          <a:p>
            <a:pPr marL="0" indent="0">
              <a:buNone/>
            </a:pPr>
            <a:r>
              <a:rPr lang="en-US"/>
              <a:t>For example, consider the following dictionary: { pear, salmon, foot, prints, footprints, leave, you, sun, girl, enjoy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Examples: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Given the string “</a:t>
            </a:r>
            <a:r>
              <a:rPr lang="en-US" err="1"/>
              <a:t>youenjoy</a:t>
            </a:r>
            <a:r>
              <a:rPr lang="en-US"/>
              <a:t>”,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Output: True (The string can be segmented as “you enjoy”)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Input: “</a:t>
            </a:r>
            <a:r>
              <a:rPr lang="en-US" err="1"/>
              <a:t>youleavefootprints</a:t>
            </a:r>
            <a:r>
              <a:rPr lang="en-US"/>
              <a:t>”,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Output: True (The string can be segmented as “you leave footprints” or “you leave foot prints”)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err="1"/>
              <a:t>Input:salmonenjoyapples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Output: False</a:t>
            </a:r>
          </a:p>
        </p:txBody>
      </p:sp>
    </p:spTree>
    <p:extLst>
      <p:ext uri="{BB962C8B-B14F-4D97-AF65-F5344CB8AC3E}">
        <p14:creationId xmlns:p14="http://schemas.microsoft.com/office/powerpoint/2010/main" val="3871480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BEEB-EC32-47CE-B380-6EE92236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4BBF2-6664-4820-AFAD-71E67094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having two pointers to traverse the list</a:t>
            </a:r>
          </a:p>
          <a:p>
            <a:r>
              <a:rPr lang="en-US" dirty="0"/>
              <a:t>Advance the current pointer m elements ahead (make sure there are m elements in the list first!)</a:t>
            </a:r>
          </a:p>
          <a:p>
            <a:r>
              <a:rPr lang="en-US" dirty="0"/>
              <a:t>Maintain another pointer “</a:t>
            </a:r>
            <a:r>
              <a:rPr lang="en-US" dirty="0" err="1"/>
              <a:t>mBehind</a:t>
            </a:r>
            <a:r>
              <a:rPr lang="en-US" dirty="0"/>
              <a:t>”, that is always m elements behind the current pointer</a:t>
            </a:r>
          </a:p>
          <a:p>
            <a:r>
              <a:rPr lang="en-US" dirty="0"/>
              <a:t>Advance both pointers simultaneously until current points to the end of the list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At this point, the “</a:t>
            </a:r>
            <a:r>
              <a:rPr lang="en-US" dirty="0" err="1">
                <a:sym typeface="Wingdings" panose="05000000000000000000" pitchFamily="2" charset="2"/>
              </a:rPr>
              <a:t>mBehind</a:t>
            </a:r>
            <a:r>
              <a:rPr lang="en-US" dirty="0">
                <a:sym typeface="Wingdings" panose="05000000000000000000" pitchFamily="2" charset="2"/>
              </a:rPr>
              <a:t>” pointer is pointing to the </a:t>
            </a:r>
            <a:r>
              <a:rPr lang="en-US" dirty="0" err="1">
                <a:sym typeface="Wingdings" panose="05000000000000000000" pitchFamily="2" charset="2"/>
              </a:rPr>
              <a:t>mth</a:t>
            </a:r>
            <a:r>
              <a:rPr lang="en-US" dirty="0">
                <a:sym typeface="Wingdings" panose="05000000000000000000" pitchFamily="2" charset="2"/>
              </a:rPr>
              <a:t> to last element!</a:t>
            </a:r>
          </a:p>
          <a:p>
            <a:r>
              <a:rPr lang="en-US" dirty="0"/>
              <a:t>Time Complexity: O(n + n - m) =&gt; O(2n - m) =&gt; O(n)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39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07A6-3812-42F4-BD79-46ADA3B5DC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Example: 2</a:t>
            </a:r>
            <a:r>
              <a:rPr lang="en-US" baseline="30000" dirty="0"/>
              <a:t>nd</a:t>
            </a:r>
            <a:r>
              <a:rPr lang="en-US" dirty="0"/>
              <a:t> to last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52703-AEC8-4515-8040-FF3D72054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(m = 2, list contains 5 elements)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FE2DD4-2274-4853-A2F0-FB13B2674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02" y="4204195"/>
            <a:ext cx="10626993" cy="114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76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3056-91C4-45AE-BAFD-54B3B185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mBehind</a:t>
            </a:r>
            <a:r>
              <a:rPr lang="en-US" dirty="0"/>
              <a:t>, current start at beginning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8B3E3F-A616-4BB1-875B-7A414884E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807" y="2395211"/>
            <a:ext cx="10626993" cy="11456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4D5DEA-392D-4034-9FF8-23EE1D2A23B4}"/>
              </a:ext>
            </a:extLst>
          </p:cNvPr>
          <p:cNvCxnSpPr/>
          <p:nvPr/>
        </p:nvCxnSpPr>
        <p:spPr>
          <a:xfrm flipV="1">
            <a:off x="838200" y="3792511"/>
            <a:ext cx="0" cy="118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B25720-BC71-4A42-9261-1654B44A7358}"/>
              </a:ext>
            </a:extLst>
          </p:cNvPr>
          <p:cNvCxnSpPr/>
          <p:nvPr/>
        </p:nvCxnSpPr>
        <p:spPr>
          <a:xfrm flipV="1">
            <a:off x="1155492" y="3792510"/>
            <a:ext cx="0" cy="118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ACA4D7-C0D0-42F7-9A26-794D3F5A999D}"/>
              </a:ext>
            </a:extLst>
          </p:cNvPr>
          <p:cNvSpPr txBox="1"/>
          <p:nvPr/>
        </p:nvSpPr>
        <p:spPr>
          <a:xfrm>
            <a:off x="838200" y="5486400"/>
            <a:ext cx="18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mBehind</a:t>
            </a:r>
            <a:r>
              <a:rPr lang="en-US" dirty="0"/>
              <a:t>, current</a:t>
            </a:r>
          </a:p>
        </p:txBody>
      </p:sp>
    </p:spTree>
    <p:extLst>
      <p:ext uri="{BB962C8B-B14F-4D97-AF65-F5344CB8AC3E}">
        <p14:creationId xmlns:p14="http://schemas.microsoft.com/office/powerpoint/2010/main" val="25208179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3056-91C4-45AE-BAFD-54B3B185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current m elements ahead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8B3E3F-A616-4BB1-875B-7A414884E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807" y="2395211"/>
            <a:ext cx="10626993" cy="11456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4D5DEA-392D-4034-9FF8-23EE1D2A23B4}"/>
              </a:ext>
            </a:extLst>
          </p:cNvPr>
          <p:cNvCxnSpPr/>
          <p:nvPr/>
        </p:nvCxnSpPr>
        <p:spPr>
          <a:xfrm flipV="1">
            <a:off x="838200" y="3792511"/>
            <a:ext cx="0" cy="118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B25720-BC71-4A42-9261-1654B44A7358}"/>
              </a:ext>
            </a:extLst>
          </p:cNvPr>
          <p:cNvCxnSpPr/>
          <p:nvPr/>
        </p:nvCxnSpPr>
        <p:spPr>
          <a:xfrm flipV="1">
            <a:off x="5487649" y="3792511"/>
            <a:ext cx="0" cy="118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ACA4D7-C0D0-42F7-9A26-794D3F5A999D}"/>
              </a:ext>
            </a:extLst>
          </p:cNvPr>
          <p:cNvSpPr txBox="1"/>
          <p:nvPr/>
        </p:nvSpPr>
        <p:spPr>
          <a:xfrm>
            <a:off x="324277" y="51170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mBehind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24A3F-3963-45B3-9D6D-A7E6DAFBE2D4}"/>
              </a:ext>
            </a:extLst>
          </p:cNvPr>
          <p:cNvSpPr txBox="1"/>
          <p:nvPr/>
        </p:nvSpPr>
        <p:spPr>
          <a:xfrm>
            <a:off x="5050830" y="513205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5345350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3056-91C4-45AE-BAFD-54B3B185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both ahead while current-&gt;next not null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8B3E3F-A616-4BB1-875B-7A414884E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807" y="2395211"/>
            <a:ext cx="10626993" cy="11456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4D5DEA-392D-4034-9FF8-23EE1D2A23B4}"/>
              </a:ext>
            </a:extLst>
          </p:cNvPr>
          <p:cNvCxnSpPr/>
          <p:nvPr/>
        </p:nvCxnSpPr>
        <p:spPr>
          <a:xfrm flipV="1">
            <a:off x="3176662" y="3792511"/>
            <a:ext cx="0" cy="118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B25720-BC71-4A42-9261-1654B44A7358}"/>
              </a:ext>
            </a:extLst>
          </p:cNvPr>
          <p:cNvCxnSpPr/>
          <p:nvPr/>
        </p:nvCxnSpPr>
        <p:spPr>
          <a:xfrm flipV="1">
            <a:off x="7751156" y="3792511"/>
            <a:ext cx="0" cy="118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ACA4D7-C0D0-42F7-9A26-794D3F5A999D}"/>
              </a:ext>
            </a:extLst>
          </p:cNvPr>
          <p:cNvSpPr txBox="1"/>
          <p:nvPr/>
        </p:nvSpPr>
        <p:spPr>
          <a:xfrm>
            <a:off x="2662739" y="51170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mBehind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24A3F-3963-45B3-9D6D-A7E6DAFBE2D4}"/>
              </a:ext>
            </a:extLst>
          </p:cNvPr>
          <p:cNvSpPr txBox="1"/>
          <p:nvPr/>
        </p:nvSpPr>
        <p:spPr>
          <a:xfrm>
            <a:off x="7314337" y="513205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13862962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3056-91C4-45AE-BAFD-54B3B185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current is at last element, </a:t>
            </a:r>
            <a:r>
              <a:rPr lang="en-US" dirty="0" err="1"/>
              <a:t>mBehind</a:t>
            </a:r>
            <a:r>
              <a:rPr lang="en-US" dirty="0"/>
              <a:t> points to the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to last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8B3E3F-A616-4BB1-875B-7A414884E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807" y="2395211"/>
            <a:ext cx="10626993" cy="11456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4D5DEA-392D-4034-9FF8-23EE1D2A23B4}"/>
              </a:ext>
            </a:extLst>
          </p:cNvPr>
          <p:cNvCxnSpPr/>
          <p:nvPr/>
        </p:nvCxnSpPr>
        <p:spPr>
          <a:xfrm flipV="1">
            <a:off x="5455162" y="3792511"/>
            <a:ext cx="0" cy="118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B25720-BC71-4A42-9261-1654B44A7358}"/>
              </a:ext>
            </a:extLst>
          </p:cNvPr>
          <p:cNvCxnSpPr/>
          <p:nvPr/>
        </p:nvCxnSpPr>
        <p:spPr>
          <a:xfrm flipV="1">
            <a:off x="10029656" y="3792511"/>
            <a:ext cx="0" cy="118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ACA4D7-C0D0-42F7-9A26-794D3F5A999D}"/>
              </a:ext>
            </a:extLst>
          </p:cNvPr>
          <p:cNvSpPr txBox="1"/>
          <p:nvPr/>
        </p:nvSpPr>
        <p:spPr>
          <a:xfrm>
            <a:off x="4941239" y="51170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mBehind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24A3F-3963-45B3-9D6D-A7E6DAFBE2D4}"/>
              </a:ext>
            </a:extLst>
          </p:cNvPr>
          <p:cNvSpPr txBox="1"/>
          <p:nvPr/>
        </p:nvSpPr>
        <p:spPr>
          <a:xfrm>
            <a:off x="9592837" y="513205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410810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CD59-BD8F-471D-A98E-47860D0E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 - Implement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892FE-F16F-4666-8F5A-938C020F34A2}"/>
              </a:ext>
            </a:extLst>
          </p:cNvPr>
          <p:cNvCxnSpPr>
            <a:cxnSpLocks/>
          </p:cNvCxnSpPr>
          <p:nvPr/>
        </p:nvCxnSpPr>
        <p:spPr>
          <a:xfrm>
            <a:off x="10568354" y="50379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12B7-DEA9-48A6-AB21-D3FA4A3B4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https://github.com/careercup/CtCI-6th-Edition-CSharp/blob/387d92270427b077ef1115de17cb3d70ec3a7791/Ch%2002.%20Linked%20Lists/Q2_02_Return_Kth_To_Last.cs</a:t>
            </a:r>
            <a:endParaRPr lang="en-US"/>
          </a:p>
          <a:p>
            <a:r>
              <a:rPr lang="en-US"/>
              <a:t>Can you think of ways to improve the code?</a:t>
            </a:r>
          </a:p>
        </p:txBody>
      </p:sp>
    </p:spTree>
    <p:extLst>
      <p:ext uri="{BB962C8B-B14F-4D97-AF65-F5344CB8AC3E}">
        <p14:creationId xmlns:p14="http://schemas.microsoft.com/office/powerpoint/2010/main" val="8672105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CD59-BD8F-471D-A98E-47860D0E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 - Test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892FE-F16F-4666-8F5A-938C020F34A2}"/>
              </a:ext>
            </a:extLst>
          </p:cNvPr>
          <p:cNvCxnSpPr>
            <a:cxnSpLocks/>
          </p:cNvCxnSpPr>
          <p:nvPr/>
        </p:nvCxnSpPr>
        <p:spPr>
          <a:xfrm>
            <a:off x="10568354" y="50379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12B7-DEA9-48A6-AB21-D3FA4A3B4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E – Examples slide</a:t>
            </a:r>
          </a:p>
        </p:txBody>
      </p:sp>
    </p:spTree>
    <p:extLst>
      <p:ext uri="{BB962C8B-B14F-4D97-AF65-F5344CB8AC3E}">
        <p14:creationId xmlns:p14="http://schemas.microsoft.com/office/powerpoint/2010/main" val="17331590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A9CE-9987-43CE-BED8-DBD5B5B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week’s homework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2B95-B63C-48F3-B63E-293B22A42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 a function to check if a linked list is a palindrome</a:t>
            </a:r>
          </a:p>
        </p:txBody>
      </p:sp>
    </p:spTree>
    <p:extLst>
      <p:ext uri="{BB962C8B-B14F-4D97-AF65-F5344CB8AC3E}">
        <p14:creationId xmlns:p14="http://schemas.microsoft.com/office/powerpoint/2010/main" val="426947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D167-9D19-426A-9366-905476CE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3846-E189-4F00-94FC-85444E9B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WordBreak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(string input,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&lt;string&gt;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wordDict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815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13A3-B86E-420A-A794-B8006A22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</a:t>
            </a:r>
            <a:r>
              <a:rPr lang="en-US"/>
              <a:t> – </a:t>
            </a:r>
            <a:r>
              <a:rPr lang="en-US" b="1"/>
              <a:t>T</a:t>
            </a:r>
            <a:r>
              <a:rPr lang="en-US"/>
              <a:t>alk (/Listen/Clarify)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49C221-70B9-4FEE-AE5A-50CE37E43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594782"/>
              </p:ext>
            </p:extLst>
          </p:nvPr>
        </p:nvGraphicFramePr>
        <p:xfrm>
          <a:off x="838200" y="1825625"/>
          <a:ext cx="10515600" cy="395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6377">
                  <a:extLst>
                    <a:ext uri="{9D8B030D-6E8A-4147-A177-3AD203B41FA5}">
                      <a16:colId xmlns:a16="http://schemas.microsoft.com/office/drawing/2014/main" val="3781557958"/>
                    </a:ext>
                  </a:extLst>
                </a:gridCol>
                <a:gridCol w="3979223">
                  <a:extLst>
                    <a:ext uri="{9D8B030D-6E8A-4147-A177-3AD203B41FA5}">
                      <a16:colId xmlns:a16="http://schemas.microsoft.com/office/drawing/2014/main" val="1360869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5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How to handle invalid input?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Exception for null input string or null dictionary, false for empty string or empty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85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Does case matter? i.e., “Hello”, “hello” same word?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Case insensitive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98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Can the same dictionary word appear multiple times in the input string?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3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Can the input string have special characters?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No, only alphabet characters (a..</a:t>
                      </a:r>
                      <a:r>
                        <a:rPr lang="en-US" err="1"/>
                        <a:t>zA</a:t>
                      </a:r>
                      <a:r>
                        <a:rPr lang="en-US"/>
                        <a:t>..Z)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1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Can we use library functions (in string and regex)?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7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Is the order of the input string enforced?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Yes, no shuffling of characters in the input string to match words in the 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198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42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CAB9-D39C-467F-8356-55993C2F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</a:t>
            </a:r>
            <a:r>
              <a:rPr lang="en-US"/>
              <a:t> – </a:t>
            </a:r>
            <a:r>
              <a:rPr lang="en-US" b="1"/>
              <a:t>E</a:t>
            </a:r>
            <a:r>
              <a:rPr lang="en-US"/>
              <a:t>xamples (/Test/TDD)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D3B311-1060-4A78-A7F2-EC711C616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430703"/>
              </p:ext>
            </p:extLst>
          </p:nvPr>
        </p:nvGraphicFramePr>
        <p:xfrm>
          <a:off x="838199" y="1301527"/>
          <a:ext cx="10515600" cy="570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551673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0216182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12036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Sample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Equivalence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Null input string or null 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Invalid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Throw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78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Empty input string or dictionary with no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Empty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“a”, {“a”}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element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1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“a”, {“b”}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element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23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“ab”, {“ab”}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case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3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“ab”, {“de”}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case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78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“</a:t>
                      </a:r>
                      <a:r>
                        <a:rPr lang="en-US" err="1"/>
                        <a:t>abcd</a:t>
                      </a:r>
                      <a:r>
                        <a:rPr lang="en-US"/>
                        <a:t>”, {“ab”, “cd”}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More than one matching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“cars”, {“car”, “cab”}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Some words match but can’t find all 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1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“cars”, {“car”, “ca”, “</a:t>
                      </a:r>
                      <a:r>
                        <a:rPr lang="en-US" err="1"/>
                        <a:t>rs</a:t>
                      </a:r>
                      <a:r>
                        <a:rPr lang="en-US"/>
                        <a:t>”}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Some words match, but have to look at other words for all 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…(many more a’s)…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aaaaaaab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“,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"a", "aa", "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aaaaa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aaaaaa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aaaaaaa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aaaaaaaa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aaaaaaaaa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aaaaaaaaaa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 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Evil?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43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72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CD59-BD8F-471D-A98E-47860D0E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 – Brute Force, Option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892FE-F16F-4666-8F5A-938C020F34A2}"/>
              </a:ext>
            </a:extLst>
          </p:cNvPr>
          <p:cNvCxnSpPr>
            <a:cxnSpLocks/>
          </p:cNvCxnSpPr>
          <p:nvPr/>
        </p:nvCxnSpPr>
        <p:spPr>
          <a:xfrm>
            <a:off x="10568354" y="503799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1290-E429-484A-88F7-11E5A580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Check for invalid input and return</a:t>
            </a:r>
          </a:p>
          <a:p>
            <a:r>
              <a:rPr lang="en-US"/>
              <a:t>Find every single way you can break up the input string</a:t>
            </a:r>
          </a:p>
          <a:p>
            <a:r>
              <a:rPr lang="en-US"/>
              <a:t>For each possible set of word breaks</a:t>
            </a:r>
          </a:p>
          <a:p>
            <a:pPr lvl="1"/>
            <a:r>
              <a:rPr lang="en-US"/>
              <a:t>Return true if the set of possible word breaks matches words in the dictionary</a:t>
            </a:r>
          </a:p>
          <a:p>
            <a:r>
              <a:rPr lang="en-US"/>
              <a:t>Time complexity: O(2</a:t>
            </a:r>
            <a:r>
              <a:rPr lang="en-US" baseline="30000"/>
              <a:t>n </a:t>
            </a:r>
            <a:r>
              <a:rPr lang="en-US"/>
              <a:t>* m)</a:t>
            </a:r>
          </a:p>
          <a:p>
            <a:pPr lvl="1"/>
            <a:r>
              <a:rPr lang="en-US"/>
              <a:t>n = length of input string</a:t>
            </a:r>
          </a:p>
          <a:p>
            <a:pPr lvl="1"/>
            <a:r>
              <a:rPr lang="en-US"/>
              <a:t>m = length of word dictionary</a:t>
            </a:r>
          </a:p>
        </p:txBody>
      </p:sp>
    </p:spTree>
    <p:extLst>
      <p:ext uri="{BB962C8B-B14F-4D97-AF65-F5344CB8AC3E}">
        <p14:creationId xmlns:p14="http://schemas.microsoft.com/office/powerpoint/2010/main" val="354594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3595</TotalTime>
  <Words>3549</Words>
  <Application>Microsoft Office PowerPoint</Application>
  <PresentationFormat>Widescreen</PresentationFormat>
  <Paragraphs>558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Microsoft Interview Coaching Program</vt:lpstr>
      <vt:lpstr>Agenda</vt:lpstr>
      <vt:lpstr>Announcements</vt:lpstr>
      <vt:lpstr>Where are you getting stuck?</vt:lpstr>
      <vt:lpstr>Last week’s homework problem</vt:lpstr>
      <vt:lpstr>Function signature</vt:lpstr>
      <vt:lpstr>T – Talk (/Listen/Clarify)</vt:lpstr>
      <vt:lpstr>E – Examples (/Test/TDD)</vt:lpstr>
      <vt:lpstr>B – Brute Force, Option 1</vt:lpstr>
      <vt:lpstr>How did we arrive at O(2n * m)?</vt:lpstr>
      <vt:lpstr>Another approach</vt:lpstr>
      <vt:lpstr>Example</vt:lpstr>
      <vt:lpstr>Worst case example</vt:lpstr>
      <vt:lpstr>Space: O(n2)</vt:lpstr>
      <vt:lpstr>Time: O(2n)</vt:lpstr>
      <vt:lpstr>PowerPoint Presentation</vt:lpstr>
      <vt:lpstr>O - Optimize</vt:lpstr>
      <vt:lpstr>Iterative Algorithm</vt:lpstr>
      <vt:lpstr>Example</vt:lpstr>
      <vt:lpstr>W – Walk Through</vt:lpstr>
      <vt:lpstr>I - Implement</vt:lpstr>
      <vt:lpstr>PowerPoint Presentation</vt:lpstr>
      <vt:lpstr>T - Test</vt:lpstr>
      <vt:lpstr>Data Structures</vt:lpstr>
      <vt:lpstr>Tips for data structure questions</vt:lpstr>
      <vt:lpstr>Big O for Data Structures</vt:lpstr>
      <vt:lpstr>Resources for data structures</vt:lpstr>
      <vt:lpstr>Linked Lists</vt:lpstr>
      <vt:lpstr>Linked Lists – Visual Representation</vt:lpstr>
      <vt:lpstr>Advantages and applications of Linked Lists</vt:lpstr>
      <vt:lpstr>Basic Linked List Questions</vt:lpstr>
      <vt:lpstr>Resources for Linked Lists</vt:lpstr>
      <vt:lpstr>Stacks</vt:lpstr>
      <vt:lpstr>Stacks – Visual Representation</vt:lpstr>
      <vt:lpstr>Advantages and applications of Stacks</vt:lpstr>
      <vt:lpstr>Basic Stack Questions</vt:lpstr>
      <vt:lpstr>Resources for Stacks</vt:lpstr>
      <vt:lpstr>Queues</vt:lpstr>
      <vt:lpstr>Queues – Visual Representation</vt:lpstr>
      <vt:lpstr>Advantages and applications of Queues</vt:lpstr>
      <vt:lpstr>Queue</vt:lpstr>
      <vt:lpstr>Resources for Queues</vt:lpstr>
      <vt:lpstr>Hands On Exercise</vt:lpstr>
      <vt:lpstr>Mth to last element in linked list</vt:lpstr>
      <vt:lpstr>T – Talk (/Listen/Clarify)</vt:lpstr>
      <vt:lpstr>E – Examples (/Test/TDD)</vt:lpstr>
      <vt:lpstr>B – Brute Force, Option 1</vt:lpstr>
      <vt:lpstr>Option 2 – use additional data</vt:lpstr>
      <vt:lpstr>Option 3 – use additional data, but less </vt:lpstr>
      <vt:lpstr>Option 4</vt:lpstr>
      <vt:lpstr>Example: 2nd to last</vt:lpstr>
      <vt:lpstr>mBehind, current start at beginning</vt:lpstr>
      <vt:lpstr>Move current m elements ahead</vt:lpstr>
      <vt:lpstr>Move both ahead while current-&gt;next not null</vt:lpstr>
      <vt:lpstr>If current is at last element, mBehind points to the mth to last</vt:lpstr>
      <vt:lpstr>I - Implement</vt:lpstr>
      <vt:lpstr>T - Test</vt:lpstr>
      <vt:lpstr>This week’s 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Interview Coaching Program</dc:title>
  <cp:lastModifiedBy>Dheeraj Sarpangal</cp:lastModifiedBy>
  <cp:revision>15</cp:revision>
  <dcterms:modified xsi:type="dcterms:W3CDTF">2017-08-22T23:35:51Z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dheerajs@microsoft.com</vt:lpwstr>
  </property>
  <property fmtid="{D5CDD505-2E9C-101B-9397-08002B2CF9AE}" pid="6" name="MSIP_Label_f42aa342-8706-4288-bd11-ebb85995028c_SetDate">
    <vt:lpwstr>2017-08-13T14:50:58.3496599-07:00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