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3" d="100"/>
          <a:sy n="133" d="100"/>
        </p:scale>
        <p:origin x="-192"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9076852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7.jp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2.jp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rtl="0">
              <a:lnSpc>
                <a:spcPct val="150000"/>
              </a:lnSpc>
              <a:spcBef>
                <a:spcPts val="500"/>
              </a:spcBef>
              <a:spcAft>
                <a:spcPts val="500"/>
              </a:spcAft>
              <a:buNone/>
            </a:pPr>
            <a:r>
              <a:rPr lang="en" sz="4150">
                <a:solidFill>
                  <a:srgbClr val="2D3B45"/>
                </a:solidFill>
              </a:rPr>
              <a:t>Automatic Lens Smear Detection</a:t>
            </a:r>
          </a:p>
        </p:txBody>
      </p:sp>
      <p:sp>
        <p:nvSpPr>
          <p:cNvPr id="57" name="Shape 57"/>
          <p:cNvSpPr txBox="1">
            <a:spLocks noGrp="1"/>
          </p:cNvSpPr>
          <p:nvPr>
            <p:ph type="subTitle" idx="1"/>
          </p:nvPr>
        </p:nvSpPr>
        <p:spPr>
          <a:xfrm>
            <a:off x="311700" y="3709850"/>
            <a:ext cx="8520600" cy="1267200"/>
          </a:xfrm>
          <a:prstGeom prst="rect">
            <a:avLst/>
          </a:prstGeom>
        </p:spPr>
        <p:txBody>
          <a:bodyPr lIns="91425" tIns="91425" rIns="91425" bIns="91425" anchor="ctr" anchorCtr="0">
            <a:noAutofit/>
          </a:bodyPr>
          <a:lstStyle/>
          <a:p>
            <a:pPr lvl="0">
              <a:spcBef>
                <a:spcPts val="0"/>
              </a:spcBef>
              <a:buNone/>
            </a:pPr>
            <a:r>
              <a:rPr lang="en"/>
              <a:t>Group member: </a:t>
            </a:r>
          </a:p>
          <a:p>
            <a:pPr lvl="0">
              <a:spcBef>
                <a:spcPts val="0"/>
              </a:spcBef>
              <a:buNone/>
            </a:pPr>
            <a:r>
              <a:rPr lang="en"/>
              <a:t>Xinyi Chen, Shengjie Xue, Xuan Ding, Liangji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Example: avg(I_zero) and origin</a:t>
            </a:r>
          </a:p>
        </p:txBody>
      </p:sp>
      <p:pic>
        <p:nvPicPr>
          <p:cNvPr id="113" name="Shape 113" descr="1begin.jpg"/>
          <p:cNvPicPr preferRelativeResize="0"/>
          <p:nvPr/>
        </p:nvPicPr>
        <p:blipFill>
          <a:blip r:embed="rId3">
            <a:alphaModFix/>
          </a:blip>
          <a:stretch>
            <a:fillRect/>
          </a:stretch>
        </p:blipFill>
        <p:spPr>
          <a:xfrm>
            <a:off x="372174" y="1015699"/>
            <a:ext cx="4539448" cy="4127800"/>
          </a:xfrm>
          <a:prstGeom prst="rect">
            <a:avLst/>
          </a:prstGeom>
          <a:noFill/>
          <a:ln>
            <a:noFill/>
          </a:ln>
        </p:spPr>
      </p:pic>
      <p:pic>
        <p:nvPicPr>
          <p:cNvPr id="114" name="Shape 114" descr="1origin.jpg"/>
          <p:cNvPicPr preferRelativeResize="0"/>
          <p:nvPr/>
        </p:nvPicPr>
        <p:blipFill>
          <a:blip r:embed="rId4">
            <a:alphaModFix/>
          </a:blip>
          <a:stretch>
            <a:fillRect/>
          </a:stretch>
        </p:blipFill>
        <p:spPr>
          <a:xfrm>
            <a:off x="4979925" y="1093850"/>
            <a:ext cx="3814348" cy="38143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in iteration and origin</a:t>
            </a:r>
          </a:p>
        </p:txBody>
      </p:sp>
      <p:pic>
        <p:nvPicPr>
          <p:cNvPr id="120" name="Shape 120" descr="1med.jpg"/>
          <p:cNvPicPr preferRelativeResize="0"/>
          <p:nvPr/>
        </p:nvPicPr>
        <p:blipFill>
          <a:blip r:embed="rId3">
            <a:alphaModFix/>
          </a:blip>
          <a:stretch>
            <a:fillRect/>
          </a:stretch>
        </p:blipFill>
        <p:spPr>
          <a:xfrm>
            <a:off x="311700" y="1086375"/>
            <a:ext cx="4467307" cy="4057123"/>
          </a:xfrm>
          <a:prstGeom prst="rect">
            <a:avLst/>
          </a:prstGeom>
          <a:noFill/>
          <a:ln>
            <a:noFill/>
          </a:ln>
        </p:spPr>
      </p:pic>
      <p:pic>
        <p:nvPicPr>
          <p:cNvPr id="121" name="Shape 121" descr="1origin.jpg"/>
          <p:cNvPicPr preferRelativeResize="0"/>
          <p:nvPr/>
        </p:nvPicPr>
        <p:blipFill>
          <a:blip r:embed="rId4">
            <a:alphaModFix/>
          </a:blip>
          <a:stretch>
            <a:fillRect/>
          </a:stretch>
        </p:blipFill>
        <p:spPr>
          <a:xfrm>
            <a:off x="4823150" y="1093850"/>
            <a:ext cx="3814348" cy="38143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Final result and origin</a:t>
            </a:r>
          </a:p>
        </p:txBody>
      </p:sp>
      <p:pic>
        <p:nvPicPr>
          <p:cNvPr id="127" name="Shape 127" descr="1origin.jpg"/>
          <p:cNvPicPr preferRelativeResize="0"/>
          <p:nvPr/>
        </p:nvPicPr>
        <p:blipFill>
          <a:blip r:embed="rId3">
            <a:alphaModFix/>
          </a:blip>
          <a:stretch>
            <a:fillRect/>
          </a:stretch>
        </p:blipFill>
        <p:spPr>
          <a:xfrm>
            <a:off x="4823150" y="1093850"/>
            <a:ext cx="3814348" cy="3814348"/>
          </a:xfrm>
          <a:prstGeom prst="rect">
            <a:avLst/>
          </a:prstGeom>
          <a:noFill/>
          <a:ln>
            <a:noFill/>
          </a:ln>
        </p:spPr>
      </p:pic>
      <p:pic>
        <p:nvPicPr>
          <p:cNvPr id="128" name="Shape 128" descr="1final.jpg"/>
          <p:cNvPicPr preferRelativeResize="0"/>
          <p:nvPr/>
        </p:nvPicPr>
        <p:blipFill>
          <a:blip r:embed="rId4">
            <a:alphaModFix/>
          </a:blip>
          <a:stretch>
            <a:fillRect/>
          </a:stretch>
        </p:blipFill>
        <p:spPr>
          <a:xfrm>
            <a:off x="311699" y="1093850"/>
            <a:ext cx="4459115" cy="4049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Conclusion</a:t>
            </a:r>
          </a:p>
        </p:txBody>
      </p:sp>
      <p:sp>
        <p:nvSpPr>
          <p:cNvPr id="134" name="Shape 134"/>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This method has high accuracy and is sensitive for minor difference. Besides, it does not need many images and still can get an acceptable result.</a:t>
            </a:r>
          </a:p>
          <a:p>
            <a:pPr lvl="0">
              <a:spcBef>
                <a:spcPts val="0"/>
              </a:spcBef>
              <a:buNone/>
            </a:pPr>
            <a:r>
              <a:rPr lang="en"/>
              <a:t>However, this process requires sufficient time. In addition, this detection cannot get good performance when the smear is discrete distributed.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Problem statement</a:t>
            </a:r>
          </a:p>
        </p:txBody>
      </p:sp>
      <p:sp>
        <p:nvSpPr>
          <p:cNvPr id="63" name="Shape 63"/>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For this homework, we need to detect the lens smear.</a:t>
            </a:r>
          </a:p>
          <a:p>
            <a:pPr lvl="0">
              <a:spcBef>
                <a:spcPts val="0"/>
              </a:spcBef>
              <a:buNone/>
            </a:pPr>
            <a:r>
              <a:rPr lang="en"/>
              <a:t>We will take a sequence of street view images as input and output a mask of the smear on the lens via our own approaches.</a:t>
            </a:r>
          </a:p>
          <a:p>
            <a:pPr lvl="0">
              <a:spcBef>
                <a:spcPts val="0"/>
              </a:spcBef>
              <a:buNone/>
            </a:pPr>
            <a:r>
              <a:rPr lang="en"/>
              <a:t>We finally apply 2 different approaches to deal with this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88550" y="279775"/>
            <a:ext cx="8766900" cy="801000"/>
          </a:xfrm>
          <a:prstGeom prst="rect">
            <a:avLst/>
          </a:prstGeom>
        </p:spPr>
        <p:txBody>
          <a:bodyPr lIns="91425" tIns="91425" rIns="91425" bIns="91425" anchor="t" anchorCtr="0">
            <a:noAutofit/>
          </a:bodyPr>
          <a:lstStyle/>
          <a:p>
            <a:pPr lvl="0">
              <a:spcBef>
                <a:spcPts val="0"/>
              </a:spcBef>
              <a:buNone/>
            </a:pPr>
            <a:r>
              <a:rPr lang="en"/>
              <a:t>Approach 1: subtraction, addition, and edge detection</a:t>
            </a:r>
          </a:p>
        </p:txBody>
      </p:sp>
      <p:sp>
        <p:nvSpPr>
          <p:cNvPr id="69" name="Shape 69"/>
          <p:cNvSpPr txBox="1">
            <a:spLocks noGrp="1"/>
          </p:cNvSpPr>
          <p:nvPr>
            <p:ph type="body" idx="1"/>
          </p:nvPr>
        </p:nvSpPr>
        <p:spPr>
          <a:xfrm>
            <a:off x="311700" y="1652598"/>
            <a:ext cx="8520600" cy="2792700"/>
          </a:xfrm>
          <a:prstGeom prst="rect">
            <a:avLst/>
          </a:prstGeom>
        </p:spPr>
        <p:txBody>
          <a:bodyPr lIns="91425" tIns="91425" rIns="91425" bIns="91425" anchor="t" anchorCtr="0">
            <a:noAutofit/>
          </a:bodyPr>
          <a:lstStyle/>
          <a:p>
            <a:pPr lvl="0" rtl="0">
              <a:spcBef>
                <a:spcPts val="0"/>
              </a:spcBef>
              <a:buNone/>
            </a:pPr>
            <a:r>
              <a:rPr lang="en" dirty="0"/>
              <a:t>Basic Idea:</a:t>
            </a:r>
          </a:p>
          <a:p>
            <a:pPr lvl="0" rtl="0">
              <a:spcBef>
                <a:spcPts val="0"/>
              </a:spcBef>
              <a:buNone/>
            </a:pPr>
            <a:r>
              <a:rPr lang="en" dirty="0"/>
              <a:t>Since the smears is fixed on the lens of camera, we can try to find those fixed areas on the image, which are most likely to be the polluted. </a:t>
            </a:r>
          </a:p>
          <a:p>
            <a:pPr lvl="0" rtl="0">
              <a:spcBef>
                <a:spcPts val="0"/>
              </a:spcBef>
              <a:buNone/>
            </a:pPr>
            <a:r>
              <a:rPr lang="en" dirty="0"/>
              <a:t>Thus, we convert those images to grayscale first, then we do some processing. Finally we convert the result image to binary version for better looking.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Detail steps:</a:t>
            </a:r>
          </a:p>
        </p:txBody>
      </p:sp>
      <p:sp>
        <p:nvSpPr>
          <p:cNvPr id="75" name="Shape 75"/>
          <p:cNvSpPr txBox="1">
            <a:spLocks noGrp="1"/>
          </p:cNvSpPr>
          <p:nvPr>
            <p:ph type="body" idx="1"/>
          </p:nvPr>
        </p:nvSpPr>
        <p:spPr>
          <a:xfrm>
            <a:off x="311700" y="1228675"/>
            <a:ext cx="8520600" cy="3486900"/>
          </a:xfrm>
          <a:prstGeom prst="rect">
            <a:avLst/>
          </a:prstGeom>
        </p:spPr>
        <p:txBody>
          <a:bodyPr lIns="91425" tIns="91425" rIns="91425" bIns="91425" anchor="t" anchorCtr="0">
            <a:noAutofit/>
          </a:bodyPr>
          <a:lstStyle/>
          <a:p>
            <a:pPr marL="457200" lvl="0" indent="-228600" rtl="0">
              <a:spcBef>
                <a:spcPts val="0"/>
              </a:spcBef>
              <a:buAutoNum type="arabicPeriod"/>
            </a:pPr>
            <a:r>
              <a:rPr lang="en"/>
              <a:t>Convert image to grayscale</a:t>
            </a:r>
          </a:p>
          <a:p>
            <a:pPr marL="457200" lvl="0" indent="-228600" rtl="0">
              <a:spcBef>
                <a:spcPts val="0"/>
              </a:spcBef>
              <a:buAutoNum type="arabicPeriod"/>
            </a:pPr>
            <a:r>
              <a:rPr lang="en"/>
              <a:t>Get the subtraction of each image and its previous one</a:t>
            </a:r>
          </a:p>
          <a:p>
            <a:pPr marL="457200" lvl="0" indent="-228600" rtl="0">
              <a:spcBef>
                <a:spcPts val="0"/>
              </a:spcBef>
              <a:buAutoNum type="arabicPeriod"/>
            </a:pPr>
            <a:r>
              <a:rPr lang="en"/>
              <a:t>Add all subtractions to one image for distinguishing the fixed areas</a:t>
            </a:r>
          </a:p>
          <a:p>
            <a:pPr marL="457200" lvl="0" indent="-228600" rtl="0">
              <a:spcBef>
                <a:spcPts val="0"/>
              </a:spcBef>
              <a:buAutoNum type="arabicPeriod"/>
            </a:pPr>
            <a:r>
              <a:rPr lang="en"/>
              <a:t>Do edge detection on this result image</a:t>
            </a:r>
          </a:p>
          <a:p>
            <a:pPr marL="457200" lvl="0" indent="-228600" rtl="0">
              <a:spcBef>
                <a:spcPts val="0"/>
              </a:spcBef>
              <a:buAutoNum type="arabicPeriod"/>
            </a:pPr>
            <a:r>
              <a:rPr lang="en"/>
              <a:t>Do erode and dilate to fill the fixed area.</a:t>
            </a:r>
          </a:p>
          <a:p>
            <a:pPr marL="457200" lvl="0" indent="-228600">
              <a:spcBef>
                <a:spcPts val="0"/>
              </a:spcBef>
              <a:buAutoNum type="arabicPeriod"/>
            </a:pPr>
            <a:r>
              <a:rPr lang="en"/>
              <a:t>Convert the result to binary image and this is the final mask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76725"/>
            <a:ext cx="8520600" cy="801000"/>
          </a:xfrm>
          <a:prstGeom prst="rect">
            <a:avLst/>
          </a:prstGeom>
        </p:spPr>
        <p:txBody>
          <a:bodyPr lIns="91425" tIns="91425" rIns="91425" bIns="91425" anchor="t" anchorCtr="0">
            <a:noAutofit/>
          </a:bodyPr>
          <a:lstStyle/>
          <a:p>
            <a:pPr lvl="0">
              <a:spcBef>
                <a:spcPts val="0"/>
              </a:spcBef>
              <a:buNone/>
            </a:pPr>
            <a:r>
              <a:rPr lang="en"/>
              <a:t>Example: image at step 3 compare to the original</a:t>
            </a:r>
          </a:p>
        </p:txBody>
      </p:sp>
      <p:pic>
        <p:nvPicPr>
          <p:cNvPr id="81" name="Shape 81" descr="step3.jpg"/>
          <p:cNvPicPr preferRelativeResize="0"/>
          <p:nvPr/>
        </p:nvPicPr>
        <p:blipFill>
          <a:blip r:embed="rId3">
            <a:alphaModFix/>
          </a:blip>
          <a:stretch>
            <a:fillRect/>
          </a:stretch>
        </p:blipFill>
        <p:spPr>
          <a:xfrm>
            <a:off x="311700" y="877725"/>
            <a:ext cx="4080224" cy="4080224"/>
          </a:xfrm>
          <a:prstGeom prst="rect">
            <a:avLst/>
          </a:prstGeom>
          <a:noFill/>
          <a:ln>
            <a:noFill/>
          </a:ln>
        </p:spPr>
      </p:pic>
      <p:pic>
        <p:nvPicPr>
          <p:cNvPr id="82" name="Shape 82" descr="origin.jpeg"/>
          <p:cNvPicPr preferRelativeResize="0"/>
          <p:nvPr/>
        </p:nvPicPr>
        <p:blipFill>
          <a:blip r:embed="rId4">
            <a:alphaModFix/>
          </a:blip>
          <a:stretch>
            <a:fillRect/>
          </a:stretch>
        </p:blipFill>
        <p:spPr>
          <a:xfrm>
            <a:off x="4752075" y="877725"/>
            <a:ext cx="4080225" cy="408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136100"/>
            <a:ext cx="8520600" cy="801000"/>
          </a:xfrm>
          <a:prstGeom prst="rect">
            <a:avLst/>
          </a:prstGeom>
        </p:spPr>
        <p:txBody>
          <a:bodyPr lIns="91425" tIns="91425" rIns="91425" bIns="91425" anchor="t" anchorCtr="0">
            <a:noAutofit/>
          </a:bodyPr>
          <a:lstStyle/>
          <a:p>
            <a:pPr lvl="0">
              <a:spcBef>
                <a:spcPts val="0"/>
              </a:spcBef>
              <a:buNone/>
            </a:pPr>
            <a:r>
              <a:rPr lang="en"/>
              <a:t>Final Result and origin</a:t>
            </a:r>
          </a:p>
        </p:txBody>
      </p:sp>
      <p:pic>
        <p:nvPicPr>
          <p:cNvPr id="88" name="Shape 88" descr="final.jpg"/>
          <p:cNvPicPr preferRelativeResize="0"/>
          <p:nvPr/>
        </p:nvPicPr>
        <p:blipFill>
          <a:blip r:embed="rId3">
            <a:alphaModFix/>
          </a:blip>
          <a:stretch>
            <a:fillRect/>
          </a:stretch>
        </p:blipFill>
        <p:spPr>
          <a:xfrm>
            <a:off x="311700" y="877725"/>
            <a:ext cx="4080224" cy="4080224"/>
          </a:xfrm>
          <a:prstGeom prst="rect">
            <a:avLst/>
          </a:prstGeom>
          <a:noFill/>
          <a:ln>
            <a:noFill/>
          </a:ln>
        </p:spPr>
      </p:pic>
      <p:pic>
        <p:nvPicPr>
          <p:cNvPr id="89" name="Shape 89" descr="origin.jpeg"/>
          <p:cNvPicPr preferRelativeResize="0"/>
          <p:nvPr/>
        </p:nvPicPr>
        <p:blipFill>
          <a:blip r:embed="rId4">
            <a:alphaModFix/>
          </a:blip>
          <a:stretch>
            <a:fillRect/>
          </a:stretch>
        </p:blipFill>
        <p:spPr>
          <a:xfrm>
            <a:off x="4752075" y="877725"/>
            <a:ext cx="4080225" cy="408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100325"/>
            <a:ext cx="8520600" cy="801000"/>
          </a:xfrm>
          <a:prstGeom prst="rect">
            <a:avLst/>
          </a:prstGeom>
        </p:spPr>
        <p:txBody>
          <a:bodyPr lIns="91425" tIns="91425" rIns="91425" bIns="91425" anchor="t" anchorCtr="0">
            <a:noAutofit/>
          </a:bodyPr>
          <a:lstStyle/>
          <a:p>
            <a:pPr lvl="0">
              <a:spcBef>
                <a:spcPts val="0"/>
              </a:spcBef>
              <a:buNone/>
            </a:pPr>
            <a:r>
              <a:rPr lang="en"/>
              <a:t>Conclusion</a:t>
            </a:r>
          </a:p>
        </p:txBody>
      </p:sp>
      <p:sp>
        <p:nvSpPr>
          <p:cNvPr id="95" name="Shape 95"/>
          <p:cNvSpPr txBox="1">
            <a:spLocks noGrp="1"/>
          </p:cNvSpPr>
          <p:nvPr>
            <p:ph type="body" idx="1"/>
          </p:nvPr>
        </p:nvSpPr>
        <p:spPr>
          <a:xfrm>
            <a:off x="311700" y="901325"/>
            <a:ext cx="8520600" cy="4153800"/>
          </a:xfrm>
          <a:prstGeom prst="rect">
            <a:avLst/>
          </a:prstGeom>
        </p:spPr>
        <p:txBody>
          <a:bodyPr lIns="91425" tIns="91425" rIns="91425" bIns="91425" anchor="t" anchorCtr="0">
            <a:noAutofit/>
          </a:bodyPr>
          <a:lstStyle/>
          <a:p>
            <a:pPr lvl="0">
              <a:spcBef>
                <a:spcPts val="0"/>
              </a:spcBef>
              <a:buNone/>
            </a:pPr>
            <a:r>
              <a:rPr lang="en"/>
              <a:t>The approach 1 has a good result for this example image. The accuracy can even increase if we have enough image with the same polluted camera lens. In addition, the processing time is short. This approach is simple and efficient.</a:t>
            </a:r>
          </a:p>
          <a:p>
            <a:pPr lvl="0">
              <a:spcBef>
                <a:spcPts val="0"/>
              </a:spcBef>
              <a:buNone/>
            </a:pPr>
            <a:r>
              <a:rPr lang="en"/>
              <a:t>However, there are some significant bottleneck for this easy approach. First, we need a large amount of images for a better result. Besides, from the final result we can easily figure out there is a misunderstanding area at the top. The reason is that this method can only distinguish the fixed area. If the subject has only minor changes, which cause the subtraction not working, this approach will regard most parts of the image as fixed.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dirty="0"/>
              <a:t>Approach 2: Image Formation Model</a:t>
            </a:r>
          </a:p>
        </p:txBody>
      </p:sp>
      <p:sp>
        <p:nvSpPr>
          <p:cNvPr id="101" name="Shape 101"/>
          <p:cNvSpPr txBox="1">
            <a:spLocks noGrp="1"/>
          </p:cNvSpPr>
          <p:nvPr>
            <p:ph type="body" idx="1"/>
          </p:nvPr>
        </p:nvSpPr>
        <p:spPr>
          <a:xfrm>
            <a:off x="311700" y="1457858"/>
            <a:ext cx="8520600" cy="3340200"/>
          </a:xfrm>
          <a:prstGeom prst="rect">
            <a:avLst/>
          </a:prstGeom>
        </p:spPr>
        <p:txBody>
          <a:bodyPr lIns="91425" tIns="91425" rIns="91425" bIns="91425" anchor="t" anchorCtr="0">
            <a:noAutofit/>
          </a:bodyPr>
          <a:lstStyle/>
          <a:p>
            <a:pPr lvl="0">
              <a:spcBef>
                <a:spcPts val="0"/>
              </a:spcBef>
              <a:buNone/>
            </a:pPr>
            <a:r>
              <a:rPr lang="en" dirty="0"/>
              <a:t>Basic Idea:</a:t>
            </a:r>
          </a:p>
          <a:p>
            <a:pPr lvl="0">
              <a:spcBef>
                <a:spcPts val="0"/>
              </a:spcBef>
              <a:buNone/>
            </a:pPr>
            <a:r>
              <a:rPr lang="en" dirty="0"/>
              <a:t>This approach is still based on the fixed smear area. </a:t>
            </a:r>
          </a:p>
          <a:p>
            <a:pPr lvl="0">
              <a:spcBef>
                <a:spcPts val="0"/>
              </a:spcBef>
              <a:buNone/>
            </a:pPr>
            <a:r>
              <a:rPr lang="en" dirty="0"/>
              <a:t>If we overlap enough pictures, the polluted area will be significant comparing to other parts. </a:t>
            </a:r>
          </a:p>
          <a:p>
            <a:pPr lvl="0">
              <a:spcBef>
                <a:spcPts val="0"/>
              </a:spcBef>
              <a:buNone/>
            </a:pPr>
            <a:r>
              <a:rPr lang="en" dirty="0"/>
              <a:t>Thus, we apply the ideas from the paper “Removing Image Artifacts Due to Dirty Camera Lenses and Thin Occluders”, which is based on artifact removal without calibration and do some minor modification for workability.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Detail steps:</a:t>
            </a:r>
          </a:p>
        </p:txBody>
      </p:sp>
      <p:sp>
        <p:nvSpPr>
          <p:cNvPr id="107" name="Shape 107"/>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0"/>
              </a:spcBef>
              <a:buAutoNum type="arabicPeriod"/>
            </a:pPr>
            <a:r>
              <a:rPr lang="en"/>
              <a:t>Overlap some images, and take the average value of the radiance to generate a new image, which as Avg(I)</a:t>
            </a:r>
          </a:p>
          <a:p>
            <a:pPr marL="457200" lvl="0" indent="-228600" rtl="0">
              <a:spcBef>
                <a:spcPts val="0"/>
              </a:spcBef>
              <a:buAutoNum type="arabicPeriod"/>
            </a:pPr>
            <a:r>
              <a:rPr lang="en"/>
              <a:t>We model Avg(I) as a bivariate polynomial, and get Avg(I_zero)</a:t>
            </a:r>
          </a:p>
          <a:p>
            <a:pPr marL="457200" lvl="0" indent="-228600" rtl="0">
              <a:spcBef>
                <a:spcPts val="0"/>
              </a:spcBef>
              <a:buAutoNum type="arabicPeriod"/>
            </a:pPr>
            <a:r>
              <a:rPr lang="en"/>
              <a:t>Pick those pixels “whose residuals are within a threshold” of 10%</a:t>
            </a:r>
          </a:p>
          <a:p>
            <a:pPr marL="457200" lvl="0" indent="-228600" rtl="0">
              <a:spcBef>
                <a:spcPts val="0"/>
              </a:spcBef>
              <a:buAutoNum type="arabicPeriod"/>
            </a:pPr>
            <a:r>
              <a:rPr lang="en"/>
              <a:t>Perform the least-square fitting around 15 iteration</a:t>
            </a:r>
          </a:p>
          <a:p>
            <a:pPr lvl="0">
              <a:spcBef>
                <a:spcPts val="0"/>
              </a:spcBef>
              <a:buNone/>
            </a:pPr>
            <a:endParaRPr/>
          </a:p>
        </p:txBody>
      </p:sp>
    </p:spTree>
  </p:cSld>
  <p:clrMapOvr>
    <a:masterClrMapping/>
  </p:clrMapOvr>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548</Words>
  <Application>Microsoft Macintosh PowerPoint</Application>
  <PresentationFormat>全屏显示(16:9)</PresentationFormat>
  <Paragraphs>39</Paragraphs>
  <Slides>13</Slides>
  <Notes>13</Notes>
  <HiddenSlides>0</HiddenSlides>
  <MMClips>0</MMClips>
  <ScaleCrop>false</ScaleCrop>
  <HeadingPairs>
    <vt:vector size="6" baseType="variant">
      <vt:variant>
        <vt:lpstr>使用的字体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Amatic SC</vt:lpstr>
      <vt:lpstr>Source Code Pro</vt:lpstr>
      <vt:lpstr>beach-day</vt:lpstr>
      <vt:lpstr>Automatic Lens Smear Detection</vt:lpstr>
      <vt:lpstr>Problem statement</vt:lpstr>
      <vt:lpstr>Approach 1: subtraction, addition, and edge detection</vt:lpstr>
      <vt:lpstr>Detail steps:</vt:lpstr>
      <vt:lpstr>Example: image at step 3 compare to the original</vt:lpstr>
      <vt:lpstr>Final Result and origin</vt:lpstr>
      <vt:lpstr>Conclusion</vt:lpstr>
      <vt:lpstr>Approach 2: Image Formation Model</vt:lpstr>
      <vt:lpstr>Detail steps:</vt:lpstr>
      <vt:lpstr>Example: avg(I_zero) and origin</vt:lpstr>
      <vt:lpstr>in iteration and origin</vt:lpstr>
      <vt:lpstr>Final result and origin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Lens Smear Detection</dc:title>
  <cp:lastModifiedBy>Liangji Wang</cp:lastModifiedBy>
  <cp:revision>1</cp:revision>
  <dcterms:modified xsi:type="dcterms:W3CDTF">2017-02-07T20:12:11Z</dcterms:modified>
</cp:coreProperties>
</file>