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2707fe3b5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2707fe3b5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b2707fe3b5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b2707fe3b5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b2707fe3b5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b2707fe3b5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2707fe3b5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2707fe3b5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2707fe3b5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2707fe3b5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2707fe3b5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2707fe3b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2707fe3b5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2707fe3b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b2707fe3b5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b2707fe3b5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2707fe3b5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2707fe3b5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b2707fe3b5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b2707fe3b5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2707fe3b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2707fe3b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2707fe3b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2707fe3b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2707fe3b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2707fe3b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2707fe3b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2707fe3b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b2707fe3b5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b2707fe3b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2707fe3b5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b2707fe3b5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b2707fe3b5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b2707fe3b5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2707fe3b5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b2707fe3b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tensorflow.org/api_docs/python/tf/keras/layers/LSTM" TargetMode="External"/><Relationship Id="rId3" Type="http://schemas.openxmlformats.org/officeDocument/2006/relationships/hyperlink" Target="https://doi.org/10.1109/DASC/PiCom/DataCom/CyberSciTec.2018.00178" TargetMode="External"/><Relationship Id="rId7" Type="http://schemas.openxmlformats.org/officeDocument/2006/relationships/hyperlink" Target="https://machinelearningmastery.com/convert-time-series-supervised-learning-problem-pytho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scikit-learn.org/stable/modules/generated/sklearn.preprocessing.LabelEncoder.html" TargetMode="External"/><Relationship Id="rId5" Type="http://schemas.openxmlformats.org/officeDocument/2006/relationships/hyperlink" Target="https://analyticsindiamag.com/a-complete-guide-to-lstm-architecture-and-its-use-in-text-classification/" TargetMode="External"/><Relationship Id="rId4" Type="http://schemas.openxmlformats.org/officeDocument/2006/relationships/hyperlink" Target="https://en.wikipedia.org/wiki/Long_short-term_memo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01025" y="1274025"/>
            <a:ext cx="8118600" cy="152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a:solidFill>
                  <a:srgbClr val="000000"/>
                </a:solidFill>
                <a:latin typeface="Calibri"/>
                <a:ea typeface="Calibri"/>
                <a:cs typeface="Calibri"/>
                <a:sym typeface="Calibri"/>
              </a:rPr>
              <a:t>Air Pollution Forecasting using LSTM</a:t>
            </a:r>
            <a:endParaRPr sz="3000">
              <a:latin typeface="Calibri"/>
              <a:ea typeface="Calibri"/>
              <a:cs typeface="Calibri"/>
              <a:sym typeface="Calibri"/>
            </a:endParaRPr>
          </a:p>
        </p:txBody>
      </p:sp>
      <p:sp>
        <p:nvSpPr>
          <p:cNvPr id="87" name="Google Shape;87;p13"/>
          <p:cNvSpPr txBox="1">
            <a:spLocks noGrp="1"/>
          </p:cNvSpPr>
          <p:nvPr>
            <p:ph type="subTitle" idx="1"/>
          </p:nvPr>
        </p:nvSpPr>
        <p:spPr>
          <a:xfrm>
            <a:off x="729625" y="2827200"/>
            <a:ext cx="7688100" cy="11916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
                <a:latin typeface="Calibri"/>
                <a:ea typeface="Calibri"/>
                <a:cs typeface="Calibri"/>
                <a:sym typeface="Calibri"/>
              </a:rPr>
              <a:t>DATS 6203 Machine Learning II</a:t>
            </a:r>
            <a:endParaRPr>
              <a:latin typeface="Calibri"/>
              <a:ea typeface="Calibri"/>
              <a:cs typeface="Calibri"/>
              <a:sym typeface="Calibri"/>
            </a:endParaRPr>
          </a:p>
          <a:p>
            <a:pPr marL="0" lvl="0" indent="0" algn="ctr" rtl="0">
              <a:lnSpc>
                <a:spcPct val="115000"/>
              </a:lnSpc>
              <a:spcBef>
                <a:spcPts val="0"/>
              </a:spcBef>
              <a:spcAft>
                <a:spcPts val="0"/>
              </a:spcAft>
              <a:buNone/>
            </a:pPr>
            <a:r>
              <a:rPr lang="en">
                <a:latin typeface="Calibri"/>
                <a:ea typeface="Calibri"/>
                <a:cs typeface="Calibri"/>
                <a:sym typeface="Calibri"/>
              </a:rPr>
              <a:t>Group 3</a:t>
            </a:r>
            <a:endParaRPr>
              <a:latin typeface="Calibri"/>
              <a:ea typeface="Calibri"/>
              <a:cs typeface="Calibri"/>
              <a:sym typeface="Calibri"/>
            </a:endParaRPr>
          </a:p>
          <a:p>
            <a:pPr marL="0" lvl="0" indent="0" algn="ctr" rtl="0">
              <a:lnSpc>
                <a:spcPct val="115000"/>
              </a:lnSpc>
              <a:spcBef>
                <a:spcPts val="0"/>
              </a:spcBef>
              <a:spcAft>
                <a:spcPts val="0"/>
              </a:spcAft>
              <a:buNone/>
            </a:pPr>
            <a:r>
              <a:rPr lang="en">
                <a:latin typeface="Calibri"/>
                <a:ea typeface="Calibri"/>
                <a:cs typeface="Calibri"/>
                <a:sym typeface="Calibri"/>
              </a:rPr>
              <a:t>Xiaoyang Chen, Julia Jin</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series_to_supervised</a:t>
            </a:r>
            <a:endParaRPr/>
          </a:p>
        </p:txBody>
      </p:sp>
      <p:sp>
        <p:nvSpPr>
          <p:cNvPr id="143" name="Google Shape;143;p22"/>
          <p:cNvSpPr txBox="1">
            <a:spLocks noGrp="1"/>
          </p:cNvSpPr>
          <p:nvPr>
            <p:ph type="body" idx="1"/>
          </p:nvPr>
        </p:nvSpPr>
        <p:spPr>
          <a:xfrm>
            <a:off x="729450" y="2078875"/>
            <a:ext cx="32745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solidFill>
                  <a:srgbClr val="555555"/>
                </a:solidFill>
                <a:highlight>
                  <a:srgbClr val="FFFFFF"/>
                </a:highlight>
                <a:latin typeface="Arial"/>
                <a:ea typeface="Arial"/>
                <a:cs typeface="Arial"/>
                <a:sym typeface="Arial"/>
              </a:rPr>
              <a:t>Takes a univariate or multivariate time series and frames it as a supervised learning dataset.</a:t>
            </a:r>
            <a:endParaRPr sz="1150">
              <a:solidFill>
                <a:srgbClr val="555555"/>
              </a:solidFill>
              <a:highlight>
                <a:srgbClr val="FFFFFF"/>
              </a:highlight>
              <a:latin typeface="Arial"/>
              <a:ea typeface="Arial"/>
              <a:cs typeface="Arial"/>
              <a:sym typeface="Arial"/>
            </a:endParaRPr>
          </a:p>
          <a:p>
            <a:pPr marL="0" lvl="0" indent="0" algn="l" rtl="0">
              <a:spcBef>
                <a:spcPts val="1200"/>
              </a:spcBef>
              <a:spcAft>
                <a:spcPts val="0"/>
              </a:spcAft>
              <a:buNone/>
            </a:pPr>
            <a:endParaRPr sz="1150">
              <a:solidFill>
                <a:srgbClr val="555555"/>
              </a:solidFill>
              <a:highlight>
                <a:srgbClr val="FFFFFF"/>
              </a:highlight>
              <a:latin typeface="Arial"/>
              <a:ea typeface="Arial"/>
              <a:cs typeface="Arial"/>
              <a:sym typeface="Arial"/>
            </a:endParaRPr>
          </a:p>
          <a:p>
            <a:pPr marL="0" lvl="0" indent="0" algn="l" rtl="0">
              <a:spcBef>
                <a:spcPts val="1200"/>
              </a:spcBef>
              <a:spcAft>
                <a:spcPts val="0"/>
              </a:spcAft>
              <a:buNone/>
            </a:pPr>
            <a:r>
              <a:rPr lang="en" sz="1150">
                <a:solidFill>
                  <a:srgbClr val="555555"/>
                </a:solidFill>
                <a:highlight>
                  <a:srgbClr val="FFFFFF"/>
                </a:highlight>
                <a:latin typeface="Arial"/>
                <a:ea typeface="Arial"/>
                <a:cs typeface="Arial"/>
                <a:sym typeface="Arial"/>
              </a:rPr>
              <a:t>n_in: number of lag observations as input</a:t>
            </a:r>
            <a:endParaRPr sz="1150">
              <a:solidFill>
                <a:srgbClr val="555555"/>
              </a:solidFill>
              <a:highlight>
                <a:srgbClr val="FFFFFF"/>
              </a:highlight>
              <a:latin typeface="Arial"/>
              <a:ea typeface="Arial"/>
              <a:cs typeface="Arial"/>
              <a:sym typeface="Arial"/>
            </a:endParaRPr>
          </a:p>
          <a:p>
            <a:pPr marL="0" lvl="0" indent="0" algn="l" rtl="0">
              <a:spcBef>
                <a:spcPts val="1200"/>
              </a:spcBef>
              <a:spcAft>
                <a:spcPts val="1200"/>
              </a:spcAft>
              <a:buNone/>
            </a:pPr>
            <a:r>
              <a:rPr lang="en" sz="1150">
                <a:solidFill>
                  <a:srgbClr val="555555"/>
                </a:solidFill>
                <a:highlight>
                  <a:srgbClr val="FFFFFF"/>
                </a:highlight>
                <a:latin typeface="Arial"/>
                <a:ea typeface="Arial"/>
                <a:cs typeface="Arial"/>
                <a:sym typeface="Arial"/>
              </a:rPr>
              <a:t>n_out: number of observations as output</a:t>
            </a:r>
            <a:endParaRPr sz="1150">
              <a:solidFill>
                <a:srgbClr val="555555"/>
              </a:solidFill>
              <a:highlight>
                <a:srgbClr val="FFFFFF"/>
              </a:highlight>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4437548" y="588349"/>
            <a:ext cx="4574051" cy="4376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3.1 Multivariate Models</a:t>
            </a:r>
            <a:endParaRPr/>
          </a:p>
        </p:txBody>
      </p:sp>
      <p:sp>
        <p:nvSpPr>
          <p:cNvPr id="150" name="Google Shape;15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SzPts val="1500"/>
              <a:buFont typeface="Calibri"/>
              <a:buChar char="●"/>
            </a:pPr>
            <a:r>
              <a:rPr lang="en" sz="1400">
                <a:solidFill>
                  <a:srgbClr val="000000"/>
                </a:solidFill>
                <a:latin typeface="Calibri"/>
                <a:ea typeface="Calibri"/>
                <a:cs typeface="Calibri"/>
                <a:sym typeface="Calibri"/>
              </a:rPr>
              <a:t>Divide our dataset into two parts. The dataset from 2010 to 2013 is used as the training part, and the dataset from 2014 is used as the validation part.</a:t>
            </a:r>
            <a:endParaRPr sz="1400">
              <a:solidFill>
                <a:srgbClr val="000000"/>
              </a:solidFill>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Char char="●"/>
            </a:pPr>
            <a:r>
              <a:rPr lang="en" sz="1400">
                <a:solidFill>
                  <a:srgbClr val="000000"/>
                </a:solidFill>
                <a:latin typeface="Calibri"/>
                <a:ea typeface="Calibri"/>
                <a:cs typeface="Calibri"/>
                <a:sym typeface="Calibri"/>
              </a:rPr>
              <a:t>Use batch normalization to improve the convergence rate and overall performance of the network</a:t>
            </a:r>
            <a:endParaRPr sz="1400">
              <a:solidFill>
                <a:srgbClr val="000000"/>
              </a:solidFill>
              <a:latin typeface="Calibri"/>
              <a:ea typeface="Calibri"/>
              <a:cs typeface="Calibri"/>
              <a:sym typeface="Calibri"/>
            </a:endParaRPr>
          </a:p>
          <a:p>
            <a:pPr marL="457200" lvl="0" indent="-317500" algn="l" rtl="0">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Use dropout layer to prevent overfitting in our networks</a:t>
            </a:r>
            <a:endParaRPr sz="1400">
              <a:solidFill>
                <a:srgbClr val="000000"/>
              </a:solidFill>
              <a:latin typeface="Calibri"/>
              <a:ea typeface="Calibri"/>
              <a:cs typeface="Calibri"/>
              <a:sym typeface="Calibri"/>
            </a:endParaRPr>
          </a:p>
          <a:p>
            <a:pPr marL="457200" lvl="0" indent="-317500" algn="l" rtl="0">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Use built-in LSTM model in tensorflow.keras library</a:t>
            </a:r>
            <a:endParaRPr sz="14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6" name="Google Shape;156;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7" name="Google Shape;157;p24"/>
          <p:cNvPicPr preferRelativeResize="0"/>
          <p:nvPr/>
        </p:nvPicPr>
        <p:blipFill>
          <a:blip r:embed="rId3">
            <a:alphaModFix/>
          </a:blip>
          <a:stretch>
            <a:fillRect/>
          </a:stretch>
        </p:blipFill>
        <p:spPr>
          <a:xfrm>
            <a:off x="1835725" y="516900"/>
            <a:ext cx="5608001" cy="4626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3.2 Univariate Model</a:t>
            </a:r>
            <a:endParaRPr/>
          </a:p>
        </p:txBody>
      </p:sp>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Font typeface="Calibri"/>
              <a:buChar char="●"/>
            </a:pPr>
            <a:r>
              <a:rPr lang="en" sz="1400" dirty="0">
                <a:solidFill>
                  <a:srgbClr val="000000"/>
                </a:solidFill>
                <a:latin typeface="Calibri"/>
                <a:ea typeface="Calibri"/>
                <a:cs typeface="Calibri"/>
                <a:sym typeface="Calibri"/>
              </a:rPr>
              <a:t>The univariate model differs from the multivariate model in that multivariate model reads in all the features. In the data preparation for the univariate model, we only read the data of the pollution feature and preprocess it.</a:t>
            </a:r>
            <a:endParaRPr sz="1400" dirty="0">
              <a:solidFill>
                <a:srgbClr val="000000"/>
              </a:solidFill>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sz="1400" dirty="0">
                <a:solidFill>
                  <a:srgbClr val="000000"/>
                </a:solidFill>
                <a:latin typeface="Calibri"/>
                <a:ea typeface="Calibri"/>
                <a:cs typeface="Calibri"/>
                <a:sym typeface="Calibri"/>
              </a:rPr>
              <a:t>Again, we divide the dataset into two parts as we did for multivariate model.</a:t>
            </a:r>
            <a:endParaRPr sz="14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body" idx="1"/>
          </p:nvPr>
        </p:nvSpPr>
        <p:spPr>
          <a:xfrm>
            <a:off x="425302" y="1474381"/>
            <a:ext cx="2952423" cy="286559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solidFill>
                  <a:srgbClr val="000000"/>
                </a:solidFill>
                <a:latin typeface="Calibri"/>
                <a:ea typeface="Calibri"/>
                <a:cs typeface="Calibri"/>
                <a:sym typeface="Calibri"/>
              </a:rPr>
              <a:t>Parameters in LSTM layer are not the same as the ones in the multivariate model.</a:t>
            </a:r>
          </a:p>
          <a:p>
            <a:pPr marL="0" lvl="0" indent="0" algn="l" rtl="0">
              <a:spcBef>
                <a:spcPts val="0"/>
              </a:spcBef>
              <a:spcAft>
                <a:spcPts val="1200"/>
              </a:spcAft>
              <a:buNone/>
            </a:pPr>
            <a:endParaRPr lang="en" sz="1800" dirty="0">
              <a:solidFill>
                <a:srgbClr val="000000"/>
              </a:solidFill>
              <a:latin typeface="Calibri"/>
              <a:ea typeface="Calibri"/>
              <a:cs typeface="Calibri"/>
              <a:sym typeface="Calibri"/>
            </a:endParaRPr>
          </a:p>
          <a:p>
            <a:pPr marL="0" lvl="0" indent="0" algn="l" rtl="0">
              <a:spcBef>
                <a:spcPts val="0"/>
              </a:spcBef>
              <a:spcAft>
                <a:spcPts val="1200"/>
              </a:spcAft>
              <a:buNone/>
            </a:pPr>
            <a:r>
              <a:rPr lang="en-US" sz="1800" dirty="0">
                <a:latin typeface="Calibri"/>
                <a:ea typeface="Calibri"/>
                <a:cs typeface="Calibri"/>
                <a:sym typeface="Calibri"/>
              </a:rPr>
              <a:t>Parameters = ((embedding size + hidden size) * hidden size + hidden size) * 4</a:t>
            </a:r>
            <a:endParaRPr sz="1800" dirty="0">
              <a:latin typeface="Calibri"/>
              <a:ea typeface="Calibri"/>
              <a:cs typeface="Calibri"/>
              <a:sym typeface="Calibri"/>
            </a:endParaRPr>
          </a:p>
        </p:txBody>
      </p:sp>
      <p:pic>
        <p:nvPicPr>
          <p:cNvPr id="169" name="Google Shape;169;p26"/>
          <p:cNvPicPr preferRelativeResize="0"/>
          <p:nvPr/>
        </p:nvPicPr>
        <p:blipFill>
          <a:blip r:embed="rId3">
            <a:alphaModFix/>
          </a:blip>
          <a:stretch>
            <a:fillRect/>
          </a:stretch>
        </p:blipFill>
        <p:spPr>
          <a:xfrm>
            <a:off x="3571599" y="461638"/>
            <a:ext cx="5572401" cy="4601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48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4.1 Validation Loss</a:t>
            </a:r>
            <a:endParaRPr/>
          </a:p>
        </p:txBody>
      </p:sp>
      <p:pic>
        <p:nvPicPr>
          <p:cNvPr id="175" name="Google Shape;175;p27"/>
          <p:cNvPicPr preferRelativeResize="0"/>
          <p:nvPr/>
        </p:nvPicPr>
        <p:blipFill>
          <a:blip r:embed="rId3">
            <a:alphaModFix/>
          </a:blip>
          <a:stretch>
            <a:fillRect/>
          </a:stretch>
        </p:blipFill>
        <p:spPr>
          <a:xfrm>
            <a:off x="3110125" y="0"/>
            <a:ext cx="6033875" cy="2467575"/>
          </a:xfrm>
          <a:prstGeom prst="rect">
            <a:avLst/>
          </a:prstGeom>
          <a:noFill/>
          <a:ln>
            <a:noFill/>
          </a:ln>
        </p:spPr>
      </p:pic>
      <p:pic>
        <p:nvPicPr>
          <p:cNvPr id="176" name="Google Shape;176;p27"/>
          <p:cNvPicPr preferRelativeResize="0"/>
          <p:nvPr/>
        </p:nvPicPr>
        <p:blipFill>
          <a:blip r:embed="rId4">
            <a:alphaModFix/>
          </a:blip>
          <a:stretch>
            <a:fillRect/>
          </a:stretch>
        </p:blipFill>
        <p:spPr>
          <a:xfrm>
            <a:off x="3110125" y="2401750"/>
            <a:ext cx="6033875" cy="2741750"/>
          </a:xfrm>
          <a:prstGeom prst="rect">
            <a:avLst/>
          </a:prstGeom>
          <a:noFill/>
          <a:ln>
            <a:noFill/>
          </a:ln>
        </p:spPr>
      </p:pic>
      <p:sp>
        <p:nvSpPr>
          <p:cNvPr id="177" name="Google Shape;177;p27"/>
          <p:cNvSpPr txBox="1"/>
          <p:nvPr/>
        </p:nvSpPr>
        <p:spPr>
          <a:xfrm>
            <a:off x="3823900" y="-32325"/>
            <a:ext cx="2851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Multivariate Model</a:t>
            </a:r>
            <a:endParaRPr sz="1200" b="1">
              <a:latin typeface="Calibri"/>
              <a:ea typeface="Calibri"/>
              <a:cs typeface="Calibri"/>
              <a:sym typeface="Calibri"/>
            </a:endParaRPr>
          </a:p>
        </p:txBody>
      </p:sp>
      <p:sp>
        <p:nvSpPr>
          <p:cNvPr id="178" name="Google Shape;178;p27"/>
          <p:cNvSpPr txBox="1"/>
          <p:nvPr/>
        </p:nvSpPr>
        <p:spPr>
          <a:xfrm>
            <a:off x="3823900" y="2387100"/>
            <a:ext cx="274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Univariate Model</a:t>
            </a:r>
            <a:endParaRPr sz="12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4.2 Output</a:t>
            </a:r>
            <a:endParaRPr/>
          </a:p>
        </p:txBody>
      </p:sp>
      <p:pic>
        <p:nvPicPr>
          <p:cNvPr id="184" name="Google Shape;184;p28"/>
          <p:cNvPicPr preferRelativeResize="0"/>
          <p:nvPr/>
        </p:nvPicPr>
        <p:blipFill>
          <a:blip r:embed="rId3">
            <a:alphaModFix/>
          </a:blip>
          <a:stretch>
            <a:fillRect/>
          </a:stretch>
        </p:blipFill>
        <p:spPr>
          <a:xfrm>
            <a:off x="2698750" y="0"/>
            <a:ext cx="6445250" cy="2571750"/>
          </a:xfrm>
          <a:prstGeom prst="rect">
            <a:avLst/>
          </a:prstGeom>
          <a:noFill/>
          <a:ln>
            <a:noFill/>
          </a:ln>
        </p:spPr>
      </p:pic>
      <p:pic>
        <p:nvPicPr>
          <p:cNvPr id="185" name="Google Shape;185;p28"/>
          <p:cNvPicPr preferRelativeResize="0"/>
          <p:nvPr/>
        </p:nvPicPr>
        <p:blipFill>
          <a:blip r:embed="rId4">
            <a:alphaModFix/>
          </a:blip>
          <a:stretch>
            <a:fillRect/>
          </a:stretch>
        </p:blipFill>
        <p:spPr>
          <a:xfrm>
            <a:off x="2697248" y="2571750"/>
            <a:ext cx="6446752" cy="2571750"/>
          </a:xfrm>
          <a:prstGeom prst="rect">
            <a:avLst/>
          </a:prstGeom>
          <a:noFill/>
          <a:ln>
            <a:noFill/>
          </a:ln>
        </p:spPr>
      </p:pic>
      <p:sp>
        <p:nvSpPr>
          <p:cNvPr id="186" name="Google Shape;186;p28"/>
          <p:cNvSpPr txBox="1"/>
          <p:nvPr/>
        </p:nvSpPr>
        <p:spPr>
          <a:xfrm>
            <a:off x="3410725" y="0"/>
            <a:ext cx="2445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Multivariate Model</a:t>
            </a:r>
            <a:endParaRPr sz="1200" b="1">
              <a:latin typeface="Calibri"/>
              <a:ea typeface="Calibri"/>
              <a:cs typeface="Calibri"/>
              <a:sym typeface="Calibri"/>
            </a:endParaRPr>
          </a:p>
        </p:txBody>
      </p:sp>
      <p:sp>
        <p:nvSpPr>
          <p:cNvPr id="187" name="Google Shape;187;p28"/>
          <p:cNvSpPr txBox="1"/>
          <p:nvPr/>
        </p:nvSpPr>
        <p:spPr>
          <a:xfrm>
            <a:off x="3433225" y="2566825"/>
            <a:ext cx="195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alibri"/>
                <a:ea typeface="Calibri"/>
                <a:cs typeface="Calibri"/>
                <a:sym typeface="Calibri"/>
              </a:rPr>
              <a:t>Univariate Model</a:t>
            </a:r>
            <a:endParaRPr sz="12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5.1 Conclusion</a:t>
            </a:r>
            <a:endParaRPr/>
          </a:p>
        </p:txBody>
      </p:sp>
      <p:sp>
        <p:nvSpPr>
          <p:cNvPr id="193" name="Google Shape;19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Best model: multivariate model</a:t>
            </a:r>
            <a:endParaRPr sz="1600">
              <a:solidFill>
                <a:schemeClr val="dk2"/>
              </a:solidFill>
              <a:latin typeface="Calibri"/>
              <a:ea typeface="Calibri"/>
              <a:cs typeface="Calibri"/>
              <a:sym typeface="Calibri"/>
            </a:endParaRPr>
          </a:p>
          <a:p>
            <a:pPr marL="457200" lvl="0" indent="-330200" algn="l" rtl="0">
              <a:lnSpc>
                <a:spcPct val="200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Problem: validation loss ups &amp; downs</a:t>
            </a:r>
            <a:endParaRPr sz="1600">
              <a:solidFill>
                <a:schemeClr val="dk2"/>
              </a:solidFill>
              <a:latin typeface="Calibri"/>
              <a:ea typeface="Calibri"/>
              <a:cs typeface="Calibri"/>
              <a:sym typeface="Calibri"/>
            </a:endParaRPr>
          </a:p>
          <a:p>
            <a:pPr marL="457200" lvl="0" indent="-330200" algn="l" rtl="0">
              <a:lnSpc>
                <a:spcPct val="200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Overfitting?</a:t>
            </a:r>
            <a:endParaRPr sz="1600">
              <a:solidFill>
                <a:schemeClr val="dk2"/>
              </a:solidFill>
              <a:latin typeface="Calibri"/>
              <a:ea typeface="Calibri"/>
              <a:cs typeface="Calibri"/>
              <a:sym typeface="Calibri"/>
            </a:endParaRPr>
          </a:p>
          <a:p>
            <a:pPr marL="457200" lvl="0" indent="-330200" algn="l" rtl="0">
              <a:lnSpc>
                <a:spcPct val="200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Small dataset?</a:t>
            </a:r>
            <a:endParaRPr sz="16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5.2 Improvement</a:t>
            </a:r>
            <a:endParaRPr/>
          </a:p>
        </p:txBody>
      </p:sp>
      <p:sp>
        <p:nvSpPr>
          <p:cNvPr id="199" name="Google Shape;19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9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Investigate further into the reasons behind the difference between actual data and model outputs at some certain interval</a:t>
            </a:r>
            <a:endParaRPr sz="1400">
              <a:solidFill>
                <a:schemeClr val="dk2"/>
              </a:solidFill>
              <a:latin typeface="Calibri"/>
              <a:ea typeface="Calibri"/>
              <a:cs typeface="Calibri"/>
              <a:sym typeface="Calibri"/>
            </a:endParaRPr>
          </a:p>
          <a:p>
            <a:pPr marL="457200" lvl="0" indent="-317500" algn="l" rtl="0">
              <a:lnSpc>
                <a:spcPct val="19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Deeper and wider LSTM network</a:t>
            </a:r>
            <a:endParaRPr sz="1400">
              <a:solidFill>
                <a:schemeClr val="dk2"/>
              </a:solidFill>
              <a:latin typeface="Calibri"/>
              <a:ea typeface="Calibri"/>
              <a:cs typeface="Calibri"/>
              <a:sym typeface="Calibri"/>
            </a:endParaRPr>
          </a:p>
          <a:p>
            <a:pPr marL="457200" lvl="0" indent="-317500" algn="l" rtl="0">
              <a:lnSpc>
                <a:spcPct val="19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Learning rate</a:t>
            </a:r>
            <a:endParaRPr sz="1400">
              <a:solidFill>
                <a:schemeClr val="dk2"/>
              </a:solidFill>
              <a:latin typeface="Calibri"/>
              <a:ea typeface="Calibri"/>
              <a:cs typeface="Calibri"/>
              <a:sym typeface="Calibri"/>
            </a:endParaRPr>
          </a:p>
          <a:p>
            <a:pPr marL="457200" lvl="0" indent="-317500" algn="l" rtl="0">
              <a:lnSpc>
                <a:spcPct val="19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Different algorithm</a:t>
            </a:r>
            <a:endParaRPr sz="1400">
              <a:solidFill>
                <a:schemeClr val="dk2"/>
              </a:solidFill>
              <a:latin typeface="Calibri"/>
              <a:ea typeface="Calibri"/>
              <a:cs typeface="Calibri"/>
              <a:sym typeface="Calibri"/>
            </a:endParaRPr>
          </a:p>
          <a:p>
            <a:pPr marL="457200" lvl="0" indent="-317500" algn="l" rtl="0">
              <a:lnSpc>
                <a:spcPct val="19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GRU</a:t>
            </a:r>
            <a:endParaRPr sz="14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205" name="Google Shape;205;p31"/>
          <p:cNvSpPr txBox="1">
            <a:spLocks noGrp="1"/>
          </p:cNvSpPr>
          <p:nvPr>
            <p:ph type="body" idx="1"/>
          </p:nvPr>
        </p:nvSpPr>
        <p:spPr>
          <a:xfrm>
            <a:off x="729450" y="1926475"/>
            <a:ext cx="7688700" cy="2261100"/>
          </a:xfrm>
          <a:prstGeom prst="rect">
            <a:avLst/>
          </a:prstGeom>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Tsai, Zeng, Y.-R., &amp; Chang, Y.-S. (2018). Air Pollution Forecasting Using RNN with LSTM. 2018 16TH IEEE INT CONF ON DEPENDABLE, AUTONOM AND SECURE COMP, 16TH IEEE INT CONF ON PERVAS INTELLIGENCE AND COMP, 4TH IEEE INT CONF ON BIG DATA INTELLIGENCE AND COMP, 3RD IEEE CYBER SCI AND TECHNOL CONGRESS (DASC/PICOM/DATACOM/CYBERSCITECH), 1074–1079.</a:t>
            </a:r>
            <a:r>
              <a:rPr lang="en" sz="1000">
                <a:solidFill>
                  <a:srgbClr val="000000"/>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https://doi.org/10.1109/DASC/PiCom/DataCom/CyberSciTec.2018.00178</a:t>
            </a:r>
            <a:endParaRPr sz="1000" u="sng">
              <a:solidFill>
                <a:srgbClr val="0563C1"/>
              </a:solidFill>
              <a:latin typeface="Calibri"/>
              <a:ea typeface="Calibri"/>
              <a:cs typeface="Calibri"/>
              <a:sym typeface="Calibri"/>
            </a:endParaRPr>
          </a:p>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Wikipedia, “Long short-term memory,” 2022. [Online] Available at:</a:t>
            </a:r>
            <a:r>
              <a:rPr lang="en" sz="1000">
                <a:solidFill>
                  <a:srgbClr val="000000"/>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https://en.wikipedia.org/wiki/Long_short-term_memory</a:t>
            </a:r>
            <a:r>
              <a:rPr lang="en" sz="1000">
                <a:solidFill>
                  <a:srgbClr val="000000"/>
                </a:solidFill>
                <a:latin typeface="Calibri"/>
                <a:ea typeface="Calibri"/>
                <a:cs typeface="Calibri"/>
                <a:sym typeface="Calibri"/>
              </a:rPr>
              <a:t>, Accessed: 2022.</a:t>
            </a:r>
            <a:endParaRPr sz="1000">
              <a:solidFill>
                <a:srgbClr val="000000"/>
              </a:solidFill>
              <a:latin typeface="Calibri"/>
              <a:ea typeface="Calibri"/>
              <a:cs typeface="Calibri"/>
              <a:sym typeface="Calibri"/>
            </a:endParaRPr>
          </a:p>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“A Complete Guide to LSTM Architecture and its Use in Text Classification,” 2022. [Online] Available at:</a:t>
            </a:r>
            <a:r>
              <a:rPr lang="en" sz="1000">
                <a:solidFill>
                  <a:srgbClr val="000000"/>
                </a:solidFill>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https://analyticsindiamag.com/a-complete-guide-to-lstm-architecture-and-its-use-in-text-classification/</a:t>
            </a:r>
            <a:r>
              <a:rPr lang="en" sz="1000">
                <a:solidFill>
                  <a:srgbClr val="000000"/>
                </a:solidFill>
                <a:latin typeface="Calibri"/>
                <a:ea typeface="Calibri"/>
                <a:cs typeface="Calibri"/>
                <a:sym typeface="Calibri"/>
              </a:rPr>
              <a:t>, Accessed: 2022.</a:t>
            </a:r>
            <a:endParaRPr sz="1000">
              <a:solidFill>
                <a:srgbClr val="000000"/>
              </a:solidFill>
              <a:latin typeface="Calibri"/>
              <a:ea typeface="Calibri"/>
              <a:cs typeface="Calibri"/>
              <a:sym typeface="Calibri"/>
            </a:endParaRPr>
          </a:p>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“sklearn.preprocessing.LabelEncoder.” [Online] Available at:</a:t>
            </a:r>
            <a:r>
              <a:rPr lang="en" sz="1000">
                <a:solidFill>
                  <a:srgbClr val="000000"/>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https://scikit-learn.org/stable/modules/generated/sklearn.preprocessing.LabelEncoder.html</a:t>
            </a:r>
            <a:r>
              <a:rPr lang="en" sz="1000">
                <a:solidFill>
                  <a:srgbClr val="000000"/>
                </a:solidFill>
                <a:latin typeface="Calibri"/>
                <a:ea typeface="Calibri"/>
                <a:cs typeface="Calibri"/>
                <a:sym typeface="Calibri"/>
              </a:rPr>
              <a:t>, Accessed: 2022.</a:t>
            </a:r>
            <a:endParaRPr sz="1000">
              <a:solidFill>
                <a:srgbClr val="000000"/>
              </a:solidFill>
              <a:latin typeface="Calibri"/>
              <a:ea typeface="Calibri"/>
              <a:cs typeface="Calibri"/>
              <a:sym typeface="Calibri"/>
            </a:endParaRPr>
          </a:p>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“How to Convert a Time Series to a Supervised Learning Problem in Python,” 2022. [Online] Available at:</a:t>
            </a:r>
            <a:r>
              <a:rPr lang="en" sz="1000">
                <a:solidFill>
                  <a:srgbClr val="000000"/>
                </a:solidFill>
                <a:uFill>
                  <a:noFill/>
                </a:uFill>
                <a:latin typeface="Calibri"/>
                <a:ea typeface="Calibri"/>
                <a:cs typeface="Calibri"/>
                <a:sym typeface="Calibri"/>
                <a:hlinkClick r:id="rId7">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https://machinelearningmastery.com/convert-time-series-supervised-learning-problem-python/</a:t>
            </a:r>
            <a:r>
              <a:rPr lang="en" sz="1000">
                <a:solidFill>
                  <a:srgbClr val="000000"/>
                </a:solidFill>
                <a:latin typeface="Calibri"/>
                <a:ea typeface="Calibri"/>
                <a:cs typeface="Calibri"/>
                <a:sym typeface="Calibri"/>
              </a:rPr>
              <a:t>, Accessed: 2022.</a:t>
            </a:r>
            <a:endParaRPr sz="1000">
              <a:solidFill>
                <a:srgbClr val="000000"/>
              </a:solidFill>
              <a:latin typeface="Calibri"/>
              <a:ea typeface="Calibri"/>
              <a:cs typeface="Calibri"/>
              <a:sym typeface="Calibri"/>
            </a:endParaRPr>
          </a:p>
          <a:p>
            <a:pPr marL="457200" lvl="0" indent="-292100" algn="just" rtl="0">
              <a:lnSpc>
                <a:spcPct val="150000"/>
              </a:lnSpc>
              <a:spcBef>
                <a:spcPts val="0"/>
              </a:spcBef>
              <a:spcAft>
                <a:spcPts val="0"/>
              </a:spcAft>
              <a:buSzPts val="1000"/>
              <a:buFont typeface="Calibri"/>
              <a:buChar char="●"/>
            </a:pPr>
            <a:r>
              <a:rPr lang="en" sz="1000">
                <a:solidFill>
                  <a:srgbClr val="000000"/>
                </a:solidFill>
                <a:latin typeface="Calibri"/>
                <a:ea typeface="Calibri"/>
                <a:cs typeface="Calibri"/>
                <a:sym typeface="Calibri"/>
              </a:rPr>
              <a:t>“tf.keras.layers.LSTM” [Online] Available at:</a:t>
            </a:r>
            <a:r>
              <a:rPr lang="en" sz="1000">
                <a:solidFill>
                  <a:srgbClr val="000000"/>
                </a:solidFill>
                <a:uFill>
                  <a:noFill/>
                </a:uFill>
                <a:latin typeface="Calibri"/>
                <a:ea typeface="Calibri"/>
                <a:cs typeface="Calibri"/>
                <a:sym typeface="Calibri"/>
                <a:hlinkClick r:id="rId8">
                  <a:extLst>
                    <a:ext uri="{A12FA001-AC4F-418D-AE19-62706E023703}">
                      <ahyp:hlinkClr xmlns:ahyp="http://schemas.microsoft.com/office/drawing/2018/hyperlinkcolor" val="tx"/>
                    </a:ext>
                  </a:extLst>
                </a:hlinkClick>
              </a:rPr>
              <a:t> </a:t>
            </a:r>
            <a:r>
              <a:rPr lang="en" sz="1000" u="sng">
                <a:solidFill>
                  <a:srgbClr val="0563C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https://www.tensorflow.org/api_docs/python/tf/keras/layers/LSTM</a:t>
            </a:r>
            <a:r>
              <a:rPr lang="en" sz="1000">
                <a:solidFill>
                  <a:srgbClr val="000000"/>
                </a:solidFill>
                <a:latin typeface="Calibri"/>
                <a:ea typeface="Calibri"/>
                <a:cs typeface="Calibri"/>
                <a:sym typeface="Calibri"/>
              </a:rPr>
              <a:t>, Accessed: 2022.</a:t>
            </a:r>
            <a:endParaRPr sz="1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latin typeface="Calibri"/>
                <a:ea typeface="Calibri"/>
                <a:cs typeface="Calibri"/>
                <a:sym typeface="Calibri"/>
              </a:rPr>
              <a:t>Outline</a:t>
            </a:r>
            <a:endParaRPr sz="2540">
              <a:latin typeface="Calibri"/>
              <a:ea typeface="Calibri"/>
              <a:cs typeface="Calibri"/>
              <a:sym typeface="Calibri"/>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alibri"/>
              <a:buAutoNum type="arabicPeriod"/>
            </a:pPr>
            <a:r>
              <a:rPr lang="en" sz="1600">
                <a:latin typeface="Calibri"/>
                <a:ea typeface="Calibri"/>
                <a:cs typeface="Calibri"/>
                <a:sym typeface="Calibri"/>
              </a:rPr>
              <a:t>Introduction &amp; Background</a:t>
            </a:r>
            <a:endParaRPr sz="1600">
              <a:latin typeface="Calibri"/>
              <a:ea typeface="Calibri"/>
              <a:cs typeface="Calibri"/>
              <a:sym typeface="Calibri"/>
            </a:endParaRPr>
          </a:p>
          <a:p>
            <a:pPr marL="457200" lvl="0" indent="-330200" algn="l" rtl="0">
              <a:spcBef>
                <a:spcPts val="0"/>
              </a:spcBef>
              <a:spcAft>
                <a:spcPts val="0"/>
              </a:spcAft>
              <a:buSzPts val="1600"/>
              <a:buFont typeface="Calibri"/>
              <a:buAutoNum type="arabicPeriod"/>
            </a:pPr>
            <a:r>
              <a:rPr lang="en" sz="1600">
                <a:latin typeface="Calibri"/>
                <a:ea typeface="Calibri"/>
                <a:cs typeface="Calibri"/>
                <a:sym typeface="Calibri"/>
              </a:rPr>
              <a:t>Dataset Description &amp; Preprocessing</a:t>
            </a:r>
            <a:endParaRPr sz="1600">
              <a:latin typeface="Calibri"/>
              <a:ea typeface="Calibri"/>
              <a:cs typeface="Calibri"/>
              <a:sym typeface="Calibri"/>
            </a:endParaRPr>
          </a:p>
          <a:p>
            <a:pPr marL="457200" lvl="0" indent="-330200" algn="l" rtl="0">
              <a:spcBef>
                <a:spcPts val="0"/>
              </a:spcBef>
              <a:spcAft>
                <a:spcPts val="0"/>
              </a:spcAft>
              <a:buSzPts val="1600"/>
              <a:buFont typeface="Calibri"/>
              <a:buAutoNum type="arabicPeriod"/>
            </a:pPr>
            <a:r>
              <a:rPr lang="en" sz="1600">
                <a:latin typeface="Calibri"/>
                <a:ea typeface="Calibri"/>
                <a:cs typeface="Calibri"/>
                <a:sym typeface="Calibri"/>
              </a:rPr>
              <a:t>Model Description</a:t>
            </a:r>
            <a:endParaRPr sz="1600">
              <a:latin typeface="Calibri"/>
              <a:ea typeface="Calibri"/>
              <a:cs typeface="Calibri"/>
              <a:sym typeface="Calibri"/>
            </a:endParaRPr>
          </a:p>
          <a:p>
            <a:pPr marL="457200" lvl="0" indent="-330200" algn="l" rtl="0">
              <a:spcBef>
                <a:spcPts val="0"/>
              </a:spcBef>
              <a:spcAft>
                <a:spcPts val="0"/>
              </a:spcAft>
              <a:buSzPts val="1600"/>
              <a:buFont typeface="Calibri"/>
              <a:buAutoNum type="arabicPeriod"/>
            </a:pPr>
            <a:r>
              <a:rPr lang="en" sz="1600">
                <a:latin typeface="Calibri"/>
                <a:ea typeface="Calibri"/>
                <a:cs typeface="Calibri"/>
                <a:sym typeface="Calibri"/>
              </a:rPr>
              <a:t>Results</a:t>
            </a:r>
            <a:endParaRPr sz="1600">
              <a:latin typeface="Calibri"/>
              <a:ea typeface="Calibri"/>
              <a:cs typeface="Calibri"/>
              <a:sym typeface="Calibri"/>
            </a:endParaRPr>
          </a:p>
          <a:p>
            <a:pPr marL="457200" lvl="0" indent="-330200" algn="l" rtl="0">
              <a:spcBef>
                <a:spcPts val="0"/>
              </a:spcBef>
              <a:spcAft>
                <a:spcPts val="0"/>
              </a:spcAft>
              <a:buSzPts val="1600"/>
              <a:buFont typeface="Calibri"/>
              <a:buAutoNum type="arabicPeriod"/>
            </a:pPr>
            <a:r>
              <a:rPr lang="en" sz="1600">
                <a:latin typeface="Calibri"/>
                <a:ea typeface="Calibri"/>
                <a:cs typeface="Calibri"/>
                <a:sym typeface="Calibri"/>
              </a:rPr>
              <a:t>Summary &amp; Conclusion</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libri"/>
                <a:ea typeface="Calibri"/>
                <a:cs typeface="Calibri"/>
                <a:sym typeface="Calibri"/>
              </a:rPr>
              <a:t>1.1 Introduction</a:t>
            </a:r>
            <a:endParaRPr>
              <a:latin typeface="Calibri"/>
              <a:ea typeface="Calibri"/>
              <a:cs typeface="Calibri"/>
              <a:sym typeface="Calibri"/>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latin typeface="Calibri"/>
                <a:ea typeface="Calibri"/>
                <a:cs typeface="Calibri"/>
                <a:sym typeface="Calibri"/>
              </a:rPr>
              <a:t>This project predicts air pollution using the Air Quality dataset from Kaggle. </a:t>
            </a:r>
            <a:endParaRPr sz="1600">
              <a:solidFill>
                <a:schemeClr val="dk2"/>
              </a:solidFill>
              <a:latin typeface="Calibri"/>
              <a:ea typeface="Calibri"/>
              <a:cs typeface="Calibri"/>
              <a:sym typeface="Calibri"/>
            </a:endParaRPr>
          </a:p>
          <a:p>
            <a:pPr marL="0" lvl="0" indent="0" algn="l" rtl="0">
              <a:spcBef>
                <a:spcPts val="1200"/>
              </a:spcBef>
              <a:spcAft>
                <a:spcPts val="0"/>
              </a:spcAft>
              <a:buNone/>
            </a:pPr>
            <a:r>
              <a:rPr lang="en" sz="1600">
                <a:solidFill>
                  <a:schemeClr val="dk2"/>
                </a:solidFill>
                <a:latin typeface="Calibri"/>
                <a:ea typeface="Calibri"/>
                <a:cs typeface="Calibri"/>
                <a:sym typeface="Calibri"/>
              </a:rPr>
              <a:t>This is a dataset that reports on the weather and the level of pollution each hour for five years at the US embassy in Beijing, China. </a:t>
            </a:r>
            <a:endParaRPr sz="1600">
              <a:solidFill>
                <a:schemeClr val="dk2"/>
              </a:solidFill>
              <a:latin typeface="Calibri"/>
              <a:ea typeface="Calibri"/>
              <a:cs typeface="Calibri"/>
              <a:sym typeface="Calibri"/>
            </a:endParaRPr>
          </a:p>
          <a:p>
            <a:pPr marL="0" lvl="0" indent="0" algn="l" rtl="0">
              <a:spcBef>
                <a:spcPts val="1200"/>
              </a:spcBef>
              <a:spcAft>
                <a:spcPts val="1200"/>
              </a:spcAft>
              <a:buNone/>
            </a:pPr>
            <a:r>
              <a:rPr lang="en" sz="1600">
                <a:solidFill>
                  <a:schemeClr val="dk2"/>
                </a:solidFill>
                <a:latin typeface="Calibri"/>
                <a:ea typeface="Calibri"/>
                <a:cs typeface="Calibri"/>
                <a:sym typeface="Calibri"/>
              </a:rPr>
              <a:t>The data includes the date-time, the pollution called PM2.5 concentration, and the weather information as our features.</a:t>
            </a:r>
            <a:endParaRPr sz="16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1697875"/>
            <a:ext cx="7688700" cy="2261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To predict the PM2.5 concentration using our dataset,</a:t>
            </a:r>
            <a:endParaRPr sz="1600">
              <a:solidFill>
                <a:srgbClr val="000000"/>
              </a:solidFill>
              <a:latin typeface="Calibri"/>
              <a:ea typeface="Calibri"/>
              <a:cs typeface="Calibri"/>
              <a:sym typeface="Calibri"/>
            </a:endParaRPr>
          </a:p>
          <a:p>
            <a:pPr marL="457200" lvl="0"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We choose a Long Short-Term Memory (LSTM) Recurrent Neural Network (RNN) model for its successful track record with time-series data.</a:t>
            </a:r>
            <a:endParaRPr sz="1600">
              <a:solidFill>
                <a:srgbClr val="000000"/>
              </a:solidFill>
              <a:latin typeface="Calibri"/>
              <a:ea typeface="Calibri"/>
              <a:cs typeface="Calibri"/>
              <a:sym typeface="Calibri"/>
            </a:endParaRPr>
          </a:p>
          <a:p>
            <a:pPr marL="457200" lvl="0"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We will establish a multivariate input model (multivariate) and a single variable input model (univariate).</a:t>
            </a:r>
            <a:endParaRPr sz="1600">
              <a:solidFill>
                <a:srgbClr val="000000"/>
              </a:solidFill>
              <a:latin typeface="Calibri"/>
              <a:ea typeface="Calibri"/>
              <a:cs typeface="Calibri"/>
              <a:sym typeface="Calibri"/>
            </a:endParaRPr>
          </a:p>
          <a:p>
            <a:pPr marL="457200" lvl="0"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We will compare the validation loss and results on both models and pick the best one.</a:t>
            </a:r>
            <a:endParaRPr sz="16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LSTM Network</a:t>
            </a:r>
            <a:endParaRPr/>
          </a:p>
        </p:txBody>
      </p:sp>
      <p:sp>
        <p:nvSpPr>
          <p:cNvPr id="110" name="Google Shape;110;p17"/>
          <p:cNvSpPr txBox="1">
            <a:spLocks noGrp="1"/>
          </p:cNvSpPr>
          <p:nvPr>
            <p:ph type="body" idx="1"/>
          </p:nvPr>
        </p:nvSpPr>
        <p:spPr>
          <a:xfrm>
            <a:off x="729450" y="1958225"/>
            <a:ext cx="2693400" cy="2460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arenR"/>
            </a:pPr>
            <a:r>
              <a:rPr lang="en"/>
              <a:t>Forget Gate: handles what information to throw away from the block</a:t>
            </a:r>
            <a:endParaRPr/>
          </a:p>
          <a:p>
            <a:pPr marL="457200" lvl="0" indent="-311150" algn="l" rtl="0">
              <a:spcBef>
                <a:spcPts val="0"/>
              </a:spcBef>
              <a:spcAft>
                <a:spcPts val="0"/>
              </a:spcAft>
              <a:buSzPts val="1300"/>
              <a:buAutoNum type="arabicParenR"/>
            </a:pPr>
            <a:r>
              <a:rPr lang="en"/>
              <a:t>Input Gate: decides which values from the input to update the memory state</a:t>
            </a:r>
            <a:endParaRPr/>
          </a:p>
          <a:p>
            <a:pPr marL="457200" lvl="0" indent="-311150" algn="l" rtl="0">
              <a:spcBef>
                <a:spcPts val="0"/>
              </a:spcBef>
              <a:spcAft>
                <a:spcPts val="0"/>
              </a:spcAft>
              <a:buSzPts val="1300"/>
              <a:buAutoNum type="arabicParenR"/>
            </a:pPr>
            <a:r>
              <a:rPr lang="en"/>
              <a:t>Output Gate: finally handles what to be in output based on input and the memory gate</a:t>
            </a:r>
            <a:endParaRPr/>
          </a:p>
        </p:txBody>
      </p:sp>
      <p:pic>
        <p:nvPicPr>
          <p:cNvPr id="111" name="Google Shape;111;p17"/>
          <p:cNvPicPr preferRelativeResize="0"/>
          <p:nvPr/>
        </p:nvPicPr>
        <p:blipFill>
          <a:blip r:embed="rId3">
            <a:alphaModFix/>
          </a:blip>
          <a:stretch>
            <a:fillRect/>
          </a:stretch>
        </p:blipFill>
        <p:spPr>
          <a:xfrm>
            <a:off x="3486645" y="1211030"/>
            <a:ext cx="5373819" cy="3207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2.1 Dataset Description</a:t>
            </a:r>
            <a:endParaRPr/>
          </a:p>
        </p:txBody>
      </p:sp>
      <p:sp>
        <p:nvSpPr>
          <p:cNvPr id="117" name="Google Shape;117;p18"/>
          <p:cNvSpPr txBox="1">
            <a:spLocks noGrp="1"/>
          </p:cNvSpPr>
          <p:nvPr>
            <p:ph type="body" idx="1"/>
          </p:nvPr>
        </p:nvSpPr>
        <p:spPr>
          <a:xfrm>
            <a:off x="729450" y="1926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666666"/>
                </a:solidFill>
                <a:latin typeface="Calibri"/>
                <a:ea typeface="Calibri"/>
                <a:cs typeface="Calibri"/>
                <a:sym typeface="Calibri"/>
              </a:rPr>
              <a:t>pm2.5: PM2.5 concentration (ug/m^3)</a:t>
            </a:r>
            <a:endParaRPr sz="1250" b="1">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dew: Dew point</a:t>
            </a:r>
            <a:endParaRPr sz="1250">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temperature: Temperature around the embassy (F)</a:t>
            </a:r>
            <a:endParaRPr sz="1250">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pressure: Air pressure</a:t>
            </a:r>
            <a:endParaRPr sz="1250">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wind_dir: Combined wind direction</a:t>
            </a:r>
            <a:endParaRPr sz="1250">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wind_speed: Cumulated wind speed (m/s)</a:t>
            </a:r>
            <a:endParaRPr sz="1250">
              <a:solidFill>
                <a:srgbClr val="666666"/>
              </a:solidFill>
              <a:latin typeface="Calibri"/>
              <a:ea typeface="Calibri"/>
              <a:cs typeface="Calibri"/>
              <a:sym typeface="Calibri"/>
            </a:endParaRPr>
          </a:p>
          <a:p>
            <a:pPr marL="0" lvl="0" indent="0" algn="l" rtl="0">
              <a:spcBef>
                <a:spcPts val="1200"/>
              </a:spcBef>
              <a:spcAft>
                <a:spcPts val="0"/>
              </a:spcAft>
              <a:buNone/>
            </a:pPr>
            <a:r>
              <a:rPr lang="en" sz="1250">
                <a:solidFill>
                  <a:srgbClr val="666666"/>
                </a:solidFill>
                <a:latin typeface="Calibri"/>
                <a:ea typeface="Calibri"/>
                <a:cs typeface="Calibri"/>
                <a:sym typeface="Calibri"/>
              </a:rPr>
              <a:t>snow: Cumulated hours of snow</a:t>
            </a:r>
            <a:endParaRPr sz="1250">
              <a:solidFill>
                <a:srgbClr val="666666"/>
              </a:solidFill>
              <a:latin typeface="Calibri"/>
              <a:ea typeface="Calibri"/>
              <a:cs typeface="Calibri"/>
              <a:sym typeface="Calibri"/>
            </a:endParaRPr>
          </a:p>
          <a:p>
            <a:pPr marL="0" lvl="0" indent="0" algn="l" rtl="0">
              <a:spcBef>
                <a:spcPts val="1200"/>
              </a:spcBef>
              <a:spcAft>
                <a:spcPts val="1200"/>
              </a:spcAft>
              <a:buNone/>
            </a:pPr>
            <a:r>
              <a:rPr lang="en" sz="1250">
                <a:solidFill>
                  <a:srgbClr val="666666"/>
                </a:solidFill>
                <a:latin typeface="Calibri"/>
                <a:ea typeface="Calibri"/>
                <a:cs typeface="Calibri"/>
                <a:sym typeface="Calibri"/>
              </a:rPr>
              <a:t>rain: Cumulated hours of rain</a:t>
            </a:r>
            <a:endParaRPr sz="1250">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2722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2.2 Visualization</a:t>
            </a:r>
            <a:endParaRPr/>
          </a:p>
        </p:txBody>
      </p:sp>
      <p:pic>
        <p:nvPicPr>
          <p:cNvPr id="123" name="Google Shape;123;p19"/>
          <p:cNvPicPr preferRelativeResize="0"/>
          <p:nvPr/>
        </p:nvPicPr>
        <p:blipFill>
          <a:blip r:embed="rId3">
            <a:alphaModFix/>
          </a:blip>
          <a:stretch>
            <a:fillRect/>
          </a:stretch>
        </p:blipFill>
        <p:spPr>
          <a:xfrm>
            <a:off x="2695425" y="462200"/>
            <a:ext cx="6448576" cy="4517126"/>
          </a:xfrm>
          <a:prstGeom prst="rect">
            <a:avLst/>
          </a:prstGeom>
          <a:noFill/>
          <a:ln>
            <a:noFill/>
          </a:ln>
        </p:spPr>
      </p:pic>
      <p:sp>
        <p:nvSpPr>
          <p:cNvPr id="124" name="Google Shape;124;p19"/>
          <p:cNvSpPr txBox="1">
            <a:spLocks noGrp="1"/>
          </p:cNvSpPr>
          <p:nvPr>
            <p:ph type="body" idx="1"/>
          </p:nvPr>
        </p:nvSpPr>
        <p:spPr>
          <a:xfrm>
            <a:off x="570275" y="2078875"/>
            <a:ext cx="2434800" cy="22611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High seasonality</a:t>
            </a:r>
            <a:endParaRPr sz="1800">
              <a:solidFill>
                <a:schemeClr val="dk2"/>
              </a:solidFill>
              <a:latin typeface="Calibri"/>
              <a:ea typeface="Calibri"/>
              <a:cs typeface="Calibri"/>
              <a:sym typeface="Calibri"/>
            </a:endParaRPr>
          </a:p>
          <a:p>
            <a:pPr marL="457200" lvl="0" indent="-342900" algn="l" rtl="0">
              <a:lnSpc>
                <a:spcPct val="150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Dew, temperature &amp; pressure show high cyclicity</a:t>
            </a:r>
            <a:endParaRPr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2.3 Correlation Matrix</a:t>
            </a:r>
            <a:endParaRPr/>
          </a:p>
        </p:txBody>
      </p:sp>
      <p:sp>
        <p:nvSpPr>
          <p:cNvPr id="130" name="Google Shape;130;p20"/>
          <p:cNvSpPr txBox="1">
            <a:spLocks noGrp="1"/>
          </p:cNvSpPr>
          <p:nvPr>
            <p:ph type="body" idx="1"/>
          </p:nvPr>
        </p:nvSpPr>
        <p:spPr>
          <a:xfrm>
            <a:off x="729450" y="2078875"/>
            <a:ext cx="3087000" cy="22611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Font typeface="Calibri"/>
              <a:buChar char="●"/>
            </a:pPr>
            <a:r>
              <a:rPr lang="en" sz="1600" u="sng">
                <a:latin typeface="Calibri"/>
                <a:ea typeface="Calibri"/>
                <a:cs typeface="Calibri"/>
                <a:sym typeface="Calibri"/>
              </a:rPr>
              <a:t>Highly negative correlated:</a:t>
            </a:r>
            <a:r>
              <a:rPr lang="en" sz="1600">
                <a:latin typeface="Calibri"/>
                <a:ea typeface="Calibri"/>
                <a:cs typeface="Calibri"/>
                <a:sym typeface="Calibri"/>
              </a:rPr>
              <a:t> dew &amp; pressure, temperature &amp; pressure</a:t>
            </a:r>
            <a:endParaRPr sz="1600">
              <a:latin typeface="Calibri"/>
              <a:ea typeface="Calibri"/>
              <a:cs typeface="Calibri"/>
              <a:sym typeface="Calibri"/>
            </a:endParaRPr>
          </a:p>
          <a:p>
            <a:pPr marL="457200" lvl="0" indent="-330200" algn="l" rtl="0">
              <a:lnSpc>
                <a:spcPct val="200000"/>
              </a:lnSpc>
              <a:spcBef>
                <a:spcPts val="0"/>
              </a:spcBef>
              <a:spcAft>
                <a:spcPts val="0"/>
              </a:spcAft>
              <a:buSzPts val="1600"/>
              <a:buFont typeface="Calibri"/>
              <a:buChar char="●"/>
            </a:pPr>
            <a:r>
              <a:rPr lang="en" sz="1600" u="sng">
                <a:latin typeface="Calibri"/>
                <a:ea typeface="Calibri"/>
                <a:cs typeface="Calibri"/>
                <a:sym typeface="Calibri"/>
              </a:rPr>
              <a:t>Highly positive correlated:</a:t>
            </a:r>
            <a:r>
              <a:rPr lang="en" sz="1600">
                <a:latin typeface="Calibri"/>
                <a:ea typeface="Calibri"/>
                <a:cs typeface="Calibri"/>
                <a:sym typeface="Calibri"/>
              </a:rPr>
              <a:t> dew &amp; temperature</a:t>
            </a:r>
            <a:endParaRPr sz="1600">
              <a:latin typeface="Calibri"/>
              <a:ea typeface="Calibri"/>
              <a:cs typeface="Calibri"/>
              <a:sym typeface="Calibri"/>
            </a:endParaRPr>
          </a:p>
        </p:txBody>
      </p:sp>
      <p:pic>
        <p:nvPicPr>
          <p:cNvPr id="131" name="Google Shape;131;p20"/>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2.4 Preprocessing</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Font typeface="Calibri"/>
              <a:buChar char="●"/>
            </a:pPr>
            <a:r>
              <a:rPr lang="en" sz="1600">
                <a:solidFill>
                  <a:srgbClr val="000000"/>
                </a:solidFill>
                <a:latin typeface="Calibri"/>
                <a:ea typeface="Calibri"/>
                <a:cs typeface="Calibri"/>
                <a:sym typeface="Calibri"/>
              </a:rPr>
              <a:t>Use “LabelEncoder” from sklearn.preprocessing to change “wind_direction”, a string type, to float.</a:t>
            </a:r>
            <a:endParaRPr sz="1600">
              <a:solidFill>
                <a:srgbClr val="000000"/>
              </a:solidFill>
              <a:latin typeface="Calibri"/>
              <a:ea typeface="Calibri"/>
              <a:cs typeface="Calibri"/>
              <a:sym typeface="Calibri"/>
            </a:endParaRPr>
          </a:p>
          <a:p>
            <a:pPr marL="457200" lvl="0" indent="-330200" algn="l" rtl="0">
              <a:lnSpc>
                <a:spcPct val="2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Use “MinMaxScaler” to normalize the data.</a:t>
            </a:r>
            <a:endParaRPr sz="1600">
              <a:solidFill>
                <a:srgbClr val="000000"/>
              </a:solidFill>
              <a:latin typeface="Calibri"/>
              <a:ea typeface="Calibri"/>
              <a:cs typeface="Calibri"/>
              <a:sym typeface="Calibri"/>
            </a:endParaRPr>
          </a:p>
          <a:p>
            <a:pPr marL="457200" lvl="0" indent="-330200" algn="l" rtl="0">
              <a:lnSpc>
                <a:spcPct val="2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Reframe a time series problem as a supervised learning problem - from one sequence to pairs of input and output sequences. Use “series_to_supervised”.</a:t>
            </a:r>
            <a:endParaRPr sz="16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907</Words>
  <Application>Microsoft Office PowerPoint</Application>
  <PresentationFormat>On-screen Show (16:9)</PresentationFormat>
  <Paragraphs>81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Raleway</vt:lpstr>
      <vt:lpstr>Arial</vt:lpstr>
      <vt:lpstr>Lato</vt:lpstr>
      <vt:lpstr>Calibri</vt:lpstr>
      <vt:lpstr>Streamline</vt:lpstr>
      <vt:lpstr>Air Pollution Forecasting using LSTM</vt:lpstr>
      <vt:lpstr>Outline</vt:lpstr>
      <vt:lpstr>1.1 Introduction</vt:lpstr>
      <vt:lpstr>PowerPoint Presentation</vt:lpstr>
      <vt:lpstr>LSTM Network</vt:lpstr>
      <vt:lpstr>2.1 Dataset Description</vt:lpstr>
      <vt:lpstr>2.2 Visualization</vt:lpstr>
      <vt:lpstr>2.3 Correlation Matrix</vt:lpstr>
      <vt:lpstr>2.4 Preprocessing</vt:lpstr>
      <vt:lpstr>series_to_supervised</vt:lpstr>
      <vt:lpstr>3.1 Multivariate Models</vt:lpstr>
      <vt:lpstr>PowerPoint Presentation</vt:lpstr>
      <vt:lpstr>3.2 Univariate Model</vt:lpstr>
      <vt:lpstr>PowerPoint Presentation</vt:lpstr>
      <vt:lpstr>4.1 Validation Loss</vt:lpstr>
      <vt:lpstr>4.2 Output</vt:lpstr>
      <vt:lpstr>5.1 Conclusion</vt:lpstr>
      <vt:lpstr>5.2 Improvement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Forecasting using LSTM</dc:title>
  <cp:lastModifiedBy>99 C</cp:lastModifiedBy>
  <cp:revision>5</cp:revision>
  <dcterms:modified xsi:type="dcterms:W3CDTF">2022-12-12T17:55:09Z</dcterms:modified>
</cp:coreProperties>
</file>