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sldIdLst>
    <p:sldId id="256" r:id="rId3"/>
    <p:sldId id="262" r:id="rId4"/>
    <p:sldId id="270" r:id="rId5"/>
    <p:sldId id="274" r:id="rId6"/>
    <p:sldId id="275" r:id="rId7"/>
    <p:sldId id="277" r:id="rId8"/>
    <p:sldId id="263" r:id="rId9"/>
    <p:sldId id="276" r:id="rId10"/>
    <p:sldId id="278" r:id="rId11"/>
    <p:sldId id="279" r:id="rId12"/>
    <p:sldId id="281" r:id="rId13"/>
    <p:sldId id="284" r:id="rId14"/>
    <p:sldId id="28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53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5010"/>
            <a:ext cx="7954010" cy="76327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570"/>
            <a:ext cx="7954010" cy="33820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299" y="41796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161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1" y="3414252"/>
            <a:ext cx="8067368" cy="884898"/>
          </a:xfrm>
        </p:spPr>
        <p:txBody>
          <a:bodyPr>
            <a:normAutofit/>
          </a:bodyPr>
          <a:lstStyle/>
          <a:p>
            <a:r>
              <a:rPr lang="zh-CN" altLang="en-US" dirty="0"/>
              <a:t>三自由度</a:t>
            </a:r>
            <a:r>
              <a:rPr lang="en-US" altLang="zh-CN" dirty="0"/>
              <a:t>VR</a:t>
            </a:r>
            <a:r>
              <a:rPr lang="zh-CN" altLang="en-US" dirty="0"/>
              <a:t>运动平台设计与</a:t>
            </a:r>
            <a:r>
              <a:rPr lang="zh-CN" altLang="en-US" dirty="0"/>
              <a:t>仿真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4306524"/>
            <a:ext cx="8096864" cy="730043"/>
          </a:xfrm>
        </p:spPr>
        <p:txBody>
          <a:bodyPr/>
          <a:lstStyle/>
          <a:p>
            <a:r>
              <a:rPr lang="zh-CN" altLang="en-US" dirty="0"/>
              <a:t>陈新宇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平台驱动模块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主要功能</a:t>
            </a:r>
            <a:endParaRPr lang="zh-CN" altLang="en-US"/>
          </a:p>
          <a:p>
            <a:pPr lvl="1"/>
            <a:r>
              <a:rPr lang="zh-CN" altLang="en-US"/>
              <a:t>将得到的真实运动数据输入到相应的硬件平台，正确的驱动硬件平台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系统实现技术栈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所需要技术为</a:t>
            </a:r>
            <a:endParaRPr lang="zh-CN" altLang="en-US"/>
          </a:p>
          <a:p>
            <a:pPr lvl="1"/>
            <a:r>
              <a:rPr lang="en-US" altLang="zh-CN"/>
              <a:t>python flask</a:t>
            </a:r>
            <a:r>
              <a:rPr lang="zh-CN" altLang="en-US"/>
              <a:t>，作为整个系统的框架，轻量级，高扩展</a:t>
            </a:r>
            <a:endParaRPr lang="en-US" altLang="zh-CN"/>
          </a:p>
          <a:p>
            <a:pPr lvl="1"/>
            <a:r>
              <a:rPr lang="en-US" altLang="zh-CN"/>
              <a:t>vue</a:t>
            </a:r>
            <a:r>
              <a:rPr lang="zh-CN" altLang="en-US"/>
              <a:t>，前端框架</a:t>
            </a:r>
            <a:endParaRPr lang="en-US" altLang="zh-CN"/>
          </a:p>
          <a:p>
            <a:pPr lvl="1"/>
            <a:r>
              <a:rPr lang="en-US" altLang="zh-CN"/>
              <a:t>WebGL</a:t>
            </a:r>
            <a:r>
              <a:rPr lang="zh-CN" altLang="en-US"/>
              <a:t>，</a:t>
            </a:r>
            <a:r>
              <a:rPr lang="en-US" altLang="zh-CN"/>
              <a:t>3D</a:t>
            </a:r>
            <a:r>
              <a:rPr lang="zh-CN" altLang="en-US"/>
              <a:t>绘图协议</a:t>
            </a:r>
            <a:endParaRPr lang="en-US" altLang="zh-CN"/>
          </a:p>
          <a:p>
            <a:pPr lvl="1"/>
            <a:r>
              <a:rPr lang="en-US" altLang="zh-CN"/>
              <a:t>Three.js</a:t>
            </a:r>
            <a:r>
              <a:rPr lang="zh-CN" altLang="en-US"/>
              <a:t>，</a:t>
            </a:r>
            <a:r>
              <a:rPr lang="en-US" altLang="zh-CN"/>
              <a:t>WebGL</a:t>
            </a:r>
            <a:r>
              <a:rPr lang="zh-CN" altLang="en-US"/>
              <a:t>的第三方库</a:t>
            </a:r>
            <a:endParaRPr lang="en-US" altLang="zh-CN"/>
          </a:p>
          <a:p>
            <a:pPr lvl="1"/>
            <a:r>
              <a:rPr lang="en-US" altLang="zh-CN"/>
              <a:t>restful</a:t>
            </a:r>
            <a:r>
              <a:rPr lang="zh-CN" altLang="en-US"/>
              <a:t>，接口风格设计</a:t>
            </a:r>
            <a:endParaRPr lang="en-US" altLang="zh-CN"/>
          </a:p>
          <a:p>
            <a:pPr lvl="1"/>
            <a:r>
              <a:rPr lang="en-US" altLang="zh-CN"/>
              <a:t>MongoDb</a:t>
            </a:r>
            <a:r>
              <a:rPr lang="zh-CN" altLang="en-US"/>
              <a:t>，文档型</a:t>
            </a:r>
            <a:r>
              <a:rPr lang="zh-CN" altLang="en-US"/>
              <a:t>数据库</a:t>
            </a:r>
            <a:r>
              <a:rPr lang="zh-CN" altLang="en-US"/>
              <a:t>存取数据</a:t>
            </a:r>
            <a:endParaRPr lang="zh-CN" altLang="en-US"/>
          </a:p>
          <a:p>
            <a:pPr lvl="1"/>
            <a:r>
              <a:rPr lang="zh-CN" altLang="en-US"/>
              <a:t>串口通信，驱动硬件平台</a:t>
            </a:r>
            <a:endParaRPr lang="zh-CN" altLang="en-US"/>
          </a:p>
        </p:txBody>
      </p:sp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系统实施计划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按照模块划分来确定实施时间</a:t>
            </a:r>
            <a:endParaRPr lang="zh-CN" altLang="en-US"/>
          </a:p>
          <a:p>
            <a:pPr lvl="1"/>
            <a:r>
              <a:rPr lang="zh-CN" altLang="en-US"/>
              <a:t>系统框架，</a:t>
            </a:r>
            <a:r>
              <a:rPr lang="en-US" altLang="zh-CN"/>
              <a:t>2</a:t>
            </a:r>
            <a:r>
              <a:rPr lang="zh-CN" altLang="en-US"/>
              <a:t>周</a:t>
            </a:r>
            <a:endParaRPr lang="zh-CN" altLang="en-US"/>
          </a:p>
          <a:p>
            <a:pPr lvl="1"/>
            <a:r>
              <a:rPr lang="zh-CN" altLang="en-US"/>
              <a:t>输入模块和体感模拟模块，</a:t>
            </a:r>
            <a:r>
              <a:rPr lang="en-US" altLang="zh-CN"/>
              <a:t>2</a:t>
            </a:r>
            <a:r>
              <a:rPr lang="zh-CN" altLang="en-US"/>
              <a:t>周</a:t>
            </a:r>
            <a:endParaRPr lang="zh-CN" altLang="en-US"/>
          </a:p>
          <a:p>
            <a:pPr lvl="1"/>
            <a:r>
              <a:rPr lang="zh-CN" altLang="en-US"/>
              <a:t>数据输出模块，</a:t>
            </a:r>
            <a:r>
              <a:rPr lang="en-US" altLang="zh-CN"/>
              <a:t>1</a:t>
            </a:r>
            <a:r>
              <a:rPr lang="zh-CN" altLang="en-US"/>
              <a:t>周</a:t>
            </a:r>
            <a:endParaRPr lang="zh-CN" altLang="en-US"/>
          </a:p>
          <a:p>
            <a:pPr lvl="1"/>
            <a:r>
              <a:rPr lang="zh-CN" altLang="en-US"/>
              <a:t>可视化仿真模块和平台驱动模块，</a:t>
            </a:r>
            <a:r>
              <a:rPr lang="en-US" altLang="zh-CN"/>
              <a:t>3</a:t>
            </a:r>
            <a:r>
              <a:rPr lang="zh-CN" altLang="en-US"/>
              <a:t>周</a:t>
            </a:r>
            <a:endParaRPr lang="zh-CN" altLang="en-US"/>
          </a:p>
        </p:txBody>
      </p:sp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9070" y="1834515"/>
            <a:ext cx="7954010" cy="763270"/>
          </a:xfrm>
        </p:spPr>
        <p:txBody>
          <a:bodyPr/>
          <a:p>
            <a:r>
              <a:rPr lang="en-US" altLang="zh-CN"/>
              <a:t>THANKS MUCH !</a:t>
            </a:r>
            <a:endParaRPr lang="en-US" altLang="zh-CN"/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课题目标及意义</a:t>
            </a:r>
            <a:endParaRPr lang="en-US" dirty="0"/>
          </a:p>
          <a:p>
            <a:r>
              <a:rPr lang="zh-CN" altLang="en-US" dirty="0"/>
              <a:t>系统结构</a:t>
            </a:r>
            <a:r>
              <a:rPr lang="zh-CN" altLang="en-US" dirty="0"/>
              <a:t>构成</a:t>
            </a:r>
            <a:endParaRPr lang="en-US" dirty="0"/>
          </a:p>
          <a:p>
            <a:r>
              <a:rPr lang="zh-CN" altLang="en-US" dirty="0"/>
              <a:t>系统模块实现逻辑</a:t>
            </a:r>
            <a:endParaRPr lang="zh-CN" altLang="en-US" dirty="0"/>
          </a:p>
          <a:p>
            <a:r>
              <a:rPr lang="zh-CN" altLang="en-US" dirty="0"/>
              <a:t>系统实现技术栈</a:t>
            </a:r>
            <a:endParaRPr lang="zh-CN" altLang="en-US" dirty="0"/>
          </a:p>
          <a:p>
            <a:r>
              <a:rPr lang="zh-CN" altLang="en-US" dirty="0"/>
              <a:t>系统</a:t>
            </a:r>
            <a:r>
              <a:rPr lang="zh-CN" altLang="en-US" dirty="0"/>
              <a:t>实施计划</a:t>
            </a:r>
            <a:endParaRPr lang="zh-CN" altLang="en-US" dirty="0"/>
          </a:p>
        </p:txBody>
      </p:sp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课题目标及意义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095" y="1385570"/>
            <a:ext cx="7954010" cy="339788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课题目标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基于</a:t>
            </a:r>
            <a:r>
              <a:rPr lang="zh-CN" altLang="en-US">
                <a:sym typeface="+mn-ea"/>
              </a:rPr>
              <a:t>三自由度运动平台上实现一个体感模拟系统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实现三自由度运动平台的</a:t>
            </a:r>
            <a:r>
              <a:rPr lang="zh-CN" altLang="en-US">
                <a:sym typeface="+mn-ea"/>
              </a:rPr>
              <a:t>可视化</a:t>
            </a:r>
            <a:r>
              <a:rPr lang="zh-CN" altLang="en-US">
                <a:sym typeface="+mn-ea"/>
              </a:rPr>
              <a:t>仿真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课题意义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良好的体感模拟将会在相关的娱乐项目中带来更加逼真的体验，如</a:t>
            </a:r>
            <a:r>
              <a:rPr lang="en-US" altLang="zh-CN">
                <a:sym typeface="+mn-ea"/>
              </a:rPr>
              <a:t>VR</a:t>
            </a:r>
            <a:r>
              <a:rPr lang="zh-CN" altLang="en-US">
                <a:sym typeface="+mn-ea"/>
              </a:rPr>
              <a:t>座椅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三自由度运动平台的可视化仿真，可以直观的看到体感模拟效果的好坏，为程序调试、算法调参带来便利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系统结构构成</a:t>
            </a:r>
            <a:endParaRPr lang="zh-CN" alt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42792" y="2153491"/>
            <a:ext cx="2907451" cy="796058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1400">
                <a:solidFill>
                  <a:srgbClr val="7C8959"/>
                </a:solidFill>
              </a:defRPr>
            </a:lvl1pPr>
          </a:lstStyle>
          <a:p>
            <a:pPr algn="r"/>
            <a:r>
              <a:rPr lang="zh-CN" altLang="en-US" sz="1600" dirty="0" err="1">
                <a:solidFill>
                  <a:srgbClr val="FFFFFF"/>
                </a:solidFill>
              </a:rPr>
              <a:t>根据运动数据进行体感模拟得到运动</a:t>
            </a:r>
            <a:r>
              <a:rPr lang="zh-CN" altLang="en-US" sz="1600" dirty="0" err="1">
                <a:solidFill>
                  <a:srgbClr val="FFFFFF"/>
                </a:solidFill>
              </a:rPr>
              <a:t>平台位姿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842792" y="1527369"/>
            <a:ext cx="2907451" cy="62631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accent4"/>
                </a:solidFill>
              </a:defRPr>
            </a:lvl1pPr>
          </a:lstStyle>
          <a:p>
            <a:pPr algn="r"/>
            <a:r>
              <a:rPr lang="zh-CN" altLang="en-US" sz="2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体感模拟模块</a:t>
            </a:r>
            <a:endParaRPr lang="zh-CN" altLang="en-US" sz="2000" b="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 flipH="1">
            <a:off x="3874135" y="1744830"/>
            <a:ext cx="89473" cy="7667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4901712" y="1542621"/>
            <a:ext cx="2907451" cy="796058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1400">
                <a:solidFill>
                  <a:srgbClr val="7C8959"/>
                </a:solidFill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1600" dirty="0" err="1">
                <a:solidFill>
                  <a:srgbClr val="FFFFFF"/>
                </a:solidFill>
                <a:sym typeface="+mn-ea"/>
              </a:rPr>
              <a:t>将运动数据数据输入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4901712" y="901259"/>
            <a:ext cx="2907451" cy="62631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zh-CN" altLang="en-US" sz="2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数据输入模块</a:t>
            </a:r>
            <a:endParaRPr lang="zh-CN" altLang="en-US" sz="2000" b="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 flipH="1">
            <a:off x="4676775" y="1097765"/>
            <a:ext cx="89473" cy="7667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842792" y="3606371"/>
            <a:ext cx="2907451" cy="796058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1400">
                <a:solidFill>
                  <a:srgbClr val="7C8959"/>
                </a:solidFill>
              </a:defRPr>
            </a:lvl1pPr>
          </a:lstStyle>
          <a:p>
            <a:pPr algn="r">
              <a:buClrTx/>
              <a:buSzTx/>
              <a:buFontTx/>
            </a:pPr>
            <a:r>
              <a:rPr lang="zh-CN" altLang="en-US" sz="1600" dirty="0" err="1">
                <a:solidFill>
                  <a:srgbClr val="FFFFFF"/>
                </a:solidFill>
              </a:rPr>
              <a:t>可视化显示三自由度运动平台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842792" y="2965009"/>
            <a:ext cx="2907451" cy="62631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accent4"/>
                </a:solidFill>
              </a:defRPr>
            </a:lvl1pPr>
          </a:lstStyle>
          <a:p>
            <a:pPr algn="r"/>
            <a:r>
              <a:rPr lang="zh-CN" altLang="en-US" sz="2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可视化仿真</a:t>
            </a:r>
            <a:r>
              <a:rPr lang="zh-CN" altLang="en-US" sz="2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模块</a:t>
            </a:r>
            <a:endParaRPr lang="zh-CN" altLang="en-US" sz="2000" b="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 flipH="1">
            <a:off x="3874135" y="3132305"/>
            <a:ext cx="89473" cy="7667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4901712" y="2810081"/>
            <a:ext cx="2907451" cy="796058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1400">
                <a:solidFill>
                  <a:srgbClr val="7C8959"/>
                </a:solidFill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1600" dirty="0" err="1">
                <a:solidFill>
                  <a:srgbClr val="FFFFFF"/>
                </a:solidFill>
              </a:rPr>
              <a:t>将运动平台的姿态反解输出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4901712" y="2168719"/>
            <a:ext cx="2907451" cy="62631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zh-CN" altLang="en-US" sz="2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数据输出</a:t>
            </a:r>
            <a:r>
              <a:rPr lang="zh-CN" altLang="en-US" sz="2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模块</a:t>
            </a:r>
            <a:endParaRPr lang="zh-CN" altLang="en-US" sz="2000" b="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矩形 21"/>
          <p:cNvSpPr/>
          <p:nvPr>
            <p:custDataLst>
              <p:tags r:id="rId13"/>
            </p:custDataLst>
          </p:nvPr>
        </p:nvSpPr>
        <p:spPr>
          <a:xfrm flipH="1">
            <a:off x="4676775" y="2365225"/>
            <a:ext cx="89473" cy="7667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4"/>
            </p:custDataLst>
          </p:nvPr>
        </p:nvSpPr>
        <p:spPr>
          <a:xfrm>
            <a:off x="4901712" y="4093416"/>
            <a:ext cx="2907451" cy="796058"/>
          </a:xfrm>
          <a:prstGeom prst="rect">
            <a:avLst/>
          </a:prstGeom>
        </p:spPr>
        <p:txBody>
          <a:bodyPr wrap="square">
            <a:normAutofit lnSpcReduction="10000"/>
          </a:bodyPr>
          <a:lstStyle>
            <a:defPPr>
              <a:defRPr lang="zh-CN"/>
            </a:defPPr>
            <a:lvl1pPr>
              <a:defRPr sz="1400">
                <a:solidFill>
                  <a:srgbClr val="7C8959"/>
                </a:solidFill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1600" dirty="0" err="1">
                <a:solidFill>
                  <a:srgbClr val="FFFFFF"/>
                </a:solidFill>
              </a:rPr>
              <a:t>用反解得到的数据</a:t>
            </a:r>
            <a:r>
              <a:rPr lang="zh-CN" altLang="en-US" sz="1600" dirty="0" err="1">
                <a:solidFill>
                  <a:srgbClr val="FFFFFF"/>
                </a:solidFill>
              </a:rPr>
              <a:t>驱动运动平台和</a:t>
            </a:r>
            <a:r>
              <a:rPr lang="en-US" altLang="zh-CN" sz="1600" dirty="0" err="1">
                <a:solidFill>
                  <a:srgbClr val="FFFFFF"/>
                </a:solidFill>
              </a:rPr>
              <a:t>VR</a:t>
            </a:r>
            <a:r>
              <a:rPr lang="zh-CN" altLang="en-US" sz="1600" dirty="0" err="1">
                <a:solidFill>
                  <a:srgbClr val="FFFFFF"/>
                </a:solidFill>
              </a:rPr>
              <a:t>眼镜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15"/>
            </p:custDataLst>
          </p:nvPr>
        </p:nvSpPr>
        <p:spPr>
          <a:xfrm>
            <a:off x="4901712" y="3452054"/>
            <a:ext cx="2907451" cy="62631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zh-CN" altLang="en-US" sz="2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平台驱动</a:t>
            </a:r>
            <a:r>
              <a:rPr lang="zh-CN" altLang="en-US" sz="2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模块</a:t>
            </a:r>
            <a:endParaRPr lang="zh-CN" altLang="en-US" sz="2000" b="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矩形 24"/>
          <p:cNvSpPr/>
          <p:nvPr>
            <p:custDataLst>
              <p:tags r:id="rId16"/>
            </p:custDataLst>
          </p:nvPr>
        </p:nvSpPr>
        <p:spPr>
          <a:xfrm flipH="1">
            <a:off x="4676775" y="3648560"/>
            <a:ext cx="89473" cy="7667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15" idx="3"/>
            <a:endCxn id="11" idx="1"/>
          </p:cNvCxnSpPr>
          <p:nvPr/>
        </p:nvCxnSpPr>
        <p:spPr>
          <a:xfrm flipH="1">
            <a:off x="3963670" y="1481455"/>
            <a:ext cx="713105" cy="647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1" idx="1"/>
            <a:endCxn id="22" idx="3"/>
          </p:cNvCxnSpPr>
          <p:nvPr/>
        </p:nvCxnSpPr>
        <p:spPr>
          <a:xfrm>
            <a:off x="3963670" y="2128520"/>
            <a:ext cx="713105" cy="620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2" idx="3"/>
            <a:endCxn id="19" idx="1"/>
          </p:cNvCxnSpPr>
          <p:nvPr/>
        </p:nvCxnSpPr>
        <p:spPr>
          <a:xfrm flipH="1">
            <a:off x="3963670" y="2748915"/>
            <a:ext cx="713105" cy="767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410075" y="3050540"/>
            <a:ext cx="299720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7"/>
    </p:custData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数据输入模块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主要功能</a:t>
            </a:r>
            <a:endParaRPr lang="zh-CN" altLang="en-US"/>
          </a:p>
          <a:p>
            <a:pPr lvl="1"/>
            <a:r>
              <a:rPr lang="zh-CN" altLang="en-US"/>
              <a:t>将要体感模拟的数据输入到系统中</a:t>
            </a:r>
            <a:endParaRPr lang="zh-CN" altLang="en-US"/>
          </a:p>
          <a:p>
            <a:r>
              <a:rPr lang="zh-CN" altLang="en-US"/>
              <a:t>输入数据构成</a:t>
            </a:r>
            <a:endParaRPr lang="zh-CN" altLang="en-US"/>
          </a:p>
          <a:p>
            <a:pPr lvl="1"/>
            <a:r>
              <a:rPr lang="zh-CN" altLang="en-US"/>
              <a:t>三个方向的平动加速度</a:t>
            </a:r>
            <a:endParaRPr lang="zh-CN" altLang="en-US"/>
          </a:p>
          <a:p>
            <a:pPr lvl="1"/>
            <a:r>
              <a:rPr lang="zh-CN" altLang="en-US"/>
              <a:t>三个方式的角速度</a:t>
            </a:r>
            <a:endParaRPr lang="zh-CN" altLang="en-US"/>
          </a:p>
          <a:p>
            <a:pPr lvl="0"/>
            <a:r>
              <a:rPr lang="zh-CN" altLang="en-US"/>
              <a:t>输入数据方式</a:t>
            </a:r>
            <a:endParaRPr lang="zh-CN" altLang="en-US"/>
          </a:p>
          <a:p>
            <a:pPr lvl="1"/>
            <a:r>
              <a:rPr lang="zh-CN" altLang="en-US"/>
              <a:t>读取数据文件</a:t>
            </a:r>
            <a:endParaRPr lang="zh-CN" altLang="en-US"/>
          </a:p>
        </p:txBody>
      </p: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体感模拟模块（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主要功能</a:t>
            </a:r>
            <a:endParaRPr lang="zh-CN" altLang="en-US"/>
          </a:p>
          <a:p>
            <a:pPr lvl="1"/>
            <a:r>
              <a:rPr lang="zh-CN" altLang="en-US" sz="2400"/>
              <a:t>将输入的运动数据转化为运动平台的位移和角位移</a:t>
            </a:r>
            <a:endParaRPr lang="zh-CN" altLang="en-US"/>
          </a:p>
          <a:p>
            <a:r>
              <a:rPr lang="zh-CN" altLang="en-US"/>
              <a:t>输入输出</a:t>
            </a:r>
            <a:endParaRPr lang="zh-CN" altLang="en-US"/>
          </a:p>
          <a:p>
            <a:pPr lvl="1"/>
            <a:r>
              <a:rPr lang="zh-CN" altLang="en-US"/>
              <a:t>输入</a:t>
            </a:r>
            <a:endParaRPr lang="zh-CN" altLang="en-US"/>
          </a:p>
          <a:p>
            <a:pPr lvl="2"/>
            <a:r>
              <a:rPr lang="en-US" altLang="zh-CN"/>
              <a:t>a</a:t>
            </a:r>
            <a:r>
              <a:rPr lang="en-US" altLang="zh-CN" baseline="-25000"/>
              <a:t>A</a:t>
            </a:r>
            <a:r>
              <a:rPr lang="zh-CN" altLang="en-US"/>
              <a:t>（加速度），输入的运动数据里的平动加速度</a:t>
            </a:r>
            <a:endParaRPr lang="zh-CN" altLang="en-US"/>
          </a:p>
          <a:p>
            <a:pPr lvl="2"/>
            <a:r>
              <a:rPr lang="en-US" altLang="zh-CN"/>
              <a:t>ω</a:t>
            </a:r>
            <a:r>
              <a:rPr lang="en-US" altLang="zh-CN" baseline="-25000"/>
              <a:t>A</a:t>
            </a:r>
            <a:r>
              <a:rPr lang="zh-CN" altLang="en-US"/>
              <a:t>（角速度），</a:t>
            </a:r>
            <a:r>
              <a:rPr lang="zh-CN" altLang="en-US">
                <a:sym typeface="+mn-ea"/>
              </a:rPr>
              <a:t>输入的运动数据里的角速度</a:t>
            </a:r>
            <a:endParaRPr lang="en-US" altLang="zh-CN"/>
          </a:p>
          <a:p>
            <a:pPr lvl="1"/>
            <a:r>
              <a:rPr lang="zh-CN" altLang="en-US"/>
              <a:t>输出</a:t>
            </a:r>
            <a:endParaRPr lang="zh-CN" altLang="en-US"/>
          </a:p>
          <a:p>
            <a:pPr lvl="2"/>
            <a:r>
              <a:rPr lang="en-US" altLang="zh-CN"/>
              <a:t>S</a:t>
            </a:r>
            <a:r>
              <a:rPr lang="en-US" altLang="zh-CN" baseline="-25000"/>
              <a:t>I</a:t>
            </a:r>
            <a:r>
              <a:rPr lang="zh-CN" altLang="en-US"/>
              <a:t>（洗出位移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en-US" altLang="zh-CN"/>
              <a:t>β</a:t>
            </a:r>
            <a:r>
              <a:rPr lang="en-US" altLang="zh-CN" baseline="-25000"/>
              <a:t>SL</a:t>
            </a:r>
            <a:r>
              <a:rPr lang="en-US" altLang="zh-CN"/>
              <a:t> +  β</a:t>
            </a:r>
            <a:r>
              <a:rPr lang="en-US" altLang="zh-CN" baseline="-25000"/>
              <a:t>H</a:t>
            </a:r>
            <a:r>
              <a:rPr lang="zh-CN" altLang="en-US"/>
              <a:t>（洗出角速度</a:t>
            </a:r>
            <a:r>
              <a:rPr lang="zh-CN" altLang="en-US"/>
              <a:t>）</a:t>
            </a:r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体感模拟模块（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CWA</a:t>
            </a:r>
            <a:r>
              <a:rPr lang="zh-CN" altLang="en-US"/>
              <a:t>为主流体感模拟算法，其处理流程如下图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" y="1835785"/>
            <a:ext cx="7985125" cy="322770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数据输出模块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主要功能</a:t>
            </a:r>
            <a:endParaRPr lang="zh-CN" altLang="en-US"/>
          </a:p>
          <a:p>
            <a:pPr lvl="1"/>
            <a:r>
              <a:rPr lang="zh-CN" altLang="en-US"/>
              <a:t>将得到的平台的位姿反解，获得运动平台各个部件真实运动数据</a:t>
            </a:r>
            <a:endParaRPr lang="zh-CN" altLang="en-US"/>
          </a:p>
          <a:p>
            <a:pPr lvl="0"/>
            <a:r>
              <a:rPr lang="zh-CN" altLang="en-US"/>
              <a:t>反解流程如下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915" y="3430270"/>
            <a:ext cx="7964805" cy="118046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可视化仿真模块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主要功能</a:t>
            </a:r>
            <a:endParaRPr lang="zh-CN" altLang="en-US"/>
          </a:p>
          <a:p>
            <a:pPr lvl="1"/>
            <a:r>
              <a:rPr lang="zh-CN" altLang="en-US"/>
              <a:t>实现三自由度平台的可视化仿真，能够模拟横摇（</a:t>
            </a:r>
            <a:r>
              <a:rPr lang="en-US" altLang="zh-CN"/>
              <a:t>row</a:t>
            </a:r>
            <a:r>
              <a:rPr lang="zh-CN" altLang="en-US"/>
              <a:t>），纵摇（</a:t>
            </a:r>
            <a:r>
              <a:rPr lang="en-US" altLang="zh-CN"/>
              <a:t>pitch</a:t>
            </a:r>
            <a:r>
              <a:rPr lang="zh-CN" altLang="en-US"/>
              <a:t>），艏摇（</a:t>
            </a:r>
            <a:r>
              <a:rPr lang="en-US" altLang="zh-CN"/>
              <a:t>yaw</a:t>
            </a:r>
            <a:r>
              <a:rPr lang="zh-CN" altLang="en-US"/>
              <a:t>）三种运动</a:t>
            </a:r>
            <a:endParaRPr lang="zh-CN" altLang="en-US"/>
          </a:p>
          <a:p>
            <a:pPr lvl="0"/>
            <a:r>
              <a:rPr lang="zh-CN" altLang="en-US"/>
              <a:t>实现流程如下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0" y="3164840"/>
            <a:ext cx="7098665" cy="177736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tags/tag1.xml><?xml version="1.0" encoding="utf-8"?>
<p:tagLst xmlns:p="http://schemas.openxmlformats.org/presentationml/2006/main">
  <p:tag name="REFSHAPE" val="80610602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i"/>
  <p:tag name="KSO_WM_UNIT_INDEX" val="1_1_1"/>
  <p:tag name="KSO_WM_UNIT_ID" val="diagram20170953_3*l_h_i*1_1_1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diagram20170953_3*l_h_f*1_1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953_3*l_h_a*1_1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i"/>
  <p:tag name="KSO_WM_UNIT_INDEX" val="1_1_1"/>
  <p:tag name="KSO_WM_UNIT_ID" val="diagram20170953_3*l_h_i*1_1_1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diagram20170953_3*l_h_f*1_1_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953_3*l_h_a*1_1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i"/>
  <p:tag name="KSO_WM_UNIT_INDEX" val="1_1_1"/>
  <p:tag name="KSO_WM_UNIT_ID" val="diagram20170953_3*l_h_i*1_1_1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SLIDE_ITEM_CNT" val="4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diagram20170953_3*l_h_f*1_1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953_3*l_h_a*1_1_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i"/>
  <p:tag name="KSO_WM_UNIT_INDEX" val="1_1_1"/>
  <p:tag name="KSO_WM_UNIT_ID" val="diagram20170953_3*l_h_i*1_1_1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diagram20170953_3*l_h_f*1_1_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953_3*l_h_a*1_1_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i"/>
  <p:tag name="KSO_WM_UNIT_INDEX" val="1_1_1"/>
  <p:tag name="KSO_WM_UNIT_ID" val="diagram20170953_3*l_h_i*1_1_1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diagram20170953_3*l_h_f*1_1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53"/>
  <p:tag name="KSO_WM_UNIT_TYPE" val="l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70953_3*l_h_a*1_1_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WPS 演示</Application>
  <PresentationFormat>On-screen Show (16:9)</PresentationFormat>
  <Paragraphs>113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Office Theme</vt:lpstr>
      <vt:lpstr>三自由度VR运动平台设计与仿真</vt:lpstr>
      <vt:lpstr>主要内容</vt:lpstr>
      <vt:lpstr>课题目标及意义</vt:lpstr>
      <vt:lpstr>系统结构构成</vt:lpstr>
      <vt:lpstr>数据输入模块</vt:lpstr>
      <vt:lpstr>体感模拟模块（1）</vt:lpstr>
      <vt:lpstr>体感模拟模块（2）</vt:lpstr>
      <vt:lpstr>数据输出模块</vt:lpstr>
      <vt:lpstr>可视化仿真模块</vt:lpstr>
      <vt:lpstr>平台驱动模块</vt:lpstr>
      <vt:lpstr>系统实现技术栈</vt:lpstr>
      <vt:lpstr>系统实施计划</vt:lpstr>
      <vt:lpstr>THANKS MUCH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qzuser</cp:lastModifiedBy>
  <cp:revision>32</cp:revision>
  <dcterms:created xsi:type="dcterms:W3CDTF">2017-08-01T15:40:00Z</dcterms:created>
  <dcterms:modified xsi:type="dcterms:W3CDTF">2020-03-10T00:54:08Z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