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9" r:id="rId5"/>
    <p:sldId id="259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68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392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392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392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392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392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392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392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392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392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81395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39291" latinLnBrk="0">
      <a:defRPr sz="1200">
        <a:latin typeface="+mn-lt"/>
        <a:ea typeface="+mn-ea"/>
        <a:cs typeface="+mn-cs"/>
        <a:sym typeface="Calibri"/>
      </a:defRPr>
    </a:lvl1pPr>
    <a:lvl2pPr indent="228600" defTabSz="439291" latinLnBrk="0">
      <a:defRPr sz="1200">
        <a:latin typeface="+mn-lt"/>
        <a:ea typeface="+mn-ea"/>
        <a:cs typeface="+mn-cs"/>
        <a:sym typeface="Calibri"/>
      </a:defRPr>
    </a:lvl2pPr>
    <a:lvl3pPr indent="457200" defTabSz="439291" latinLnBrk="0">
      <a:defRPr sz="1200">
        <a:latin typeface="+mn-lt"/>
        <a:ea typeface="+mn-ea"/>
        <a:cs typeface="+mn-cs"/>
        <a:sym typeface="Calibri"/>
      </a:defRPr>
    </a:lvl3pPr>
    <a:lvl4pPr indent="685800" defTabSz="439291" latinLnBrk="0">
      <a:defRPr sz="1200">
        <a:latin typeface="+mn-lt"/>
        <a:ea typeface="+mn-ea"/>
        <a:cs typeface="+mn-cs"/>
        <a:sym typeface="Calibri"/>
      </a:defRPr>
    </a:lvl4pPr>
    <a:lvl5pPr indent="914400" defTabSz="439291" latinLnBrk="0">
      <a:defRPr sz="1200">
        <a:latin typeface="+mn-lt"/>
        <a:ea typeface="+mn-ea"/>
        <a:cs typeface="+mn-cs"/>
        <a:sym typeface="Calibri"/>
      </a:defRPr>
    </a:lvl5pPr>
    <a:lvl6pPr indent="1143000" defTabSz="439291" latinLnBrk="0">
      <a:defRPr sz="1200">
        <a:latin typeface="+mn-lt"/>
        <a:ea typeface="+mn-ea"/>
        <a:cs typeface="+mn-cs"/>
        <a:sym typeface="Calibri"/>
      </a:defRPr>
    </a:lvl6pPr>
    <a:lvl7pPr indent="1371600" defTabSz="439291" latinLnBrk="0">
      <a:defRPr sz="1200">
        <a:latin typeface="+mn-lt"/>
        <a:ea typeface="+mn-ea"/>
        <a:cs typeface="+mn-cs"/>
        <a:sym typeface="Calibri"/>
      </a:defRPr>
    </a:lvl7pPr>
    <a:lvl8pPr indent="1600200" defTabSz="439291" latinLnBrk="0">
      <a:defRPr sz="1200">
        <a:latin typeface="+mn-lt"/>
        <a:ea typeface="+mn-ea"/>
        <a:cs typeface="+mn-cs"/>
        <a:sym typeface="Calibri"/>
      </a:defRPr>
    </a:lvl8pPr>
    <a:lvl9pPr indent="1828800" defTabSz="439291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6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5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594" y="159"/>
            <a:ext cx="9136814" cy="5143183"/>
          </a:xfrm>
          <a:prstGeom prst="rect">
            <a:avLst/>
          </a:prstGeom>
          <a:solidFill>
            <a:srgbClr val="EFEEED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370012" y="577453"/>
            <a:ext cx="7315201" cy="125134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103812" y="1828800"/>
            <a:ext cx="3581401" cy="33147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294578" y="463264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29467" marR="0" indent="-329467" algn="l" defTabSz="43929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54522" marR="0" indent="-315233" algn="l" defTabSz="43929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174625" marR="0" indent="-296042" algn="l" defTabSz="43929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676242" marR="0" indent="-358368" algn="l" defTabSz="43929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15533" marR="0" indent="-358368" algn="l" defTabSz="43929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554824" marR="0" indent="-358368" algn="l" defTabSz="43929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994114" marR="0" indent="-358368" algn="l" defTabSz="43929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433405" marR="0" indent="-358367" algn="l" defTabSz="43929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872698" marR="0" indent="-358368" algn="l" defTabSz="43929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3929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090595" y="3463220"/>
            <a:ext cx="1510889" cy="348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8123" tIns="58123" rIns="58123" bIns="58123">
            <a:spAutoFit/>
          </a:bodyPr>
          <a:lstStyle>
            <a:lvl1pPr>
              <a:defRPr sz="1500">
                <a:solidFill>
                  <a:srgbClr val="5C676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 smtClean="0"/>
              <a:t>2016.</a:t>
            </a:r>
            <a:r>
              <a:rPr lang="en-US" dirty="0" smtClean="0"/>
              <a:t>10</a:t>
            </a:r>
            <a:r>
              <a:rPr lang="en-US" altLang="zh-CN" dirty="0" smtClean="0"/>
              <a:t>.17</a:t>
            </a:r>
            <a:endParaRPr dirty="0"/>
          </a:p>
        </p:txBody>
      </p:sp>
      <p:pic>
        <p:nvPicPr>
          <p:cNvPr id="50" name="image1.png" descr="7.png"/>
          <p:cNvPicPr>
            <a:picLocks noChangeAspect="1"/>
          </p:cNvPicPr>
          <p:nvPr/>
        </p:nvPicPr>
        <p:blipFill>
          <a:blip r:embed="rId2">
            <a:extLst/>
          </a:blip>
          <a:srcRect r="19107" b="32571"/>
          <a:stretch>
            <a:fillRect/>
          </a:stretch>
        </p:blipFill>
        <p:spPr>
          <a:xfrm>
            <a:off x="4438417" y="1633640"/>
            <a:ext cx="4705585" cy="3509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2.png" descr="未标题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7217" y="521244"/>
            <a:ext cx="1669139" cy="642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image3.png" descr="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45052" y="4365056"/>
            <a:ext cx="1656002" cy="19621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971600" y="645276"/>
            <a:ext cx="2856229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/>
            </a:lvl1pPr>
          </a:lstStyle>
          <a:p>
            <a:r>
              <a:rPr lang="en-US" altLang="zh-CN" dirty="0" smtClean="0"/>
              <a:t>ES6</a:t>
            </a:r>
            <a:r>
              <a:rPr lang="zh-CN" altLang="en-US" dirty="0" smtClean="0"/>
              <a:t>分享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322730" y="3909169"/>
            <a:ext cx="5539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392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唐程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11560" y="1419622"/>
            <a:ext cx="8148813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 提取</a:t>
            </a:r>
            <a:r>
              <a:rPr lang="en-US" altLang="zh-CN" sz="1600" dirty="0" err="1" smtClean="0"/>
              <a:t>json</a:t>
            </a:r>
            <a:r>
              <a:rPr lang="zh-CN" altLang="en-US" sz="1600" dirty="0" smtClean="0"/>
              <a:t>数据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	2</a:t>
            </a:r>
            <a:r>
              <a:rPr lang="en-US" altLang="zh-CN" sz="1600" dirty="0"/>
              <a:t>.</a:t>
            </a:r>
            <a:r>
              <a:rPr lang="zh-CN" altLang="en-US" sz="1600" dirty="0"/>
              <a:t> 函数多值参</a:t>
            </a:r>
            <a:r>
              <a:rPr lang="zh-CN" altLang="en-US" sz="1600" dirty="0" smtClean="0"/>
              <a:t>数传递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3. </a:t>
            </a:r>
            <a:r>
              <a:rPr lang="zh-CN" altLang="en-US" sz="1600" dirty="0" smtClean="0"/>
              <a:t>函数的默认值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	4</a:t>
            </a:r>
            <a:r>
              <a:rPr lang="en-US" altLang="zh-CN" sz="1600" dirty="0" smtClean="0"/>
              <a:t>. </a:t>
            </a:r>
            <a:r>
              <a:rPr lang="zh-CN" altLang="en-US" sz="1600" dirty="0" smtClean="0"/>
              <a:t>函数返回多个值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	5</a:t>
            </a:r>
            <a:r>
              <a:rPr lang="en-US" altLang="zh-CN" sz="1600" dirty="0" smtClean="0"/>
              <a:t>. </a:t>
            </a:r>
            <a:r>
              <a:rPr lang="zh-CN" altLang="en-US" sz="1600" dirty="0" smtClean="0"/>
              <a:t>交换变量的值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</p:txBody>
      </p:sp>
      <p:sp>
        <p:nvSpPr>
          <p:cNvPr id="5" name="Shape 59"/>
          <p:cNvSpPr/>
          <p:nvPr/>
        </p:nvSpPr>
        <p:spPr>
          <a:xfrm>
            <a:off x="377496" y="655321"/>
            <a:ext cx="541864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457200">
              <a:defRPr sz="2800">
                <a:solidFill>
                  <a:srgbClr val="32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400" dirty="0" smtClean="0"/>
              <a:t>变量解构赋值用途</a:t>
            </a:r>
            <a:endParaRPr lang="en-US" altLang="zh-CN" sz="2400" dirty="0" smtClean="0"/>
          </a:p>
        </p:txBody>
      </p:sp>
      <p:pic>
        <p:nvPicPr>
          <p:cNvPr id="7" name="image2.png" descr="未标题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7217" y="521244"/>
            <a:ext cx="1669139" cy="6428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88307703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00246" y="1464914"/>
            <a:ext cx="8148813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dirty="0" smtClean="0"/>
              <a:t>  	</a:t>
            </a:r>
            <a:r>
              <a:rPr lang="en-US" altLang="zh-CN" sz="1600" dirty="0" smtClean="0"/>
              <a:t>1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includes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返回布尔值，表示是否找到了参数字符串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 smtClean="0"/>
              <a:t>	2. </a:t>
            </a:r>
            <a:r>
              <a:rPr lang="en-US" altLang="zh-CN" sz="1600" dirty="0" err="1" smtClean="0"/>
              <a:t>startsWith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返回布尔值，表示参数字符串是否在源字符串的头部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 smtClean="0"/>
              <a:t>	3. </a:t>
            </a:r>
            <a:r>
              <a:rPr lang="en-US" altLang="zh-CN" sz="1600" dirty="0" err="1" smtClean="0"/>
              <a:t>endsWith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返回布尔值，表示参数字符串是否在源字符串的尾部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	4.</a:t>
            </a:r>
            <a:r>
              <a:rPr lang="en-US" altLang="zh-CN" sz="1600" b="1" dirty="0"/>
              <a:t> </a:t>
            </a:r>
            <a:r>
              <a:rPr lang="en-US" altLang="zh-CN" sz="1600" dirty="0" smtClean="0"/>
              <a:t>repeat</a:t>
            </a:r>
            <a:r>
              <a:rPr lang="zh-CN" altLang="en-US" sz="1600" dirty="0" smtClean="0"/>
              <a:t>：返回新字符串，表示将原字符串重复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次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5" name="Shape 59"/>
          <p:cNvSpPr/>
          <p:nvPr/>
        </p:nvSpPr>
        <p:spPr>
          <a:xfrm>
            <a:off x="377496" y="655321"/>
            <a:ext cx="541864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457200">
              <a:defRPr sz="2800">
                <a:solidFill>
                  <a:srgbClr val="32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400" dirty="0" smtClean="0"/>
              <a:t>String</a:t>
            </a:r>
            <a:r>
              <a:rPr lang="zh-CN" altLang="en-US" sz="2400" dirty="0" smtClean="0"/>
              <a:t>扩展</a:t>
            </a:r>
            <a:endParaRPr lang="en-US" altLang="zh-CN" sz="2400" dirty="0" smtClean="0"/>
          </a:p>
        </p:txBody>
      </p:sp>
      <p:pic>
        <p:nvPicPr>
          <p:cNvPr id="7" name="image2.png" descr="未标题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7217" y="521244"/>
            <a:ext cx="1669139" cy="64289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552" y="3569513"/>
            <a:ext cx="8076804" cy="621915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'Hello world!'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true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true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false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9552" y="4289593"/>
            <a:ext cx="8076804" cy="621915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"xxx"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"hellohello“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'na'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""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727377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9"/>
          <p:cNvSpPr/>
          <p:nvPr/>
        </p:nvSpPr>
        <p:spPr>
          <a:xfrm>
            <a:off x="377496" y="655321"/>
            <a:ext cx="541864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457200">
              <a:defRPr sz="2800">
                <a:solidFill>
                  <a:srgbClr val="32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400" dirty="0" smtClean="0"/>
              <a:t>String</a:t>
            </a:r>
            <a:r>
              <a:rPr lang="zh-CN" altLang="en-US" sz="2400" dirty="0" smtClean="0"/>
              <a:t>扩展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模版字符串</a:t>
            </a:r>
            <a:endParaRPr lang="en-US" altLang="zh-CN" sz="2400" dirty="0" smtClean="0"/>
          </a:p>
        </p:txBody>
      </p:sp>
      <p:pic>
        <p:nvPicPr>
          <p:cNvPr id="7" name="image2.png" descr="未标题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7217" y="521244"/>
            <a:ext cx="1669139" cy="64289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1368520"/>
            <a:ext cx="8148812" cy="3284182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data={name:</a:t>
            </a:r>
            <a:r>
              <a:rPr lang="zh-CN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‘</a:t>
            </a:r>
            <a:r>
              <a:rPr lang="en-US" altLang="zh-CN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jek</a:t>
            </a:r>
            <a:r>
              <a:rPr lang="zh-CN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’，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age:12}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//es5</a:t>
            </a:r>
            <a:r>
              <a:rPr lang="zh-CN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生成模版字符串</a:t>
            </a:r>
            <a:endParaRPr lang="en-US" altLang="zh-CN" sz="16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ar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tpl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‘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this is my friend </a:t>
            </a:r>
            <a:r>
              <a:rPr lang="zh-CN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’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+data.name+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‘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,his age is </a:t>
            </a:r>
            <a:r>
              <a:rPr lang="zh-CN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’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data.age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endParaRPr lang="en-US" altLang="zh-CN" sz="16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//es6</a:t>
            </a:r>
            <a:r>
              <a:rPr lang="zh-CN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写法</a:t>
            </a:r>
            <a:endParaRPr lang="en-US" altLang="zh-CN" sz="16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tpl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=`this 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is my friend 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${data.name}</a:t>
            </a:r>
            <a:endParaRPr lang="en-US" altLang="zh-CN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his age 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is ${</a:t>
            </a:r>
            <a:r>
              <a:rPr lang="en-US" altLang="zh-CN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data.age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}`;</a:t>
            </a:r>
            <a:r>
              <a:rPr lang="zh-CN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endParaRPr lang="en-US" altLang="zh-CN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1.</a:t>
            </a:r>
            <a:r>
              <a:rPr lang="zh-CN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换行不需要使用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号</a:t>
            </a:r>
            <a:endParaRPr lang="en-US" altLang="zh-CN" sz="16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2.</a:t>
            </a:r>
            <a:r>
              <a:rPr lang="zh-CN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将变量写在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${}</a:t>
            </a:r>
            <a:r>
              <a:rPr lang="zh-CN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里，嵌入字符串，不需要</a:t>
            </a: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号拼接</a:t>
            </a:r>
            <a:endParaRPr lang="en-US" altLang="zh-CN" sz="16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3.${}</a:t>
            </a:r>
            <a:r>
              <a:rPr lang="zh-CN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里可以放入任意的</a:t>
            </a:r>
            <a:r>
              <a:rPr lang="en-US" altLang="zh-CN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js</a:t>
            </a:r>
            <a:r>
              <a:rPr lang="zh-CN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表达式</a:t>
            </a:r>
            <a:endParaRPr lang="en-US" altLang="zh-CN" sz="16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1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35246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9"/>
          <p:cNvSpPr/>
          <p:nvPr/>
        </p:nvSpPr>
        <p:spPr>
          <a:xfrm>
            <a:off x="377496" y="655321"/>
            <a:ext cx="541864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457200">
              <a:defRPr sz="2800">
                <a:solidFill>
                  <a:srgbClr val="32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400" dirty="0" smtClean="0"/>
              <a:t>Array</a:t>
            </a:r>
            <a:r>
              <a:rPr lang="zh-CN" altLang="en-US" sz="2400" dirty="0" smtClean="0"/>
              <a:t>扩展</a:t>
            </a:r>
            <a:endParaRPr lang="en-US" altLang="zh-CN" sz="2400" dirty="0" smtClean="0"/>
          </a:p>
        </p:txBody>
      </p:sp>
      <p:pic>
        <p:nvPicPr>
          <p:cNvPr id="7" name="image2.png" descr="未标题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7217" y="521244"/>
            <a:ext cx="1669139" cy="6428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755576" y="1491630"/>
            <a:ext cx="517064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1.Array.from</a:t>
            </a:r>
            <a:r>
              <a:rPr lang="en-US" altLang="zh-CN" dirty="0" smtClean="0"/>
              <a:t>() :</a:t>
            </a:r>
            <a:r>
              <a:rPr lang="zh-CN" altLang="en-US" dirty="0" smtClean="0"/>
              <a:t> 用于将类数组对象转为</a:t>
            </a:r>
            <a:r>
              <a:rPr lang="zh-CN" altLang="en-US" dirty="0"/>
              <a:t>真正的数组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0771" y="1995686"/>
            <a:ext cx="7785585" cy="929691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arrayLike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'0'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'a'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'1'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'b'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'2'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'c'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length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ES5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的写法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arr1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arrayLike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['a', 'b', 'c']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ES6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的写法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arr2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Array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arrayLike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['a', 'b', 'c']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7789" y="3060105"/>
            <a:ext cx="7818568" cy="1138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2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.Array.of</a:t>
            </a:r>
            <a:r>
              <a:rPr lang="en-US" altLang="zh-CN" dirty="0" smtClean="0"/>
              <a:t>() :</a:t>
            </a:r>
            <a:r>
              <a:rPr lang="zh-CN" altLang="en-US" dirty="0" smtClean="0"/>
              <a:t> </a:t>
            </a:r>
            <a:r>
              <a:rPr lang="zh-CN" altLang="en-US" dirty="0" smtClean="0"/>
              <a:t>用于将一组值转换为数组，可以用来替代</a:t>
            </a:r>
            <a:r>
              <a:rPr lang="en-US" altLang="zh-CN" dirty="0" smtClean="0"/>
              <a:t>new Array()</a:t>
            </a:r>
          </a:p>
          <a:p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3.find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()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、</a:t>
            </a:r>
            <a:r>
              <a:rPr lang="en-US" altLang="zh-CN" dirty="0" err="1" smtClean="0"/>
              <a:t>findIndex</a:t>
            </a:r>
            <a:r>
              <a:rPr lang="en-US" altLang="zh-CN" dirty="0" smtClean="0"/>
              <a:t>()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sz="1400" dirty="0" smtClean="0"/>
              <a:t>用于</a:t>
            </a:r>
            <a:r>
              <a:rPr lang="zh-CN" altLang="en-US" sz="1400" dirty="0"/>
              <a:t>找出第一个符合条件的数组成员</a:t>
            </a:r>
            <a:r>
              <a:rPr lang="zh-CN" altLang="en-US" sz="1400" dirty="0" smtClean="0"/>
              <a:t>。它</a:t>
            </a:r>
            <a:r>
              <a:rPr lang="zh-CN" altLang="en-US" sz="1400" dirty="0"/>
              <a:t>的参数是一个回调函数</a:t>
            </a:r>
            <a:r>
              <a:rPr lang="zh-CN" altLang="en-US" sz="1400" dirty="0" smtClean="0"/>
              <a:t>，所有</a:t>
            </a:r>
            <a:r>
              <a:rPr lang="zh-CN" altLang="en-US" sz="1400" dirty="0"/>
              <a:t>数组成员依次执行</a:t>
            </a:r>
            <a:r>
              <a:rPr lang="zh-CN" altLang="en-US" sz="1400" dirty="0" smtClean="0"/>
              <a:t>该回</a:t>
            </a:r>
            <a:r>
              <a:rPr lang="zh-CN" altLang="en-US" sz="1400" dirty="0"/>
              <a:t>调函数</a:t>
            </a:r>
            <a:r>
              <a:rPr lang="zh-CN" altLang="en-US" sz="1400" dirty="0" smtClean="0"/>
              <a:t>，直到</a:t>
            </a:r>
            <a:r>
              <a:rPr lang="zh-CN" altLang="en-US" sz="1400" dirty="0"/>
              <a:t>找出第一个返回值为</a:t>
            </a:r>
            <a:r>
              <a:rPr lang="en-US" altLang="zh-CN" sz="1400" dirty="0"/>
              <a:t>true</a:t>
            </a:r>
            <a:r>
              <a:rPr lang="zh-CN" altLang="en-US" sz="1400" dirty="0"/>
              <a:t>的成员，然后返回该</a:t>
            </a:r>
            <a:r>
              <a:rPr lang="zh-CN" altLang="en-US" sz="1400" dirty="0" smtClean="0"/>
              <a:t>成员或者该成员所在的位置索引。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0771" y="4268018"/>
            <a:ext cx="7785585" cy="621915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index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arr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10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5674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9"/>
          <p:cNvSpPr/>
          <p:nvPr/>
        </p:nvSpPr>
        <p:spPr>
          <a:xfrm>
            <a:off x="377496" y="655321"/>
            <a:ext cx="541864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457200">
              <a:defRPr sz="2800">
                <a:solidFill>
                  <a:srgbClr val="32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400" dirty="0" smtClean="0"/>
              <a:t>Array</a:t>
            </a:r>
            <a:r>
              <a:rPr lang="zh-CN" altLang="en-US" sz="2400" dirty="0" smtClean="0"/>
              <a:t>扩展</a:t>
            </a:r>
            <a:endParaRPr lang="en-US" altLang="zh-CN" sz="2400" dirty="0" smtClean="0"/>
          </a:p>
        </p:txBody>
      </p:sp>
      <p:pic>
        <p:nvPicPr>
          <p:cNvPr id="7" name="image2.png" descr="未标题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7217" y="521244"/>
            <a:ext cx="1669139" cy="6428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755576" y="1419622"/>
            <a:ext cx="659410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 smtClean="0"/>
              <a:t>4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.includes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()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：</a:t>
            </a:r>
            <a:r>
              <a:rPr lang="zh-CN" altLang="en-US" dirty="0" smtClean="0"/>
              <a:t>返回</a:t>
            </a:r>
            <a:r>
              <a:rPr lang="zh-CN" altLang="en-US" dirty="0"/>
              <a:t>一个布尔值，表示某个数组是否包含给定的值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7790" y="1779662"/>
            <a:ext cx="7728518" cy="775803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true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false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true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1000" dirty="0">
                <a:solidFill>
                  <a:srgbClr val="F8F8F2"/>
                </a:solidFill>
                <a:latin typeface="Consolas" panose="020B0609020204030204" pitchFamily="49" charset="0"/>
              </a:rPr>
              <a:t>1, 2, 3].includes(3, 3); </a:t>
            </a:r>
            <a:r>
              <a:rPr lang="en-US" altLang="zh-CN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第二个参数表示从哪个位置开始搜索</a:t>
            </a:r>
            <a:endParaRPr lang="zh-CN" altLang="zh-CN" sz="10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-211593" y="9975"/>
            <a:ext cx="184731" cy="437249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97790" y="3075806"/>
            <a:ext cx="7728518" cy="2006909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forEach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方法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1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filter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方法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['a','b']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every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方法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true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some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方法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'a'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false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map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方法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[,1]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toString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方法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",a,,"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5576" y="2643758"/>
            <a:ext cx="227241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392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5.es5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的一些数组方法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27287119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117980" y="1130963"/>
            <a:ext cx="4264250" cy="71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8123" tIns="58123" rIns="58123" bIns="58123">
            <a:spAutoFit/>
          </a:bodyPr>
          <a:lstStyle>
            <a:lvl1pPr>
              <a:defRPr sz="3600">
                <a:solidFill>
                  <a:srgbClr val="5C676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谢谢</a:t>
            </a:r>
          </a:p>
        </p:txBody>
      </p:sp>
      <p:pic>
        <p:nvPicPr>
          <p:cNvPr id="101" name="image1.png" descr="7.png"/>
          <p:cNvPicPr>
            <a:picLocks noChangeAspect="1"/>
          </p:cNvPicPr>
          <p:nvPr/>
        </p:nvPicPr>
        <p:blipFill>
          <a:blip r:embed="rId2">
            <a:extLst/>
          </a:blip>
          <a:srcRect r="19107" b="32571"/>
          <a:stretch>
            <a:fillRect/>
          </a:stretch>
        </p:blipFill>
        <p:spPr>
          <a:xfrm>
            <a:off x="4438417" y="1633640"/>
            <a:ext cx="4705585" cy="3509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2.png" descr="未标题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7217" y="521244"/>
            <a:ext cx="1669139" cy="642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image3.png" descr="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45052" y="4365056"/>
            <a:ext cx="1656002" cy="196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2.png" descr="未标题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7217" y="521244"/>
            <a:ext cx="1669139" cy="642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3.png" descr="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5052" y="4365056"/>
            <a:ext cx="1656002" cy="19621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404114" y="1923678"/>
            <a:ext cx="8064896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zh-CN" altLang="en-US" sz="1900" dirty="0"/>
              <a:t> </a:t>
            </a:r>
            <a:r>
              <a:rPr lang="zh-CN" altLang="en-US" sz="1900" dirty="0" smtClean="0"/>
              <a:t>      </a:t>
            </a:r>
            <a:r>
              <a:rPr lang="en-US" altLang="zh-CN" sz="2000" dirty="0"/>
              <a:t>ECMAScript 6.0</a:t>
            </a:r>
            <a:r>
              <a:rPr lang="zh-CN" altLang="en-US" sz="2000" dirty="0"/>
              <a:t>（以下简称</a:t>
            </a:r>
            <a:r>
              <a:rPr lang="en-US" altLang="zh-CN" sz="2000" dirty="0"/>
              <a:t>ES6</a:t>
            </a:r>
            <a:r>
              <a:rPr lang="zh-CN" altLang="en-US" sz="2000" dirty="0"/>
              <a:t>）是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语言的下一代标准，已经在</a:t>
            </a:r>
            <a:r>
              <a:rPr lang="en-US" altLang="zh-CN" sz="2000" dirty="0"/>
              <a:t>2015</a:t>
            </a:r>
            <a:r>
              <a:rPr lang="zh-CN" altLang="en-US" sz="2000" dirty="0"/>
              <a:t>年</a:t>
            </a:r>
            <a:r>
              <a:rPr lang="en-US" altLang="zh-CN" sz="2000" dirty="0"/>
              <a:t>6</a:t>
            </a:r>
            <a:r>
              <a:rPr lang="zh-CN" altLang="en-US" sz="2000" dirty="0"/>
              <a:t>月正式发布了。它的目标，是使得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语言可以用来编写复杂的大型应用程序，成为企业级开发语言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59" name="Shape 59"/>
          <p:cNvSpPr/>
          <p:nvPr/>
        </p:nvSpPr>
        <p:spPr>
          <a:xfrm>
            <a:off x="377496" y="655321"/>
            <a:ext cx="120641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800">
                <a:solidFill>
                  <a:srgbClr val="32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400" dirty="0" smtClean="0"/>
              <a:t>es6</a:t>
            </a:r>
            <a:r>
              <a:rPr lang="zh-CN" altLang="en-US" sz="2400" dirty="0" smtClean="0"/>
              <a:t>简介</a:t>
            </a:r>
            <a:endParaRPr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9"/>
          <p:cNvSpPr/>
          <p:nvPr/>
        </p:nvSpPr>
        <p:spPr>
          <a:xfrm>
            <a:off x="377496" y="655321"/>
            <a:ext cx="369044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457200">
              <a:defRPr sz="2800">
                <a:solidFill>
                  <a:srgbClr val="32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400" dirty="0" smtClean="0"/>
              <a:t>本次分享内容</a:t>
            </a:r>
            <a:endParaRPr sz="2400" dirty="0"/>
          </a:p>
        </p:txBody>
      </p:sp>
      <p:pic>
        <p:nvPicPr>
          <p:cNvPr id="7" name="image2.png" descr="未标题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7217" y="521244"/>
            <a:ext cx="1669139" cy="64289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/>
          <p:cNvSpPr txBox="1"/>
          <p:nvPr/>
        </p:nvSpPr>
        <p:spPr>
          <a:xfrm>
            <a:off x="3005826" y="1635646"/>
            <a:ext cx="2862318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392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"/>
              </a:rPr>
              <a:t>1.let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"/>
              </a:rPr>
              <a:t>和</a:t>
            </a: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"/>
              </a:rPr>
              <a:t>const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"/>
              </a:rPr>
              <a:t>关键字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1907" y="2490454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392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34475" y="2067694"/>
            <a:ext cx="2246765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fontAlgn="base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解构赋值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34475" y="2509030"/>
            <a:ext cx="2815667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fontAlgn="base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的扩展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42858" y="2941078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fontAlgn="base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的扩展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539552" y="1491630"/>
            <a:ext cx="8148813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/>
              <a:t>	</a:t>
            </a:r>
            <a:r>
              <a:rPr lang="en-US" altLang="zh-CN" sz="1600" dirty="0" smtClean="0"/>
              <a:t>1.ES6</a:t>
            </a:r>
            <a:r>
              <a:rPr lang="zh-CN" altLang="en-US" sz="1600" dirty="0"/>
              <a:t>新增了</a:t>
            </a:r>
            <a:r>
              <a:rPr lang="en-US" altLang="zh-CN" sz="1600" dirty="0"/>
              <a:t>let</a:t>
            </a:r>
            <a:r>
              <a:rPr lang="zh-CN" altLang="en-US" sz="1600" dirty="0"/>
              <a:t>命令，用来声明变量。它的用法类似于</a:t>
            </a:r>
            <a:r>
              <a:rPr lang="en-US" altLang="zh-CN" sz="1600" dirty="0" err="1"/>
              <a:t>var</a:t>
            </a:r>
            <a:r>
              <a:rPr lang="zh-CN" altLang="en-US" sz="1600" dirty="0"/>
              <a:t>，但是所声明的变量，只在</a:t>
            </a:r>
            <a:r>
              <a:rPr lang="en-US" altLang="zh-CN" sz="1600" dirty="0"/>
              <a:t>let</a:t>
            </a:r>
            <a:r>
              <a:rPr lang="zh-CN" altLang="en-US" sz="1600" dirty="0"/>
              <a:t>命令所在的代码块内有效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endParaRPr lang="zh-CN" altLang="en-US" sz="1600" dirty="0"/>
          </a:p>
        </p:txBody>
      </p:sp>
      <p:sp>
        <p:nvSpPr>
          <p:cNvPr id="5" name="Shape 59"/>
          <p:cNvSpPr/>
          <p:nvPr/>
        </p:nvSpPr>
        <p:spPr>
          <a:xfrm>
            <a:off x="377496" y="655321"/>
            <a:ext cx="541864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457200">
              <a:defRPr sz="2800">
                <a:solidFill>
                  <a:srgbClr val="32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400" dirty="0" smtClean="0"/>
              <a:t>let </a:t>
            </a:r>
            <a:r>
              <a:rPr lang="zh-CN" altLang="en-US" sz="2400" dirty="0" smtClean="0"/>
              <a:t>关键字</a:t>
            </a:r>
            <a:endParaRPr lang="en-US" altLang="zh-CN" sz="2400" dirty="0" smtClean="0"/>
          </a:p>
        </p:txBody>
      </p:sp>
      <p:pic>
        <p:nvPicPr>
          <p:cNvPr id="7" name="image2.png" descr="未标题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7217" y="521244"/>
            <a:ext cx="1669139" cy="64289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3519" y="3651870"/>
            <a:ext cx="8094845" cy="621915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{}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//ReferenceError: i is not defined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93518" y="2355726"/>
            <a:ext cx="8094845" cy="1083579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f(true)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ReferenceError: a is not defined.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1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4443958"/>
            <a:ext cx="7159969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392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以上表明，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let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声明的变量只在它自己的代码块有效，而</a:t>
            </a:r>
            <a:r>
              <a:rPr kumimoji="0" lang="en-US" altLang="zh-CN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var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声明的在外部也有效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98390762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539552" y="1491630"/>
            <a:ext cx="8148813" cy="106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	2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不存在变量提升，必须先声明后使用，如果先使用后声明，那么即使用</a:t>
            </a:r>
            <a:r>
              <a:rPr lang="en-US" altLang="zh-CN" sz="1600" dirty="0" err="1" smtClean="0"/>
              <a:t>typeof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判断也会报引用错误。而</a:t>
            </a:r>
            <a:r>
              <a:rPr lang="en-US" altLang="zh-CN" sz="1600" dirty="0" smtClean="0"/>
              <a:t>es5</a:t>
            </a:r>
            <a:r>
              <a:rPr lang="zh-CN" altLang="en-US" sz="1600" dirty="0" smtClean="0"/>
              <a:t>中使用</a:t>
            </a:r>
            <a:r>
              <a:rPr lang="en-US" altLang="zh-CN" sz="1600" dirty="0" err="1" smtClean="0"/>
              <a:t>typeof</a:t>
            </a:r>
            <a:r>
              <a:rPr lang="zh-CN" altLang="en-US" sz="1600" dirty="0" smtClean="0"/>
              <a:t>判断类型绝对安全不报错。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	3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不允许重复声明变量，否则会报错。</a:t>
            </a:r>
            <a:endParaRPr lang="zh-CN" altLang="en-US" sz="1600" dirty="0"/>
          </a:p>
        </p:txBody>
      </p:sp>
      <p:sp>
        <p:nvSpPr>
          <p:cNvPr id="5" name="Shape 59"/>
          <p:cNvSpPr/>
          <p:nvPr/>
        </p:nvSpPr>
        <p:spPr>
          <a:xfrm>
            <a:off x="377496" y="655321"/>
            <a:ext cx="541864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457200">
              <a:defRPr sz="2800">
                <a:solidFill>
                  <a:srgbClr val="32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400" dirty="0" smtClean="0"/>
              <a:t>let </a:t>
            </a:r>
            <a:r>
              <a:rPr lang="zh-CN" altLang="en-US" sz="2400" dirty="0" smtClean="0"/>
              <a:t>关键字</a:t>
            </a:r>
            <a:endParaRPr lang="en-US" altLang="zh-CN" sz="2400" dirty="0" smtClean="0"/>
          </a:p>
        </p:txBody>
      </p:sp>
      <p:pic>
        <p:nvPicPr>
          <p:cNvPr id="7" name="image2.png" descr="未标题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7217" y="521244"/>
            <a:ext cx="1669139" cy="6428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53840" y="3507854"/>
            <a:ext cx="8136904" cy="1237468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f1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lvl="3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lvl="3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lvl="3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lvl="3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lvl="3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5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3840" y="2604269"/>
            <a:ext cx="812261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1600" dirty="0"/>
              <a:t>4</a:t>
            </a:r>
            <a:r>
              <a:rPr lang="en-US" altLang="zh-CN" sz="1600" dirty="0" smtClean="0"/>
              <a:t>.</a:t>
            </a:r>
            <a:r>
              <a:rPr lang="zh-CN" altLang="en-US" sz="1600" dirty="0"/>
              <a:t>使用</a:t>
            </a:r>
            <a:r>
              <a:rPr lang="en-US" altLang="zh-CN" sz="1600" dirty="0"/>
              <a:t>let</a:t>
            </a:r>
            <a:r>
              <a:rPr lang="zh-CN" altLang="en-US" sz="1600" dirty="0"/>
              <a:t>关键字声明变量也就为这个变量创建了块级作用域，外部作用域访问不到内层作用域的变量，而</a:t>
            </a:r>
            <a:r>
              <a:rPr lang="en-US" altLang="zh-CN" sz="1600" dirty="0"/>
              <a:t>es5</a:t>
            </a:r>
            <a:r>
              <a:rPr lang="zh-CN" altLang="en-US" sz="1600" dirty="0"/>
              <a:t>的变量是没有块级</a:t>
            </a:r>
            <a:r>
              <a:rPr lang="zh-CN" altLang="en-US" sz="1600" dirty="0" smtClean="0"/>
              <a:t>作用域的。</a:t>
            </a:r>
            <a:endParaRPr lang="zh-CN" altLang="en-US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539552" y="1491630"/>
            <a:ext cx="8148813" cy="106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	1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用于声明一个只读的常量，只要声明了，它的值就不能改变 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	2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声明的时候就必须初始化，不能先声明，后赋值 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3.</a:t>
            </a:r>
            <a:r>
              <a:rPr lang="zh-CN" altLang="en-US" sz="1600" dirty="0" smtClean="0"/>
              <a:t>其他特性与</a:t>
            </a:r>
            <a:r>
              <a:rPr lang="en-US" altLang="zh-CN" sz="1600" dirty="0" smtClean="0"/>
              <a:t>let</a:t>
            </a:r>
            <a:r>
              <a:rPr lang="zh-CN" altLang="en-US" sz="1600" dirty="0" smtClean="0"/>
              <a:t>关键字类似，必须不能重复声明，块级作用域等</a:t>
            </a:r>
            <a:endParaRPr lang="zh-CN" altLang="en-US" sz="1600" dirty="0"/>
          </a:p>
        </p:txBody>
      </p:sp>
      <p:sp>
        <p:nvSpPr>
          <p:cNvPr id="5" name="Shape 59"/>
          <p:cNvSpPr/>
          <p:nvPr/>
        </p:nvSpPr>
        <p:spPr>
          <a:xfrm>
            <a:off x="377496" y="655321"/>
            <a:ext cx="541864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457200">
              <a:defRPr sz="2800">
                <a:solidFill>
                  <a:srgbClr val="32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关键字</a:t>
            </a:r>
            <a:endParaRPr lang="en-US" altLang="zh-CN" sz="2400" dirty="0" smtClean="0"/>
          </a:p>
        </p:txBody>
      </p:sp>
      <p:pic>
        <p:nvPicPr>
          <p:cNvPr id="7" name="image2.png" descr="未标题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7217" y="521244"/>
            <a:ext cx="1669139" cy="6428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2859305"/>
            <a:ext cx="7488832" cy="314138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const foo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SyntaxError: Missing initializer in const declaration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1600" y="3414553"/>
            <a:ext cx="7488832" cy="775803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const MAX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Uncaught ReferenceError: MAX is not defined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52481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539552" y="1491630"/>
            <a:ext cx="8148813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	1</a:t>
            </a:r>
            <a:r>
              <a:rPr lang="en-US" altLang="zh-CN" sz="1600" dirty="0" smtClean="0"/>
              <a:t>.</a:t>
            </a:r>
            <a:r>
              <a:rPr lang="zh-CN" altLang="en-US" sz="1600" dirty="0"/>
              <a:t> </a:t>
            </a:r>
            <a:r>
              <a:rPr lang="en-US" altLang="zh-CN" sz="1600" dirty="0"/>
              <a:t>ES6</a:t>
            </a:r>
            <a:r>
              <a:rPr lang="zh-CN" altLang="en-US" sz="1600" dirty="0"/>
              <a:t>允许按照一定模式，从数组和对象中提取值，</a:t>
            </a:r>
            <a:r>
              <a:rPr lang="zh-CN" altLang="en-US" sz="1600" dirty="0" smtClean="0"/>
              <a:t>对其中的变量</a:t>
            </a:r>
            <a:r>
              <a:rPr lang="zh-CN" altLang="en-US" sz="1600" dirty="0"/>
              <a:t>进行赋值，这被称为解</a:t>
            </a:r>
            <a:r>
              <a:rPr lang="zh-CN" altLang="en-US" sz="1600" dirty="0" smtClean="0"/>
              <a:t>构。</a:t>
            </a:r>
            <a:r>
              <a:rPr lang="en-US" altLang="zh-CN" sz="1600" dirty="0"/>
              <a:t>	</a:t>
            </a:r>
            <a:endParaRPr lang="en-US" altLang="zh-CN" sz="1600" dirty="0" smtClean="0"/>
          </a:p>
        </p:txBody>
      </p:sp>
      <p:sp>
        <p:nvSpPr>
          <p:cNvPr id="5" name="Shape 59"/>
          <p:cNvSpPr/>
          <p:nvPr/>
        </p:nvSpPr>
        <p:spPr>
          <a:xfrm>
            <a:off x="377496" y="655321"/>
            <a:ext cx="541864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457200">
              <a:defRPr sz="2800">
                <a:solidFill>
                  <a:srgbClr val="32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400" dirty="0" smtClean="0"/>
              <a:t>变量解构赋值</a:t>
            </a:r>
            <a:endParaRPr lang="en-US" altLang="zh-CN" sz="2400" dirty="0" smtClean="0"/>
          </a:p>
        </p:txBody>
      </p:sp>
      <p:pic>
        <p:nvPicPr>
          <p:cNvPr id="7" name="image2.png" descr="未标题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7217" y="521244"/>
            <a:ext cx="1669139" cy="64289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300003"/>
            <a:ext cx="7992888" cy="775803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75715E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000" dirty="0">
                <a:solidFill>
                  <a:srgbClr val="75715E"/>
                </a:solidFill>
                <a:latin typeface="Consolas" panose="020B0609020204030204" pitchFamily="49" charset="0"/>
              </a:rPr>
              <a:t>之前的写法</a:t>
            </a: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66D9EF"/>
                </a:solidFill>
                <a:latin typeface="Consolas" panose="020B0609020204030204" pitchFamily="49" charset="0"/>
              </a:rPr>
              <a:t>var </a:t>
            </a:r>
            <a:r>
              <a:rPr lang="en-US" altLang="zh-CN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a=1,b=2,c=3</a:t>
            </a:r>
            <a:r>
              <a:rPr lang="en-US" altLang="zh-CN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75715E"/>
                </a:solidFill>
                <a:latin typeface="Consolas" panose="020B0609020204030204" pitchFamily="49" charset="0"/>
              </a:rPr>
              <a:t>//es6</a:t>
            </a:r>
            <a:r>
              <a:rPr lang="zh-CN" altLang="en-US" sz="1000" dirty="0">
                <a:solidFill>
                  <a:srgbClr val="75715E"/>
                </a:solidFill>
                <a:latin typeface="Consolas" panose="020B0609020204030204" pitchFamily="49" charset="0"/>
              </a:rPr>
              <a:t>的写法</a:t>
            </a: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3075806"/>
            <a:ext cx="7788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 如果解构失败，则变量的值为</a:t>
            </a:r>
            <a:r>
              <a:rPr lang="en-US" altLang="zh-CN" dirty="0" smtClean="0"/>
              <a:t>undefined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3.let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也可以这样赋值</a:t>
            </a: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84111543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539552" y="1444960"/>
            <a:ext cx="8148813" cy="6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4.</a:t>
            </a:r>
            <a:r>
              <a:rPr lang="zh-CN" altLang="en-US" sz="1600" dirty="0" smtClean="0"/>
              <a:t> 解构赋值允许指定默认值，这个默认值也可以是另一个变量或者一个函数。而且如果解构失败了才会使用默认值赋值</a:t>
            </a:r>
            <a:endParaRPr lang="en-US" altLang="zh-CN" sz="1600" dirty="0" smtClean="0"/>
          </a:p>
        </p:txBody>
      </p:sp>
      <p:sp>
        <p:nvSpPr>
          <p:cNvPr id="5" name="Shape 59"/>
          <p:cNvSpPr/>
          <p:nvPr/>
        </p:nvSpPr>
        <p:spPr>
          <a:xfrm>
            <a:off x="377496" y="655321"/>
            <a:ext cx="541864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457200">
              <a:defRPr sz="2800">
                <a:solidFill>
                  <a:srgbClr val="32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400" dirty="0" smtClean="0"/>
              <a:t>变量解构赋值</a:t>
            </a:r>
            <a:endParaRPr lang="en-US" altLang="zh-CN" sz="2400" dirty="0" smtClean="0"/>
          </a:p>
        </p:txBody>
      </p:sp>
      <p:pic>
        <p:nvPicPr>
          <p:cNvPr id="7" name="image2.png" descr="未标题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7217" y="521244"/>
            <a:ext cx="1669139" cy="64289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矩形 5"/>
          <p:cNvSpPr/>
          <p:nvPr/>
        </p:nvSpPr>
        <p:spPr>
          <a:xfrm>
            <a:off x="539552" y="3075806"/>
            <a:ext cx="8076804" cy="124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1600" dirty="0"/>
              <a:t>5.</a:t>
            </a:r>
            <a:r>
              <a:rPr lang="zh-CN" altLang="en-US" sz="1600" dirty="0"/>
              <a:t> 对象解构赋值类似，只是数组的解构赋值是按顺序的，对象的解构赋值是跟属性名相对应的，变量名必须和属性名相同才能赋值成功。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2300003"/>
            <a:ext cx="8076804" cy="775803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foo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true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err="1">
                <a:solidFill>
                  <a:srgbClr val="66D9EF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0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ar</a:t>
            </a:r>
            <a:r>
              <a:rPr lang="en-US" altLang="zh-CN" sz="10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[bar = false</a:t>
            </a:r>
            <a:r>
              <a:rPr lang="en-US" altLang="zh-CN" sz="1000" dirty="0">
                <a:solidFill>
                  <a:srgbClr val="F8F8F2"/>
                </a:solidFill>
                <a:latin typeface="Consolas" panose="020B0609020204030204" pitchFamily="49" charset="0"/>
              </a:rPr>
              <a:t>] = 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bar </a:t>
            </a:r>
            <a:r>
              <a:rPr lang="en-US" altLang="zh-CN" sz="1000" dirty="0">
                <a:solidFill>
                  <a:srgbClr val="75715E"/>
                </a:solidFill>
                <a:latin typeface="Consolas" panose="020B0609020204030204" pitchFamily="49" charset="0"/>
              </a:rPr>
              <a:t>//1</a:t>
            </a:r>
            <a:endParaRPr lang="zh-CN" altLang="zh-CN" sz="1000" dirty="0">
              <a:solidFill>
                <a:srgbClr val="75715E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7644" y="4083918"/>
            <a:ext cx="8076804" cy="775803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8F8F2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注意真正被赋值的是后者，逻辑是先找到同名的属性然后给对应的</a:t>
            </a:r>
            <a:r>
              <a:rPr lang="zh-CN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变量赋值，左侧的</a:t>
            </a:r>
            <a:r>
              <a:rPr lang="en-US" altLang="zh-CN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foo</a:t>
            </a:r>
            <a:r>
              <a:rPr lang="zh-CN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只是和属性名匹配的模式名</a:t>
            </a:r>
            <a:endParaRPr lang="en-US" altLang="zh-CN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foo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baz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foo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"aaa"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bar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"bbb"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"aaa"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// error: foo is not defined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04112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69340" y="1409394"/>
            <a:ext cx="8148813" cy="325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	6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 不要用</a:t>
            </a:r>
            <a:r>
              <a:rPr lang="en-US" altLang="zh-CN" sz="1600" dirty="0" smtClean="0"/>
              <a:t>let 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const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对一个 已经声明过的变量进行解构赋值。</a:t>
            </a:r>
            <a:endParaRPr lang="en-US" altLang="zh-CN" sz="1600" dirty="0" smtClean="0"/>
          </a:p>
        </p:txBody>
      </p:sp>
      <p:sp>
        <p:nvSpPr>
          <p:cNvPr id="5" name="Shape 59"/>
          <p:cNvSpPr/>
          <p:nvPr/>
        </p:nvSpPr>
        <p:spPr>
          <a:xfrm>
            <a:off x="377496" y="655321"/>
            <a:ext cx="541864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457200">
              <a:defRPr sz="2800">
                <a:solidFill>
                  <a:srgbClr val="32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400" dirty="0" smtClean="0"/>
              <a:t>变量解构赋值</a:t>
            </a:r>
            <a:endParaRPr lang="en-US" altLang="zh-CN" sz="2400" dirty="0" smtClean="0"/>
          </a:p>
        </p:txBody>
      </p:sp>
      <p:pic>
        <p:nvPicPr>
          <p:cNvPr id="7" name="image2.png" descr="未标题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7217" y="521244"/>
            <a:ext cx="1669139" cy="64289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矩形 5"/>
          <p:cNvSpPr/>
          <p:nvPr/>
        </p:nvSpPr>
        <p:spPr>
          <a:xfrm>
            <a:off x="669340" y="1779662"/>
            <a:ext cx="8136904" cy="833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1600" dirty="0" smtClean="0"/>
              <a:t>7.</a:t>
            </a:r>
            <a:r>
              <a:rPr lang="zh-CN" altLang="en-US" sz="1600" dirty="0" smtClean="0"/>
              <a:t> 没有关键字声明的赋值时，需要用小括号将语句括起来，否则会将｛认为是代码而解析错误。。</a:t>
            </a:r>
            <a:endParaRPr lang="en-US" altLang="zh-CN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6251" y="3651870"/>
            <a:ext cx="8076804" cy="1175912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zh-CN" altLang="zh-CN" sz="1100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1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r>
              <a:rPr lang="zh-CN" altLang="zh-CN" sz="1100" dirty="0">
                <a:solidFill>
                  <a:srgbClr val="A6E22E"/>
                </a:solidFill>
                <a:latin typeface="Consolas" panose="020B0609020204030204" pitchFamily="49" charset="0"/>
              </a:rPr>
              <a:t>foo</a:t>
            </a:r>
            <a:r>
              <a:rPr lang="zh-CN" altLang="zh-CN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1100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1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bar</a:t>
            </a:r>
            <a:r>
              <a:rPr lang="zh-CN" altLang="zh-CN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1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100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1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r>
              <a:rPr lang="zh-CN" altLang="zh-CN" sz="1100" dirty="0">
                <a:solidFill>
                  <a:srgbClr val="A6E22E"/>
                </a:solidFill>
                <a:latin typeface="Consolas" panose="020B0609020204030204" pitchFamily="49" charset="0"/>
              </a:rPr>
              <a:t>baz</a:t>
            </a:r>
            <a:r>
              <a:rPr lang="zh-CN" altLang="zh-CN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1100" dirty="0">
                <a:solidFill>
                  <a:srgbClr val="A6E22E"/>
                </a:solidFill>
                <a:latin typeface="Consolas" panose="020B0609020204030204" pitchFamily="49" charset="0"/>
              </a:rPr>
              <a:t> 'baz'</a:t>
            </a:r>
            <a:r>
              <a:rPr lang="zh-CN" altLang="zh-CN" sz="11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  <a:r>
              <a:rPr lang="zh-CN" altLang="zh-CN" sz="1100" dirty="0">
                <a:solidFill>
                  <a:schemeClr val="tx1"/>
                </a:solidFill>
              </a:rPr>
              <a:t> </a:t>
            </a:r>
            <a:r>
              <a:rPr lang="zh-CN" altLang="zh-CN" sz="1100" dirty="0">
                <a:solidFill>
                  <a:srgbClr val="75715E"/>
                </a:solidFill>
                <a:latin typeface="Consolas" panose="020B0609020204030204" pitchFamily="49" charset="0"/>
              </a:rPr>
              <a:t>// 报错</a:t>
            </a:r>
            <a:endParaRPr lang="en-US" altLang="zh-CN" sz="1100" dirty="0">
              <a:solidFill>
                <a:srgbClr val="75715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_tmp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'baz'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bar=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_tmp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zh-CN" sz="11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报错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75715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以上代码说明了解构赋值的基本过程</a:t>
            </a:r>
            <a:r>
              <a:rPr lang="zh-CN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6451" y="2638822"/>
            <a:ext cx="8075929" cy="46802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baz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baz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3608" y="3219822"/>
            <a:ext cx="7762636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392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/>
              <a:t>8.</a:t>
            </a:r>
            <a:r>
              <a:rPr lang="zh-CN" altLang="en-US" sz="1600" dirty="0"/>
              <a:t>解构赋值大致过程</a:t>
            </a:r>
          </a:p>
        </p:txBody>
      </p:sp>
    </p:spTree>
    <p:extLst>
      <p:ext uri="{BB962C8B-B14F-4D97-AF65-F5344CB8AC3E}">
        <p14:creationId xmlns:p14="http://schemas.microsoft.com/office/powerpoint/2010/main" val="2343916706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3929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3929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3929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3929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1051</Words>
  <Application>Microsoft Office PowerPoint</Application>
  <PresentationFormat>全屏显示(16:9)</PresentationFormat>
  <Paragraphs>141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Microsoft YaHei</vt:lpstr>
      <vt:lpstr>Arial</vt:lpstr>
      <vt:lpstr>Calibri</vt:lpstr>
      <vt:lpstr>Consolas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tach 0932</cp:lastModifiedBy>
  <cp:revision>65</cp:revision>
  <dcterms:modified xsi:type="dcterms:W3CDTF">2016-10-17T08:40:44Z</dcterms:modified>
</cp:coreProperties>
</file>