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81" r:id="rId13"/>
    <p:sldId id="274" r:id="rId14"/>
    <p:sldId id="273" r:id="rId15"/>
    <p:sldId id="275" r:id="rId16"/>
    <p:sldId id="276" r:id="rId17"/>
    <p:sldId id="277" r:id="rId18"/>
    <p:sldId id="278" r:id="rId19"/>
    <p:sldId id="282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3"/>
    <p:restoredTop sz="94599"/>
  </p:normalViewPr>
  <p:slideViewPr>
    <p:cSldViewPr snapToGrid="0" snapToObjects="1">
      <p:cViewPr varScale="1">
        <p:scale>
          <a:sx n="78" d="100"/>
          <a:sy n="78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FC41-0E43-6440-9F3B-F9F5D806A47A}" type="datetimeFigureOut">
              <a:rPr kumimoji="1" lang="zh-CN" altLang="en-US" smtClean="0"/>
              <a:t>2018/3/6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26E30-2517-E949-936C-D449E1145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1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38" y="886480"/>
            <a:ext cx="10058400" cy="389216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Fat Prediction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1638" y="5207264"/>
            <a:ext cx="100584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Stat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628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Module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1 by Group7(wed)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0034"/>
            <a:ext cx="10058400" cy="4023360"/>
          </a:xfrm>
        </p:spPr>
        <p:txBody>
          <a:bodyPr/>
          <a:lstStyle/>
          <a:p>
            <a:r>
              <a:rPr kumimoji="1" lang="en-US" altLang="zh-CN" sz="2400" dirty="0"/>
              <a:t>Applied ANOVA on selected models vs full model</a:t>
            </a:r>
          </a:p>
          <a:p>
            <a:r>
              <a:rPr kumimoji="1" lang="en-US" altLang="zh-CN" sz="2400" dirty="0"/>
              <a:t>“BIC backward” model with four variables is good enough:</a:t>
            </a:r>
          </a:p>
          <a:p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0" dirty="0"/>
              <a:t>                     </a:t>
            </a:r>
          </a:p>
          <a:p>
            <a:r>
              <a:rPr kumimoji="1" lang="en-US" altLang="zh-CN" sz="2400" dirty="0"/>
              <a:t>        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37" y="3509184"/>
            <a:ext cx="6132886" cy="15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5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Two reserved model:</a:t>
                </a:r>
                <a:endParaRPr kumimoji="1" lang="en-US" altLang="zh-CN" dirty="0"/>
              </a:p>
              <a:p>
                <a:pPr>
                  <a:lnSpc>
                    <a:spcPct val="40000"/>
                  </a:lnSpc>
                </a:pPr>
                <a:endParaRPr kumimoji="1" lang="en-US" altLang="zh-CN" sz="2400" dirty="0"/>
              </a:p>
              <a:p>
                <a:r>
                  <a:rPr kumimoji="1" lang="en-US" altLang="zh-CN" sz="2400" dirty="0"/>
                  <a:t>Model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1:</a:t>
                </a:r>
              </a:p>
              <a:p>
                <a:r>
                  <a:rPr kumimoji="1" lang="zh-CN" alt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</a:rPr>
                      <m:t>𝐵𝑜𝑑𝑦𝑓𝑎𝑡</m:t>
                    </m:r>
                    <m:r>
                      <a:rPr kumimoji="1" lang="en-US" altLang="zh-CN" sz="2400" i="1">
                        <a:latin typeface="Cambria Math" charset="0"/>
                      </a:rPr>
                      <m:t> ~ 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𝐹𝑂𝑅𝐸𝐴𝑅𝑀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𝑊𝑅𝐼𝑆𝑇</m:t>
                    </m:r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Model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2:</a:t>
                </a:r>
              </a:p>
              <a:p>
                <a:r>
                  <a:rPr kumimoji="1" lang="zh-CN" alt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</a:rPr>
                      <m:t>𝐵𝑜𝑑𝑦𝑓𝑎𝑡</m:t>
                    </m:r>
                    <m:r>
                      <a:rPr kumimoji="1" lang="en-US" altLang="zh-CN" sz="2400" i="1">
                        <a:latin typeface="Cambria Math" charset="0"/>
                      </a:rPr>
                      <m:t> ~ 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4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b="5582"/>
          <a:stretch/>
        </p:blipFill>
        <p:spPr>
          <a:xfrm>
            <a:off x="1214438" y="640081"/>
            <a:ext cx="6066296" cy="50177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Part 4: Model Diagnostic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1239" y="2860651"/>
            <a:ext cx="3690257" cy="367018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For model 1:    </a:t>
            </a:r>
          </a:p>
          <a:p>
            <a:r>
              <a:rPr kumimoji="1" lang="en-US" altLang="zh-CN" sz="2400" dirty="0"/>
              <a:t>We found that </a:t>
            </a:r>
            <a:r>
              <a:rPr kumimoji="1" lang="en-US" altLang="zh-Hans" sz="2400" dirty="0"/>
              <a:t>l</a:t>
            </a:r>
            <a:r>
              <a:rPr kumimoji="1" lang="en-US" altLang="zh-CN" sz="2400" dirty="0"/>
              <a:t>inearity assumption is not satisfied: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10800000">
            <a:off x="736444" y="1695410"/>
            <a:ext cx="461665" cy="251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Component Plus Residual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83242" y="5657850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Weight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4: Model Diagnostic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21618" y="3703108"/>
                <a:ext cx="1035272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charset="0"/>
                      </a:rPr>
                      <m:t>𝐵𝑜𝑑𝑦𝑓𝑎𝑡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=30 −0.5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𝑊𝐸𝐼𝐺𝐻𝑇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𝑘𝑔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+0.9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𝐴𝐵𝐷𝑂𝑀𝐸𝑁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                               </m:t>
                    </m:r>
                    <m:r>
                      <a:rPr kumimoji="1" lang="en-US" altLang="zh-CN" sz="2400" i="1">
                        <a:latin typeface="Cambria Math" charset="0"/>
                      </a:rPr>
                      <m:t>0.2</m:t>
                    </m:r>
                    <m:r>
                      <a:rPr kumimoji="1" lang="en-US" altLang="zh-CN" sz="2400" i="1">
                        <a:latin typeface="Cambria Math" charset="0"/>
                      </a:rPr>
                      <m:t>𝐹𝑂𝑅𝐸𝐴𝑅𝑀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−1.3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𝑊𝑅𝐼𝑆𝑇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</a:rPr>
                      <m:t>−766.5</m:t>
                    </m:r>
                    <m:r>
                      <a:rPr kumimoji="1" lang="en-US" altLang="zh-CN" sz="2400" i="1">
                        <a:latin typeface="Cambria Math" charset="0"/>
                      </a:rPr>
                      <m:t>𝑊𝐸𝐼𝐺𝐻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−0.7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2400" dirty="0"/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1618" y="3703108"/>
                <a:ext cx="10352723" cy="4023360"/>
              </a:xfrm>
              <a:blipFill rotWithShape="0">
                <a:blip r:embed="rId2"/>
                <a:stretch>
                  <a:fillRect l="-1826" t="-1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32997" y="2137410"/>
            <a:ext cx="5564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model 1:    </a:t>
            </a:r>
          </a:p>
          <a:p>
            <a:endParaRPr kumimoji="1" lang="en-US" altLang="zh-CN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altLang="zh-C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 transformation, we got: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39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/>
          <a:stretch/>
        </p:blipFill>
        <p:spPr>
          <a:xfrm>
            <a:off x="842963" y="428625"/>
            <a:ext cx="5625401" cy="5768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Part 4: Model Diagnostic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9485" y="2730620"/>
            <a:ext cx="3690257" cy="367018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For model 2:</a:t>
            </a:r>
          </a:p>
          <a:p>
            <a:r>
              <a:rPr kumimoji="1" lang="en-US" altLang="zh-CN" sz="2400" dirty="0"/>
              <a:t>Again, linearity assumption is not satisfied.</a:t>
            </a:r>
            <a:endParaRPr kumimoji="1" lang="zh-CN" altLang="en-US" sz="2400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9238A515-1FC7-5245-A95F-4AE707B7DAB4}"/>
              </a:ext>
            </a:extLst>
          </p:cNvPr>
          <p:cNvSpPr txBox="1"/>
          <p:nvPr/>
        </p:nvSpPr>
        <p:spPr>
          <a:xfrm rot="10800000">
            <a:off x="520691" y="1695410"/>
            <a:ext cx="461665" cy="251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Component Plus Residual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8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4: Model Diagnostic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40168" y="2145771"/>
                <a:ext cx="11087100" cy="399785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spc="-50" dirty="0">
                    <a:latin typeface="+mj-lt"/>
                    <a:ea typeface="+mj-ea"/>
                    <a:cs typeface="+mj-cs"/>
                  </a:rPr>
                  <a:t>For model 2</a:t>
                </a:r>
                <a:r>
                  <a:rPr kumimoji="1" lang="en-US" altLang="zh-CN" sz="2800" dirty="0"/>
                  <a:t>:</a:t>
                </a:r>
              </a:p>
              <a:p>
                <a:endParaRPr kumimoji="1" lang="en-US" altLang="zh-CN" sz="2800" spc="-50" dirty="0">
                  <a:latin typeface="+mj-lt"/>
                  <a:ea typeface="+mj-ea"/>
                  <a:cs typeface="+mj-cs"/>
                </a:endParaRPr>
              </a:p>
              <a:p>
                <a:r>
                  <a:rPr kumimoji="1" lang="en-US" altLang="zh-CN" sz="2800" spc="-50" dirty="0">
                    <a:latin typeface="+mj-lt"/>
                    <a:ea typeface="+mj-ea"/>
                    <a:cs typeface="+mj-cs"/>
                  </a:rPr>
                  <a:t>After transformation, we got:   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𝐵𝑜𝑑𝑦𝑓𝑎𝑡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=17.42 −0.58</m:t>
                    </m:r>
                    <m:r>
                      <a:rPr kumimoji="1" lang="en-US" altLang="zh-CN" i="1">
                        <a:latin typeface="Cambria Math" charset="0"/>
                      </a:rPr>
                      <m:t>𝑊𝐸𝐼𝐺𝐻𝑇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𝑘𝑔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+0.91</m:t>
                    </m:r>
                    <m:r>
                      <a:rPr kumimoji="1" lang="en-US" altLang="zh-CN" i="1">
                        <a:latin typeface="Cambria Math" charset="0"/>
                      </a:rPr>
                      <m:t>𝐴𝐵𝐷𝑂𝑀𝐸𝑁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𝑐𝑚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 − 775.34</m:t>
                    </m:r>
                    <m:r>
                      <a:rPr kumimoji="1" lang="en-US" altLang="zh-CN" i="1">
                        <a:latin typeface="Cambria Math" charset="0"/>
                      </a:rPr>
                      <m:t>𝑊𝐸𝐼𝐺𝐻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−0.7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1800" dirty="0"/>
              </a:p>
              <a:p>
                <a:endParaRPr kumimoji="1" lang="en-US" altLang="zh-CN" dirty="0"/>
              </a:p>
              <a:p>
                <a:r>
                  <a:rPr kumimoji="1" lang="en-US" altLang="zh-CN" b="0" dirty="0"/>
                  <a:t>                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168" y="2145771"/>
                <a:ext cx="11087100" cy="3997854"/>
              </a:xfrm>
              <a:blipFill rotWithShape="0">
                <a:blip r:embed="rId2"/>
                <a:stretch>
                  <a:fillRect l="-1429" t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/>
              <a:t>Part 5: Model Comparison and Outlier Detection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kumimoji="1" lang="en-US" altLang="zh-CN" sz="2400" dirty="0"/>
              <a:t>The adjusted R-square of four models we got: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They are quite similar, so we choose the simplest one!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25950"/>
              </p:ext>
            </p:extLst>
          </p:nvPr>
        </p:nvGraphicFramePr>
        <p:xfrm>
          <a:off x="1277302" y="2532406"/>
          <a:ext cx="9698356" cy="2049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 variables with transformation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 variables with transformation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970"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0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EFD2BD-6E0E-4450-A3FF-5D1EA322A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76" y="3607102"/>
            <a:ext cx="7535687" cy="21431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5" y="642257"/>
            <a:ext cx="11344957" cy="5226837"/>
          </a:xfrm>
        </p:spPr>
        <p:txBody>
          <a:bodyPr anchor="t">
            <a:normAutofit/>
          </a:bodyPr>
          <a:lstStyle/>
          <a:p>
            <a:r>
              <a:rPr kumimoji="1" lang="en-US" altLang="zh-CN" b="1" dirty="0"/>
              <a:t>Part 5: Model Comparison &amp; Outlier Detection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24973" y="1802310"/>
                <a:ext cx="9653295" cy="309168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Our final model: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𝑩𝒐𝒅𝒚𝒇𝒂𝒕</m:t>
                    </m:r>
                    <m:d>
                      <m:d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%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=−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𝟒𝟎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𝟖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 −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𝟑𝟏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𝑾𝑬𝑰𝑮𝑯𝑻</m:t>
                    </m:r>
                    <m:d>
                      <m:d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𝒌𝒈</m:t>
                        </m:r>
                      </m:e>
                    </m:d>
                    <m:r>
                      <a:rPr kumimoji="1" lang="en-US" altLang="zh-CN" b="1" i="1" smtClean="0">
                        <a:latin typeface="Cambria Math" charset="0"/>
                      </a:rPr>
                      <m:t>+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𝟎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𝟗𝟐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𝑨𝑩𝑫𝑶𝑴𝑬𝑵</m:t>
                    </m:r>
                    <m:d>
                      <m:d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𝒄𝒎</m:t>
                        </m:r>
                      </m:e>
                    </m:d>
                  </m:oMath>
                </a14:m>
                <a:endParaRPr kumimoji="1" lang="en-US" altLang="zh-CN" b="1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Coefficients: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973" y="1802310"/>
                <a:ext cx="9653295" cy="3091682"/>
              </a:xfrm>
              <a:blipFill>
                <a:blip r:embed="rId3"/>
                <a:stretch>
                  <a:fillRect l="-1577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1F908B-D84E-E949-9611-149B351F413D}"/>
              </a:ext>
            </a:extLst>
          </p:cNvPr>
          <p:cNvSpPr txBox="1"/>
          <p:nvPr/>
        </p:nvSpPr>
        <p:spPr>
          <a:xfrm>
            <a:off x="1768642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7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0"/>
            <a:ext cx="11806237" cy="1237297"/>
          </a:xfrm>
        </p:spPr>
        <p:txBody>
          <a:bodyPr>
            <a:noAutofit/>
          </a:bodyPr>
          <a:lstStyle/>
          <a:p>
            <a:r>
              <a:rPr kumimoji="1" lang="en-US" altLang="zh-CN" b="1" dirty="0"/>
              <a:t>Part 5: Model Comparison and Outlier Detection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4" y="1737360"/>
            <a:ext cx="10145572" cy="4281488"/>
          </a:xfrm>
        </p:spPr>
      </p:pic>
    </p:spTree>
    <p:extLst>
      <p:ext uri="{BB962C8B-B14F-4D97-AF65-F5344CB8AC3E}">
        <p14:creationId xmlns:p14="http://schemas.microsoft.com/office/powerpoint/2010/main" val="81923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Test Results for Module 2</a:t>
            </a:r>
            <a:r>
              <a:rPr kumimoji="1" lang="zh-Hans" altLang="en-US" sz="2400" dirty="0"/>
              <a:t>  </a:t>
            </a:r>
            <a:r>
              <a:rPr kumimoji="1" lang="en-US" altLang="zh-CN" sz="2400" dirty="0"/>
              <a:t>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VIF:</a:t>
            </a:r>
            <a:endParaRPr kumimoji="1"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53502"/>
              </p:ext>
            </p:extLst>
          </p:nvPr>
        </p:nvGraphicFramePr>
        <p:xfrm>
          <a:off x="1404459" y="2348393"/>
          <a:ext cx="9444040" cy="1794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</a:t>
                      </a:r>
                      <a:r>
                        <a:rPr lang="en-US" altLang="zh-CN" sz="2400" baseline="0" dirty="0"/>
                        <a:t>  hypothesis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P-value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Normality Test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is normally distributed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0.2689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Homoscedasticity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error's variance is constant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0.8069476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1198"/>
              </p:ext>
            </p:extLst>
          </p:nvPr>
        </p:nvGraphicFramePr>
        <p:xfrm>
          <a:off x="2062480" y="4954694"/>
          <a:ext cx="8127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WEIGHT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ABDOMEN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VIF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23360" y="415768"/>
            <a:ext cx="11806237" cy="1237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Part 5: Model Comparison and Outlier Detection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1 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507" y="1737360"/>
            <a:ext cx="10989945" cy="4023360"/>
          </a:xfrm>
        </p:spPr>
        <p:txBody>
          <a:bodyPr/>
          <a:lstStyle/>
          <a:p>
            <a:pPr>
              <a:buFont typeface="Wingdings" charset="2"/>
              <a:buChar char="l"/>
            </a:pPr>
            <a:endParaRPr lang="en-US" altLang="zh-CN" sz="2400" dirty="0"/>
          </a:p>
          <a:p>
            <a:pPr>
              <a:buFont typeface="Wingdings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800" dirty="0"/>
              <a:t>Dataset: </a:t>
            </a:r>
          </a:p>
          <a:p>
            <a:pPr marL="0" indent="0">
              <a:buNone/>
            </a:pPr>
            <a:r>
              <a:rPr lang="en-US" altLang="zh-CN" sz="2800" dirty="0"/>
              <a:t>          Percentage of body fat + other 14 physical measurements of 252 men.</a:t>
            </a:r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charset="2"/>
              <a:buChar char="l"/>
            </a:pPr>
            <a:r>
              <a:rPr lang="en-US" altLang="zh-CN" sz="2800" dirty="0"/>
              <a:t> Goal:     </a:t>
            </a:r>
          </a:p>
          <a:p>
            <a:pPr marL="0" indent="0">
              <a:buNone/>
            </a:pPr>
            <a:r>
              <a:rPr lang="en-US" altLang="zh-CN" sz="2800" dirty="0"/>
              <a:t>          Propose a linear model to predict body fat.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7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6: Rule of Thumb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4309"/>
            <a:ext cx="10058400" cy="1612570"/>
          </a:xfrm>
        </p:spPr>
        <p:txBody>
          <a:bodyPr>
            <a:normAutofit/>
          </a:bodyPr>
          <a:lstStyle/>
          <a:p>
            <a:endParaRPr lang="en-US" altLang="zh-CN" sz="2400" b="1" dirty="0"/>
          </a:p>
          <a:p>
            <a:pPr algn="ctr"/>
            <a:r>
              <a:rPr lang="en-US" altLang="zh-CN" sz="2400" i="1" dirty="0"/>
              <a:t>“Multiply your weight (kg) by 0.3, add your abdomen (cm) and minus 50”</a:t>
            </a:r>
          </a:p>
          <a:p>
            <a:endParaRPr kumimoji="1"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160"/>
              </p:ext>
            </p:extLst>
          </p:nvPr>
        </p:nvGraphicFramePr>
        <p:xfrm>
          <a:off x="669371" y="4209646"/>
          <a:ext cx="3314384" cy="994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 (kg)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ABDOMEN (cm)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/>
          <p:nvPr/>
        </p:nvCxnSpPr>
        <p:spPr>
          <a:xfrm flipV="1">
            <a:off x="4155919" y="4665656"/>
            <a:ext cx="1457325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79427" y="4239020"/>
            <a:ext cx="1201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Body</a:t>
            </a:r>
            <a:r>
              <a:rPr kumimoji="1" lang="en-US" altLang="zh-Hans" sz="2400" dirty="0" err="1"/>
              <a:t>F</a:t>
            </a:r>
            <a:r>
              <a:rPr kumimoji="1" lang="en-US" altLang="zh-CN" sz="2400" dirty="0" err="1"/>
              <a:t>at</a:t>
            </a:r>
            <a:endParaRPr kumimoji="1" lang="en-US" altLang="zh-CN" sz="2400" dirty="0"/>
          </a:p>
          <a:p>
            <a:r>
              <a:rPr kumimoji="1" lang="en-US" altLang="zh-CN" sz="2400" dirty="0"/>
              <a:t>  result</a:t>
            </a:r>
          </a:p>
          <a:p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99055"/>
              </p:ext>
            </p:extLst>
          </p:nvPr>
        </p:nvGraphicFramePr>
        <p:xfrm>
          <a:off x="5776679" y="4168237"/>
          <a:ext cx="5987342" cy="994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Precisely</a:t>
                      </a:r>
                      <a:r>
                        <a:rPr lang="en-US" altLang="zh-CN" baseline="0" dirty="0"/>
                        <a:t> Estimate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95% Confidence Interval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Rule of Thumb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17%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[16.5%, 17.5%]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16%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2483" y="2908614"/>
                <a:ext cx="821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𝐵𝑜𝑑𝑦𝐹𝑎𝑡</m:t>
                      </m:r>
                      <m:r>
                        <a:rPr kumimoji="1" lang="en-US" altLang="zh-Hans" sz="2400" b="0" i="1" smtClean="0">
                          <a:latin typeface="Cambria Math" panose="02040503050406030204" pitchFamily="18" charset="0"/>
                        </a:rPr>
                        <m:t>(%)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=−50+ 0.3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𝑊𝐸𝐼𝐺𝐻𝑇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𝑘𝑔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𝐴𝐵𝐷𝑂𝑀𝐸𝑁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483" y="2908614"/>
                <a:ext cx="8218917" cy="369332"/>
              </a:xfrm>
              <a:prstGeom prst="rect">
                <a:avLst/>
              </a:prstGeom>
              <a:blipFill>
                <a:blip r:embed="rId2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85F264-36E9-0040-94D5-7FD130850FCB}"/>
              </a:ext>
            </a:extLst>
          </p:cNvPr>
          <p:cNvSpPr txBox="1"/>
          <p:nvPr/>
        </p:nvSpPr>
        <p:spPr>
          <a:xfrm>
            <a:off x="669371" y="3623827"/>
            <a:ext cx="152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Example</a:t>
            </a:r>
            <a:r>
              <a:rPr lang="en-US" altLang="zh-Han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7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7: Strength and Weakness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07145"/>
            <a:ext cx="10058400" cy="4023360"/>
          </a:xfrm>
        </p:spPr>
        <p:txBody>
          <a:bodyPr>
            <a:normAutofit/>
          </a:bodyPr>
          <a:lstStyle/>
          <a:p>
            <a:endParaRPr kumimoji="1" lang="en-US" altLang="zh-CN" sz="2400" dirty="0"/>
          </a:p>
          <a:p>
            <a:r>
              <a:rPr kumimoji="1" lang="en-US" altLang="zh-CN" sz="2400" b="1" dirty="0"/>
              <a:t>Strength: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Intuitively Reasonable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Constant Effects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Valid Model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Consistency of Units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Simplicity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26480" y="1845734"/>
            <a:ext cx="7840980" cy="3746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2400" dirty="0"/>
          </a:p>
          <a:p>
            <a:r>
              <a:rPr kumimoji="1" lang="en-US" altLang="zh-CN" sz="2400" b="1" dirty="0"/>
              <a:t>Weakness: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Linearity Assumption may not </a:t>
            </a:r>
            <a:r>
              <a:rPr kumimoji="1" lang="en-US" altLang="zh-Hans" sz="2400" dirty="0"/>
              <a:t>s</a:t>
            </a:r>
            <a:r>
              <a:rPr kumimoji="1" lang="en-US" altLang="zh-CN" sz="2400" dirty="0"/>
              <a:t>atisfied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Model Suitable for Men only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18196" y="3526320"/>
            <a:ext cx="7840980" cy="3746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Hans" sz="2400" i="1" dirty="0"/>
          </a:p>
          <a:p>
            <a:pPr marL="0" indent="0">
              <a:buNone/>
            </a:pPr>
            <a:r>
              <a:rPr kumimoji="1" lang="en-US" altLang="zh-Hans" sz="2400" i="1" dirty="0"/>
              <a:t>Q:</a:t>
            </a:r>
            <a:r>
              <a:rPr kumimoji="1" lang="zh-Hans" altLang="en-US" sz="2400" i="1" dirty="0"/>
              <a:t> </a:t>
            </a:r>
            <a:r>
              <a:rPr kumimoji="1" lang="en-US" altLang="zh-CN" sz="2400" i="1" dirty="0"/>
              <a:t>Can we find an nonlinear model if exists?</a:t>
            </a:r>
          </a:p>
        </p:txBody>
      </p:sp>
    </p:spTree>
    <p:extLst>
      <p:ext uri="{BB962C8B-B14F-4D97-AF65-F5344CB8AC3E}">
        <p14:creationId xmlns:p14="http://schemas.microsoft.com/office/powerpoint/2010/main" val="12640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rgbClr val="FFFFFF"/>
                </a:solidFill>
              </a:rPr>
              <a:t>Part 2: </a:t>
            </a:r>
            <a:br>
              <a:rPr kumimoji="1" lang="en-US" altLang="zh-CN" sz="4000" b="1" dirty="0">
                <a:solidFill>
                  <a:srgbClr val="FFFFFF"/>
                </a:solidFill>
              </a:rPr>
            </a:br>
            <a:r>
              <a:rPr kumimoji="1" lang="en-US" altLang="zh-CN" sz="4000" b="1" dirty="0">
                <a:solidFill>
                  <a:srgbClr val="FFFFFF"/>
                </a:solidFill>
              </a:rPr>
              <a:t>Data Cleaning</a:t>
            </a:r>
            <a:endParaRPr kumimoji="1" lang="zh-CN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70" y="2925263"/>
            <a:ext cx="3084844" cy="333551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FFFFFF"/>
                </a:solidFill>
              </a:rPr>
              <a:t>Boxplot of raw data:</a:t>
            </a:r>
          </a:p>
          <a:p>
            <a:endParaRPr kumimoji="1" lang="zh-CN" altLang="en-US" sz="1500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84" y="266451"/>
            <a:ext cx="8075716" cy="63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Part 2: Data Cleaning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374919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Consistence of BODYFAT versus DENSIT:</a:t>
                </a:r>
              </a:p>
              <a:p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𝐵𝑜𝑑𝑦𝑓𝑎𝑡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𝐷𝑒𝑛𝑠𝑖𝑡𝑦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374919"/>
                <a:ext cx="3690257" cy="3670180"/>
              </a:xfrm>
              <a:blipFill rotWithShape="0">
                <a:blip r:embed="rId2"/>
                <a:stretch>
                  <a:fillRect l="-2475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702EC47-2E31-A24A-89FF-B105BE3F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" y="390312"/>
            <a:ext cx="7777599" cy="55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2: Data 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Now let’s look into these three points.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9874"/>
              </p:ext>
            </p:extLst>
          </p:nvPr>
        </p:nvGraphicFramePr>
        <p:xfrm>
          <a:off x="1579878" y="2888014"/>
          <a:ext cx="9093203" cy="1532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37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Recorded </a:t>
                      </a:r>
                      <a:r>
                        <a:rPr kumimoji="1" lang="en-US" altLang="zh-CN" sz="2400" dirty="0" err="1"/>
                        <a:t>BodyFat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/>
                        <a:t>Estimated </a:t>
                      </a:r>
                      <a:r>
                        <a:rPr kumimoji="1" lang="en-US" altLang="zh-CN" sz="2400" dirty="0" err="1"/>
                        <a:t>BodyFat</a:t>
                      </a:r>
                      <a:r>
                        <a:rPr kumimoji="1" lang="en-US" altLang="zh-CN" sz="2400" dirty="0"/>
                        <a:t> by</a:t>
                      </a:r>
                      <a:r>
                        <a:rPr kumimoji="1" lang="en-US" altLang="zh-CN" sz="2400" baseline="0" dirty="0"/>
                        <a:t> Formula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Record No.95</a:t>
                      </a:r>
                      <a:endParaRPr lang="en-US" altLang="zh-C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9.6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35177" y="5186363"/>
            <a:ext cx="424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This </a:t>
            </a:r>
            <a:r>
              <a:rPr kumimoji="1" lang="en-US" altLang="zh-CN" sz="2400"/>
              <a:t>is too </a:t>
            </a:r>
            <a:r>
              <a:rPr kumimoji="1" lang="en-US" altLang="zh-CN" sz="2400" dirty="0"/>
              <a:t>small, impossible!</a:t>
            </a:r>
            <a:endParaRPr kumimoji="1" lang="zh-CN" altLang="en-US" sz="2400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8829675" y="4529138"/>
            <a:ext cx="428625" cy="65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5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2: Data 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1659"/>
            <a:ext cx="10058400" cy="423481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Compare with a correctly recorded point No. 24: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400" dirty="0"/>
              <a:t>The recorded </a:t>
            </a:r>
            <a:r>
              <a:rPr kumimoji="1" lang="en-US" altLang="zh-CN" sz="2400" dirty="0" err="1"/>
              <a:t>BodyFat</a:t>
            </a:r>
            <a:r>
              <a:rPr kumimoji="1" lang="en-US" altLang="zh-CN" sz="2400" dirty="0"/>
              <a:t> is more reasonable, we stick to that one.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104"/>
              </p:ext>
            </p:extLst>
          </p:nvPr>
        </p:nvGraphicFramePr>
        <p:xfrm>
          <a:off x="1792763" y="2188465"/>
          <a:ext cx="8667433" cy="12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7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Recorded </a:t>
                      </a:r>
                      <a:r>
                        <a:rPr kumimoji="1" lang="en-US" altLang="zh-CN" sz="2000" dirty="0" err="1"/>
                        <a:t>BodyFat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Estimated </a:t>
                      </a:r>
                      <a:r>
                        <a:rPr kumimoji="1" lang="en-US" altLang="zh-CN" sz="2000" dirty="0" err="1"/>
                        <a:t>BodyFat</a:t>
                      </a:r>
                      <a:r>
                        <a:rPr kumimoji="1" lang="en-US" altLang="zh-CN" sz="2000" dirty="0"/>
                        <a:t> by Formula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Record No.75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1089"/>
            <a:ext cx="10058400" cy="1105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409249"/>
            <a:ext cx="718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 excluded one point(No.24),  the indexes </a:t>
            </a:r>
            <a:r>
              <a:rPr kumimoji="1" lang="en-US" altLang="zh-Hans" dirty="0"/>
              <a:t>was</a:t>
            </a:r>
            <a:r>
              <a:rPr kumimoji="1" lang="zh-Hans" altLang="en-US" dirty="0"/>
              <a:t> </a:t>
            </a:r>
            <a:r>
              <a:rPr kumimoji="1" lang="en-US" altLang="zh-CN" dirty="0"/>
              <a:t>left shifted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CN" dirty="0"/>
              <a:t>one unit.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2: Data Cleaning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1659"/>
            <a:ext cx="10058400" cy="423481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400" dirty="0"/>
              <a:t>Compare with a correctly recorded point No. 24: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400" dirty="0"/>
              <a:t>The estimated </a:t>
            </a:r>
            <a:r>
              <a:rPr kumimoji="1" lang="en-US" altLang="zh-CN" sz="2400" dirty="0" err="1"/>
              <a:t>BodyFat</a:t>
            </a:r>
            <a:r>
              <a:rPr kumimoji="1" lang="en-US" altLang="zh-CN" sz="2400" dirty="0"/>
              <a:t> is more reasonable, we change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it</a:t>
            </a:r>
            <a:r>
              <a:rPr kumimoji="1" lang="en-US" altLang="zh-CN" sz="2400" dirty="0"/>
              <a:t> to that one.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99459"/>
              </p:ext>
            </p:extLst>
          </p:nvPr>
        </p:nvGraphicFramePr>
        <p:xfrm>
          <a:off x="1743291" y="2262163"/>
          <a:ext cx="8766378" cy="1203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0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9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Recorded </a:t>
                      </a:r>
                      <a:r>
                        <a:rPr kumimoji="1" lang="en-US" altLang="zh-CN" sz="2000" dirty="0" err="1"/>
                        <a:t>BodyFat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dirty="0"/>
                        <a:t>Estimated </a:t>
                      </a:r>
                      <a:r>
                        <a:rPr kumimoji="1" lang="en-US" altLang="zh-CN" sz="2000" dirty="0" err="1"/>
                        <a:t>BodyFat</a:t>
                      </a:r>
                      <a:r>
                        <a:rPr kumimoji="1" lang="en-US" altLang="zh-CN" sz="2000" dirty="0"/>
                        <a:t> by Formula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Record No.47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0434"/>
            <a:ext cx="10058400" cy="11070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396163"/>
            <a:ext cx="660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 excluded one point(No.24),  the indexes left shifted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CN" dirty="0"/>
              <a:t>one unit.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13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Part 2: Data Cleaning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374919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Consistence of BMI versus HEIGHT and WEIGHT:</a:t>
                </a:r>
              </a:p>
              <a:p>
                <a:r>
                  <a:rPr lang="en-US" altLang="zh-CN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charset="0"/>
                      </a:rPr>
                      <m:t>𝐵𝑀𝐼</m:t>
                    </m:r>
                    <m:r>
                      <a:rPr lang="en-US" altLang="zh-CN" sz="2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charset="0"/>
                          </a:rPr>
                          <m:t>𝑤𝑒𝑖𝑔h𝑡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𝑘𝑔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charset="0"/>
                          </a:rPr>
                          <m:t>h𝑒𝑖𝑔h𝑡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374919"/>
                <a:ext cx="3690257" cy="3670180"/>
              </a:xfrm>
              <a:blipFill>
                <a:blip r:embed="rId2"/>
                <a:stretch>
                  <a:fillRect l="-2405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029575" y="4457700"/>
            <a:ext cx="3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These two points are excluded.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r="7782"/>
          <a:stretch/>
        </p:blipFill>
        <p:spPr>
          <a:xfrm>
            <a:off x="0" y="335099"/>
            <a:ext cx="7253059" cy="59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0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Part 3: Variable Selection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952229"/>
              </p:ext>
            </p:extLst>
          </p:nvPr>
        </p:nvGraphicFramePr>
        <p:xfrm>
          <a:off x="1097280" y="2017711"/>
          <a:ext cx="10058400" cy="3940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</a:t>
                      </a:r>
                      <a:r>
                        <a:rPr lang="en-US" altLang="zh-CN" sz="20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 Backward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WEIGHT, ABDOMEN, FOREARM, WRIST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AIC Forward &amp; Both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variables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 Forward &amp; Both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ABDOMEN, WEIGHT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Mallow's 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variables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AIC Backward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variables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variables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1347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680</Words>
  <Application>Microsoft Macintosh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DengXian</vt:lpstr>
      <vt:lpstr>宋体</vt:lpstr>
      <vt:lpstr>Calibri</vt:lpstr>
      <vt:lpstr>Calibri Light</vt:lpstr>
      <vt:lpstr>Cambria Math</vt:lpstr>
      <vt:lpstr>Mangal</vt:lpstr>
      <vt:lpstr>Times New Roman</vt:lpstr>
      <vt:lpstr>Wingdings</vt:lpstr>
      <vt:lpstr>怀旧</vt:lpstr>
      <vt:lpstr>Body Fat Prediction</vt:lpstr>
      <vt:lpstr>Part 1 Introduction</vt:lpstr>
      <vt:lpstr>Part 2:  Data Cleaning</vt:lpstr>
      <vt:lpstr>Part 2: Data Cleaning</vt:lpstr>
      <vt:lpstr>Part 2: Data Cleaning</vt:lpstr>
      <vt:lpstr>Part 2: Data Cleaning</vt:lpstr>
      <vt:lpstr>Part 2: Data Cleaning</vt:lpstr>
      <vt:lpstr>Part 2: Data Cleaning</vt:lpstr>
      <vt:lpstr>Part 3: Variable Selection</vt:lpstr>
      <vt:lpstr>Part 3: Variable Selection</vt:lpstr>
      <vt:lpstr>Part 3: Variable Selection</vt:lpstr>
      <vt:lpstr>Part 4: Model Diagnostic</vt:lpstr>
      <vt:lpstr>Part 4: Model Diagnostic</vt:lpstr>
      <vt:lpstr>Part 4: Model Diagnostic</vt:lpstr>
      <vt:lpstr>Part 4: Model Diagnostic</vt:lpstr>
      <vt:lpstr>Part 5: Model Comparison and Outlier Detection</vt:lpstr>
      <vt:lpstr>Part 5: Model Comparison &amp; Outlier Detection</vt:lpstr>
      <vt:lpstr>Part 5: Model Comparison and Outlier Detection</vt:lpstr>
      <vt:lpstr>PowerPoint Presentation</vt:lpstr>
      <vt:lpstr>Part 6: Rule of Thumb</vt:lpstr>
      <vt:lpstr>Part 7: Strength and Weakness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628 Module 1</dc:title>
  <dc:creator>YIQIAO ZHANG</dc:creator>
  <cp:lastModifiedBy>JIANXIONG WANG</cp:lastModifiedBy>
  <cp:revision>38</cp:revision>
  <dcterms:created xsi:type="dcterms:W3CDTF">2018-03-03T04:10:59Z</dcterms:created>
  <dcterms:modified xsi:type="dcterms:W3CDTF">2018-03-06T15:55:25Z</dcterms:modified>
</cp:coreProperties>
</file>