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357" r:id="rId25"/>
    <p:sldId id="280" r:id="rId26"/>
    <p:sldId id="281" r:id="rId27"/>
    <p:sldId id="282" r:id="rId28"/>
    <p:sldId id="283" r:id="rId29"/>
    <p:sldId id="284" r:id="rId30"/>
    <p:sldId id="285" r:id="rId31"/>
    <p:sldId id="286" r:id="rId32"/>
    <p:sldId id="290" r:id="rId33"/>
    <p:sldId id="287" r:id="rId34"/>
    <p:sldId id="288" r:id="rId35"/>
    <p:sldId id="289" r:id="rId36"/>
    <p:sldId id="393" r:id="rId37"/>
    <p:sldId id="358" r:id="rId38"/>
    <p:sldId id="359" r:id="rId39"/>
    <p:sldId id="360" r:id="rId40"/>
    <p:sldId id="361" r:id="rId41"/>
    <p:sldId id="362" r:id="rId42"/>
    <p:sldId id="363" r:id="rId43"/>
    <p:sldId id="364" r:id="rId44"/>
    <p:sldId id="365" r:id="rId45"/>
    <p:sldId id="366" r:id="rId46"/>
    <p:sldId id="367" r:id="rId47"/>
    <p:sldId id="368" r:id="rId48"/>
    <p:sldId id="369" r:id="rId49"/>
    <p:sldId id="370" r:id="rId50"/>
    <p:sldId id="371" r:id="rId51"/>
    <p:sldId id="394" r:id="rId52"/>
    <p:sldId id="372" r:id="rId53"/>
    <p:sldId id="395" r:id="rId54"/>
    <p:sldId id="396" r:id="rId55"/>
    <p:sldId id="374" r:id="rId56"/>
    <p:sldId id="375" r:id="rId57"/>
    <p:sldId id="376" r:id="rId58"/>
    <p:sldId id="377" r:id="rId59"/>
    <p:sldId id="378" r:id="rId60"/>
    <p:sldId id="379" r:id="rId61"/>
    <p:sldId id="380" r:id="rId62"/>
    <p:sldId id="381" r:id="rId63"/>
    <p:sldId id="382" r:id="rId64"/>
    <p:sldId id="383" r:id="rId65"/>
    <p:sldId id="384" r:id="rId66"/>
    <p:sldId id="385" r:id="rId67"/>
    <p:sldId id="386" r:id="rId68"/>
    <p:sldId id="387" r:id="rId69"/>
    <p:sldId id="388" r:id="rId70"/>
    <p:sldId id="389" r:id="rId71"/>
    <p:sldId id="390" r:id="rId72"/>
    <p:sldId id="391" r:id="rId73"/>
    <p:sldId id="355" r:id="rId7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1212"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aming\Documents\&#20449;&#24687;&#23433;&#20840;&#26412;&#31185;&#25945;&#23398;\26&#20010;&#23383;&#27597;&#20998;&#24067;.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26</a:t>
            </a:r>
            <a:r>
              <a:rPr lang="zh-CN" altLang="en-US"/>
              <a:t>个英文字母分布百分比</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6.482761844934963E-2"/>
          <c:y val="5.7843914026435933E-2"/>
          <c:w val="0.8703831191321858"/>
          <c:h val="0.73542252784460971"/>
        </c:manualLayout>
      </c:layout>
      <c:barChart>
        <c:barDir val="bar"/>
        <c:grouping val="clustered"/>
        <c:varyColors val="0"/>
        <c:ser>
          <c:idx val="0"/>
          <c:order val="0"/>
          <c:spPr>
            <a:solidFill>
              <a:schemeClr val="accent1"/>
            </a:solidFill>
            <a:ln>
              <a:noFill/>
            </a:ln>
            <a:effectLst/>
          </c:spPr>
          <c:invertIfNegative val="0"/>
          <c:val>
            <c:numRef>
              <c:f>Sheet1!$A$1:$Z$1</c:f>
              <c:numCache>
                <c:formatCode>General</c:formatCode>
                <c:ptCount val="26"/>
                <c:pt idx="0">
                  <c:v>8.1669999999999998</c:v>
                </c:pt>
                <c:pt idx="1">
                  <c:v>1.492</c:v>
                </c:pt>
                <c:pt idx="2">
                  <c:v>2.782</c:v>
                </c:pt>
                <c:pt idx="3">
                  <c:v>4.2530000000000001</c:v>
                </c:pt>
                <c:pt idx="4">
                  <c:v>12.702</c:v>
                </c:pt>
                <c:pt idx="5">
                  <c:v>2.2280000000000002</c:v>
                </c:pt>
                <c:pt idx="6">
                  <c:v>2.0150000000000001</c:v>
                </c:pt>
                <c:pt idx="7">
                  <c:v>6.0940000000000003</c:v>
                </c:pt>
                <c:pt idx="8">
                  <c:v>6.9660000000000002</c:v>
                </c:pt>
                <c:pt idx="9">
                  <c:v>0.153</c:v>
                </c:pt>
                <c:pt idx="10">
                  <c:v>0.77200000000000002</c:v>
                </c:pt>
                <c:pt idx="11">
                  <c:v>4.0250000000000004</c:v>
                </c:pt>
                <c:pt idx="12">
                  <c:v>2.4060000000000001</c:v>
                </c:pt>
                <c:pt idx="13">
                  <c:v>6.7489999999999997</c:v>
                </c:pt>
                <c:pt idx="14">
                  <c:v>7.5069999999999997</c:v>
                </c:pt>
                <c:pt idx="15">
                  <c:v>1.929</c:v>
                </c:pt>
                <c:pt idx="16">
                  <c:v>9.5000000000000001E-2</c:v>
                </c:pt>
                <c:pt idx="17">
                  <c:v>5.9870000000000001</c:v>
                </c:pt>
                <c:pt idx="18">
                  <c:v>6.327</c:v>
                </c:pt>
                <c:pt idx="19">
                  <c:v>9.0559999999999992</c:v>
                </c:pt>
                <c:pt idx="20">
                  <c:v>2.758</c:v>
                </c:pt>
                <c:pt idx="21">
                  <c:v>0.97799999999999998</c:v>
                </c:pt>
                <c:pt idx="22">
                  <c:v>2.36</c:v>
                </c:pt>
                <c:pt idx="23">
                  <c:v>0.15</c:v>
                </c:pt>
                <c:pt idx="24">
                  <c:v>1.974</c:v>
                </c:pt>
                <c:pt idx="25">
                  <c:v>7.3999999999999996E-2</c:v>
                </c:pt>
              </c:numCache>
            </c:numRef>
          </c:val>
        </c:ser>
        <c:dLbls>
          <c:showLegendKey val="0"/>
          <c:showVal val="0"/>
          <c:showCatName val="0"/>
          <c:showSerName val="0"/>
          <c:showPercent val="0"/>
          <c:showBubbleSize val="0"/>
        </c:dLbls>
        <c:gapWidth val="182"/>
        <c:axId val="336494600"/>
        <c:axId val="336494984"/>
      </c:barChart>
      <c:catAx>
        <c:axId val="33649460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dirty="0" smtClean="0"/>
                  <a:t>A-Z</a:t>
                </a:r>
                <a:endParaRPr lang="zh-CN" altLang="en-US" dirty="0"/>
              </a:p>
            </c:rich>
          </c:tx>
          <c:layout>
            <c:manualLayout>
              <c:xMode val="edge"/>
              <c:yMode val="edge"/>
              <c:x val="1.6666666666666666E-2"/>
              <c:y val="0.4343478419364246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36494984"/>
        <c:crosses val="autoZero"/>
        <c:auto val="1"/>
        <c:lblAlgn val="ctr"/>
        <c:lblOffset val="100"/>
        <c:noMultiLvlLbl val="0"/>
      </c:catAx>
      <c:valAx>
        <c:axId val="3364949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dirty="0" smtClean="0"/>
                  <a:t>百分比</a:t>
                </a:r>
                <a:endParaRPr lang="zh-CN" altLang="en-US"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36494600"/>
        <c:crosses val="autoZero"/>
        <c:crossBetween val="between"/>
      </c:valAx>
      <c:spPr>
        <a:noFill/>
        <a:ln>
          <a:noFill/>
        </a:ln>
        <a:effectLst/>
      </c:spPr>
    </c:plotArea>
    <c:plotVisOnly val="1"/>
    <c:dispBlanksAs val="gap"/>
    <c:showDLblsOverMax val="0"/>
  </c:chart>
  <c:spPr>
    <a:solidFill>
      <a:schemeClr val="bg2">
        <a:lumMod val="40000"/>
        <a:lumOff val="60000"/>
      </a:schemeClr>
    </a:soli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F196CB-C04C-47CB-8281-4B33EB9432C7}" type="datetimeFigureOut">
              <a:rPr lang="zh-CN" altLang="en-US" smtClean="0"/>
              <a:t>2023/3/17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EB1A27-F164-4FF8-B7BD-108FF53E8531}" type="slidenum">
              <a:rPr lang="zh-CN" altLang="en-US" smtClean="0"/>
              <a:t>‹#›</a:t>
            </a:fld>
            <a:endParaRPr lang="zh-CN" altLang="en-US"/>
          </a:p>
        </p:txBody>
      </p:sp>
    </p:spTree>
    <p:extLst>
      <p:ext uri="{BB962C8B-B14F-4D97-AF65-F5344CB8AC3E}">
        <p14:creationId xmlns:p14="http://schemas.microsoft.com/office/powerpoint/2010/main" val="826351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406DA67-EB26-4387-8F27-117593D5DAF9}" type="slidenum">
              <a:rPr lang="en-US" altLang="zh-CN" smtClean="0"/>
              <a:pPr>
                <a:spcBef>
                  <a:spcPct val="0"/>
                </a:spcBef>
              </a:pPr>
              <a:t>37</a:t>
            </a:fld>
            <a:endParaRPr lang="en-US" altLang="zh-CN"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513636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p:spPr>
        <p:txBody>
          <a:bodyPr/>
          <a:lstStyle/>
          <a:p>
            <a:r>
              <a:rPr lang="zh-CN" altLang="en-US" smtClean="0">
                <a:latin typeface="Arial" panose="020B0604020202020204" pitchFamily="34" charset="0"/>
              </a:rPr>
              <a:t>通过多轮操作，图像被白化了。</a:t>
            </a:r>
            <a:endParaRPr lang="en-US" altLang="zh-CN" smtClean="0">
              <a:latin typeface="Arial" panose="020B0604020202020204" pitchFamily="34" charset="0"/>
            </a:endParaRPr>
          </a:p>
          <a:p>
            <a:endParaRPr lang="zh-CN" altLang="en-US" smtClean="0">
              <a:latin typeface="Arial" panose="020B0604020202020204" pitchFamily="34" charset="0"/>
            </a:endParaRPr>
          </a:p>
        </p:txBody>
      </p:sp>
      <p:sp>
        <p:nvSpPr>
          <p:cNvPr id="52228" name="灯片编号占位符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BC8C13E-1CF4-4959-B739-7E4BC32A21C7}" type="slidenum">
              <a:rPr lang="en-US" altLang="zh-CN" smtClean="0"/>
              <a:pPr>
                <a:spcBef>
                  <a:spcPct val="0"/>
                </a:spcBef>
              </a:pPr>
              <a:t>38</a:t>
            </a:fld>
            <a:endParaRPr lang="en-US" altLang="zh-CN" smtClean="0"/>
          </a:p>
        </p:txBody>
      </p:sp>
    </p:spTree>
    <p:extLst>
      <p:ext uri="{BB962C8B-B14F-4D97-AF65-F5344CB8AC3E}">
        <p14:creationId xmlns:p14="http://schemas.microsoft.com/office/powerpoint/2010/main" val="1869908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r>
              <a:rPr lang="zh-CN" altLang="en-US" smtClean="0">
                <a:latin typeface="Arial" panose="020B0604020202020204" pitchFamily="34" charset="0"/>
              </a:rPr>
              <a:t>多轮迭代后，会出现返回现象。</a:t>
            </a:r>
            <a:endParaRPr lang="en-US" altLang="zh-CN" smtClean="0">
              <a:latin typeface="Arial" panose="020B0604020202020204" pitchFamily="34" charset="0"/>
            </a:endParaRPr>
          </a:p>
          <a:p>
            <a:r>
              <a:rPr lang="zh-CN" altLang="en-US" smtClean="0">
                <a:latin typeface="Arial" panose="020B0604020202020204" pitchFamily="34" charset="0"/>
              </a:rPr>
              <a:t>在密码算法多轮迭代时，由于每轮加入了不同的密钥，使之不可能出现返回现象。</a:t>
            </a:r>
          </a:p>
        </p:txBody>
      </p:sp>
      <p:sp>
        <p:nvSpPr>
          <p:cNvPr id="54276" name="灯片编号占位符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91C8856-6DE1-4C0D-9186-5AF226D40E74}" type="slidenum">
              <a:rPr lang="en-US" altLang="zh-CN" smtClean="0"/>
              <a:pPr>
                <a:spcBef>
                  <a:spcPct val="0"/>
                </a:spcBef>
              </a:pPr>
              <a:t>39</a:t>
            </a:fld>
            <a:endParaRPr lang="en-US" altLang="zh-CN" smtClean="0"/>
          </a:p>
        </p:txBody>
      </p:sp>
    </p:spTree>
    <p:extLst>
      <p:ext uri="{BB962C8B-B14F-4D97-AF65-F5344CB8AC3E}">
        <p14:creationId xmlns:p14="http://schemas.microsoft.com/office/powerpoint/2010/main" val="4084062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6671FEE-EFE8-4A63-883D-D7A8310E9FBE}" type="datetimeFigureOut">
              <a:rPr lang="zh-CN" altLang="en-US" smtClean="0"/>
              <a:t>2023/3/17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783E73-9BB3-410A-942C-0A02E814801F}" type="slidenum">
              <a:rPr lang="zh-CN" altLang="en-US" smtClean="0"/>
              <a:t>‹#›</a:t>
            </a:fld>
            <a:endParaRPr lang="zh-CN" altLang="en-US"/>
          </a:p>
        </p:txBody>
      </p:sp>
    </p:spTree>
    <p:extLst>
      <p:ext uri="{BB962C8B-B14F-4D97-AF65-F5344CB8AC3E}">
        <p14:creationId xmlns:p14="http://schemas.microsoft.com/office/powerpoint/2010/main" val="2644069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6671FEE-EFE8-4A63-883D-D7A8310E9FBE}" type="datetimeFigureOut">
              <a:rPr lang="zh-CN" altLang="en-US" smtClean="0"/>
              <a:t>2023/3/17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783E73-9BB3-410A-942C-0A02E814801F}" type="slidenum">
              <a:rPr lang="zh-CN" altLang="en-US" smtClean="0"/>
              <a:t>‹#›</a:t>
            </a:fld>
            <a:endParaRPr lang="zh-CN" altLang="en-US"/>
          </a:p>
        </p:txBody>
      </p:sp>
    </p:spTree>
    <p:extLst>
      <p:ext uri="{BB962C8B-B14F-4D97-AF65-F5344CB8AC3E}">
        <p14:creationId xmlns:p14="http://schemas.microsoft.com/office/powerpoint/2010/main" val="1039305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6671FEE-EFE8-4A63-883D-D7A8310E9FBE}" type="datetimeFigureOut">
              <a:rPr lang="zh-CN" altLang="en-US" smtClean="0"/>
              <a:t>2023/3/17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783E73-9BB3-410A-942C-0A02E814801F}" type="slidenum">
              <a:rPr lang="zh-CN" altLang="en-US" smtClean="0"/>
              <a:t>‹#›</a:t>
            </a:fld>
            <a:endParaRPr lang="zh-CN" altLang="en-US"/>
          </a:p>
        </p:txBody>
      </p:sp>
    </p:spTree>
    <p:extLst>
      <p:ext uri="{BB962C8B-B14F-4D97-AF65-F5344CB8AC3E}">
        <p14:creationId xmlns:p14="http://schemas.microsoft.com/office/powerpoint/2010/main" val="1877076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6671FEE-EFE8-4A63-883D-D7A8310E9FBE}" type="datetimeFigureOut">
              <a:rPr lang="zh-CN" altLang="en-US" smtClean="0"/>
              <a:t>2023/3/17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783E73-9BB3-410A-942C-0A02E814801F}" type="slidenum">
              <a:rPr lang="zh-CN" altLang="en-US" smtClean="0"/>
              <a:t>‹#›</a:t>
            </a:fld>
            <a:endParaRPr lang="zh-CN" alt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932263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6671FEE-EFE8-4A63-883D-D7A8310E9FBE}" type="datetimeFigureOut">
              <a:rPr lang="zh-CN" altLang="en-US" smtClean="0"/>
              <a:t>2023/3/17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783E73-9BB3-410A-942C-0A02E814801F}" type="slidenum">
              <a:rPr lang="zh-CN" altLang="en-US" smtClean="0"/>
              <a:t>‹#›</a:t>
            </a:fld>
            <a:endParaRPr lang="zh-CN" altLang="en-US"/>
          </a:p>
        </p:txBody>
      </p:sp>
    </p:spTree>
    <p:extLst>
      <p:ext uri="{BB962C8B-B14F-4D97-AF65-F5344CB8AC3E}">
        <p14:creationId xmlns:p14="http://schemas.microsoft.com/office/powerpoint/2010/main" val="3397828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671FEE-EFE8-4A63-883D-D7A8310E9FBE}" type="datetimeFigureOut">
              <a:rPr lang="zh-CN" altLang="en-US" smtClean="0"/>
              <a:t>2023/3/17</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783E73-9BB3-410A-942C-0A02E814801F}" type="slidenum">
              <a:rPr lang="zh-CN" altLang="en-US" smtClean="0"/>
              <a:t>‹#›</a:t>
            </a:fld>
            <a:endParaRPr lang="zh-CN" altLang="en-US"/>
          </a:p>
        </p:txBody>
      </p:sp>
    </p:spTree>
    <p:extLst>
      <p:ext uri="{BB962C8B-B14F-4D97-AF65-F5344CB8AC3E}">
        <p14:creationId xmlns:p14="http://schemas.microsoft.com/office/powerpoint/2010/main" val="1345424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671FEE-EFE8-4A63-883D-D7A8310E9FBE}" type="datetimeFigureOut">
              <a:rPr lang="zh-CN" altLang="en-US" smtClean="0"/>
              <a:t>2023/3/17</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783E73-9BB3-410A-942C-0A02E814801F}" type="slidenum">
              <a:rPr lang="zh-CN" altLang="en-US" smtClean="0"/>
              <a:t>‹#›</a:t>
            </a:fld>
            <a:endParaRPr lang="zh-CN" altLang="en-US"/>
          </a:p>
        </p:txBody>
      </p:sp>
    </p:spTree>
    <p:extLst>
      <p:ext uri="{BB962C8B-B14F-4D97-AF65-F5344CB8AC3E}">
        <p14:creationId xmlns:p14="http://schemas.microsoft.com/office/powerpoint/2010/main" val="73488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671FEE-EFE8-4A63-883D-D7A8310E9FBE}" type="datetimeFigureOut">
              <a:rPr lang="zh-CN" altLang="en-US" smtClean="0"/>
              <a:t>2023/3/17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783E73-9BB3-410A-942C-0A02E814801F}" type="slidenum">
              <a:rPr lang="zh-CN" altLang="en-US" smtClean="0"/>
              <a:t>‹#›</a:t>
            </a:fld>
            <a:endParaRPr lang="zh-CN" altLang="en-US"/>
          </a:p>
        </p:txBody>
      </p:sp>
    </p:spTree>
    <p:extLst>
      <p:ext uri="{BB962C8B-B14F-4D97-AF65-F5344CB8AC3E}">
        <p14:creationId xmlns:p14="http://schemas.microsoft.com/office/powerpoint/2010/main" val="4131665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671FEE-EFE8-4A63-883D-D7A8310E9FBE}" type="datetimeFigureOut">
              <a:rPr lang="zh-CN" altLang="en-US" smtClean="0"/>
              <a:t>2023/3/17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783E73-9BB3-410A-942C-0A02E814801F}" type="slidenum">
              <a:rPr lang="zh-CN" altLang="en-US" smtClean="0"/>
              <a:t>‹#›</a:t>
            </a:fld>
            <a:endParaRPr lang="zh-CN" altLang="en-US"/>
          </a:p>
        </p:txBody>
      </p:sp>
    </p:spTree>
    <p:extLst>
      <p:ext uri="{BB962C8B-B14F-4D97-AF65-F5344CB8AC3E}">
        <p14:creationId xmlns:p14="http://schemas.microsoft.com/office/powerpoint/2010/main" val="1209807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E6671FEE-EFE8-4A63-883D-D7A8310E9FBE}" type="datetimeFigureOut">
              <a:rPr lang="zh-CN" altLang="en-US" smtClean="0"/>
              <a:t>2023/3/17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783E73-9BB3-410A-942C-0A02E814801F}" type="slidenum">
              <a:rPr lang="zh-CN" altLang="en-US" smtClean="0"/>
              <a:t>‹#›</a:t>
            </a:fld>
            <a:endParaRPr lang="zh-CN" altLang="en-US"/>
          </a:p>
        </p:txBody>
      </p:sp>
    </p:spTree>
    <p:extLst>
      <p:ext uri="{BB962C8B-B14F-4D97-AF65-F5344CB8AC3E}">
        <p14:creationId xmlns:p14="http://schemas.microsoft.com/office/powerpoint/2010/main" val="25772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6671FEE-EFE8-4A63-883D-D7A8310E9FBE}" type="datetimeFigureOut">
              <a:rPr lang="zh-CN" altLang="en-US" smtClean="0"/>
              <a:t>2023/3/17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783E73-9BB3-410A-942C-0A02E814801F}" type="slidenum">
              <a:rPr lang="zh-CN" altLang="en-US" smtClean="0"/>
              <a:t>‹#›</a:t>
            </a:fld>
            <a:endParaRPr lang="zh-CN" altLang="en-US"/>
          </a:p>
        </p:txBody>
      </p:sp>
    </p:spTree>
    <p:extLst>
      <p:ext uri="{BB962C8B-B14F-4D97-AF65-F5344CB8AC3E}">
        <p14:creationId xmlns:p14="http://schemas.microsoft.com/office/powerpoint/2010/main" val="366529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6671FEE-EFE8-4A63-883D-D7A8310E9FBE}" type="datetimeFigureOut">
              <a:rPr lang="zh-CN" altLang="en-US" smtClean="0"/>
              <a:t>2023/3/17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783E73-9BB3-410A-942C-0A02E814801F}" type="slidenum">
              <a:rPr lang="zh-CN" altLang="en-US" smtClean="0"/>
              <a:t>‹#›</a:t>
            </a:fld>
            <a:endParaRPr lang="zh-CN" altLang="en-US"/>
          </a:p>
        </p:txBody>
      </p:sp>
    </p:spTree>
    <p:extLst>
      <p:ext uri="{BB962C8B-B14F-4D97-AF65-F5344CB8AC3E}">
        <p14:creationId xmlns:p14="http://schemas.microsoft.com/office/powerpoint/2010/main" val="98697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671FEE-EFE8-4A63-883D-D7A8310E9FBE}" type="datetimeFigureOut">
              <a:rPr lang="zh-CN" altLang="en-US" smtClean="0"/>
              <a:t>2023/3/17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783E73-9BB3-410A-942C-0A02E814801F}" type="slidenum">
              <a:rPr lang="zh-CN" altLang="en-US" smtClean="0"/>
              <a:t>‹#›</a:t>
            </a:fld>
            <a:endParaRPr lang="zh-CN" altLang="en-US"/>
          </a:p>
        </p:txBody>
      </p:sp>
    </p:spTree>
    <p:extLst>
      <p:ext uri="{BB962C8B-B14F-4D97-AF65-F5344CB8AC3E}">
        <p14:creationId xmlns:p14="http://schemas.microsoft.com/office/powerpoint/2010/main" val="797191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E6671FEE-EFE8-4A63-883D-D7A8310E9FBE}" type="datetimeFigureOut">
              <a:rPr lang="zh-CN" altLang="en-US" smtClean="0"/>
              <a:t>2023/3/17</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0C783E73-9BB3-410A-942C-0A02E814801F}" type="slidenum">
              <a:rPr lang="zh-CN" altLang="en-US" smtClean="0"/>
              <a:t>‹#›</a:t>
            </a:fld>
            <a:endParaRPr lang="zh-CN" altLang="en-US"/>
          </a:p>
        </p:txBody>
      </p:sp>
    </p:spTree>
    <p:extLst>
      <p:ext uri="{BB962C8B-B14F-4D97-AF65-F5344CB8AC3E}">
        <p14:creationId xmlns:p14="http://schemas.microsoft.com/office/powerpoint/2010/main" val="148512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671FEE-EFE8-4A63-883D-D7A8310E9FBE}" type="datetimeFigureOut">
              <a:rPr lang="zh-CN" altLang="en-US" smtClean="0"/>
              <a:t>2023/3/17</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0C783E73-9BB3-410A-942C-0A02E814801F}" type="slidenum">
              <a:rPr lang="zh-CN" altLang="en-US" smtClean="0"/>
              <a:t>‹#›</a:t>
            </a:fld>
            <a:endParaRPr lang="zh-CN" altLang="en-US"/>
          </a:p>
        </p:txBody>
      </p:sp>
    </p:spTree>
    <p:extLst>
      <p:ext uri="{BB962C8B-B14F-4D97-AF65-F5344CB8AC3E}">
        <p14:creationId xmlns:p14="http://schemas.microsoft.com/office/powerpoint/2010/main" val="2624749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E6671FEE-EFE8-4A63-883D-D7A8310E9FBE}" type="datetimeFigureOut">
              <a:rPr lang="zh-CN" altLang="en-US" smtClean="0"/>
              <a:t>2023/3/17</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0C783E73-9BB3-410A-942C-0A02E814801F}" type="slidenum">
              <a:rPr lang="zh-CN" altLang="en-US" smtClean="0"/>
              <a:t>‹#›</a:t>
            </a:fld>
            <a:endParaRPr lang="zh-CN" altLang="en-US"/>
          </a:p>
        </p:txBody>
      </p:sp>
    </p:spTree>
    <p:extLst>
      <p:ext uri="{BB962C8B-B14F-4D97-AF65-F5344CB8AC3E}">
        <p14:creationId xmlns:p14="http://schemas.microsoft.com/office/powerpoint/2010/main" val="550501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6671FEE-EFE8-4A63-883D-D7A8310E9FBE}" type="datetimeFigureOut">
              <a:rPr lang="zh-CN" altLang="en-US" smtClean="0"/>
              <a:t>2023/3/17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783E73-9BB3-410A-942C-0A02E814801F}" type="slidenum">
              <a:rPr lang="zh-CN" altLang="en-US" smtClean="0"/>
              <a:t>‹#›</a:t>
            </a:fld>
            <a:endParaRPr lang="zh-CN" altLang="en-US"/>
          </a:p>
        </p:txBody>
      </p:sp>
    </p:spTree>
    <p:extLst>
      <p:ext uri="{BB962C8B-B14F-4D97-AF65-F5344CB8AC3E}">
        <p14:creationId xmlns:p14="http://schemas.microsoft.com/office/powerpoint/2010/main" val="42853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6671FEE-EFE8-4A63-883D-D7A8310E9FBE}" type="datetimeFigureOut">
              <a:rPr lang="zh-CN" altLang="en-US" smtClean="0"/>
              <a:t>2023/3/17</a:t>
            </a:fld>
            <a:endParaRPr lang="zh-CN" alt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0C783E73-9BB3-410A-942C-0A02E814801F}" type="slidenum">
              <a:rPr lang="zh-CN" altLang="en-US" smtClean="0"/>
              <a:t>‹#›</a:t>
            </a:fld>
            <a:endParaRPr lang="zh-CN" altLang="en-US"/>
          </a:p>
        </p:txBody>
      </p:sp>
    </p:spTree>
    <p:extLst>
      <p:ext uri="{BB962C8B-B14F-4D97-AF65-F5344CB8AC3E}">
        <p14:creationId xmlns:p14="http://schemas.microsoft.com/office/powerpoint/2010/main" val="315050882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5.jpeg"/><Relationship Id="rId13" Type="http://schemas.openxmlformats.org/officeDocument/2006/relationships/image" Target="../media/image30.jpeg"/><Relationship Id="rId3" Type="http://schemas.openxmlformats.org/officeDocument/2006/relationships/image" Target="../media/image20.jpeg"/><Relationship Id="rId7" Type="http://schemas.openxmlformats.org/officeDocument/2006/relationships/image" Target="../media/image24.jpeg"/><Relationship Id="rId12" Type="http://schemas.openxmlformats.org/officeDocument/2006/relationships/image" Target="../media/image29.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3.jpeg"/><Relationship Id="rId11" Type="http://schemas.openxmlformats.org/officeDocument/2006/relationships/image" Target="../media/image28.jpeg"/><Relationship Id="rId5" Type="http://schemas.openxmlformats.org/officeDocument/2006/relationships/image" Target="../media/image22.jpeg"/><Relationship Id="rId10" Type="http://schemas.openxmlformats.org/officeDocument/2006/relationships/image" Target="../media/image27.jpeg"/><Relationship Id="rId4" Type="http://schemas.openxmlformats.org/officeDocument/2006/relationships/image" Target="../media/image21.jpeg"/><Relationship Id="rId9" Type="http://schemas.openxmlformats.org/officeDocument/2006/relationships/image" Target="../media/image26.jpeg"/><Relationship Id="rId1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4.jpeg"/><Relationship Id="rId4" Type="http://schemas.openxmlformats.org/officeDocument/2006/relationships/image" Target="../media/image33.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6.wmf"/><Relationship Id="rId5" Type="http://schemas.openxmlformats.org/officeDocument/2006/relationships/oleObject" Target="../embeddings/oleObject2.bin"/><Relationship Id="rId10" Type="http://schemas.openxmlformats.org/officeDocument/2006/relationships/image" Target="../media/image38.emf"/><Relationship Id="rId4" Type="http://schemas.openxmlformats.org/officeDocument/2006/relationships/image" Target="../media/image35.wmf"/><Relationship Id="rId9" Type="http://schemas.openxmlformats.org/officeDocument/2006/relationships/oleObject" Target="../embeddings/oleObject4.bin"/></Relationships>
</file>

<file path=ppt/slides/_rels/slide41.xml.rels><?xml version="1.0" encoding="UTF-8" standalone="yes"?>
<Relationships xmlns="http://schemas.openxmlformats.org/package/2006/relationships"><Relationship Id="rId3" Type="http://schemas.openxmlformats.org/officeDocument/2006/relationships/image" Target="../media/image41.emf"/><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39.wmf"/><Relationship Id="rId4"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5.wmf"/><Relationship Id="rId5" Type="http://schemas.openxmlformats.org/officeDocument/2006/relationships/oleObject" Target="../embeddings/oleObject8.bin"/><Relationship Id="rId4" Type="http://schemas.openxmlformats.org/officeDocument/2006/relationships/image" Target="../media/image44.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6.wmf"/></Relationships>
</file>

<file path=ppt/slides/_rels/slide49.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8.emf"/></Relationships>
</file>

<file path=ppt/slides/_rels/slide52.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2.xml"/><Relationship Id="rId4" Type="http://schemas.openxmlformats.org/officeDocument/2006/relationships/image" Target="../media/image55.emf"/></Relationships>
</file>

<file path=ppt/slides/_rels/slide5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6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 Id="rId9" Type="http://schemas.openxmlformats.org/officeDocument/2006/relationships/image" Target="../media/image77.png"/></Relationships>
</file>

<file path=ppt/slides/_rels/slide7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09066" y="1828801"/>
            <a:ext cx="7706284" cy="1552574"/>
          </a:xfrm>
        </p:spPr>
        <p:txBody>
          <a:bodyPr/>
          <a:lstStyle/>
          <a:p>
            <a:pPr algn="ctr"/>
            <a:r>
              <a:rPr lang="zh-CN" altLang="en-US" sz="4800" dirty="0" smtClean="0">
                <a:solidFill>
                  <a:srgbClr val="FFFF00"/>
                </a:solidFill>
              </a:rPr>
              <a:t>第</a:t>
            </a:r>
            <a:r>
              <a:rPr lang="en-US" altLang="zh-CN" sz="4800" dirty="0" smtClean="0">
                <a:solidFill>
                  <a:srgbClr val="FFFF00"/>
                </a:solidFill>
              </a:rPr>
              <a:t>4</a:t>
            </a:r>
            <a:r>
              <a:rPr lang="zh-CN" altLang="en-US" sz="4800" dirty="0" smtClean="0">
                <a:solidFill>
                  <a:srgbClr val="FFFF00"/>
                </a:solidFill>
              </a:rPr>
              <a:t>章 密码学基础</a:t>
            </a:r>
            <a:r>
              <a:rPr lang="en-US" altLang="zh-CN" sz="4800" dirty="0" smtClean="0">
                <a:solidFill>
                  <a:srgbClr val="FFFF00"/>
                </a:solidFill>
              </a:rPr>
              <a:t/>
            </a:r>
            <a:br>
              <a:rPr lang="en-US" altLang="zh-CN" sz="4800" dirty="0" smtClean="0">
                <a:solidFill>
                  <a:srgbClr val="FFFF00"/>
                </a:solidFill>
              </a:rPr>
            </a:br>
            <a:r>
              <a:rPr lang="zh-CN" altLang="en-US" sz="4800" dirty="0" smtClean="0">
                <a:solidFill>
                  <a:srgbClr val="FFFF00"/>
                </a:solidFill>
              </a:rPr>
              <a:t>及对称密码算法</a:t>
            </a:r>
            <a:endParaRPr lang="zh-CN" altLang="en-US" sz="4800" dirty="0">
              <a:solidFill>
                <a:srgbClr val="FFFF00"/>
              </a:solidFill>
            </a:endParaRPr>
          </a:p>
        </p:txBody>
      </p:sp>
      <p:sp>
        <p:nvSpPr>
          <p:cNvPr id="3" name="副标题 2"/>
          <p:cNvSpPr>
            <a:spLocks noGrp="1"/>
          </p:cNvSpPr>
          <p:nvPr>
            <p:ph type="subTitle" idx="1"/>
          </p:nvPr>
        </p:nvSpPr>
        <p:spPr>
          <a:xfrm>
            <a:off x="1143000" y="4135374"/>
            <a:ext cx="6858000" cy="1789176"/>
          </a:xfrm>
        </p:spPr>
        <p:txBody>
          <a:bodyPr>
            <a:noAutofit/>
          </a:bodyPr>
          <a:lstStyle/>
          <a:p>
            <a:pPr algn="ctr"/>
            <a:r>
              <a:rPr lang="zh-CN" altLang="en-US" sz="3200" dirty="0"/>
              <a:t>东南大学 </a:t>
            </a:r>
            <a:r>
              <a:rPr lang="zh-CN" altLang="en-US" sz="3200" dirty="0" smtClean="0"/>
              <a:t>信息科学与工程学院</a:t>
            </a:r>
            <a:r>
              <a:rPr lang="en-US" altLang="zh-CN" sz="3200" dirty="0" smtClean="0"/>
              <a:t/>
            </a:r>
            <a:br>
              <a:rPr lang="en-US" altLang="zh-CN" sz="3200" dirty="0" smtClean="0"/>
            </a:br>
            <a:r>
              <a:rPr lang="zh-CN" altLang="en-US" sz="3200" dirty="0" smtClean="0"/>
              <a:t>胡</a:t>
            </a:r>
            <a:r>
              <a:rPr lang="zh-CN" altLang="en-US" sz="3200" dirty="0"/>
              <a:t>爱群 </a:t>
            </a:r>
            <a:r>
              <a:rPr lang="zh-CN" altLang="en-US" sz="3200" dirty="0" smtClean="0"/>
              <a:t>教授</a:t>
            </a:r>
            <a:r>
              <a:rPr lang="en-US" altLang="zh-CN" sz="3200" dirty="0" smtClean="0"/>
              <a:t>/</a:t>
            </a:r>
            <a:r>
              <a:rPr lang="zh-CN" altLang="en-US" sz="3200" dirty="0" smtClean="0"/>
              <a:t>博导</a:t>
            </a:r>
            <a:endParaRPr lang="en-US" altLang="zh-CN" sz="3200" dirty="0" smtClean="0"/>
          </a:p>
          <a:p>
            <a:pPr algn="ctr"/>
            <a:r>
              <a:rPr lang="en-US" altLang="zh-CN" sz="3200" dirty="0" smtClean="0"/>
              <a:t>2022</a:t>
            </a:r>
            <a:r>
              <a:rPr lang="zh-CN" altLang="en-US" sz="3200" dirty="0" smtClean="0"/>
              <a:t>年</a:t>
            </a:r>
            <a:r>
              <a:rPr lang="en-US" altLang="zh-CN" sz="3200" dirty="0" smtClean="0"/>
              <a:t>3</a:t>
            </a:r>
            <a:r>
              <a:rPr lang="zh-CN" altLang="en-US" sz="3200" dirty="0" smtClean="0"/>
              <a:t>月</a:t>
            </a:r>
            <a:r>
              <a:rPr lang="en-US" altLang="zh-CN" sz="3200" dirty="0" smtClean="0"/>
              <a:t>18</a:t>
            </a:r>
            <a:r>
              <a:rPr lang="zh-CN" altLang="en-US" sz="3200" dirty="0" smtClean="0"/>
              <a:t>日</a:t>
            </a:r>
            <a:endParaRPr lang="zh-CN" altLang="en-US" sz="3200" dirty="0"/>
          </a:p>
        </p:txBody>
      </p:sp>
    </p:spTree>
    <p:extLst>
      <p:ext uri="{BB962C8B-B14F-4D97-AF65-F5344CB8AC3E}">
        <p14:creationId xmlns:p14="http://schemas.microsoft.com/office/powerpoint/2010/main" val="2516833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959" y="749113"/>
            <a:ext cx="7053542" cy="675446"/>
          </a:xfrm>
        </p:spPr>
        <p:txBody>
          <a:bodyPr/>
          <a:lstStyle/>
          <a:p>
            <a:r>
              <a:rPr lang="en-US" altLang="zh-CN" dirty="0" smtClean="0">
                <a:solidFill>
                  <a:srgbClr val="FFC000"/>
                </a:solidFill>
              </a:rPr>
              <a:t>2</a:t>
            </a:r>
            <a:r>
              <a:rPr lang="zh-CN" altLang="en-US" dirty="0" smtClean="0">
                <a:solidFill>
                  <a:srgbClr val="FFC000"/>
                </a:solidFill>
              </a:rPr>
              <a:t>）对加密算法的攻击类型</a:t>
            </a:r>
            <a:endParaRPr lang="zh-CN" altLang="en-US" dirty="0">
              <a:solidFill>
                <a:srgbClr val="FFC000"/>
              </a:solidFill>
            </a:endParaRPr>
          </a:p>
        </p:txBody>
      </p:sp>
      <p:sp>
        <p:nvSpPr>
          <p:cNvPr id="3" name="内容占位符 2"/>
          <p:cNvSpPr>
            <a:spLocks noGrp="1"/>
          </p:cNvSpPr>
          <p:nvPr>
            <p:ph idx="1"/>
          </p:nvPr>
        </p:nvSpPr>
        <p:spPr>
          <a:xfrm>
            <a:off x="576381" y="1901639"/>
            <a:ext cx="8105775" cy="2832286"/>
          </a:xfrm>
          <a:ln>
            <a:solidFill>
              <a:srgbClr val="FFC000"/>
            </a:solidFill>
          </a:ln>
        </p:spPr>
        <p:txBody>
          <a:bodyPr>
            <a:noAutofit/>
          </a:bodyPr>
          <a:lstStyle/>
          <a:p>
            <a:pPr algn="just">
              <a:spcBef>
                <a:spcPts val="600"/>
              </a:spcBef>
            </a:pPr>
            <a:r>
              <a:rPr lang="zh-CN" altLang="en-US" sz="1800" dirty="0" smtClean="0">
                <a:solidFill>
                  <a:srgbClr val="FFFF00"/>
                </a:solidFill>
              </a:rPr>
              <a:t>唯密文攻击</a:t>
            </a:r>
            <a:r>
              <a:rPr lang="zh-CN" altLang="en-US" sz="1800" dirty="0" smtClean="0"/>
              <a:t>：具有足够多的采用同一密钥加密的密文。</a:t>
            </a:r>
            <a:endParaRPr lang="en-US" altLang="zh-CN" sz="1800" dirty="0" smtClean="0"/>
          </a:p>
          <a:p>
            <a:pPr algn="just">
              <a:spcBef>
                <a:spcPts val="600"/>
              </a:spcBef>
            </a:pPr>
            <a:r>
              <a:rPr lang="zh-CN" altLang="en-US" sz="1800" dirty="0" smtClean="0">
                <a:solidFill>
                  <a:srgbClr val="FFFF00"/>
                </a:solidFill>
              </a:rPr>
              <a:t>已知明文攻击</a:t>
            </a:r>
            <a:r>
              <a:rPr lang="zh-CN" altLang="en-US" sz="1800" dirty="0" smtClean="0"/>
              <a:t>：不仅具有唯密文攻击条件，还具有足够多的采用同一密钥加密的密文和对应的明文。</a:t>
            </a:r>
            <a:endParaRPr lang="en-US" altLang="zh-CN" sz="1800" dirty="0" smtClean="0"/>
          </a:p>
          <a:p>
            <a:pPr algn="just">
              <a:spcBef>
                <a:spcPts val="600"/>
              </a:spcBef>
            </a:pPr>
            <a:r>
              <a:rPr lang="zh-CN" altLang="en-US" sz="1800" dirty="0">
                <a:solidFill>
                  <a:srgbClr val="FFFF00"/>
                </a:solidFill>
              </a:rPr>
              <a:t>选择明文攻击</a:t>
            </a:r>
            <a:r>
              <a:rPr lang="zh-CN" altLang="en-US" sz="1800" dirty="0" smtClean="0"/>
              <a:t>：不仅具有上面的条件，还可以选择对破译有利的明文及对应密文。</a:t>
            </a:r>
            <a:endParaRPr lang="en-US" altLang="zh-CN" sz="1800" dirty="0" smtClean="0"/>
          </a:p>
          <a:p>
            <a:pPr algn="just">
              <a:spcBef>
                <a:spcPts val="600"/>
              </a:spcBef>
            </a:pPr>
            <a:r>
              <a:rPr lang="zh-CN" altLang="en-US" sz="1800" dirty="0">
                <a:solidFill>
                  <a:srgbClr val="FFFF00"/>
                </a:solidFill>
              </a:rPr>
              <a:t>选择密文攻击</a:t>
            </a:r>
            <a:r>
              <a:rPr lang="zh-CN" altLang="en-US" sz="1800" dirty="0" smtClean="0"/>
              <a:t>：不仅具有已知明文攻击的条件，还可以选择对破译有利的密文及对应明文；</a:t>
            </a:r>
            <a:endParaRPr lang="en-US" altLang="zh-CN" sz="1800" dirty="0" smtClean="0"/>
          </a:p>
          <a:p>
            <a:pPr algn="just">
              <a:spcBef>
                <a:spcPts val="600"/>
              </a:spcBef>
            </a:pPr>
            <a:r>
              <a:rPr lang="zh-CN" altLang="en-US" sz="1800" dirty="0">
                <a:solidFill>
                  <a:srgbClr val="FFFF00"/>
                </a:solidFill>
              </a:rPr>
              <a:t>相关密钥攻击</a:t>
            </a:r>
            <a:r>
              <a:rPr lang="zh-CN" altLang="en-US" sz="1800" dirty="0" smtClean="0"/>
              <a:t>：不仅具有上述条件，而且具有所求密钥的相关密钥及所对应的明文和密文。</a:t>
            </a:r>
            <a:endParaRPr lang="zh-CN" altLang="en-US" sz="1800" dirty="0"/>
          </a:p>
        </p:txBody>
      </p:sp>
      <p:sp>
        <p:nvSpPr>
          <p:cNvPr id="4" name="文本框 3"/>
          <p:cNvSpPr txBox="1"/>
          <p:nvPr/>
        </p:nvSpPr>
        <p:spPr>
          <a:xfrm>
            <a:off x="576380" y="4860866"/>
            <a:ext cx="8105775" cy="1477328"/>
          </a:xfrm>
          <a:prstGeom prst="rect">
            <a:avLst/>
          </a:prstGeom>
          <a:solidFill>
            <a:schemeClr val="tx1"/>
          </a:solidFill>
          <a:ln>
            <a:solidFill>
              <a:schemeClr val="accent1"/>
            </a:solidFill>
          </a:ln>
        </p:spPr>
        <p:txBody>
          <a:bodyPr wrap="square" rtlCol="0">
            <a:spAutoFit/>
          </a:bodyPr>
          <a:lstStyle/>
          <a:p>
            <a:pPr marL="214313" indent="-214313" algn="just">
              <a:buFont typeface="Arial" panose="020B0604020202020204" pitchFamily="34" charset="0"/>
              <a:buChar char="•"/>
            </a:pPr>
            <a:r>
              <a:rPr lang="zh-CN" altLang="en-US" dirty="0">
                <a:solidFill>
                  <a:srgbClr val="FF0000"/>
                </a:solidFill>
              </a:rPr>
              <a:t>穷举攻击：穷尽所有密钥，解密密文，并检测所得明文是否正确；</a:t>
            </a:r>
            <a:endParaRPr lang="en-US" altLang="zh-CN" dirty="0">
              <a:solidFill>
                <a:srgbClr val="FF0000"/>
              </a:solidFill>
            </a:endParaRPr>
          </a:p>
          <a:p>
            <a:pPr marL="214313" indent="-214313" algn="just">
              <a:buFont typeface="Arial" panose="020B0604020202020204" pitchFamily="34" charset="0"/>
              <a:buChar char="•"/>
            </a:pPr>
            <a:r>
              <a:rPr lang="zh-CN" altLang="en-US" dirty="0">
                <a:solidFill>
                  <a:srgbClr val="FF0000"/>
                </a:solidFill>
              </a:rPr>
              <a:t>解析攻击：针对密码算法设计所依赖的数学问题，利用数学求解方法破解；</a:t>
            </a:r>
            <a:endParaRPr lang="en-US" altLang="zh-CN" dirty="0">
              <a:solidFill>
                <a:srgbClr val="FF0000"/>
              </a:solidFill>
            </a:endParaRPr>
          </a:p>
          <a:p>
            <a:pPr marL="214313" indent="-214313" algn="just">
              <a:buFont typeface="Arial" panose="020B0604020202020204" pitchFamily="34" charset="0"/>
              <a:buChar char="•"/>
            </a:pPr>
            <a:r>
              <a:rPr lang="zh-CN" altLang="en-US" dirty="0">
                <a:solidFill>
                  <a:srgbClr val="FF0000"/>
                </a:solidFill>
              </a:rPr>
              <a:t>统计攻击：利用明文、密文内在统计规律破解密码</a:t>
            </a:r>
            <a:r>
              <a:rPr lang="zh-CN" altLang="en-US" dirty="0" smtClean="0">
                <a:solidFill>
                  <a:srgbClr val="FF0000"/>
                </a:solidFill>
              </a:rPr>
              <a:t>；</a:t>
            </a:r>
            <a:endParaRPr lang="en-US" altLang="zh-CN" dirty="0" smtClean="0">
              <a:solidFill>
                <a:srgbClr val="FF0000"/>
              </a:solidFill>
            </a:endParaRPr>
          </a:p>
          <a:p>
            <a:pPr marL="214313" indent="-214313" algn="just">
              <a:buFont typeface="Arial" panose="020B0604020202020204" pitchFamily="34" charset="0"/>
              <a:buChar char="•"/>
            </a:pPr>
            <a:r>
              <a:rPr lang="zh-CN" altLang="en-US" dirty="0" smtClean="0">
                <a:solidFill>
                  <a:srgbClr val="FF0000"/>
                </a:solidFill>
              </a:rPr>
              <a:t>代数</a:t>
            </a:r>
            <a:r>
              <a:rPr lang="zh-CN" altLang="en-US" dirty="0">
                <a:solidFill>
                  <a:srgbClr val="FF0000"/>
                </a:solidFill>
              </a:rPr>
              <a:t>攻击：将密码破解问题归结为有限域上的某个低次的多元代数方程组的求解问题。</a:t>
            </a:r>
          </a:p>
        </p:txBody>
      </p:sp>
    </p:spTree>
    <p:extLst>
      <p:ext uri="{BB962C8B-B14F-4D97-AF65-F5344CB8AC3E}">
        <p14:creationId xmlns:p14="http://schemas.microsoft.com/office/powerpoint/2010/main" val="1704667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746" y="662268"/>
            <a:ext cx="7055380" cy="785532"/>
          </a:xfrm>
        </p:spPr>
        <p:txBody>
          <a:bodyPr/>
          <a:lstStyle/>
          <a:p>
            <a:r>
              <a:rPr lang="zh-CN" altLang="en-US" dirty="0" smtClean="0"/>
              <a:t>穷举攻击的可能性</a:t>
            </a:r>
            <a:endParaRPr lang="zh-CN" altLang="en-US" dirty="0"/>
          </a:p>
        </p:txBody>
      </p:sp>
      <p:sp>
        <p:nvSpPr>
          <p:cNvPr id="3" name="内容占位符 2"/>
          <p:cNvSpPr>
            <a:spLocks noGrp="1"/>
          </p:cNvSpPr>
          <p:nvPr>
            <p:ph idx="1"/>
          </p:nvPr>
        </p:nvSpPr>
        <p:spPr>
          <a:xfrm>
            <a:off x="655483" y="1786956"/>
            <a:ext cx="7793192" cy="1775393"/>
          </a:xfrm>
        </p:spPr>
        <p:txBody>
          <a:bodyPr>
            <a:noAutofit/>
          </a:bodyPr>
          <a:lstStyle/>
          <a:p>
            <a:pPr algn="just"/>
            <a:r>
              <a:rPr lang="zh-CN" altLang="en-US" sz="2400" dirty="0" smtClean="0"/>
              <a:t>如果密钥空间是</a:t>
            </a:r>
            <a:r>
              <a:rPr lang="en-US" altLang="zh-CN" sz="2400" dirty="0" smtClean="0"/>
              <a:t>2</a:t>
            </a:r>
            <a:r>
              <a:rPr lang="en-US" altLang="zh-CN" sz="2400" baseline="30000" dirty="0" smtClean="0"/>
              <a:t>n</a:t>
            </a:r>
            <a:r>
              <a:rPr lang="zh-CN" altLang="en-US" sz="2400" dirty="0" smtClean="0"/>
              <a:t>，则平均需测试</a:t>
            </a:r>
            <a:r>
              <a:rPr lang="en-US" altLang="zh-CN" sz="2400" dirty="0" smtClean="0"/>
              <a:t>2</a:t>
            </a:r>
            <a:r>
              <a:rPr lang="en-US" altLang="zh-CN" sz="2400" baseline="30000" dirty="0" smtClean="0"/>
              <a:t>n-1</a:t>
            </a:r>
            <a:r>
              <a:rPr lang="zh-CN" altLang="en-US" sz="2400" dirty="0" smtClean="0"/>
              <a:t>次就可找到正确的密钥。</a:t>
            </a:r>
            <a:endParaRPr lang="en-US" altLang="zh-CN" sz="2400" dirty="0" smtClean="0"/>
          </a:p>
          <a:p>
            <a:pPr algn="just"/>
            <a:r>
              <a:rPr lang="zh-CN" altLang="en-US" sz="2400" dirty="0" smtClean="0"/>
              <a:t>目前</a:t>
            </a:r>
            <a:r>
              <a:rPr lang="en-US" altLang="zh-CN" sz="2400" dirty="0" smtClean="0"/>
              <a:t>64</a:t>
            </a:r>
            <a:r>
              <a:rPr lang="zh-CN" altLang="en-US" sz="2400" dirty="0" smtClean="0"/>
              <a:t>位密钥的密码算法是不安全的，而</a:t>
            </a:r>
            <a:r>
              <a:rPr lang="en-US" altLang="zh-CN" sz="2400" dirty="0" smtClean="0"/>
              <a:t>128</a:t>
            </a:r>
            <a:r>
              <a:rPr lang="zh-CN" altLang="en-US" sz="2400" dirty="0" smtClean="0"/>
              <a:t>位密钥是比较安全的，建议采用</a:t>
            </a:r>
            <a:r>
              <a:rPr lang="en-US" altLang="zh-CN" sz="2400" dirty="0" smtClean="0"/>
              <a:t>256</a:t>
            </a:r>
            <a:r>
              <a:rPr lang="zh-CN" altLang="en-US" sz="2400" dirty="0" smtClean="0"/>
              <a:t>位的密钥。</a:t>
            </a:r>
            <a:endParaRPr lang="zh-CN" altLang="en-US" sz="2400" dirty="0"/>
          </a:p>
        </p:txBody>
      </p:sp>
      <p:sp>
        <p:nvSpPr>
          <p:cNvPr id="4" name="文本框 3"/>
          <p:cNvSpPr txBox="1"/>
          <p:nvPr/>
        </p:nvSpPr>
        <p:spPr>
          <a:xfrm>
            <a:off x="655483" y="3901505"/>
            <a:ext cx="7965929" cy="2246769"/>
          </a:xfrm>
          <a:prstGeom prst="rect">
            <a:avLst/>
          </a:prstGeom>
          <a:noFill/>
          <a:ln>
            <a:solidFill>
              <a:srgbClr val="FFC000"/>
            </a:solidFill>
          </a:ln>
        </p:spPr>
        <p:txBody>
          <a:bodyPr wrap="square" rtlCol="0">
            <a:spAutoFit/>
          </a:bodyPr>
          <a:lstStyle/>
          <a:p>
            <a:pPr algn="just"/>
            <a:r>
              <a:rPr lang="zh-CN" altLang="en-US" sz="2800" dirty="0"/>
              <a:t>假设密钥空间为</a:t>
            </a:r>
            <a:r>
              <a:rPr lang="en-US" altLang="zh-CN" sz="2800" dirty="0"/>
              <a:t>2</a:t>
            </a:r>
            <a:r>
              <a:rPr lang="en-US" altLang="zh-CN" sz="2800" baseline="30000" dirty="0"/>
              <a:t>64</a:t>
            </a:r>
            <a:r>
              <a:rPr lang="zh-CN" altLang="en-US" sz="2800" dirty="0"/>
              <a:t>，一台计算机每秒能测试的</a:t>
            </a:r>
            <a:r>
              <a:rPr lang="en-US" altLang="zh-CN" sz="2800" dirty="0"/>
              <a:t>2</a:t>
            </a:r>
            <a:r>
              <a:rPr lang="en-US" altLang="zh-CN" sz="2800" baseline="30000" dirty="0"/>
              <a:t>30</a:t>
            </a:r>
            <a:r>
              <a:rPr lang="zh-CN" altLang="en-US" sz="2800" dirty="0"/>
              <a:t>个密钥，</a:t>
            </a:r>
            <a:endParaRPr lang="en-US" altLang="zh-CN" sz="2800" dirty="0"/>
          </a:p>
          <a:p>
            <a:pPr marL="214313" indent="-214313" algn="just">
              <a:buFont typeface="Arial" panose="020B0604020202020204" pitchFamily="34" charset="0"/>
              <a:buChar char="•"/>
            </a:pPr>
            <a:r>
              <a:rPr lang="zh-CN" altLang="en-US" sz="2800" dirty="0">
                <a:solidFill>
                  <a:srgbClr val="FFFF00"/>
                </a:solidFill>
              </a:rPr>
              <a:t>则每年可测试</a:t>
            </a:r>
            <a:r>
              <a:rPr lang="en-US" altLang="zh-CN" sz="2800" dirty="0">
                <a:solidFill>
                  <a:srgbClr val="FFFF00"/>
                </a:solidFill>
              </a:rPr>
              <a:t>365</a:t>
            </a:r>
            <a:r>
              <a:rPr lang="zh-CN" altLang="en-US" sz="2800" dirty="0">
                <a:solidFill>
                  <a:srgbClr val="FFFF00"/>
                </a:solidFill>
              </a:rPr>
              <a:t>*</a:t>
            </a:r>
            <a:r>
              <a:rPr lang="en-US" altLang="zh-CN" sz="2800" dirty="0">
                <a:solidFill>
                  <a:srgbClr val="FFFF00"/>
                </a:solidFill>
              </a:rPr>
              <a:t>24</a:t>
            </a:r>
            <a:r>
              <a:rPr lang="zh-CN" altLang="en-US" sz="2800" dirty="0">
                <a:solidFill>
                  <a:srgbClr val="FFFF00"/>
                </a:solidFill>
              </a:rPr>
              <a:t>*</a:t>
            </a:r>
            <a:r>
              <a:rPr lang="en-US" altLang="zh-CN" sz="2800" dirty="0">
                <a:solidFill>
                  <a:srgbClr val="FFFF00"/>
                </a:solidFill>
              </a:rPr>
              <a:t>3600</a:t>
            </a:r>
            <a:r>
              <a:rPr lang="zh-CN" altLang="en-US" sz="2800" dirty="0">
                <a:solidFill>
                  <a:srgbClr val="FFFF00"/>
                </a:solidFill>
              </a:rPr>
              <a:t>*</a:t>
            </a:r>
            <a:r>
              <a:rPr lang="en-US" altLang="zh-CN" sz="2800" dirty="0">
                <a:solidFill>
                  <a:srgbClr val="FFFF00"/>
                </a:solidFill>
              </a:rPr>
              <a:t>2</a:t>
            </a:r>
            <a:r>
              <a:rPr lang="en-US" altLang="zh-CN" sz="2800" baseline="30000" dirty="0">
                <a:solidFill>
                  <a:srgbClr val="FFFF00"/>
                </a:solidFill>
              </a:rPr>
              <a:t>30</a:t>
            </a:r>
            <a:r>
              <a:rPr lang="en-US" altLang="zh-CN" sz="2800" dirty="0">
                <a:solidFill>
                  <a:srgbClr val="FFFF00"/>
                </a:solidFill>
              </a:rPr>
              <a:t>=2</a:t>
            </a:r>
            <a:r>
              <a:rPr lang="en-US" altLang="zh-CN" sz="2800" baseline="30000" dirty="0">
                <a:solidFill>
                  <a:srgbClr val="FFFF00"/>
                </a:solidFill>
              </a:rPr>
              <a:t>55</a:t>
            </a:r>
            <a:r>
              <a:rPr lang="zh-CN" altLang="en-US" sz="2800" dirty="0">
                <a:solidFill>
                  <a:srgbClr val="FFFF00"/>
                </a:solidFill>
              </a:rPr>
              <a:t>个密钥</a:t>
            </a:r>
            <a:endParaRPr lang="en-US" altLang="zh-CN" sz="2800" dirty="0">
              <a:solidFill>
                <a:srgbClr val="FFFF00"/>
              </a:solidFill>
            </a:endParaRPr>
          </a:p>
          <a:p>
            <a:pPr marL="214313" indent="-214313" algn="just">
              <a:buFont typeface="Arial" panose="020B0604020202020204" pitchFamily="34" charset="0"/>
              <a:buChar char="•"/>
            </a:pPr>
            <a:r>
              <a:rPr lang="zh-CN" altLang="en-US" sz="2800" dirty="0">
                <a:solidFill>
                  <a:srgbClr val="FFFF00"/>
                </a:solidFill>
              </a:rPr>
              <a:t>则检测完</a:t>
            </a:r>
            <a:r>
              <a:rPr lang="en-US" altLang="zh-CN" sz="2800" dirty="0">
                <a:solidFill>
                  <a:srgbClr val="FFFF00"/>
                </a:solidFill>
              </a:rPr>
              <a:t>2</a:t>
            </a:r>
            <a:r>
              <a:rPr lang="en-US" altLang="zh-CN" sz="2800" baseline="30000" dirty="0">
                <a:solidFill>
                  <a:srgbClr val="FFFF00"/>
                </a:solidFill>
              </a:rPr>
              <a:t>64</a:t>
            </a:r>
            <a:r>
              <a:rPr lang="zh-CN" altLang="en-US" sz="2800" dirty="0">
                <a:solidFill>
                  <a:srgbClr val="FFFF00"/>
                </a:solidFill>
              </a:rPr>
              <a:t>个密钥需要</a:t>
            </a:r>
            <a:r>
              <a:rPr lang="en-US" altLang="zh-CN" sz="2800" dirty="0">
                <a:solidFill>
                  <a:srgbClr val="FFFF00"/>
                </a:solidFill>
              </a:rPr>
              <a:t>512</a:t>
            </a:r>
            <a:r>
              <a:rPr lang="zh-CN" altLang="en-US" sz="2800" dirty="0">
                <a:solidFill>
                  <a:srgbClr val="FFFF00"/>
                </a:solidFill>
              </a:rPr>
              <a:t>年。</a:t>
            </a:r>
            <a:endParaRPr lang="en-US" altLang="zh-CN" sz="2800" dirty="0">
              <a:solidFill>
                <a:srgbClr val="FFFF00"/>
              </a:solidFill>
            </a:endParaRPr>
          </a:p>
          <a:p>
            <a:pPr marL="214313" indent="-214313" algn="just">
              <a:buFont typeface="Arial" panose="020B0604020202020204" pitchFamily="34" charset="0"/>
              <a:buChar char="•"/>
            </a:pPr>
            <a:r>
              <a:rPr lang="zh-CN" altLang="en-US" sz="2800" dirty="0">
                <a:solidFill>
                  <a:srgbClr val="FFFF00"/>
                </a:solidFill>
              </a:rPr>
              <a:t>如果用</a:t>
            </a:r>
            <a:r>
              <a:rPr lang="en-US" altLang="zh-CN" sz="2800" dirty="0">
                <a:solidFill>
                  <a:srgbClr val="FFFF00"/>
                </a:solidFill>
              </a:rPr>
              <a:t>2048</a:t>
            </a:r>
            <a:r>
              <a:rPr lang="zh-CN" altLang="en-US" sz="2800" dirty="0">
                <a:solidFill>
                  <a:srgbClr val="FFFF00"/>
                </a:solidFill>
              </a:rPr>
              <a:t>台机器同时做，需要三个月。</a:t>
            </a:r>
          </a:p>
        </p:txBody>
      </p:sp>
    </p:spTree>
    <p:extLst>
      <p:ext uri="{BB962C8B-B14F-4D97-AF65-F5344CB8AC3E}">
        <p14:creationId xmlns:p14="http://schemas.microsoft.com/office/powerpoint/2010/main" val="1043209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C000"/>
                </a:solidFill>
              </a:rPr>
              <a:t>3</a:t>
            </a:r>
            <a:r>
              <a:rPr lang="zh-CN" altLang="en-US" dirty="0" smtClean="0">
                <a:solidFill>
                  <a:srgbClr val="FFC000"/>
                </a:solidFill>
              </a:rPr>
              <a:t>）密码管理学</a:t>
            </a:r>
            <a:endParaRPr lang="zh-CN" altLang="en-US" dirty="0">
              <a:solidFill>
                <a:srgbClr val="FFC000"/>
              </a:solidFill>
            </a:endParaRPr>
          </a:p>
        </p:txBody>
      </p:sp>
      <p:sp>
        <p:nvSpPr>
          <p:cNvPr id="3" name="内容占位符 2"/>
          <p:cNvSpPr>
            <a:spLocks noGrp="1"/>
          </p:cNvSpPr>
          <p:nvPr>
            <p:ph idx="1"/>
          </p:nvPr>
        </p:nvSpPr>
        <p:spPr>
          <a:xfrm>
            <a:off x="827484" y="2396939"/>
            <a:ext cx="6709906" cy="2756086"/>
          </a:xfrm>
        </p:spPr>
        <p:txBody>
          <a:bodyPr>
            <a:noAutofit/>
          </a:bodyPr>
          <a:lstStyle/>
          <a:p>
            <a:r>
              <a:rPr lang="zh-CN" altLang="en-US" dirty="0" smtClean="0"/>
              <a:t>随机数生成</a:t>
            </a:r>
            <a:endParaRPr lang="en-US" altLang="zh-CN" dirty="0" smtClean="0"/>
          </a:p>
          <a:p>
            <a:r>
              <a:rPr lang="zh-CN" altLang="en-US" dirty="0" smtClean="0"/>
              <a:t>密钥分发</a:t>
            </a:r>
            <a:endParaRPr lang="en-US" altLang="zh-CN" dirty="0" smtClean="0"/>
          </a:p>
          <a:p>
            <a:r>
              <a:rPr lang="zh-CN" altLang="en-US" dirty="0" smtClean="0"/>
              <a:t>密钥更新</a:t>
            </a:r>
            <a:endParaRPr lang="en-US" altLang="zh-CN" dirty="0" smtClean="0"/>
          </a:p>
          <a:p>
            <a:r>
              <a:rPr lang="zh-CN" altLang="en-US" dirty="0" smtClean="0"/>
              <a:t>密钥托管</a:t>
            </a:r>
            <a:endParaRPr lang="en-US" altLang="zh-CN" dirty="0" smtClean="0"/>
          </a:p>
          <a:p>
            <a:r>
              <a:rPr lang="zh-CN" altLang="en-US" dirty="0" smtClean="0"/>
              <a:t>密钥销毁</a:t>
            </a:r>
            <a:endParaRPr lang="en-US" altLang="zh-CN" dirty="0" smtClean="0"/>
          </a:p>
          <a:p>
            <a:r>
              <a:rPr lang="zh-CN" altLang="en-US" dirty="0" smtClean="0"/>
              <a:t>。。。</a:t>
            </a:r>
            <a:endParaRPr lang="zh-CN" altLang="en-US" dirty="0"/>
          </a:p>
        </p:txBody>
      </p:sp>
      <p:sp>
        <p:nvSpPr>
          <p:cNvPr id="4" name="文本框 3"/>
          <p:cNvSpPr txBox="1"/>
          <p:nvPr/>
        </p:nvSpPr>
        <p:spPr>
          <a:xfrm>
            <a:off x="827484" y="1674970"/>
            <a:ext cx="7497366" cy="461665"/>
          </a:xfrm>
          <a:prstGeom prst="rect">
            <a:avLst/>
          </a:prstGeom>
          <a:solidFill>
            <a:schemeClr val="accent2"/>
          </a:solidFill>
        </p:spPr>
        <p:txBody>
          <a:bodyPr wrap="square" rtlCol="0">
            <a:spAutoFit/>
          </a:bodyPr>
          <a:lstStyle/>
          <a:p>
            <a:r>
              <a:rPr lang="zh-CN" altLang="en-US" sz="2400" dirty="0"/>
              <a:t>许多密码系统被攻破往往是密钥管理不当造成的。</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7050" y="2790824"/>
            <a:ext cx="5750520" cy="3686175"/>
          </a:xfrm>
          <a:prstGeom prst="rect">
            <a:avLst/>
          </a:prstGeom>
          <a:solidFill>
            <a:schemeClr val="tx1"/>
          </a:solidFill>
        </p:spPr>
      </p:pic>
    </p:spTree>
    <p:extLst>
      <p:ext uri="{BB962C8B-B14F-4D97-AF65-F5344CB8AC3E}">
        <p14:creationId xmlns:p14="http://schemas.microsoft.com/office/powerpoint/2010/main" val="2966941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8985" y="487813"/>
            <a:ext cx="7055380" cy="756957"/>
          </a:xfrm>
        </p:spPr>
        <p:txBody>
          <a:bodyPr/>
          <a:lstStyle/>
          <a:p>
            <a:r>
              <a:rPr lang="zh-CN" altLang="en-US" sz="3200" dirty="0" smtClean="0">
                <a:solidFill>
                  <a:srgbClr val="FFFF00"/>
                </a:solidFill>
              </a:rPr>
              <a:t>二、密码编码基本原理（古典密码）</a:t>
            </a:r>
            <a:endParaRPr lang="zh-CN" altLang="en-US" sz="3200" dirty="0">
              <a:solidFill>
                <a:srgbClr val="FFFF00"/>
              </a:solidFill>
            </a:endParaRPr>
          </a:p>
        </p:txBody>
      </p:sp>
      <p:sp>
        <p:nvSpPr>
          <p:cNvPr id="3" name="内容占位符 2"/>
          <p:cNvSpPr>
            <a:spLocks noGrp="1"/>
          </p:cNvSpPr>
          <p:nvPr>
            <p:ph idx="1"/>
          </p:nvPr>
        </p:nvSpPr>
        <p:spPr>
          <a:xfrm>
            <a:off x="571722" y="1517589"/>
            <a:ext cx="6709906" cy="579434"/>
          </a:xfrm>
        </p:spPr>
        <p:txBody>
          <a:bodyPr>
            <a:normAutofit/>
          </a:bodyPr>
          <a:lstStyle/>
          <a:p>
            <a:pPr marL="0" indent="0">
              <a:buNone/>
            </a:pPr>
            <a:r>
              <a:rPr lang="en-US" altLang="zh-CN" sz="2800" b="1" dirty="0" smtClean="0">
                <a:solidFill>
                  <a:srgbClr val="FFC000"/>
                </a:solidFill>
              </a:rPr>
              <a:t>1</a:t>
            </a:r>
            <a:r>
              <a:rPr lang="zh-CN" altLang="en-US" sz="2800" b="1" dirty="0" smtClean="0">
                <a:solidFill>
                  <a:srgbClr val="FFC000"/>
                </a:solidFill>
              </a:rPr>
              <a:t>、移位密码（置换密码）：</a:t>
            </a:r>
            <a:endParaRPr lang="zh-CN" altLang="en-US" sz="2800" b="1" dirty="0">
              <a:solidFill>
                <a:srgbClr val="FFC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2101099938"/>
              </p:ext>
            </p:extLst>
          </p:nvPr>
        </p:nvGraphicFramePr>
        <p:xfrm>
          <a:off x="1544675" y="3597162"/>
          <a:ext cx="7504073" cy="624840"/>
        </p:xfrm>
        <a:graphic>
          <a:graphicData uri="http://schemas.openxmlformats.org/drawingml/2006/table">
            <a:tbl>
              <a:tblPr firstRow="1" bandRow="1">
                <a:tableStyleId>{5C22544A-7EE6-4342-B048-85BDC9FD1C3A}</a:tableStyleId>
              </a:tblPr>
              <a:tblGrid>
                <a:gridCol w="1428786"/>
                <a:gridCol w="1072571"/>
                <a:gridCol w="1250679"/>
                <a:gridCol w="1250679"/>
                <a:gridCol w="1250679"/>
                <a:gridCol w="1250679"/>
              </a:tblGrid>
              <a:tr h="278130">
                <a:tc>
                  <a:txBody>
                    <a:bodyPr/>
                    <a:lstStyle/>
                    <a:p>
                      <a:r>
                        <a:rPr lang="zh-CN" altLang="en-US" sz="1600" dirty="0" smtClean="0"/>
                        <a:t>密文字符位置</a:t>
                      </a:r>
                      <a:endParaRPr lang="zh-CN" altLang="en-US" sz="1600" dirty="0"/>
                    </a:p>
                  </a:txBody>
                  <a:tcPr marL="68580" marR="68580" marT="34290" marB="34290"/>
                </a:tc>
                <a:tc>
                  <a:txBody>
                    <a:bodyPr/>
                    <a:lstStyle/>
                    <a:p>
                      <a:pPr algn="ctr"/>
                      <a:r>
                        <a:rPr lang="en-US" altLang="zh-CN" sz="1600" dirty="0" smtClean="0"/>
                        <a:t>1</a:t>
                      </a:r>
                      <a:endParaRPr lang="zh-CN" altLang="en-US" sz="1600" dirty="0"/>
                    </a:p>
                  </a:txBody>
                  <a:tcPr marL="68580" marR="68580" marT="34290" marB="34290"/>
                </a:tc>
                <a:tc>
                  <a:txBody>
                    <a:bodyPr/>
                    <a:lstStyle/>
                    <a:p>
                      <a:pPr algn="ctr"/>
                      <a:r>
                        <a:rPr lang="en-US" altLang="zh-CN" sz="1600" dirty="0" smtClean="0"/>
                        <a:t>2</a:t>
                      </a:r>
                      <a:endParaRPr lang="zh-CN" altLang="en-US" sz="1600" dirty="0"/>
                    </a:p>
                  </a:txBody>
                  <a:tcPr marL="68580" marR="68580" marT="34290" marB="34290"/>
                </a:tc>
                <a:tc>
                  <a:txBody>
                    <a:bodyPr/>
                    <a:lstStyle/>
                    <a:p>
                      <a:pPr algn="ctr"/>
                      <a:r>
                        <a:rPr lang="en-US" altLang="zh-CN" sz="1600" dirty="0" smtClean="0"/>
                        <a:t>3</a:t>
                      </a:r>
                      <a:endParaRPr lang="zh-CN" altLang="en-US" sz="1600" dirty="0"/>
                    </a:p>
                  </a:txBody>
                  <a:tcPr marL="68580" marR="68580" marT="34290" marB="34290"/>
                </a:tc>
                <a:tc>
                  <a:txBody>
                    <a:bodyPr/>
                    <a:lstStyle/>
                    <a:p>
                      <a:pPr algn="ctr"/>
                      <a:r>
                        <a:rPr lang="en-US" altLang="zh-CN" sz="1600" dirty="0" smtClean="0"/>
                        <a:t>4</a:t>
                      </a:r>
                      <a:endParaRPr lang="zh-CN" altLang="en-US" sz="1600" dirty="0"/>
                    </a:p>
                  </a:txBody>
                  <a:tcPr marL="68580" marR="68580" marT="34290" marB="34290"/>
                </a:tc>
                <a:tc>
                  <a:txBody>
                    <a:bodyPr/>
                    <a:lstStyle/>
                    <a:p>
                      <a:pPr algn="ctr"/>
                      <a:r>
                        <a:rPr lang="en-US" altLang="zh-CN" sz="1600" dirty="0" smtClean="0"/>
                        <a:t>5</a:t>
                      </a:r>
                      <a:endParaRPr lang="zh-CN" altLang="en-US" sz="1600" dirty="0"/>
                    </a:p>
                  </a:txBody>
                  <a:tcPr marL="68580" marR="68580" marT="34290" marB="34290"/>
                </a:tc>
              </a:tr>
              <a:tr h="278130">
                <a:tc>
                  <a:txBody>
                    <a:bodyPr/>
                    <a:lstStyle/>
                    <a:p>
                      <a:r>
                        <a:rPr lang="zh-CN" altLang="en-US" sz="1600" dirty="0" smtClean="0"/>
                        <a:t>明文字符位置</a:t>
                      </a:r>
                      <a:endParaRPr lang="zh-CN" altLang="en-US" sz="1600" dirty="0"/>
                    </a:p>
                  </a:txBody>
                  <a:tcPr marL="68580" marR="68580" marT="34290" marB="34290"/>
                </a:tc>
                <a:tc>
                  <a:txBody>
                    <a:bodyPr/>
                    <a:lstStyle/>
                    <a:p>
                      <a:pPr algn="ctr"/>
                      <a:r>
                        <a:rPr lang="en-US" altLang="zh-CN" sz="1600" dirty="0" smtClean="0"/>
                        <a:t>2</a:t>
                      </a:r>
                      <a:endParaRPr lang="zh-CN" altLang="en-US" sz="1600" dirty="0"/>
                    </a:p>
                  </a:txBody>
                  <a:tcPr marL="68580" marR="68580" marT="34290" marB="34290"/>
                </a:tc>
                <a:tc>
                  <a:txBody>
                    <a:bodyPr/>
                    <a:lstStyle/>
                    <a:p>
                      <a:pPr algn="ctr"/>
                      <a:r>
                        <a:rPr lang="en-US" altLang="zh-CN" sz="1600" dirty="0" smtClean="0"/>
                        <a:t>5</a:t>
                      </a:r>
                      <a:endParaRPr lang="zh-CN" altLang="en-US" sz="1600" dirty="0"/>
                    </a:p>
                  </a:txBody>
                  <a:tcPr marL="68580" marR="68580" marT="34290" marB="34290"/>
                </a:tc>
                <a:tc>
                  <a:txBody>
                    <a:bodyPr/>
                    <a:lstStyle/>
                    <a:p>
                      <a:pPr algn="ctr"/>
                      <a:r>
                        <a:rPr lang="en-US" altLang="zh-CN" sz="1600" dirty="0" smtClean="0"/>
                        <a:t>4</a:t>
                      </a:r>
                      <a:endParaRPr lang="zh-CN" altLang="en-US" sz="1600" dirty="0"/>
                    </a:p>
                  </a:txBody>
                  <a:tcPr marL="68580" marR="68580" marT="34290" marB="34290"/>
                </a:tc>
                <a:tc>
                  <a:txBody>
                    <a:bodyPr/>
                    <a:lstStyle/>
                    <a:p>
                      <a:pPr algn="ctr"/>
                      <a:r>
                        <a:rPr lang="en-US" altLang="zh-CN" sz="1600" dirty="0" smtClean="0"/>
                        <a:t>1</a:t>
                      </a:r>
                      <a:endParaRPr lang="zh-CN" altLang="en-US" sz="1600" dirty="0"/>
                    </a:p>
                  </a:txBody>
                  <a:tcPr marL="68580" marR="68580" marT="34290" marB="34290"/>
                </a:tc>
                <a:tc>
                  <a:txBody>
                    <a:bodyPr/>
                    <a:lstStyle/>
                    <a:p>
                      <a:pPr algn="ctr"/>
                      <a:r>
                        <a:rPr lang="en-US" altLang="zh-CN" sz="1600" dirty="0" smtClean="0"/>
                        <a:t>3</a:t>
                      </a:r>
                      <a:endParaRPr lang="zh-CN" altLang="en-US" sz="1600" dirty="0"/>
                    </a:p>
                  </a:txBody>
                  <a:tcPr marL="68580" marR="68580" marT="34290" marB="34290"/>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010789579"/>
              </p:ext>
            </p:extLst>
          </p:nvPr>
        </p:nvGraphicFramePr>
        <p:xfrm>
          <a:off x="1544675" y="4724038"/>
          <a:ext cx="7444955" cy="624840"/>
        </p:xfrm>
        <a:graphic>
          <a:graphicData uri="http://schemas.openxmlformats.org/drawingml/2006/table">
            <a:tbl>
              <a:tblPr firstRow="1" bandRow="1">
                <a:tableStyleId>{5C22544A-7EE6-4342-B048-85BDC9FD1C3A}</a:tableStyleId>
              </a:tblPr>
              <a:tblGrid>
                <a:gridCol w="1393229"/>
                <a:gridCol w="1088422"/>
                <a:gridCol w="1240826"/>
                <a:gridCol w="1240826"/>
                <a:gridCol w="1240826"/>
                <a:gridCol w="1240826"/>
              </a:tblGrid>
              <a:tr h="278130">
                <a:tc>
                  <a:txBody>
                    <a:bodyPr/>
                    <a:lstStyle/>
                    <a:p>
                      <a:r>
                        <a:rPr lang="zh-CN" altLang="en-US" sz="1600" dirty="0" smtClean="0"/>
                        <a:t>明文字符位置</a:t>
                      </a:r>
                      <a:endParaRPr lang="zh-CN" altLang="en-US" sz="1600" dirty="0"/>
                    </a:p>
                  </a:txBody>
                  <a:tcPr marL="68580" marR="68580" marT="34290" marB="34290"/>
                </a:tc>
                <a:tc>
                  <a:txBody>
                    <a:bodyPr/>
                    <a:lstStyle/>
                    <a:p>
                      <a:pPr algn="ctr"/>
                      <a:r>
                        <a:rPr lang="en-US" altLang="zh-CN" sz="1600" dirty="0" smtClean="0"/>
                        <a:t>1</a:t>
                      </a:r>
                      <a:endParaRPr lang="zh-CN" altLang="en-US" sz="1600" dirty="0"/>
                    </a:p>
                  </a:txBody>
                  <a:tcPr marL="68580" marR="68580" marT="34290" marB="34290"/>
                </a:tc>
                <a:tc>
                  <a:txBody>
                    <a:bodyPr/>
                    <a:lstStyle/>
                    <a:p>
                      <a:pPr algn="ctr"/>
                      <a:r>
                        <a:rPr lang="en-US" altLang="zh-CN" sz="1600" dirty="0" smtClean="0"/>
                        <a:t>2</a:t>
                      </a:r>
                      <a:endParaRPr lang="zh-CN" altLang="en-US" sz="1600" dirty="0"/>
                    </a:p>
                  </a:txBody>
                  <a:tcPr marL="68580" marR="68580" marT="34290" marB="34290"/>
                </a:tc>
                <a:tc>
                  <a:txBody>
                    <a:bodyPr/>
                    <a:lstStyle/>
                    <a:p>
                      <a:pPr algn="ctr"/>
                      <a:r>
                        <a:rPr lang="en-US" altLang="zh-CN" sz="1600" dirty="0" smtClean="0"/>
                        <a:t>3</a:t>
                      </a:r>
                      <a:endParaRPr lang="zh-CN" altLang="en-US" sz="1600" dirty="0"/>
                    </a:p>
                  </a:txBody>
                  <a:tcPr marL="68580" marR="68580" marT="34290" marB="34290"/>
                </a:tc>
                <a:tc>
                  <a:txBody>
                    <a:bodyPr/>
                    <a:lstStyle/>
                    <a:p>
                      <a:pPr algn="ctr"/>
                      <a:r>
                        <a:rPr lang="en-US" altLang="zh-CN" sz="1600" dirty="0" smtClean="0"/>
                        <a:t>4</a:t>
                      </a:r>
                      <a:endParaRPr lang="zh-CN" altLang="en-US" sz="1600" dirty="0"/>
                    </a:p>
                  </a:txBody>
                  <a:tcPr marL="68580" marR="68580" marT="34290" marB="34290"/>
                </a:tc>
                <a:tc>
                  <a:txBody>
                    <a:bodyPr/>
                    <a:lstStyle/>
                    <a:p>
                      <a:pPr algn="ctr"/>
                      <a:r>
                        <a:rPr lang="en-US" altLang="zh-CN" sz="1600" dirty="0" smtClean="0"/>
                        <a:t>5</a:t>
                      </a:r>
                      <a:endParaRPr lang="zh-CN" altLang="en-US" sz="1600" dirty="0"/>
                    </a:p>
                  </a:txBody>
                  <a:tcPr marL="68580" marR="68580" marT="34290" marB="34290"/>
                </a:tc>
              </a:tr>
              <a:tr h="122579">
                <a:tc>
                  <a:txBody>
                    <a:bodyPr/>
                    <a:lstStyle/>
                    <a:p>
                      <a:r>
                        <a:rPr lang="zh-CN" altLang="en-US" sz="1600" dirty="0" smtClean="0"/>
                        <a:t>密文字符位置</a:t>
                      </a:r>
                      <a:endParaRPr lang="zh-CN" altLang="en-US" sz="1600" dirty="0"/>
                    </a:p>
                  </a:txBody>
                  <a:tcPr marL="68580" marR="68580" marT="34290" marB="34290"/>
                </a:tc>
                <a:tc>
                  <a:txBody>
                    <a:bodyPr/>
                    <a:lstStyle/>
                    <a:p>
                      <a:pPr algn="ctr"/>
                      <a:r>
                        <a:rPr lang="en-US" altLang="zh-CN" sz="1600" dirty="0" smtClean="0"/>
                        <a:t>4</a:t>
                      </a:r>
                      <a:endParaRPr lang="zh-CN" altLang="en-US" sz="1600" dirty="0"/>
                    </a:p>
                  </a:txBody>
                  <a:tcPr marL="68580" marR="68580" marT="34290" marB="34290"/>
                </a:tc>
                <a:tc>
                  <a:txBody>
                    <a:bodyPr/>
                    <a:lstStyle/>
                    <a:p>
                      <a:pPr algn="ctr"/>
                      <a:r>
                        <a:rPr lang="en-US" altLang="zh-CN" sz="1600" dirty="0" smtClean="0"/>
                        <a:t>1</a:t>
                      </a:r>
                      <a:endParaRPr lang="zh-CN" altLang="en-US" sz="1600" dirty="0"/>
                    </a:p>
                  </a:txBody>
                  <a:tcPr marL="68580" marR="68580" marT="34290" marB="34290"/>
                </a:tc>
                <a:tc>
                  <a:txBody>
                    <a:bodyPr/>
                    <a:lstStyle/>
                    <a:p>
                      <a:pPr algn="ctr"/>
                      <a:r>
                        <a:rPr lang="en-US" altLang="zh-CN" sz="1600" dirty="0" smtClean="0"/>
                        <a:t>5</a:t>
                      </a:r>
                      <a:endParaRPr lang="zh-CN" altLang="en-US" sz="1600" dirty="0"/>
                    </a:p>
                  </a:txBody>
                  <a:tcPr marL="68580" marR="68580" marT="34290" marB="34290"/>
                </a:tc>
                <a:tc>
                  <a:txBody>
                    <a:bodyPr/>
                    <a:lstStyle/>
                    <a:p>
                      <a:pPr algn="ctr"/>
                      <a:r>
                        <a:rPr lang="en-US" altLang="zh-CN" sz="1600" dirty="0" smtClean="0"/>
                        <a:t>3</a:t>
                      </a:r>
                      <a:endParaRPr lang="zh-CN" altLang="en-US" sz="1600" dirty="0"/>
                    </a:p>
                  </a:txBody>
                  <a:tcPr marL="68580" marR="68580" marT="34290" marB="34290"/>
                </a:tc>
                <a:tc>
                  <a:txBody>
                    <a:bodyPr/>
                    <a:lstStyle/>
                    <a:p>
                      <a:pPr algn="ctr"/>
                      <a:r>
                        <a:rPr lang="en-US" altLang="zh-CN" sz="1600" dirty="0" smtClean="0"/>
                        <a:t>2</a:t>
                      </a:r>
                      <a:endParaRPr lang="zh-CN" altLang="en-US" sz="1600" dirty="0"/>
                    </a:p>
                  </a:txBody>
                  <a:tcPr marL="68580" marR="68580" marT="34290" marB="34290"/>
                </a:tc>
              </a:tr>
            </a:tbl>
          </a:graphicData>
        </a:graphic>
      </p:graphicFrame>
      <p:sp>
        <p:nvSpPr>
          <p:cNvPr id="6" name="文本框 5"/>
          <p:cNvSpPr txBox="1"/>
          <p:nvPr/>
        </p:nvSpPr>
        <p:spPr>
          <a:xfrm>
            <a:off x="1751943" y="3247404"/>
            <a:ext cx="1981633" cy="338554"/>
          </a:xfrm>
          <a:prstGeom prst="rect">
            <a:avLst/>
          </a:prstGeom>
          <a:noFill/>
        </p:spPr>
        <p:txBody>
          <a:bodyPr wrap="none" rtlCol="0">
            <a:spAutoFit/>
          </a:bodyPr>
          <a:lstStyle/>
          <a:p>
            <a:r>
              <a:rPr lang="zh-CN" altLang="en-US" sz="1600" dirty="0"/>
              <a:t>明文：</a:t>
            </a:r>
            <a:r>
              <a:rPr lang="en-US" altLang="zh-CN" sz="1600" dirty="0" err="1" smtClean="0"/>
              <a:t>wewillmeet</a:t>
            </a:r>
            <a:endParaRPr lang="zh-CN" altLang="en-US" sz="1600" dirty="0"/>
          </a:p>
        </p:txBody>
      </p:sp>
      <p:sp>
        <p:nvSpPr>
          <p:cNvPr id="7" name="文本框 6"/>
          <p:cNvSpPr txBox="1"/>
          <p:nvPr/>
        </p:nvSpPr>
        <p:spPr>
          <a:xfrm>
            <a:off x="1811060" y="4391878"/>
            <a:ext cx="1981633" cy="338554"/>
          </a:xfrm>
          <a:prstGeom prst="rect">
            <a:avLst/>
          </a:prstGeom>
          <a:noFill/>
        </p:spPr>
        <p:txBody>
          <a:bodyPr wrap="none" rtlCol="0">
            <a:spAutoFit/>
          </a:bodyPr>
          <a:lstStyle/>
          <a:p>
            <a:r>
              <a:rPr lang="zh-CN" altLang="en-US" sz="1600" dirty="0"/>
              <a:t>密文：</a:t>
            </a:r>
            <a:r>
              <a:rPr lang="en-US" altLang="zh-CN" sz="1600" dirty="0" err="1" smtClean="0"/>
              <a:t>eliwwmtele</a:t>
            </a:r>
            <a:endParaRPr lang="zh-CN" altLang="en-US" sz="1600" dirty="0"/>
          </a:p>
        </p:txBody>
      </p:sp>
      <p:sp>
        <p:nvSpPr>
          <p:cNvPr id="8" name="文本框 7"/>
          <p:cNvSpPr txBox="1"/>
          <p:nvPr/>
        </p:nvSpPr>
        <p:spPr>
          <a:xfrm>
            <a:off x="699307" y="3736792"/>
            <a:ext cx="800219" cy="338554"/>
          </a:xfrm>
          <a:prstGeom prst="rect">
            <a:avLst/>
          </a:prstGeom>
          <a:noFill/>
        </p:spPr>
        <p:txBody>
          <a:bodyPr wrap="none" rtlCol="0">
            <a:spAutoFit/>
          </a:bodyPr>
          <a:lstStyle/>
          <a:p>
            <a:r>
              <a:rPr lang="zh-CN" altLang="en-US" sz="1600" dirty="0"/>
              <a:t>加密：</a:t>
            </a:r>
          </a:p>
        </p:txBody>
      </p:sp>
      <p:sp>
        <p:nvSpPr>
          <p:cNvPr id="9" name="文本框 8"/>
          <p:cNvSpPr txBox="1"/>
          <p:nvPr/>
        </p:nvSpPr>
        <p:spPr>
          <a:xfrm>
            <a:off x="744459" y="4867181"/>
            <a:ext cx="800219" cy="338554"/>
          </a:xfrm>
          <a:prstGeom prst="rect">
            <a:avLst/>
          </a:prstGeom>
          <a:noFill/>
        </p:spPr>
        <p:txBody>
          <a:bodyPr wrap="none" rtlCol="0">
            <a:spAutoFit/>
          </a:bodyPr>
          <a:lstStyle/>
          <a:p>
            <a:r>
              <a:rPr lang="zh-CN" altLang="en-US" sz="1600" dirty="0"/>
              <a:t>解密：</a:t>
            </a:r>
          </a:p>
        </p:txBody>
      </p:sp>
      <p:sp>
        <p:nvSpPr>
          <p:cNvPr id="10" name="文本框 9"/>
          <p:cNvSpPr txBox="1"/>
          <p:nvPr/>
        </p:nvSpPr>
        <p:spPr>
          <a:xfrm>
            <a:off x="1406771" y="5582071"/>
            <a:ext cx="5531001" cy="830997"/>
          </a:xfrm>
          <a:prstGeom prst="rect">
            <a:avLst/>
          </a:prstGeom>
          <a:noFill/>
        </p:spPr>
        <p:txBody>
          <a:bodyPr wrap="none" rtlCol="0">
            <a:spAutoFit/>
          </a:bodyPr>
          <a:lstStyle/>
          <a:p>
            <a:r>
              <a:rPr lang="zh-CN" altLang="en-US" sz="1600" dirty="0"/>
              <a:t>不足：</a:t>
            </a:r>
            <a:endParaRPr lang="en-US" altLang="zh-CN" sz="1600" dirty="0"/>
          </a:p>
          <a:p>
            <a:pPr marL="214313" indent="-214313">
              <a:buFont typeface="Arial" panose="020B0604020202020204" pitchFamily="34" charset="0"/>
              <a:buChar char="•"/>
            </a:pPr>
            <a:r>
              <a:rPr lang="zh-CN" altLang="en-US" sz="1600" dirty="0">
                <a:solidFill>
                  <a:srgbClr val="FFFF00"/>
                </a:solidFill>
              </a:rPr>
              <a:t>明文字符形态不变，容易发现移位规律；</a:t>
            </a:r>
            <a:endParaRPr lang="en-US" altLang="zh-CN" sz="1600" dirty="0">
              <a:solidFill>
                <a:srgbClr val="FFFF00"/>
              </a:solidFill>
            </a:endParaRPr>
          </a:p>
          <a:p>
            <a:pPr marL="214313" indent="-214313">
              <a:buFont typeface="Arial" panose="020B0604020202020204" pitchFamily="34" charset="0"/>
              <a:buChar char="•"/>
            </a:pPr>
            <a:r>
              <a:rPr lang="zh-CN" altLang="en-US" sz="1600" dirty="0">
                <a:solidFill>
                  <a:srgbClr val="FFFF00"/>
                </a:solidFill>
              </a:rPr>
              <a:t>字符的统计规律没有变化，容易用字符频率统计法破译。</a:t>
            </a:r>
          </a:p>
        </p:txBody>
      </p:sp>
      <p:sp>
        <p:nvSpPr>
          <p:cNvPr id="11" name="矩形 10"/>
          <p:cNvSpPr/>
          <p:nvPr/>
        </p:nvSpPr>
        <p:spPr>
          <a:xfrm>
            <a:off x="1096478" y="2369842"/>
            <a:ext cx="7458075" cy="646331"/>
          </a:xfrm>
          <a:prstGeom prst="rect">
            <a:avLst/>
          </a:prstGeom>
          <a:ln>
            <a:solidFill>
              <a:srgbClr val="FFC000"/>
            </a:solidFill>
          </a:ln>
        </p:spPr>
        <p:txBody>
          <a:bodyPr wrap="square">
            <a:spAutoFit/>
          </a:bodyPr>
          <a:lstStyle/>
          <a:p>
            <a:r>
              <a:rPr lang="zh-CN" altLang="en-US" dirty="0">
                <a:solidFill>
                  <a:schemeClr val="bg2">
                    <a:lumMod val="20000"/>
                    <a:lumOff val="80000"/>
                  </a:schemeClr>
                </a:solidFill>
              </a:rPr>
              <a:t>在密钥的控制下，对一帧中的明文字符的位置进行移动。（不改变明文字符） </a:t>
            </a:r>
          </a:p>
        </p:txBody>
      </p:sp>
    </p:spTree>
    <p:extLst>
      <p:ext uri="{BB962C8B-B14F-4D97-AF65-F5344CB8AC3E}">
        <p14:creationId xmlns:p14="http://schemas.microsoft.com/office/powerpoint/2010/main" val="4197226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422" y="430661"/>
            <a:ext cx="7055380" cy="927944"/>
          </a:xfrm>
        </p:spPr>
        <p:txBody>
          <a:bodyPr/>
          <a:lstStyle/>
          <a:p>
            <a:r>
              <a:rPr lang="en-US" altLang="zh-CN" sz="3200" b="1" dirty="0" smtClean="0">
                <a:solidFill>
                  <a:srgbClr val="FFC000"/>
                </a:solidFill>
              </a:rPr>
              <a:t>2</a:t>
            </a:r>
            <a:r>
              <a:rPr lang="zh-CN" altLang="en-US" sz="3200" b="1" dirty="0" smtClean="0">
                <a:solidFill>
                  <a:srgbClr val="FFC000"/>
                </a:solidFill>
              </a:rPr>
              <a:t>、替代密码（代换密码）</a:t>
            </a:r>
            <a:endParaRPr lang="zh-CN" altLang="en-US" sz="3200" b="1" dirty="0">
              <a:solidFill>
                <a:srgbClr val="FFC000"/>
              </a:solidFill>
            </a:endParaRPr>
          </a:p>
        </p:txBody>
      </p:sp>
      <p:sp>
        <p:nvSpPr>
          <p:cNvPr id="3" name="内容占位符 2"/>
          <p:cNvSpPr>
            <a:spLocks noGrp="1"/>
          </p:cNvSpPr>
          <p:nvPr>
            <p:ph idx="1"/>
          </p:nvPr>
        </p:nvSpPr>
        <p:spPr>
          <a:xfrm>
            <a:off x="486159" y="1463861"/>
            <a:ext cx="6709906" cy="490280"/>
          </a:xfrm>
        </p:spPr>
        <p:txBody>
          <a:bodyPr>
            <a:normAutofit/>
          </a:bodyPr>
          <a:lstStyle/>
          <a:p>
            <a:r>
              <a:rPr lang="zh-CN" altLang="en-US" sz="2400" dirty="0" smtClean="0"/>
              <a:t>在密钥的控制下，对明文逐字符进行替代。</a:t>
            </a:r>
            <a:endParaRPr lang="zh-CN" altLang="en-US" sz="2400" dirty="0"/>
          </a:p>
        </p:txBody>
      </p:sp>
      <p:sp>
        <p:nvSpPr>
          <p:cNvPr id="4" name="文本框 3"/>
          <p:cNvSpPr txBox="1"/>
          <p:nvPr/>
        </p:nvSpPr>
        <p:spPr>
          <a:xfrm>
            <a:off x="614420" y="2191800"/>
            <a:ext cx="1467068" cy="400110"/>
          </a:xfrm>
          <a:prstGeom prst="rect">
            <a:avLst/>
          </a:prstGeom>
          <a:noFill/>
        </p:spPr>
        <p:txBody>
          <a:bodyPr wrap="none" rtlCol="0">
            <a:spAutoFit/>
          </a:bodyPr>
          <a:lstStyle/>
          <a:p>
            <a:r>
              <a:rPr lang="zh-CN" altLang="en-US" sz="2000" dirty="0">
                <a:solidFill>
                  <a:srgbClr val="FFFF00"/>
                </a:solidFill>
              </a:rPr>
              <a:t>单表替代：</a:t>
            </a:r>
          </a:p>
        </p:txBody>
      </p:sp>
      <p:graphicFrame>
        <p:nvGraphicFramePr>
          <p:cNvPr id="5" name="表格 4"/>
          <p:cNvGraphicFramePr>
            <a:graphicFrameLocks noGrp="1"/>
          </p:cNvGraphicFramePr>
          <p:nvPr>
            <p:extLst>
              <p:ext uri="{D42A27DB-BD31-4B8C-83A1-F6EECF244321}">
                <p14:modId xmlns:p14="http://schemas.microsoft.com/office/powerpoint/2010/main" val="2728846766"/>
              </p:ext>
            </p:extLst>
          </p:nvPr>
        </p:nvGraphicFramePr>
        <p:xfrm>
          <a:off x="1331887" y="4168574"/>
          <a:ext cx="7270198" cy="624840"/>
        </p:xfrm>
        <a:graphic>
          <a:graphicData uri="http://schemas.openxmlformats.org/drawingml/2006/table">
            <a:tbl>
              <a:tblPr firstRow="1" bandRow="1">
                <a:tableStyleId>{5C22544A-7EE6-4342-B048-85BDC9FD1C3A}</a:tableStyleId>
              </a:tblPr>
              <a:tblGrid>
                <a:gridCol w="970747"/>
                <a:gridCol w="461617"/>
                <a:gridCol w="550418"/>
                <a:gridCol w="660927"/>
                <a:gridCol w="660927"/>
                <a:gridCol w="660927"/>
                <a:gridCol w="660927"/>
                <a:gridCol w="660927"/>
                <a:gridCol w="660927"/>
                <a:gridCol w="660927"/>
                <a:gridCol w="660927"/>
              </a:tblGrid>
              <a:tr h="278130">
                <a:tc>
                  <a:txBody>
                    <a:bodyPr/>
                    <a:lstStyle/>
                    <a:p>
                      <a:r>
                        <a:rPr lang="zh-CN" altLang="en-US" sz="1600" dirty="0" smtClean="0"/>
                        <a:t>明文数字</a:t>
                      </a:r>
                      <a:endParaRPr lang="zh-CN" altLang="en-US" sz="1600" dirty="0"/>
                    </a:p>
                  </a:txBody>
                  <a:tcPr marL="68580" marR="68580" marT="34290" marB="34290"/>
                </a:tc>
                <a:tc>
                  <a:txBody>
                    <a:bodyPr/>
                    <a:lstStyle/>
                    <a:p>
                      <a:pPr algn="ctr"/>
                      <a:r>
                        <a:rPr lang="en-US" altLang="zh-CN" sz="1600" dirty="0" smtClean="0"/>
                        <a:t>0</a:t>
                      </a:r>
                      <a:endParaRPr lang="zh-CN" altLang="en-US" sz="1600" dirty="0"/>
                    </a:p>
                  </a:txBody>
                  <a:tcPr marL="68580" marR="68580" marT="34290" marB="34290"/>
                </a:tc>
                <a:tc>
                  <a:txBody>
                    <a:bodyPr/>
                    <a:lstStyle/>
                    <a:p>
                      <a:pPr algn="ctr"/>
                      <a:r>
                        <a:rPr lang="en-US" altLang="zh-CN" sz="1600" dirty="0" smtClean="0"/>
                        <a:t>1</a:t>
                      </a:r>
                      <a:endParaRPr lang="zh-CN" altLang="en-US" sz="1600" dirty="0"/>
                    </a:p>
                  </a:txBody>
                  <a:tcPr marL="68580" marR="68580" marT="34290" marB="34290"/>
                </a:tc>
                <a:tc>
                  <a:txBody>
                    <a:bodyPr/>
                    <a:lstStyle/>
                    <a:p>
                      <a:pPr algn="ctr"/>
                      <a:r>
                        <a:rPr lang="en-US" altLang="zh-CN" sz="1600" dirty="0" smtClean="0"/>
                        <a:t>2</a:t>
                      </a:r>
                      <a:endParaRPr lang="zh-CN" altLang="en-US" sz="1600" dirty="0"/>
                    </a:p>
                  </a:txBody>
                  <a:tcPr marL="68580" marR="68580" marT="34290" marB="34290"/>
                </a:tc>
                <a:tc>
                  <a:txBody>
                    <a:bodyPr/>
                    <a:lstStyle/>
                    <a:p>
                      <a:pPr algn="ctr"/>
                      <a:r>
                        <a:rPr lang="en-US" altLang="zh-CN" sz="1600" dirty="0" smtClean="0"/>
                        <a:t>3</a:t>
                      </a:r>
                      <a:endParaRPr lang="zh-CN" altLang="en-US" sz="1600" dirty="0"/>
                    </a:p>
                  </a:txBody>
                  <a:tcPr marL="68580" marR="68580" marT="34290" marB="34290"/>
                </a:tc>
                <a:tc>
                  <a:txBody>
                    <a:bodyPr/>
                    <a:lstStyle/>
                    <a:p>
                      <a:pPr algn="ctr"/>
                      <a:r>
                        <a:rPr lang="en-US" altLang="zh-CN" sz="1600" dirty="0" smtClean="0"/>
                        <a:t>4</a:t>
                      </a:r>
                      <a:endParaRPr lang="zh-CN" altLang="en-US" sz="1600" dirty="0"/>
                    </a:p>
                  </a:txBody>
                  <a:tcPr marL="68580" marR="68580" marT="34290" marB="34290"/>
                </a:tc>
                <a:tc>
                  <a:txBody>
                    <a:bodyPr/>
                    <a:lstStyle/>
                    <a:p>
                      <a:pPr algn="ctr"/>
                      <a:r>
                        <a:rPr lang="en-US" altLang="zh-CN" sz="1600" dirty="0" smtClean="0"/>
                        <a:t>5</a:t>
                      </a:r>
                      <a:endParaRPr lang="zh-CN" altLang="en-US" sz="1600" dirty="0"/>
                    </a:p>
                  </a:txBody>
                  <a:tcPr marL="68580" marR="68580" marT="34290" marB="34290"/>
                </a:tc>
                <a:tc>
                  <a:txBody>
                    <a:bodyPr/>
                    <a:lstStyle/>
                    <a:p>
                      <a:pPr algn="ctr"/>
                      <a:r>
                        <a:rPr lang="en-US" altLang="zh-CN" sz="1600" dirty="0" smtClean="0"/>
                        <a:t>6</a:t>
                      </a:r>
                      <a:endParaRPr lang="zh-CN" altLang="en-US" sz="1600" dirty="0"/>
                    </a:p>
                  </a:txBody>
                  <a:tcPr marL="68580" marR="68580" marT="34290" marB="34290"/>
                </a:tc>
                <a:tc>
                  <a:txBody>
                    <a:bodyPr/>
                    <a:lstStyle/>
                    <a:p>
                      <a:pPr algn="ctr"/>
                      <a:r>
                        <a:rPr lang="en-US" altLang="zh-CN" sz="1600" dirty="0" smtClean="0"/>
                        <a:t>7</a:t>
                      </a:r>
                      <a:endParaRPr lang="zh-CN" altLang="en-US" sz="1600" dirty="0"/>
                    </a:p>
                  </a:txBody>
                  <a:tcPr marL="68580" marR="68580" marT="34290" marB="34290"/>
                </a:tc>
                <a:tc>
                  <a:txBody>
                    <a:bodyPr/>
                    <a:lstStyle/>
                    <a:p>
                      <a:pPr algn="ctr"/>
                      <a:r>
                        <a:rPr lang="en-US" altLang="zh-CN" sz="1600" dirty="0" smtClean="0"/>
                        <a:t>8</a:t>
                      </a:r>
                      <a:endParaRPr lang="zh-CN" altLang="en-US" sz="1600" dirty="0"/>
                    </a:p>
                  </a:txBody>
                  <a:tcPr marL="68580" marR="68580" marT="34290" marB="34290"/>
                </a:tc>
                <a:tc>
                  <a:txBody>
                    <a:bodyPr/>
                    <a:lstStyle/>
                    <a:p>
                      <a:pPr algn="ctr"/>
                      <a:r>
                        <a:rPr lang="en-US" altLang="zh-CN" sz="1600" dirty="0" smtClean="0"/>
                        <a:t>9</a:t>
                      </a:r>
                      <a:endParaRPr lang="zh-CN" altLang="en-US" sz="1600" dirty="0"/>
                    </a:p>
                  </a:txBody>
                  <a:tcPr marL="68580" marR="68580" marT="34290" marB="34290"/>
                </a:tc>
              </a:tr>
              <a:tr h="278130">
                <a:tc>
                  <a:txBody>
                    <a:bodyPr/>
                    <a:lstStyle/>
                    <a:p>
                      <a:r>
                        <a:rPr lang="zh-CN" altLang="en-US" sz="1600" dirty="0" smtClean="0"/>
                        <a:t>密文数字</a:t>
                      </a:r>
                      <a:endParaRPr lang="zh-CN" altLang="en-US" sz="1600" dirty="0"/>
                    </a:p>
                  </a:txBody>
                  <a:tcPr marL="68580" marR="68580" marT="34290" marB="34290"/>
                </a:tc>
                <a:tc>
                  <a:txBody>
                    <a:bodyPr/>
                    <a:lstStyle/>
                    <a:p>
                      <a:pPr algn="ctr"/>
                      <a:r>
                        <a:rPr lang="en-US" altLang="zh-CN" sz="1600" dirty="0" smtClean="0"/>
                        <a:t>5</a:t>
                      </a:r>
                      <a:endParaRPr lang="zh-CN" altLang="en-US" sz="1600" dirty="0"/>
                    </a:p>
                  </a:txBody>
                  <a:tcPr marL="68580" marR="68580" marT="34290" marB="34290"/>
                </a:tc>
                <a:tc>
                  <a:txBody>
                    <a:bodyPr/>
                    <a:lstStyle/>
                    <a:p>
                      <a:pPr algn="ctr"/>
                      <a:r>
                        <a:rPr lang="en-US" altLang="zh-CN" sz="1600" dirty="0" smtClean="0"/>
                        <a:t>4</a:t>
                      </a:r>
                      <a:endParaRPr lang="zh-CN" altLang="en-US" sz="1600" dirty="0"/>
                    </a:p>
                  </a:txBody>
                  <a:tcPr marL="68580" marR="68580" marT="34290" marB="34290"/>
                </a:tc>
                <a:tc>
                  <a:txBody>
                    <a:bodyPr/>
                    <a:lstStyle/>
                    <a:p>
                      <a:pPr algn="ctr"/>
                      <a:r>
                        <a:rPr lang="en-US" altLang="zh-CN" sz="1600" dirty="0" smtClean="0"/>
                        <a:t>8</a:t>
                      </a:r>
                      <a:endParaRPr lang="zh-CN" altLang="en-US" sz="1600" dirty="0"/>
                    </a:p>
                  </a:txBody>
                  <a:tcPr marL="68580" marR="68580" marT="34290" marB="34290"/>
                </a:tc>
                <a:tc>
                  <a:txBody>
                    <a:bodyPr/>
                    <a:lstStyle/>
                    <a:p>
                      <a:pPr algn="ctr"/>
                      <a:r>
                        <a:rPr lang="en-US" altLang="zh-CN" sz="1600" dirty="0" smtClean="0"/>
                        <a:t>2</a:t>
                      </a:r>
                      <a:endParaRPr lang="zh-CN" altLang="en-US" sz="1600" dirty="0"/>
                    </a:p>
                  </a:txBody>
                  <a:tcPr marL="68580" marR="68580" marT="34290" marB="34290"/>
                </a:tc>
                <a:tc>
                  <a:txBody>
                    <a:bodyPr/>
                    <a:lstStyle/>
                    <a:p>
                      <a:pPr algn="ctr"/>
                      <a:r>
                        <a:rPr lang="en-US" altLang="zh-CN" sz="1600" dirty="0" smtClean="0"/>
                        <a:t>1</a:t>
                      </a:r>
                      <a:endParaRPr lang="zh-CN" altLang="en-US" sz="1600" dirty="0"/>
                    </a:p>
                  </a:txBody>
                  <a:tcPr marL="68580" marR="68580" marT="34290" marB="34290"/>
                </a:tc>
                <a:tc>
                  <a:txBody>
                    <a:bodyPr/>
                    <a:lstStyle/>
                    <a:p>
                      <a:pPr algn="ctr"/>
                      <a:r>
                        <a:rPr lang="en-US" altLang="zh-CN" sz="1600" dirty="0" smtClean="0"/>
                        <a:t>0</a:t>
                      </a:r>
                      <a:endParaRPr lang="zh-CN" altLang="en-US" sz="1600" dirty="0"/>
                    </a:p>
                  </a:txBody>
                  <a:tcPr marL="68580" marR="68580" marT="34290" marB="34290"/>
                </a:tc>
                <a:tc>
                  <a:txBody>
                    <a:bodyPr/>
                    <a:lstStyle/>
                    <a:p>
                      <a:pPr algn="ctr"/>
                      <a:r>
                        <a:rPr lang="en-US" altLang="zh-CN" sz="1600" dirty="0" smtClean="0"/>
                        <a:t>9</a:t>
                      </a:r>
                      <a:endParaRPr lang="zh-CN" altLang="en-US" sz="1600" dirty="0"/>
                    </a:p>
                  </a:txBody>
                  <a:tcPr marL="68580" marR="68580" marT="34290" marB="34290"/>
                </a:tc>
                <a:tc>
                  <a:txBody>
                    <a:bodyPr/>
                    <a:lstStyle/>
                    <a:p>
                      <a:pPr algn="ctr"/>
                      <a:r>
                        <a:rPr lang="en-US" altLang="zh-CN" sz="1600" dirty="0" smtClean="0"/>
                        <a:t>7</a:t>
                      </a:r>
                      <a:endParaRPr lang="zh-CN" altLang="en-US" sz="1600" dirty="0"/>
                    </a:p>
                  </a:txBody>
                  <a:tcPr marL="68580" marR="68580" marT="34290" marB="34290"/>
                </a:tc>
                <a:tc>
                  <a:txBody>
                    <a:bodyPr/>
                    <a:lstStyle/>
                    <a:p>
                      <a:pPr algn="ctr"/>
                      <a:r>
                        <a:rPr lang="en-US" altLang="zh-CN" sz="1600" dirty="0" smtClean="0"/>
                        <a:t>3</a:t>
                      </a:r>
                      <a:endParaRPr lang="zh-CN" altLang="en-US" sz="1600" dirty="0"/>
                    </a:p>
                  </a:txBody>
                  <a:tcPr marL="68580" marR="68580" marT="34290" marB="34290"/>
                </a:tc>
                <a:tc>
                  <a:txBody>
                    <a:bodyPr/>
                    <a:lstStyle/>
                    <a:p>
                      <a:pPr algn="ctr"/>
                      <a:r>
                        <a:rPr lang="en-US" altLang="zh-CN" sz="1600" dirty="0" smtClean="0"/>
                        <a:t>6</a:t>
                      </a:r>
                      <a:endParaRPr lang="zh-CN" altLang="en-US" sz="1600" dirty="0"/>
                    </a:p>
                  </a:txBody>
                  <a:tcPr marL="68580" marR="68580" marT="34290" marB="34290"/>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33069857"/>
              </p:ext>
            </p:extLst>
          </p:nvPr>
        </p:nvGraphicFramePr>
        <p:xfrm>
          <a:off x="1331889" y="5455592"/>
          <a:ext cx="7341127" cy="624840"/>
        </p:xfrm>
        <a:graphic>
          <a:graphicData uri="http://schemas.openxmlformats.org/drawingml/2006/table">
            <a:tbl>
              <a:tblPr firstRow="1" bandRow="1">
                <a:tableStyleId>{5C22544A-7EE6-4342-B048-85BDC9FD1C3A}</a:tableStyleId>
              </a:tblPr>
              <a:tblGrid>
                <a:gridCol w="980218"/>
                <a:gridCol w="466121"/>
                <a:gridCol w="555788"/>
                <a:gridCol w="667375"/>
                <a:gridCol w="667375"/>
                <a:gridCol w="667375"/>
                <a:gridCol w="667375"/>
                <a:gridCol w="667375"/>
                <a:gridCol w="667375"/>
                <a:gridCol w="667375"/>
                <a:gridCol w="667375"/>
              </a:tblGrid>
              <a:tr h="278130">
                <a:tc>
                  <a:txBody>
                    <a:bodyPr/>
                    <a:lstStyle/>
                    <a:p>
                      <a:r>
                        <a:rPr lang="zh-CN" altLang="en-US" sz="1600" dirty="0" smtClean="0"/>
                        <a:t>密文数字</a:t>
                      </a:r>
                      <a:endParaRPr lang="zh-CN" altLang="en-US" sz="1600" dirty="0"/>
                    </a:p>
                  </a:txBody>
                  <a:tcPr marL="68580" marR="68580" marT="34290" marB="34290"/>
                </a:tc>
                <a:tc>
                  <a:txBody>
                    <a:bodyPr/>
                    <a:lstStyle/>
                    <a:p>
                      <a:pPr algn="ctr"/>
                      <a:r>
                        <a:rPr lang="en-US" altLang="zh-CN" sz="1600" dirty="0" smtClean="0"/>
                        <a:t>0</a:t>
                      </a:r>
                      <a:endParaRPr lang="zh-CN" altLang="en-US" sz="1600" dirty="0"/>
                    </a:p>
                  </a:txBody>
                  <a:tcPr marL="68580" marR="68580" marT="34290" marB="34290"/>
                </a:tc>
                <a:tc>
                  <a:txBody>
                    <a:bodyPr/>
                    <a:lstStyle/>
                    <a:p>
                      <a:pPr algn="ctr"/>
                      <a:r>
                        <a:rPr lang="en-US" altLang="zh-CN" sz="1600" dirty="0" smtClean="0"/>
                        <a:t>1</a:t>
                      </a:r>
                      <a:endParaRPr lang="zh-CN" altLang="en-US" sz="1600" dirty="0"/>
                    </a:p>
                  </a:txBody>
                  <a:tcPr marL="68580" marR="68580" marT="34290" marB="34290"/>
                </a:tc>
                <a:tc>
                  <a:txBody>
                    <a:bodyPr/>
                    <a:lstStyle/>
                    <a:p>
                      <a:pPr algn="ctr"/>
                      <a:r>
                        <a:rPr lang="en-US" altLang="zh-CN" sz="1600" dirty="0" smtClean="0"/>
                        <a:t>2</a:t>
                      </a:r>
                      <a:endParaRPr lang="zh-CN" altLang="en-US" sz="1600" dirty="0"/>
                    </a:p>
                  </a:txBody>
                  <a:tcPr marL="68580" marR="68580" marT="34290" marB="34290"/>
                </a:tc>
                <a:tc>
                  <a:txBody>
                    <a:bodyPr/>
                    <a:lstStyle/>
                    <a:p>
                      <a:pPr algn="ctr"/>
                      <a:r>
                        <a:rPr lang="en-US" altLang="zh-CN" sz="1600" dirty="0" smtClean="0"/>
                        <a:t>3</a:t>
                      </a:r>
                      <a:endParaRPr lang="zh-CN" altLang="en-US" sz="1600" dirty="0"/>
                    </a:p>
                  </a:txBody>
                  <a:tcPr marL="68580" marR="68580" marT="34290" marB="34290"/>
                </a:tc>
                <a:tc>
                  <a:txBody>
                    <a:bodyPr/>
                    <a:lstStyle/>
                    <a:p>
                      <a:pPr algn="ctr"/>
                      <a:r>
                        <a:rPr lang="en-US" altLang="zh-CN" sz="1600" dirty="0" smtClean="0"/>
                        <a:t>4</a:t>
                      </a:r>
                      <a:endParaRPr lang="zh-CN" altLang="en-US" sz="1600" dirty="0"/>
                    </a:p>
                  </a:txBody>
                  <a:tcPr marL="68580" marR="68580" marT="34290" marB="34290"/>
                </a:tc>
                <a:tc>
                  <a:txBody>
                    <a:bodyPr/>
                    <a:lstStyle/>
                    <a:p>
                      <a:pPr algn="ctr"/>
                      <a:r>
                        <a:rPr lang="en-US" altLang="zh-CN" sz="1600" dirty="0" smtClean="0"/>
                        <a:t>5</a:t>
                      </a:r>
                      <a:endParaRPr lang="zh-CN" altLang="en-US" sz="1600" dirty="0"/>
                    </a:p>
                  </a:txBody>
                  <a:tcPr marL="68580" marR="68580" marT="34290" marB="34290"/>
                </a:tc>
                <a:tc>
                  <a:txBody>
                    <a:bodyPr/>
                    <a:lstStyle/>
                    <a:p>
                      <a:pPr algn="ctr"/>
                      <a:r>
                        <a:rPr lang="en-US" altLang="zh-CN" sz="1600" dirty="0" smtClean="0"/>
                        <a:t>6</a:t>
                      </a:r>
                      <a:endParaRPr lang="zh-CN" altLang="en-US" sz="1600" dirty="0"/>
                    </a:p>
                  </a:txBody>
                  <a:tcPr marL="68580" marR="68580" marT="34290" marB="34290"/>
                </a:tc>
                <a:tc>
                  <a:txBody>
                    <a:bodyPr/>
                    <a:lstStyle/>
                    <a:p>
                      <a:pPr algn="ctr"/>
                      <a:r>
                        <a:rPr lang="en-US" altLang="zh-CN" sz="1600" dirty="0" smtClean="0"/>
                        <a:t>7</a:t>
                      </a:r>
                      <a:endParaRPr lang="zh-CN" altLang="en-US" sz="1600" dirty="0"/>
                    </a:p>
                  </a:txBody>
                  <a:tcPr marL="68580" marR="68580" marT="34290" marB="34290"/>
                </a:tc>
                <a:tc>
                  <a:txBody>
                    <a:bodyPr/>
                    <a:lstStyle/>
                    <a:p>
                      <a:pPr algn="ctr"/>
                      <a:r>
                        <a:rPr lang="en-US" altLang="zh-CN" sz="1600" dirty="0" smtClean="0"/>
                        <a:t>8</a:t>
                      </a:r>
                      <a:endParaRPr lang="zh-CN" altLang="en-US" sz="1600" dirty="0"/>
                    </a:p>
                  </a:txBody>
                  <a:tcPr marL="68580" marR="68580" marT="34290" marB="34290"/>
                </a:tc>
                <a:tc>
                  <a:txBody>
                    <a:bodyPr/>
                    <a:lstStyle/>
                    <a:p>
                      <a:pPr algn="ctr"/>
                      <a:r>
                        <a:rPr lang="en-US" altLang="zh-CN" sz="1600" dirty="0" smtClean="0"/>
                        <a:t>9</a:t>
                      </a:r>
                      <a:endParaRPr lang="zh-CN" altLang="en-US" sz="1600" dirty="0"/>
                    </a:p>
                  </a:txBody>
                  <a:tcPr marL="68580" marR="68580" marT="34290" marB="34290"/>
                </a:tc>
              </a:tr>
              <a:tr h="278130">
                <a:tc>
                  <a:txBody>
                    <a:bodyPr/>
                    <a:lstStyle/>
                    <a:p>
                      <a:r>
                        <a:rPr lang="zh-CN" altLang="en-US" sz="1600" dirty="0" smtClean="0"/>
                        <a:t>明文数字</a:t>
                      </a:r>
                      <a:endParaRPr lang="zh-CN" altLang="en-US" sz="1600" dirty="0"/>
                    </a:p>
                  </a:txBody>
                  <a:tcPr marL="68580" marR="68580" marT="34290" marB="34290"/>
                </a:tc>
                <a:tc>
                  <a:txBody>
                    <a:bodyPr/>
                    <a:lstStyle/>
                    <a:p>
                      <a:pPr algn="ctr"/>
                      <a:r>
                        <a:rPr lang="en-US" altLang="zh-CN" sz="1600" dirty="0" smtClean="0"/>
                        <a:t>5</a:t>
                      </a:r>
                      <a:endParaRPr lang="zh-CN" altLang="en-US" sz="1600" dirty="0"/>
                    </a:p>
                  </a:txBody>
                  <a:tcPr marL="68580" marR="68580" marT="34290" marB="34290"/>
                </a:tc>
                <a:tc>
                  <a:txBody>
                    <a:bodyPr/>
                    <a:lstStyle/>
                    <a:p>
                      <a:pPr algn="ctr"/>
                      <a:r>
                        <a:rPr lang="en-US" altLang="zh-CN" sz="1600" dirty="0" smtClean="0"/>
                        <a:t>4</a:t>
                      </a:r>
                      <a:endParaRPr lang="zh-CN" altLang="en-US" sz="1600" dirty="0"/>
                    </a:p>
                  </a:txBody>
                  <a:tcPr marL="68580" marR="68580" marT="34290" marB="34290"/>
                </a:tc>
                <a:tc>
                  <a:txBody>
                    <a:bodyPr/>
                    <a:lstStyle/>
                    <a:p>
                      <a:pPr algn="ctr"/>
                      <a:r>
                        <a:rPr lang="en-US" altLang="zh-CN" sz="1600" dirty="0" smtClean="0"/>
                        <a:t>3</a:t>
                      </a:r>
                      <a:endParaRPr lang="zh-CN" altLang="en-US" sz="1600" dirty="0"/>
                    </a:p>
                  </a:txBody>
                  <a:tcPr marL="68580" marR="68580" marT="34290" marB="34290"/>
                </a:tc>
                <a:tc>
                  <a:txBody>
                    <a:bodyPr/>
                    <a:lstStyle/>
                    <a:p>
                      <a:pPr algn="ctr"/>
                      <a:r>
                        <a:rPr lang="en-US" altLang="zh-CN" sz="1600" dirty="0" smtClean="0"/>
                        <a:t>8</a:t>
                      </a:r>
                      <a:endParaRPr lang="zh-CN" altLang="en-US" sz="1600" dirty="0"/>
                    </a:p>
                  </a:txBody>
                  <a:tcPr marL="68580" marR="68580" marT="34290" marB="34290"/>
                </a:tc>
                <a:tc>
                  <a:txBody>
                    <a:bodyPr/>
                    <a:lstStyle/>
                    <a:p>
                      <a:pPr algn="ctr"/>
                      <a:r>
                        <a:rPr lang="en-US" altLang="zh-CN" sz="1600" dirty="0" smtClean="0"/>
                        <a:t>1</a:t>
                      </a:r>
                      <a:endParaRPr lang="zh-CN" altLang="en-US" sz="1600" dirty="0"/>
                    </a:p>
                  </a:txBody>
                  <a:tcPr marL="68580" marR="68580" marT="34290" marB="34290"/>
                </a:tc>
                <a:tc>
                  <a:txBody>
                    <a:bodyPr/>
                    <a:lstStyle/>
                    <a:p>
                      <a:pPr algn="ctr"/>
                      <a:r>
                        <a:rPr lang="en-US" altLang="zh-CN" sz="1600" dirty="0" smtClean="0"/>
                        <a:t>0</a:t>
                      </a:r>
                      <a:endParaRPr lang="zh-CN" altLang="en-US" sz="1600" dirty="0"/>
                    </a:p>
                  </a:txBody>
                  <a:tcPr marL="68580" marR="68580" marT="34290" marB="34290"/>
                </a:tc>
                <a:tc>
                  <a:txBody>
                    <a:bodyPr/>
                    <a:lstStyle/>
                    <a:p>
                      <a:pPr algn="ctr"/>
                      <a:r>
                        <a:rPr lang="en-US" altLang="zh-CN" sz="1600" dirty="0" smtClean="0"/>
                        <a:t>9</a:t>
                      </a:r>
                      <a:endParaRPr lang="zh-CN" altLang="en-US" sz="1600" dirty="0"/>
                    </a:p>
                  </a:txBody>
                  <a:tcPr marL="68580" marR="68580" marT="34290" marB="34290"/>
                </a:tc>
                <a:tc>
                  <a:txBody>
                    <a:bodyPr/>
                    <a:lstStyle/>
                    <a:p>
                      <a:pPr algn="ctr"/>
                      <a:r>
                        <a:rPr lang="en-US" altLang="zh-CN" sz="1600" dirty="0" smtClean="0"/>
                        <a:t>7</a:t>
                      </a:r>
                      <a:endParaRPr lang="zh-CN" altLang="en-US" sz="1600" dirty="0"/>
                    </a:p>
                  </a:txBody>
                  <a:tcPr marL="68580" marR="68580" marT="34290" marB="34290"/>
                </a:tc>
                <a:tc>
                  <a:txBody>
                    <a:bodyPr/>
                    <a:lstStyle/>
                    <a:p>
                      <a:pPr algn="ctr"/>
                      <a:r>
                        <a:rPr lang="en-US" altLang="zh-CN" sz="1600" dirty="0" smtClean="0"/>
                        <a:t>2</a:t>
                      </a:r>
                      <a:endParaRPr lang="zh-CN" altLang="en-US" sz="1600" dirty="0"/>
                    </a:p>
                  </a:txBody>
                  <a:tcPr marL="68580" marR="68580" marT="34290" marB="34290"/>
                </a:tc>
                <a:tc>
                  <a:txBody>
                    <a:bodyPr/>
                    <a:lstStyle/>
                    <a:p>
                      <a:pPr algn="ctr"/>
                      <a:r>
                        <a:rPr lang="en-US" altLang="zh-CN" sz="1600" dirty="0" smtClean="0"/>
                        <a:t>6</a:t>
                      </a:r>
                      <a:endParaRPr lang="zh-CN" altLang="en-US" sz="1600" dirty="0"/>
                    </a:p>
                  </a:txBody>
                  <a:tcPr marL="68580" marR="68580" marT="34290" marB="34290"/>
                </a:tc>
              </a:tr>
            </a:tbl>
          </a:graphicData>
        </a:graphic>
      </p:graphicFrame>
      <p:sp>
        <p:nvSpPr>
          <p:cNvPr id="6" name="文本框 5"/>
          <p:cNvSpPr txBox="1"/>
          <p:nvPr/>
        </p:nvSpPr>
        <p:spPr>
          <a:xfrm>
            <a:off x="486159" y="2923986"/>
            <a:ext cx="8186857" cy="830997"/>
          </a:xfrm>
          <a:prstGeom prst="rect">
            <a:avLst/>
          </a:prstGeom>
          <a:noFill/>
        </p:spPr>
        <p:txBody>
          <a:bodyPr wrap="none" rtlCol="0">
            <a:spAutoFit/>
          </a:bodyPr>
          <a:lstStyle/>
          <a:p>
            <a:r>
              <a:rPr lang="zh-CN" altLang="en-US" sz="2400" dirty="0"/>
              <a:t>“晨五点总攻”用区位码将其转换为四码一组的十进制数：</a:t>
            </a:r>
            <a:endParaRPr lang="en-US" altLang="zh-CN" sz="2400" dirty="0"/>
          </a:p>
          <a:p>
            <a:r>
              <a:rPr lang="zh-CN" altLang="en-US" sz="2400" dirty="0" smtClean="0"/>
              <a:t>   明文</a:t>
            </a:r>
            <a:r>
              <a:rPr lang="zh-CN" altLang="en-US" sz="2400" dirty="0"/>
              <a:t>：</a:t>
            </a:r>
            <a:r>
              <a:rPr lang="en-US" altLang="zh-CN" sz="2400" dirty="0"/>
              <a:t>1931 4669 2167 5560 1505</a:t>
            </a:r>
          </a:p>
        </p:txBody>
      </p:sp>
      <p:sp>
        <p:nvSpPr>
          <p:cNvPr id="8" name="文本框 7"/>
          <p:cNvSpPr txBox="1"/>
          <p:nvPr/>
        </p:nvSpPr>
        <p:spPr>
          <a:xfrm>
            <a:off x="1277021" y="4830082"/>
            <a:ext cx="4142481" cy="338554"/>
          </a:xfrm>
          <a:prstGeom prst="rect">
            <a:avLst/>
          </a:prstGeom>
          <a:noFill/>
        </p:spPr>
        <p:txBody>
          <a:bodyPr wrap="none" rtlCol="0">
            <a:spAutoFit/>
          </a:bodyPr>
          <a:lstStyle/>
          <a:p>
            <a:r>
              <a:rPr lang="zh-CN" altLang="en-US" sz="1600" dirty="0"/>
              <a:t>密文：</a:t>
            </a:r>
            <a:r>
              <a:rPr lang="en-US" altLang="zh-CN" sz="1600" dirty="0"/>
              <a:t>4624 1996 8497 0095 4050</a:t>
            </a:r>
            <a:r>
              <a:rPr lang="zh-CN" altLang="en-US" sz="1600" dirty="0"/>
              <a:t>               </a:t>
            </a:r>
          </a:p>
        </p:txBody>
      </p:sp>
      <p:sp>
        <p:nvSpPr>
          <p:cNvPr id="9" name="文本框 8"/>
          <p:cNvSpPr txBox="1"/>
          <p:nvPr/>
        </p:nvSpPr>
        <p:spPr>
          <a:xfrm>
            <a:off x="476802" y="4353743"/>
            <a:ext cx="800219" cy="338554"/>
          </a:xfrm>
          <a:prstGeom prst="rect">
            <a:avLst/>
          </a:prstGeom>
          <a:noFill/>
        </p:spPr>
        <p:txBody>
          <a:bodyPr wrap="none" rtlCol="0">
            <a:spAutoFit/>
          </a:bodyPr>
          <a:lstStyle/>
          <a:p>
            <a:r>
              <a:rPr lang="zh-CN" altLang="en-US" sz="1600" dirty="0"/>
              <a:t>加密：</a:t>
            </a:r>
          </a:p>
        </p:txBody>
      </p:sp>
      <p:sp>
        <p:nvSpPr>
          <p:cNvPr id="10" name="文本框 9"/>
          <p:cNvSpPr txBox="1"/>
          <p:nvPr/>
        </p:nvSpPr>
        <p:spPr>
          <a:xfrm>
            <a:off x="476802" y="5589414"/>
            <a:ext cx="800219" cy="338554"/>
          </a:xfrm>
          <a:prstGeom prst="rect">
            <a:avLst/>
          </a:prstGeom>
          <a:noFill/>
        </p:spPr>
        <p:txBody>
          <a:bodyPr wrap="none" rtlCol="0">
            <a:spAutoFit/>
          </a:bodyPr>
          <a:lstStyle/>
          <a:p>
            <a:r>
              <a:rPr lang="zh-CN" altLang="en-US" sz="1600" dirty="0"/>
              <a:t>解密：</a:t>
            </a:r>
          </a:p>
        </p:txBody>
      </p:sp>
      <p:sp>
        <p:nvSpPr>
          <p:cNvPr id="11" name="矩形 10"/>
          <p:cNvSpPr/>
          <p:nvPr/>
        </p:nvSpPr>
        <p:spPr>
          <a:xfrm>
            <a:off x="1277022" y="6138481"/>
            <a:ext cx="3300904" cy="338554"/>
          </a:xfrm>
          <a:prstGeom prst="rect">
            <a:avLst/>
          </a:prstGeom>
        </p:spPr>
        <p:txBody>
          <a:bodyPr wrap="none">
            <a:spAutoFit/>
          </a:bodyPr>
          <a:lstStyle/>
          <a:p>
            <a:r>
              <a:rPr lang="zh-CN" altLang="en-US" sz="1600" dirty="0"/>
              <a:t>明文：</a:t>
            </a:r>
            <a:r>
              <a:rPr lang="en-US" altLang="zh-CN" sz="1600" dirty="0"/>
              <a:t>1931 4669 2167 5560 1505</a:t>
            </a:r>
          </a:p>
        </p:txBody>
      </p:sp>
    </p:spTree>
    <p:extLst>
      <p:ext uri="{BB962C8B-B14F-4D97-AF65-F5344CB8AC3E}">
        <p14:creationId xmlns:p14="http://schemas.microsoft.com/office/powerpoint/2010/main" val="4007367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加法密码</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25409" y="1661556"/>
                <a:ext cx="6709906" cy="1196654"/>
              </a:xfrm>
              <a:ln>
                <a:solidFill>
                  <a:srgbClr val="FFC000"/>
                </a:solidFill>
              </a:ln>
            </p:spPr>
            <p:txBody>
              <a:bodyPr>
                <a:normAutofit lnSpcReduction="10000"/>
              </a:bodyPr>
              <a:lstStyle/>
              <a:p>
                <a:r>
                  <a:rPr lang="zh-CN" altLang="en-US" dirty="0" smtClean="0"/>
                  <a:t>加密：</a:t>
                </a:r>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𝑞</m:t>
                    </m:r>
                  </m:oMath>
                </a14:m>
                <a:endParaRPr lang="en-US" altLang="zh-CN" dirty="0" smtClean="0"/>
              </a:p>
              <a:p>
                <a:endParaRPr lang="en-US" altLang="zh-CN" dirty="0"/>
              </a:p>
              <a:p>
                <a:r>
                  <a:rPr lang="zh-CN" altLang="en-US" dirty="0" smtClean="0"/>
                  <a:t>解密：</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𝑚𝑜𝑑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𝑞</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25409" y="1661556"/>
                <a:ext cx="6709906" cy="1196654"/>
              </a:xfrm>
              <a:blipFill rotWithShape="0">
                <a:blip r:embed="rId2"/>
                <a:stretch>
                  <a:fillRect l="-363" t="-6061" b="-5556"/>
                </a:stretch>
              </a:blipFill>
              <a:ln>
                <a:solidFill>
                  <a:srgbClr val="FFC0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830184" y="3379191"/>
                <a:ext cx="5925405" cy="947632"/>
              </a:xfrm>
              <a:prstGeom prst="rect">
                <a:avLst/>
              </a:prstGeom>
              <a:noFill/>
            </p:spPr>
            <p:txBody>
              <a:bodyPr wrap="square" rtlCol="0">
                <a:spAutoFit/>
              </a:bodyPr>
              <a:lstStyle/>
              <a:p>
                <a:r>
                  <a:rPr lang="zh-CN" altLang="en-US" dirty="0"/>
                  <a:t>选定固定的正整数</a:t>
                </a:r>
                <a:r>
                  <a:rPr lang="en-US" altLang="zh-CN" i="1" dirty="0">
                    <a:latin typeface="Times New Roman" panose="02020603050405020304" pitchFamily="18" charset="0"/>
                    <a:cs typeface="Times New Roman" panose="02020603050405020304" pitchFamily="18" charset="0"/>
                  </a:rPr>
                  <a:t>q</a:t>
                </a:r>
                <a:r>
                  <a:rPr lang="zh-CN" altLang="en-US" dirty="0"/>
                  <a:t>和</a:t>
                </a:r>
                <a:r>
                  <a:rPr lang="en-US" altLang="zh-CN" i="1" dirty="0">
                    <a:latin typeface="Times New Roman" panose="02020603050405020304" pitchFamily="18" charset="0"/>
                    <a:cs typeface="Times New Roman" panose="02020603050405020304" pitchFamily="18" charset="0"/>
                  </a:rPr>
                  <a:t>k</a:t>
                </a:r>
                <a:r>
                  <a:rPr lang="zh-CN" altLang="en-US" i="1" dirty="0" smtClean="0">
                    <a:latin typeface="Times New Roman" panose="02020603050405020304" pitchFamily="18" charset="0"/>
                    <a:cs typeface="Times New Roman" panose="02020603050405020304" pitchFamily="18" charset="0"/>
                  </a:rPr>
                  <a:t>，</a:t>
                </a:r>
                <a:endParaRPr lang="en-US" altLang="zh-CN" i="1" dirty="0" smtClean="0">
                  <a:latin typeface="Times New Roman" panose="02020603050405020304" pitchFamily="18" charset="0"/>
                  <a:cs typeface="Times New Roman" panose="02020603050405020304" pitchFamily="18" charset="0"/>
                </a:endParaRPr>
              </a:p>
              <a:p>
                <a:endParaRPr lang="en-US" altLang="zh-CN" i="1" dirty="0">
                  <a:latin typeface="Times New Roman" panose="02020603050405020304" pitchFamily="18" charset="0"/>
                  <a:cs typeface="Times New Roman" panose="02020603050405020304" pitchFamily="18" charset="0"/>
                </a:endParaRPr>
              </a:p>
              <a:p>
                <a:r>
                  <a:rPr lang="zh-CN" altLang="en-US" dirty="0">
                    <a:cs typeface="Times New Roman" panose="02020603050405020304" pitchFamily="18" charset="0"/>
                  </a:rPr>
                  <a:t>明文</a:t>
                </a:r>
                <a14:m>
                  <m:oMath xmlns:m="http://schemas.openxmlformats.org/officeDocument/2006/math">
                    <m:r>
                      <a:rPr lang="zh-CN" altLang="en-US" i="1">
                        <a:latin typeface="Cambria Math" panose="02040503050406030204" pitchFamily="18" charset="0"/>
                        <a:cs typeface="Times New Roman" panose="02020603050405020304" pitchFamily="18" charset="0"/>
                      </a:rPr>
                      <m:t>和密文空间：</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𝑍</m:t>
                        </m:r>
                      </m:e>
                      <m:sub>
                        <m:r>
                          <a:rPr lang="en-US" altLang="zh-CN" i="1">
                            <a:latin typeface="Cambria Math" panose="02040503050406030204" pitchFamily="18" charset="0"/>
                            <a:cs typeface="Times New Roman" panose="02020603050405020304" pitchFamily="18" charset="0"/>
                          </a:rPr>
                          <m:t>𝑞</m:t>
                        </m:r>
                      </m:sub>
                    </m:sSub>
                    <m:r>
                      <a:rPr lang="en-US" altLang="zh-CN" i="1">
                        <a:latin typeface="Cambria Math" panose="02040503050406030204" pitchFamily="18" charset="0"/>
                        <a:cs typeface="Times New Roman" panose="02020603050405020304" pitchFamily="18" charset="0"/>
                      </a:rPr>
                      <m:t>={0,1,…,</m:t>
                    </m:r>
                    <m:r>
                      <a:rPr lang="en-US" altLang="zh-CN" i="1">
                        <a:latin typeface="Cambria Math" panose="02040503050406030204" pitchFamily="18" charset="0"/>
                        <a:cs typeface="Times New Roman" panose="02020603050405020304" pitchFamily="18" charset="0"/>
                      </a:rPr>
                      <m:t>𝑞</m:t>
                    </m:r>
                    <m:r>
                      <a:rPr lang="en-US" altLang="zh-CN" i="1">
                        <a:latin typeface="Cambria Math" panose="02040503050406030204" pitchFamily="18" charset="0"/>
                        <a:cs typeface="Times New Roman" panose="02020603050405020304" pitchFamily="18" charset="0"/>
                      </a:rPr>
                      <m:t>−1}</m:t>
                    </m:r>
                  </m:oMath>
                </a14:m>
                <a:endParaRPr lang="zh-CN" altLang="en-US" i="1" dirty="0">
                  <a:latin typeface="Times New Roman" panose="02020603050405020304" pitchFamily="18" charset="0"/>
                  <a:cs typeface="Times New Roman" panose="020206030504050203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830184" y="3379191"/>
                <a:ext cx="5925405" cy="947632"/>
              </a:xfrm>
              <a:prstGeom prst="rect">
                <a:avLst/>
              </a:prstGeom>
              <a:blipFill rotWithShape="0">
                <a:blip r:embed="rId3"/>
                <a:stretch>
                  <a:fillRect l="-823" t="-4487" b="-5128"/>
                </a:stretch>
              </a:blipFill>
            </p:spPr>
            <p:txBody>
              <a:bodyPr/>
              <a:lstStyle/>
              <a:p>
                <a:r>
                  <a:rPr lang="zh-CN" altLang="en-US">
                    <a:noFill/>
                  </a:rPr>
                  <a:t> </a:t>
                </a:r>
              </a:p>
            </p:txBody>
          </p:sp>
        </mc:Fallback>
      </mc:AlternateContent>
      <p:sp>
        <p:nvSpPr>
          <p:cNvPr id="5" name="文本框 4"/>
          <p:cNvSpPr txBox="1"/>
          <p:nvPr/>
        </p:nvSpPr>
        <p:spPr>
          <a:xfrm>
            <a:off x="830184" y="4628729"/>
            <a:ext cx="7618491" cy="1200329"/>
          </a:xfrm>
          <a:prstGeom prst="rect">
            <a:avLst/>
          </a:prstGeom>
          <a:noFill/>
        </p:spPr>
        <p:txBody>
          <a:bodyPr wrap="square" rtlCol="0">
            <a:spAutoFit/>
          </a:bodyPr>
          <a:lstStyle/>
          <a:p>
            <a:r>
              <a:rPr lang="zh-CN" altLang="en-US" dirty="0">
                <a:solidFill>
                  <a:srgbClr val="FFFF00"/>
                </a:solidFill>
              </a:rPr>
              <a:t>凯撒密码</a:t>
            </a:r>
            <a:r>
              <a:rPr lang="zh-CN" altLang="en-US" dirty="0"/>
              <a:t>：用加法密码构成的密码表对明文逐字替代。</a:t>
            </a:r>
            <a:endParaRPr lang="en-US" altLang="zh-CN" dirty="0"/>
          </a:p>
          <a:p>
            <a:endParaRPr lang="en-US" altLang="zh-CN" dirty="0"/>
          </a:p>
          <a:p>
            <a:r>
              <a:rPr lang="zh-CN" altLang="en-US" dirty="0"/>
              <a:t>先把明文字母转化为字母序号（</a:t>
            </a:r>
            <a:r>
              <a:rPr lang="en-US" altLang="zh-CN" dirty="0"/>
              <a:t>0-25</a:t>
            </a:r>
            <a:r>
              <a:rPr lang="zh-CN" altLang="en-US" dirty="0"/>
              <a:t>），再用加法密码进行加密，再将序号转为密文字母。</a:t>
            </a:r>
          </a:p>
        </p:txBody>
      </p:sp>
    </p:spTree>
    <p:extLst>
      <p:ext uri="{BB962C8B-B14F-4D97-AF65-F5344CB8AC3E}">
        <p14:creationId xmlns:p14="http://schemas.microsoft.com/office/powerpoint/2010/main" val="1109834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3634" y="722376"/>
            <a:ext cx="7053542" cy="724710"/>
          </a:xfrm>
        </p:spPr>
        <p:txBody>
          <a:bodyPr/>
          <a:lstStyle/>
          <a:p>
            <a:r>
              <a:rPr lang="zh-CN" altLang="en-US" dirty="0"/>
              <a:t>单表替换的缺点</a:t>
            </a:r>
            <a:r>
              <a:rPr lang="zh-CN" altLang="en-US" dirty="0" smtClean="0"/>
              <a:t>：</a:t>
            </a:r>
            <a:endParaRPr lang="zh-CN" altLang="en-US" dirty="0"/>
          </a:p>
        </p:txBody>
      </p:sp>
      <p:sp>
        <p:nvSpPr>
          <p:cNvPr id="3" name="内容占位符 2"/>
          <p:cNvSpPr>
            <a:spLocks noGrp="1"/>
          </p:cNvSpPr>
          <p:nvPr>
            <p:ph idx="1"/>
          </p:nvPr>
        </p:nvSpPr>
        <p:spPr>
          <a:xfrm>
            <a:off x="704039" y="1943929"/>
            <a:ext cx="7687485" cy="1685095"/>
          </a:xfrm>
        </p:spPr>
        <p:txBody>
          <a:bodyPr>
            <a:noAutofit/>
          </a:bodyPr>
          <a:lstStyle/>
          <a:p>
            <a:r>
              <a:rPr lang="zh-CN" altLang="en-US" dirty="0"/>
              <a:t>一</a:t>
            </a:r>
            <a:r>
              <a:rPr lang="zh-CN" altLang="en-US" dirty="0" smtClean="0"/>
              <a:t>份明文中的字符采用同一个替换表；</a:t>
            </a:r>
            <a:endParaRPr lang="en-US" altLang="zh-CN" dirty="0" smtClean="0"/>
          </a:p>
          <a:p>
            <a:r>
              <a:rPr lang="zh-CN" altLang="en-US" dirty="0" smtClean="0"/>
              <a:t>明文</a:t>
            </a:r>
            <a:r>
              <a:rPr lang="zh-CN" altLang="en-US" dirty="0"/>
              <a:t>字符的统计规律没有被破坏，容易通过统计分析</a:t>
            </a:r>
            <a:r>
              <a:rPr lang="zh-CN" altLang="en-US" dirty="0" smtClean="0"/>
              <a:t>方法找到替换关系；</a:t>
            </a:r>
            <a:endParaRPr lang="en-US" altLang="zh-CN" dirty="0" smtClean="0"/>
          </a:p>
          <a:p>
            <a:r>
              <a:rPr lang="zh-CN" altLang="en-US" dirty="0" smtClean="0"/>
              <a:t>密钥与加密算法不分。知道了替代表，也就破译了替代密码。</a:t>
            </a:r>
            <a:endParaRPr lang="zh-CN" altLang="en-US" dirty="0"/>
          </a:p>
        </p:txBody>
      </p:sp>
      <p:sp>
        <p:nvSpPr>
          <p:cNvPr id="4" name="文本框 3"/>
          <p:cNvSpPr txBox="1"/>
          <p:nvPr/>
        </p:nvSpPr>
        <p:spPr>
          <a:xfrm>
            <a:off x="704040" y="4040144"/>
            <a:ext cx="7687484" cy="1938992"/>
          </a:xfrm>
          <a:prstGeom prst="rect">
            <a:avLst/>
          </a:prstGeom>
          <a:solidFill>
            <a:schemeClr val="accent2"/>
          </a:solidFill>
        </p:spPr>
        <p:txBody>
          <a:bodyPr wrap="square" rtlCol="0">
            <a:spAutoFit/>
          </a:bodyPr>
          <a:lstStyle/>
          <a:p>
            <a:pPr algn="just"/>
            <a:r>
              <a:rPr lang="zh-CN" altLang="en-US" sz="2400" dirty="0"/>
              <a:t>可以通过多表替换打乱统计规律。</a:t>
            </a:r>
            <a:endParaRPr lang="en-US" altLang="zh-CN" sz="2400" dirty="0"/>
          </a:p>
          <a:p>
            <a:pPr marL="214313" indent="-214313" algn="just">
              <a:buFont typeface="Arial" panose="020B0604020202020204" pitchFamily="34" charset="0"/>
              <a:buChar char="•"/>
            </a:pPr>
            <a:r>
              <a:rPr lang="zh-CN" altLang="en-US" sz="2400" dirty="0"/>
              <a:t>将明文分成多个片段，每个片段采用不同的替换表；</a:t>
            </a:r>
            <a:endParaRPr lang="en-US" altLang="zh-CN" sz="2400" dirty="0"/>
          </a:p>
          <a:p>
            <a:pPr marL="214313" indent="-214313" algn="just">
              <a:buFont typeface="Arial" panose="020B0604020202020204" pitchFamily="34" charset="0"/>
              <a:buChar char="•"/>
            </a:pPr>
            <a:r>
              <a:rPr lang="zh-CN" altLang="en-US" sz="2400" dirty="0"/>
              <a:t>替换表的产生、使用由密钥控制； </a:t>
            </a:r>
            <a:endParaRPr lang="en-US" altLang="zh-CN" sz="2400" dirty="0"/>
          </a:p>
          <a:p>
            <a:pPr marL="214313" indent="-214313" algn="just">
              <a:buFont typeface="Arial" panose="020B0604020202020204" pitchFamily="34" charset="0"/>
              <a:buChar char="•"/>
            </a:pPr>
            <a:r>
              <a:rPr lang="zh-CN" altLang="en-US" sz="2400" dirty="0"/>
              <a:t>在密钥保密且使用正确的条件下，替换表的公开与否与多表代替密码的安全没有影响。</a:t>
            </a:r>
          </a:p>
        </p:txBody>
      </p:sp>
    </p:spTree>
    <p:extLst>
      <p:ext uri="{BB962C8B-B14F-4D97-AF65-F5344CB8AC3E}">
        <p14:creationId xmlns:p14="http://schemas.microsoft.com/office/powerpoint/2010/main" val="2154875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多表替换</a:t>
            </a:r>
            <a:endParaRPr lang="zh-CN" altLang="en-US" dirty="0"/>
          </a:p>
        </p:txBody>
      </p:sp>
      <p:sp>
        <p:nvSpPr>
          <p:cNvPr id="3" name="内容占位符 2"/>
          <p:cNvSpPr>
            <a:spLocks noGrp="1"/>
          </p:cNvSpPr>
          <p:nvPr>
            <p:ph idx="1"/>
          </p:nvPr>
        </p:nvSpPr>
        <p:spPr>
          <a:xfrm>
            <a:off x="657447" y="1546101"/>
            <a:ext cx="7734078" cy="635124"/>
          </a:xfrm>
        </p:spPr>
        <p:txBody>
          <a:bodyPr>
            <a:noAutofit/>
          </a:bodyPr>
          <a:lstStyle/>
          <a:p>
            <a:r>
              <a:rPr lang="zh-CN" altLang="en-US" sz="2800" dirty="0" smtClean="0">
                <a:solidFill>
                  <a:srgbClr val="FFC000"/>
                </a:solidFill>
              </a:rPr>
              <a:t>根据密钥的指示，来选择加密时使用的代替表。</a:t>
            </a:r>
            <a:endParaRPr lang="zh-CN" altLang="en-US" sz="2800" dirty="0">
              <a:solidFill>
                <a:srgbClr val="FFC000"/>
              </a:solidFill>
            </a:endParaRPr>
          </a:p>
        </p:txBody>
      </p:sp>
      <mc:AlternateContent xmlns:mc="http://schemas.openxmlformats.org/markup-compatibility/2006" xmlns:a14="http://schemas.microsoft.com/office/drawing/2010/main">
        <mc:Choice Requires="a14">
          <p:sp>
            <p:nvSpPr>
              <p:cNvPr id="4" name="文本框 3"/>
              <p:cNvSpPr txBox="1"/>
              <p:nvPr/>
            </p:nvSpPr>
            <p:spPr>
              <a:xfrm>
                <a:off x="907542" y="2372508"/>
                <a:ext cx="5446106" cy="435440"/>
              </a:xfrm>
              <a:prstGeom prst="rect">
                <a:avLst/>
              </a:prstGeom>
              <a:noFill/>
            </p:spPr>
            <p:txBody>
              <a:bodyPr wrap="none" rtlCol="0">
                <a:spAutoFit/>
              </a:bodyPr>
              <a:lstStyle/>
              <a:p>
                <a:pPr>
                  <a:lnSpc>
                    <a:spcPct val="125000"/>
                  </a:lnSpc>
                </a:pPr>
                <a:r>
                  <a:rPr lang="zh-CN" altLang="en-US" sz="2000" dirty="0"/>
                  <a:t>例如</a:t>
                </a:r>
                <a14:m>
                  <m:oMath xmlns:m="http://schemas.openxmlformats.org/officeDocument/2006/math">
                    <m:r>
                      <a:rPr lang="zh-CN" altLang="en-US" sz="2000" i="1" dirty="0" err="1">
                        <a:latin typeface="Cambria Math" panose="02040503050406030204" pitchFamily="18" charset="0"/>
                      </a:rPr>
                      <m:t>：</m:t>
                    </m:r>
                    <m:r>
                      <a:rPr lang="en-US" altLang="zh-CN" sz="2000" i="1" dirty="0">
                        <a:latin typeface="Cambria Math" panose="02040503050406030204" pitchFamily="18" charset="0"/>
                      </a:rPr>
                      <m:t> </m:t>
                    </m:r>
                    <m:r>
                      <a:rPr lang="zh-CN" altLang="en-US" sz="2000" i="1" dirty="0">
                        <a:latin typeface="Cambria Math" panose="02040503050406030204" pitchFamily="18" charset="0"/>
                      </a:rPr>
                      <m:t>加密变换</m:t>
                    </m:r>
                    <m:r>
                      <a:rPr lang="en-US" altLang="zh-CN" sz="2000" i="1" dirty="0">
                        <a:latin typeface="Cambria Math" panose="02040503050406030204" pitchFamily="18" charset="0"/>
                      </a:rPr>
                      <m:t>  </m:t>
                    </m:r>
                    <m:r>
                      <a:rPr lang="en-US" altLang="zh-CN" sz="2000" i="1">
                        <a:latin typeface="Cambria Math" panose="02040503050406030204" pitchFamily="18" charset="0"/>
                      </a:rPr>
                      <m:t>𝑐</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𝑘</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𝑚</m:t>
                        </m:r>
                      </m:e>
                    </m:d>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𝑚</m:t>
                        </m:r>
                        <m:r>
                          <a:rPr lang="en-US" altLang="zh-CN" sz="2000" i="1">
                            <a:latin typeface="Cambria Math" panose="02040503050406030204" pitchFamily="18" charset="0"/>
                          </a:rPr>
                          <m:t>+</m:t>
                        </m:r>
                        <m:r>
                          <a:rPr lang="en-US" altLang="zh-CN" sz="2000" i="1">
                            <a:latin typeface="Cambria Math" panose="02040503050406030204" pitchFamily="18" charset="0"/>
                          </a:rPr>
                          <m:t>𝑘</m:t>
                        </m:r>
                      </m:e>
                    </m:d>
                    <m:r>
                      <a:rPr lang="en-US" altLang="zh-CN" sz="2000" i="1">
                        <a:latin typeface="Cambria Math" panose="02040503050406030204" pitchFamily="18" charset="0"/>
                      </a:rPr>
                      <m:t> </m:t>
                    </m:r>
                    <m:r>
                      <a:rPr lang="en-US" altLang="zh-CN" sz="2000" i="1">
                        <a:latin typeface="Cambria Math" panose="02040503050406030204" pitchFamily="18" charset="0"/>
                      </a:rPr>
                      <m:t>𝑚𝑜𝑑</m:t>
                    </m:r>
                    <m:r>
                      <a:rPr lang="en-US" altLang="zh-CN" sz="2000" i="1">
                        <a:latin typeface="Cambria Math" panose="02040503050406030204" pitchFamily="18" charset="0"/>
                      </a:rPr>
                      <m:t> 10</m:t>
                    </m:r>
                  </m:oMath>
                </a14:m>
                <a:endParaRPr lang="zh-CN" altLang="en-US"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907542" y="2372508"/>
                <a:ext cx="5446106" cy="435440"/>
              </a:xfrm>
              <a:prstGeom prst="rect">
                <a:avLst/>
              </a:prstGeom>
              <a:blipFill rotWithShape="0">
                <a:blip r:embed="rId2"/>
                <a:stretch>
                  <a:fillRect l="-1232" t="-1389" b="-20833"/>
                </a:stretch>
              </a:blipFill>
            </p:spPr>
            <p:txBody>
              <a:bodyPr/>
              <a:lstStyle/>
              <a:p>
                <a:r>
                  <a:rPr lang="zh-CN" altLang="en-US">
                    <a:noFill/>
                  </a:rPr>
                  <a:t> </a:t>
                </a:r>
              </a:p>
            </p:txBody>
          </p:sp>
        </mc:Fallback>
      </mc:AlternateContent>
      <p:sp>
        <p:nvSpPr>
          <p:cNvPr id="5" name="文本框 4"/>
          <p:cNvSpPr txBox="1"/>
          <p:nvPr/>
        </p:nvSpPr>
        <p:spPr>
          <a:xfrm>
            <a:off x="1736217" y="2935301"/>
            <a:ext cx="4814138" cy="1589474"/>
          </a:xfrm>
          <a:prstGeom prst="rect">
            <a:avLst/>
          </a:prstGeom>
          <a:noFill/>
        </p:spPr>
        <p:txBody>
          <a:bodyPr wrap="none" rtlCol="0">
            <a:spAutoFit/>
          </a:bodyPr>
          <a:lstStyle/>
          <a:p>
            <a:pPr>
              <a:lnSpc>
                <a:spcPct val="125000"/>
              </a:lnSpc>
            </a:pPr>
            <a:r>
              <a:rPr lang="zh-CN" altLang="en-US" sz="2000" dirty="0">
                <a:solidFill>
                  <a:srgbClr val="FFFF00"/>
                </a:solidFill>
              </a:rPr>
              <a:t>明       文</a:t>
            </a:r>
            <a:r>
              <a:rPr lang="zh-CN" altLang="en-US" sz="2000" dirty="0"/>
              <a:t>：   晨     五       点     总     攻</a:t>
            </a:r>
            <a:endParaRPr lang="en-US" altLang="zh-CN" sz="2000" dirty="0"/>
          </a:p>
          <a:p>
            <a:pPr>
              <a:lnSpc>
                <a:spcPct val="125000"/>
              </a:lnSpc>
            </a:pPr>
            <a:r>
              <a:rPr lang="zh-CN" altLang="en-US" sz="2000" dirty="0">
                <a:solidFill>
                  <a:srgbClr val="FFFF00"/>
                </a:solidFill>
              </a:rPr>
              <a:t>对应序列</a:t>
            </a:r>
            <a:r>
              <a:rPr lang="zh-CN" altLang="en-US" sz="2000" dirty="0"/>
              <a:t>：</a:t>
            </a:r>
            <a:r>
              <a:rPr lang="en-US" altLang="zh-CN" sz="2000" dirty="0"/>
              <a:t>1931 4669  2167  5560  1505</a:t>
            </a:r>
          </a:p>
          <a:p>
            <a:pPr>
              <a:lnSpc>
                <a:spcPct val="125000"/>
              </a:lnSpc>
            </a:pPr>
            <a:r>
              <a:rPr lang="zh-CN" altLang="en-US" sz="2000" dirty="0">
                <a:solidFill>
                  <a:srgbClr val="FFFF00"/>
                </a:solidFill>
              </a:rPr>
              <a:t>密钥序列</a:t>
            </a:r>
            <a:r>
              <a:rPr lang="zh-CN" altLang="en-US" sz="2000" dirty="0"/>
              <a:t>：</a:t>
            </a:r>
            <a:r>
              <a:rPr lang="en-US" altLang="zh-CN" sz="2000" dirty="0"/>
              <a:t>4321 5378  4322  3109  1107</a:t>
            </a:r>
          </a:p>
          <a:p>
            <a:pPr>
              <a:lnSpc>
                <a:spcPct val="125000"/>
              </a:lnSpc>
            </a:pPr>
            <a:r>
              <a:rPr lang="zh-CN" altLang="en-US" sz="2000" dirty="0">
                <a:solidFill>
                  <a:srgbClr val="FFFF00"/>
                </a:solidFill>
              </a:rPr>
              <a:t>密文序列</a:t>
            </a:r>
            <a:r>
              <a:rPr lang="zh-CN" altLang="en-US" sz="2000" dirty="0"/>
              <a:t>：</a:t>
            </a:r>
            <a:r>
              <a:rPr lang="en-US" altLang="zh-CN" sz="2000" dirty="0"/>
              <a:t>5252 9937  6489  8669  2602</a:t>
            </a:r>
            <a:endParaRPr lang="zh-CN" altLang="en-US" sz="2000" dirty="0"/>
          </a:p>
        </p:txBody>
      </p:sp>
      <p:sp>
        <p:nvSpPr>
          <p:cNvPr id="6" name="文本框 5"/>
          <p:cNvSpPr txBox="1"/>
          <p:nvPr/>
        </p:nvSpPr>
        <p:spPr>
          <a:xfrm>
            <a:off x="412241" y="4684738"/>
            <a:ext cx="8112634" cy="2015936"/>
          </a:xfrm>
          <a:prstGeom prst="rect">
            <a:avLst/>
          </a:prstGeom>
          <a:noFill/>
          <a:ln>
            <a:solidFill>
              <a:srgbClr val="FFFF00"/>
            </a:solidFill>
          </a:ln>
        </p:spPr>
        <p:txBody>
          <a:bodyPr wrap="square" rtlCol="0">
            <a:spAutoFit/>
          </a:bodyPr>
          <a:lstStyle/>
          <a:p>
            <a:pPr algn="just">
              <a:lnSpc>
                <a:spcPct val="125000"/>
              </a:lnSpc>
            </a:pPr>
            <a:r>
              <a:rPr lang="zh-CN" altLang="en-US" sz="2000" dirty="0">
                <a:solidFill>
                  <a:srgbClr val="FFC000"/>
                </a:solidFill>
              </a:rPr>
              <a:t>明文的统计规律不直接反映在密文中。如果密钥序列是随机的，则密文序列也是随机的。此时达到“一次一密”完全保密。</a:t>
            </a:r>
            <a:endParaRPr lang="en-US" altLang="zh-CN" sz="2000" dirty="0">
              <a:solidFill>
                <a:srgbClr val="FFC000"/>
              </a:solidFill>
            </a:endParaRPr>
          </a:p>
          <a:p>
            <a:pPr algn="just">
              <a:lnSpc>
                <a:spcPct val="125000"/>
              </a:lnSpc>
            </a:pPr>
            <a:endParaRPr lang="en-US" altLang="zh-CN" sz="2000" dirty="0">
              <a:solidFill>
                <a:srgbClr val="FFC000"/>
              </a:solidFill>
            </a:endParaRPr>
          </a:p>
          <a:p>
            <a:pPr algn="just">
              <a:lnSpc>
                <a:spcPct val="125000"/>
              </a:lnSpc>
            </a:pPr>
            <a:r>
              <a:rPr lang="zh-CN" altLang="en-US" sz="2000" dirty="0">
                <a:solidFill>
                  <a:srgbClr val="FFC000"/>
                </a:solidFill>
              </a:rPr>
              <a:t>但如果密钥序列的具有周期性</a:t>
            </a:r>
            <a:r>
              <a:rPr lang="en-US" altLang="zh-CN" sz="2000" b="1" i="1" dirty="0">
                <a:solidFill>
                  <a:srgbClr val="FFC000"/>
                </a:solidFill>
              </a:rPr>
              <a:t>T</a:t>
            </a:r>
            <a:r>
              <a:rPr lang="zh-CN" altLang="en-US" sz="2000" dirty="0">
                <a:solidFill>
                  <a:srgbClr val="FFC000"/>
                </a:solidFill>
              </a:rPr>
              <a:t>，则可以通过对周期</a:t>
            </a:r>
            <a:r>
              <a:rPr lang="en-US" altLang="zh-CN" sz="2000" b="1" i="1" dirty="0">
                <a:solidFill>
                  <a:srgbClr val="FFC000"/>
                </a:solidFill>
              </a:rPr>
              <a:t>T</a:t>
            </a:r>
            <a:r>
              <a:rPr lang="zh-CN" altLang="en-US" sz="2000" dirty="0">
                <a:solidFill>
                  <a:srgbClr val="FFC000"/>
                </a:solidFill>
              </a:rPr>
              <a:t>的穷举，把多表替换的破译问题变为单表替换的破译问题。</a:t>
            </a:r>
            <a:endParaRPr lang="en-US" altLang="zh-CN" sz="2000" dirty="0">
              <a:solidFill>
                <a:srgbClr val="FFC000"/>
              </a:solidFill>
            </a:endParaRPr>
          </a:p>
        </p:txBody>
      </p:sp>
      <p:sp>
        <p:nvSpPr>
          <p:cNvPr id="7" name="文本框 6"/>
          <p:cNvSpPr txBox="1"/>
          <p:nvPr/>
        </p:nvSpPr>
        <p:spPr>
          <a:xfrm>
            <a:off x="1362075" y="4155443"/>
            <a:ext cx="300082" cy="369332"/>
          </a:xfrm>
          <a:prstGeom prst="rect">
            <a:avLst/>
          </a:prstGeom>
          <a:noFill/>
        </p:spPr>
        <p:txBody>
          <a:bodyPr wrap="none" rtlCol="0">
            <a:spAutoFit/>
          </a:bodyPr>
          <a:lstStyle/>
          <a:p>
            <a:r>
              <a:rPr lang="en-US" altLang="zh-CN" i="1" dirty="0" smtClean="0">
                <a:solidFill>
                  <a:srgbClr val="FFFF00"/>
                </a:solidFill>
                <a:latin typeface="华文楷体" panose="02010600040101010101" pitchFamily="2" charset="-122"/>
                <a:ea typeface="华文楷体" panose="02010600040101010101" pitchFamily="2" charset="-122"/>
              </a:rPr>
              <a:t>k</a:t>
            </a:r>
            <a:endParaRPr lang="zh-CN" altLang="en-US" i="1" dirty="0">
              <a:solidFill>
                <a:srgbClr val="FFFF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74082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语音的内在规律</a:t>
            </a:r>
            <a:endParaRPr lang="zh-CN" altLang="en-US" dirty="0"/>
          </a:p>
        </p:txBody>
      </p:sp>
      <p:sp>
        <p:nvSpPr>
          <p:cNvPr id="3" name="内容占位符 2"/>
          <p:cNvSpPr>
            <a:spLocks noGrp="1"/>
          </p:cNvSpPr>
          <p:nvPr>
            <p:ph idx="1"/>
          </p:nvPr>
        </p:nvSpPr>
        <p:spPr>
          <a:xfrm>
            <a:off x="624777" y="1560962"/>
            <a:ext cx="8109647" cy="934587"/>
          </a:xfrm>
        </p:spPr>
        <p:txBody>
          <a:bodyPr>
            <a:noAutofit/>
          </a:bodyPr>
          <a:lstStyle/>
          <a:p>
            <a:r>
              <a:rPr lang="zh-CN" altLang="en-US" sz="2800" dirty="0" smtClean="0">
                <a:solidFill>
                  <a:srgbClr val="FFFF00"/>
                </a:solidFill>
              </a:rPr>
              <a:t>在一篇非专业的英文文献中，</a:t>
            </a:r>
            <a:r>
              <a:rPr lang="en-US" altLang="zh-CN" sz="2800" dirty="0" smtClean="0">
                <a:solidFill>
                  <a:srgbClr val="FFFF00"/>
                </a:solidFill>
              </a:rPr>
              <a:t>26</a:t>
            </a:r>
            <a:r>
              <a:rPr lang="zh-CN" altLang="en-US" sz="2800" dirty="0" smtClean="0">
                <a:solidFill>
                  <a:srgbClr val="FFFF00"/>
                </a:solidFill>
              </a:rPr>
              <a:t>个英文字母出现的概率为：</a:t>
            </a:r>
            <a:endParaRPr lang="zh-CN" altLang="en-US" sz="2800" dirty="0">
              <a:solidFill>
                <a:srgbClr val="FFFF00"/>
              </a:solidFill>
            </a:endParaRPr>
          </a:p>
        </p:txBody>
      </p:sp>
      <p:graphicFrame>
        <p:nvGraphicFramePr>
          <p:cNvPr id="4" name="图表 3"/>
          <p:cNvGraphicFramePr>
            <a:graphicFrameLocks/>
          </p:cNvGraphicFramePr>
          <p:nvPr>
            <p:extLst>
              <p:ext uri="{D42A27DB-BD31-4B8C-83A1-F6EECF244321}">
                <p14:modId xmlns:p14="http://schemas.microsoft.com/office/powerpoint/2010/main" val="2443632317"/>
              </p:ext>
            </p:extLst>
          </p:nvPr>
        </p:nvGraphicFramePr>
        <p:xfrm>
          <a:off x="199201" y="2581276"/>
          <a:ext cx="5391974" cy="3819524"/>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p:cNvSpPr txBox="1"/>
          <p:nvPr/>
        </p:nvSpPr>
        <p:spPr>
          <a:xfrm>
            <a:off x="5591175" y="3477769"/>
            <a:ext cx="3371885" cy="1631216"/>
          </a:xfrm>
          <a:prstGeom prst="rect">
            <a:avLst/>
          </a:prstGeom>
          <a:noFill/>
        </p:spPr>
        <p:txBody>
          <a:bodyPr wrap="none" rtlCol="0">
            <a:spAutoFit/>
          </a:bodyPr>
          <a:lstStyle/>
          <a:p>
            <a:r>
              <a:rPr lang="zh-CN" altLang="en-US" sz="2000" dirty="0"/>
              <a:t>极高概率字母：</a:t>
            </a:r>
            <a:r>
              <a:rPr lang="en-US" altLang="zh-CN" sz="2000" i="1" dirty="0">
                <a:latin typeface="Times New Roman" panose="02020603050405020304" pitchFamily="18" charset="0"/>
                <a:cs typeface="Times New Roman" panose="02020603050405020304" pitchFamily="18" charset="0"/>
              </a:rPr>
              <a:t>e</a:t>
            </a:r>
          </a:p>
          <a:p>
            <a:r>
              <a:rPr lang="zh-CN" altLang="en-US" sz="2000" dirty="0"/>
              <a:t>次高概率字母：</a:t>
            </a:r>
            <a:r>
              <a:rPr lang="en-US" altLang="zh-CN" sz="2000" i="1" dirty="0" err="1">
                <a:latin typeface="Times New Roman" panose="02020603050405020304" pitchFamily="18" charset="0"/>
                <a:cs typeface="Times New Roman" panose="02020603050405020304" pitchFamily="18" charset="0"/>
              </a:rPr>
              <a:t>t,a,o,I,n,s,h,r</a:t>
            </a:r>
            <a:endParaRPr lang="en-US" altLang="zh-CN" sz="2000" i="1" dirty="0">
              <a:latin typeface="Times New Roman" panose="02020603050405020304" pitchFamily="18" charset="0"/>
              <a:cs typeface="Times New Roman" panose="02020603050405020304" pitchFamily="18" charset="0"/>
            </a:endParaRPr>
          </a:p>
          <a:p>
            <a:r>
              <a:rPr lang="zh-CN" altLang="en-US" sz="2000" dirty="0"/>
              <a:t>中等概率字母</a:t>
            </a:r>
            <a:r>
              <a:rPr lang="en-US" altLang="zh-CN" sz="2000" dirty="0"/>
              <a:t>: </a:t>
            </a:r>
            <a:r>
              <a:rPr lang="en-US" altLang="zh-CN" sz="2000" i="1" dirty="0" err="1">
                <a:latin typeface="Times New Roman" panose="02020603050405020304" pitchFamily="18" charset="0"/>
                <a:cs typeface="Times New Roman" panose="02020603050405020304" pitchFamily="18" charset="0"/>
              </a:rPr>
              <a:t>d,l</a:t>
            </a:r>
            <a:endParaRPr lang="en-US" altLang="zh-CN" sz="2000" i="1" dirty="0">
              <a:latin typeface="Times New Roman" panose="02020603050405020304" pitchFamily="18" charset="0"/>
              <a:cs typeface="Times New Roman" panose="02020603050405020304" pitchFamily="18" charset="0"/>
            </a:endParaRPr>
          </a:p>
          <a:p>
            <a:r>
              <a:rPr lang="zh-CN" altLang="en-US" sz="2000" dirty="0"/>
              <a:t>低概率字母：</a:t>
            </a:r>
            <a:r>
              <a:rPr lang="en-US" altLang="zh-CN" sz="2000" i="1" dirty="0" err="1">
                <a:latin typeface="Times New Roman" panose="02020603050405020304" pitchFamily="18" charset="0"/>
                <a:cs typeface="Times New Roman" panose="02020603050405020304" pitchFamily="18" charset="0"/>
              </a:rPr>
              <a:t>c,u,m,w,f,g,y,p,b</a:t>
            </a:r>
            <a:endParaRPr lang="en-US" altLang="zh-CN" sz="2000" i="1" dirty="0">
              <a:latin typeface="Times New Roman" panose="02020603050405020304" pitchFamily="18" charset="0"/>
              <a:cs typeface="Times New Roman" panose="02020603050405020304" pitchFamily="18" charset="0"/>
            </a:endParaRPr>
          </a:p>
          <a:p>
            <a:r>
              <a:rPr lang="zh-CN" altLang="en-US" sz="2000" dirty="0"/>
              <a:t>极低概率字母：</a:t>
            </a:r>
            <a:r>
              <a:rPr lang="en-US" altLang="zh-CN" sz="2000" i="1" dirty="0" err="1">
                <a:latin typeface="Times New Roman" panose="02020603050405020304" pitchFamily="18" charset="0"/>
                <a:cs typeface="Times New Roman" panose="02020603050405020304" pitchFamily="18" charset="0"/>
              </a:rPr>
              <a:t>v,k,j,x,q,z</a:t>
            </a:r>
            <a:endParaRPr lang="zh-CN" alt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80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单表替换密码破译方法</a:t>
            </a:r>
            <a:endParaRPr lang="zh-CN" altLang="en-US" dirty="0"/>
          </a:p>
        </p:txBody>
      </p:sp>
      <p:sp>
        <p:nvSpPr>
          <p:cNvPr id="3" name="内容占位符 2"/>
          <p:cNvSpPr>
            <a:spLocks noGrp="1"/>
          </p:cNvSpPr>
          <p:nvPr>
            <p:ph idx="1"/>
          </p:nvPr>
        </p:nvSpPr>
        <p:spPr>
          <a:xfrm>
            <a:off x="296374" y="1649417"/>
            <a:ext cx="6709906" cy="366836"/>
          </a:xfrm>
        </p:spPr>
        <p:txBody>
          <a:bodyPr>
            <a:normAutofit fontScale="85000" lnSpcReduction="10000"/>
          </a:bodyPr>
          <a:lstStyle/>
          <a:p>
            <a:r>
              <a:rPr lang="zh-CN" altLang="en-US" sz="2400" dirty="0" smtClean="0"/>
              <a:t>单表代替是指以</a:t>
            </a:r>
            <a:r>
              <a:rPr lang="en-US" altLang="zh-CN" sz="2400" dirty="0" smtClean="0"/>
              <a:t>m</a:t>
            </a:r>
            <a:r>
              <a:rPr lang="zh-CN" altLang="en-US" sz="2400" dirty="0" smtClean="0"/>
              <a:t>个字符为一个分组进行替代的密码。</a:t>
            </a:r>
            <a:endParaRPr lang="zh-CN" altLang="en-US" sz="2400" dirty="0"/>
          </a:p>
        </p:txBody>
      </p:sp>
      <p:sp>
        <p:nvSpPr>
          <p:cNvPr id="4" name="文本框 3"/>
          <p:cNvSpPr txBox="1"/>
          <p:nvPr/>
        </p:nvSpPr>
        <p:spPr>
          <a:xfrm>
            <a:off x="688948" y="2227009"/>
            <a:ext cx="7788302" cy="2308324"/>
          </a:xfrm>
          <a:prstGeom prst="rect">
            <a:avLst/>
          </a:prstGeom>
          <a:solidFill>
            <a:srgbClr val="FF0000"/>
          </a:solidFill>
        </p:spPr>
        <p:txBody>
          <a:bodyPr wrap="square" rtlCol="0">
            <a:spAutoFit/>
          </a:bodyPr>
          <a:lstStyle/>
          <a:p>
            <a:pPr marL="214313" indent="-214313" algn="just">
              <a:buFont typeface="Arial" panose="020B0604020202020204" pitchFamily="34" charset="0"/>
              <a:buChar char="•"/>
            </a:pPr>
            <a:r>
              <a:rPr lang="zh-CN" altLang="en-US" sz="2400" dirty="0"/>
              <a:t>对密文字母的出现次数进行统计，得到密文字母频次表；可据此推断是否为单字母替换；</a:t>
            </a:r>
            <a:endParaRPr lang="en-US" altLang="zh-CN" sz="2400" dirty="0"/>
          </a:p>
          <a:p>
            <a:pPr marL="214313" indent="-214313" algn="just">
              <a:buFont typeface="Arial" panose="020B0604020202020204" pitchFamily="34" charset="0"/>
              <a:buChar char="•"/>
            </a:pPr>
            <a:r>
              <a:rPr lang="zh-CN" altLang="en-US" sz="2400" dirty="0"/>
              <a:t>把密文字母（或几个连续字母）频次与明文字母（单词）频次进行对照，推断明文字母或单词；</a:t>
            </a:r>
            <a:endParaRPr lang="en-US" altLang="zh-CN" sz="2400" dirty="0"/>
          </a:p>
          <a:p>
            <a:pPr marL="214313" indent="-214313" algn="just">
              <a:buFont typeface="Arial" panose="020B0604020202020204" pitchFamily="34" charset="0"/>
              <a:buChar char="•"/>
            </a:pPr>
            <a:r>
              <a:rPr lang="zh-CN" altLang="en-US" sz="2400" dirty="0"/>
              <a:t>利用文字、语义规律进一步推断明文；</a:t>
            </a:r>
            <a:endParaRPr lang="en-US" altLang="zh-CN" sz="2400" dirty="0"/>
          </a:p>
          <a:p>
            <a:pPr marL="214313" indent="-214313" algn="just">
              <a:buFont typeface="Arial" panose="020B0604020202020204" pitchFamily="34" charset="0"/>
              <a:buChar char="•"/>
            </a:pPr>
            <a:r>
              <a:rPr lang="zh-CN" altLang="en-US" sz="2400" dirty="0"/>
              <a:t>利用模式字或模式短语进行猜字。</a:t>
            </a:r>
          </a:p>
        </p:txBody>
      </p:sp>
      <p:sp>
        <p:nvSpPr>
          <p:cNvPr id="5" name="文本框 4"/>
          <p:cNvSpPr txBox="1"/>
          <p:nvPr/>
        </p:nvSpPr>
        <p:spPr>
          <a:xfrm>
            <a:off x="688948" y="4904368"/>
            <a:ext cx="7788302" cy="1200329"/>
          </a:xfrm>
          <a:prstGeom prst="rect">
            <a:avLst/>
          </a:prstGeom>
          <a:solidFill>
            <a:srgbClr val="0070C0"/>
          </a:solidFill>
        </p:spPr>
        <p:txBody>
          <a:bodyPr wrap="square" rtlCol="0">
            <a:spAutoFit/>
          </a:bodyPr>
          <a:lstStyle/>
          <a:p>
            <a:pPr marL="214313" indent="-214313">
              <a:buFont typeface="Arial" panose="020B0604020202020204" pitchFamily="34" charset="0"/>
              <a:buChar char="•"/>
            </a:pPr>
            <a:r>
              <a:rPr lang="zh-CN" altLang="en-US" sz="2400" dirty="0"/>
              <a:t>密文越长，统计越符合规律，破译越准确。</a:t>
            </a:r>
            <a:endParaRPr lang="en-US" altLang="zh-CN" sz="2400" dirty="0"/>
          </a:p>
          <a:p>
            <a:pPr marL="214313" indent="-214313">
              <a:buFont typeface="Arial" panose="020B0604020202020204" pitchFamily="34" charset="0"/>
              <a:buChar char="•"/>
            </a:pPr>
            <a:r>
              <a:rPr lang="zh-CN" altLang="en-US" sz="2400" dirty="0"/>
              <a:t>密文较短时，需要猜测的字母越多，可以先试译，再填空。这样可大大加快破译速度。</a:t>
            </a:r>
          </a:p>
        </p:txBody>
      </p:sp>
    </p:spTree>
    <p:extLst>
      <p:ext uri="{BB962C8B-B14F-4D97-AF65-F5344CB8AC3E}">
        <p14:creationId xmlns:p14="http://schemas.microsoft.com/office/powerpoint/2010/main" val="1297089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a:xfrm>
            <a:off x="1475400" y="1690733"/>
            <a:ext cx="6711654" cy="4195481"/>
          </a:xfrm>
        </p:spPr>
        <p:txBody>
          <a:bodyPr>
            <a:normAutofit fontScale="92500"/>
          </a:bodyPr>
          <a:lstStyle/>
          <a:p>
            <a:pPr algn="just"/>
            <a:r>
              <a:rPr lang="zh-CN" altLang="en-US" sz="2100" dirty="0"/>
              <a:t>密码学的基本概念（密码编码、密码分析、密码管理）</a:t>
            </a:r>
            <a:endParaRPr lang="en-US" altLang="zh-CN" sz="2100" dirty="0"/>
          </a:p>
          <a:p>
            <a:pPr algn="just"/>
            <a:r>
              <a:rPr lang="zh-CN" altLang="en-US" sz="2100" dirty="0"/>
              <a:t>基本编码原理（移位密码</a:t>
            </a:r>
            <a:r>
              <a:rPr lang="zh-CN" altLang="en-US" sz="2100" dirty="0" smtClean="0"/>
              <a:t>、替代</a:t>
            </a:r>
            <a:r>
              <a:rPr lang="zh-CN" altLang="en-US" sz="2100" dirty="0"/>
              <a:t>密码）</a:t>
            </a:r>
            <a:endParaRPr lang="en-US" altLang="zh-CN" sz="2100" dirty="0"/>
          </a:p>
          <a:p>
            <a:pPr algn="just"/>
            <a:r>
              <a:rPr lang="zh-CN" altLang="en-US" sz="2100" dirty="0" smtClean="0"/>
              <a:t>替代</a:t>
            </a:r>
            <a:r>
              <a:rPr lang="zh-CN" altLang="en-US" sz="2100" dirty="0"/>
              <a:t>密码分析（统计规律、单表代替分析、多表代替分析）</a:t>
            </a:r>
            <a:endParaRPr lang="en-US" altLang="zh-CN" sz="2100" dirty="0"/>
          </a:p>
          <a:p>
            <a:pPr algn="just"/>
            <a:endParaRPr lang="en-US" altLang="zh-CN" sz="2100" dirty="0"/>
          </a:p>
          <a:p>
            <a:pPr algn="just"/>
            <a:r>
              <a:rPr lang="zh-CN" altLang="en-US" sz="2100" dirty="0"/>
              <a:t>信息论简介</a:t>
            </a:r>
            <a:endParaRPr lang="en-US" altLang="zh-CN" sz="2100" dirty="0"/>
          </a:p>
          <a:p>
            <a:pPr algn="just"/>
            <a:r>
              <a:rPr lang="en-US" altLang="zh-CN" sz="2100" dirty="0"/>
              <a:t>Shannon</a:t>
            </a:r>
            <a:r>
              <a:rPr lang="zh-CN" altLang="en-US" sz="2100" dirty="0"/>
              <a:t>保密理论</a:t>
            </a:r>
            <a:endParaRPr lang="en-US" altLang="zh-CN" sz="2100" dirty="0"/>
          </a:p>
          <a:p>
            <a:pPr algn="just"/>
            <a:r>
              <a:rPr lang="zh-CN" altLang="en-US" sz="2100" dirty="0"/>
              <a:t>计算复杂性</a:t>
            </a:r>
            <a:r>
              <a:rPr lang="zh-CN" altLang="en-US" sz="2100" dirty="0" smtClean="0"/>
              <a:t>理论</a:t>
            </a:r>
            <a:endParaRPr lang="en-US" altLang="zh-CN" sz="2100" dirty="0" smtClean="0"/>
          </a:p>
          <a:p>
            <a:pPr algn="just"/>
            <a:endParaRPr lang="en-US" altLang="zh-CN" sz="2100" dirty="0"/>
          </a:p>
          <a:p>
            <a:pPr algn="just"/>
            <a:r>
              <a:rPr lang="zh-CN" altLang="en-US" sz="2100" dirty="0" smtClean="0"/>
              <a:t>对称密码算法的演进</a:t>
            </a:r>
            <a:endParaRPr lang="en-US" altLang="zh-CN" sz="2100" dirty="0" smtClean="0"/>
          </a:p>
          <a:p>
            <a:pPr algn="just"/>
            <a:r>
              <a:rPr lang="zh-CN" altLang="en-US" sz="2100" dirty="0" smtClean="0"/>
              <a:t>几种常用的对称密码算法</a:t>
            </a:r>
            <a:endParaRPr lang="zh-CN" altLang="en-US" sz="2100" dirty="0"/>
          </a:p>
        </p:txBody>
      </p:sp>
      <p:sp>
        <p:nvSpPr>
          <p:cNvPr id="4" name="文本框 3"/>
          <p:cNvSpPr txBox="1"/>
          <p:nvPr/>
        </p:nvSpPr>
        <p:spPr>
          <a:xfrm>
            <a:off x="800176" y="1653739"/>
            <a:ext cx="390906" cy="1477328"/>
          </a:xfrm>
          <a:prstGeom prst="rect">
            <a:avLst/>
          </a:prstGeom>
          <a:noFill/>
        </p:spPr>
        <p:txBody>
          <a:bodyPr wrap="square" rtlCol="0">
            <a:spAutoFit/>
          </a:bodyPr>
          <a:lstStyle/>
          <a:p>
            <a:r>
              <a:rPr lang="zh-CN" altLang="en-US" dirty="0">
                <a:solidFill>
                  <a:srgbClr val="FFFF00"/>
                </a:solidFill>
              </a:rPr>
              <a:t>密码学概述</a:t>
            </a:r>
          </a:p>
        </p:txBody>
      </p:sp>
      <p:sp>
        <p:nvSpPr>
          <p:cNvPr id="5" name="文本框 4"/>
          <p:cNvSpPr txBox="1"/>
          <p:nvPr/>
        </p:nvSpPr>
        <p:spPr>
          <a:xfrm>
            <a:off x="811230" y="3364816"/>
            <a:ext cx="395430" cy="1200329"/>
          </a:xfrm>
          <a:prstGeom prst="rect">
            <a:avLst/>
          </a:prstGeom>
          <a:noFill/>
        </p:spPr>
        <p:txBody>
          <a:bodyPr wrap="square" rtlCol="0">
            <a:spAutoFit/>
          </a:bodyPr>
          <a:lstStyle/>
          <a:p>
            <a:r>
              <a:rPr lang="zh-CN" altLang="en-US" dirty="0">
                <a:solidFill>
                  <a:srgbClr val="FFFF00"/>
                </a:solidFill>
              </a:rPr>
              <a:t>保密理论</a:t>
            </a:r>
          </a:p>
        </p:txBody>
      </p:sp>
      <p:sp>
        <p:nvSpPr>
          <p:cNvPr id="6" name="文本框 5"/>
          <p:cNvSpPr txBox="1"/>
          <p:nvPr/>
        </p:nvSpPr>
        <p:spPr>
          <a:xfrm>
            <a:off x="811230" y="4641529"/>
            <a:ext cx="395430" cy="1754326"/>
          </a:xfrm>
          <a:prstGeom prst="rect">
            <a:avLst/>
          </a:prstGeom>
          <a:noFill/>
        </p:spPr>
        <p:txBody>
          <a:bodyPr wrap="square" rtlCol="0">
            <a:spAutoFit/>
          </a:bodyPr>
          <a:lstStyle/>
          <a:p>
            <a:r>
              <a:rPr lang="zh-CN" altLang="en-US" dirty="0" smtClean="0">
                <a:solidFill>
                  <a:srgbClr val="FFFF00"/>
                </a:solidFill>
              </a:rPr>
              <a:t>对称密码算法</a:t>
            </a:r>
            <a:endParaRPr lang="zh-CN" altLang="en-US" dirty="0">
              <a:solidFill>
                <a:srgbClr val="FFFF00"/>
              </a:solidFill>
            </a:endParaRPr>
          </a:p>
        </p:txBody>
      </p:sp>
    </p:spTree>
    <p:extLst>
      <p:ext uri="{BB962C8B-B14F-4D97-AF65-F5344CB8AC3E}">
        <p14:creationId xmlns:p14="http://schemas.microsoft.com/office/powerpoint/2010/main" val="3206633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7085" y="786093"/>
            <a:ext cx="7055380" cy="833157"/>
          </a:xfrm>
        </p:spPr>
        <p:txBody>
          <a:bodyPr/>
          <a:lstStyle/>
          <a:p>
            <a:r>
              <a:rPr lang="zh-CN" altLang="en-US" dirty="0" smtClean="0"/>
              <a:t>多表替代及其密码分析</a:t>
            </a:r>
            <a:endParaRPr lang="zh-CN" altLang="en-US" dirty="0"/>
          </a:p>
        </p:txBody>
      </p:sp>
      <p:sp>
        <p:nvSpPr>
          <p:cNvPr id="3" name="内容占位符 2"/>
          <p:cNvSpPr>
            <a:spLocks noGrp="1"/>
          </p:cNvSpPr>
          <p:nvPr>
            <p:ph idx="1"/>
          </p:nvPr>
        </p:nvSpPr>
        <p:spPr>
          <a:xfrm>
            <a:off x="669368" y="2267760"/>
            <a:ext cx="7769781" cy="3209116"/>
          </a:xfrm>
          <a:solidFill>
            <a:srgbClr val="7030A0"/>
          </a:solidFill>
        </p:spPr>
        <p:txBody>
          <a:bodyPr>
            <a:noAutofit/>
          </a:bodyPr>
          <a:lstStyle/>
          <a:p>
            <a:pPr algn="just"/>
            <a:r>
              <a:rPr lang="zh-CN" altLang="en-US" sz="2400" dirty="0"/>
              <a:t>利用多张替代表进行字符的替换。根据密钥序列的指示，逐字符对明文进行替代。</a:t>
            </a:r>
            <a:endParaRPr lang="en-US" altLang="zh-CN" sz="2400" dirty="0"/>
          </a:p>
          <a:p>
            <a:pPr algn="just"/>
            <a:r>
              <a:rPr lang="zh-CN" altLang="en-US" sz="2400" dirty="0"/>
              <a:t>多表替换的目的是使得密文序列中各字符分布更均匀。</a:t>
            </a:r>
            <a:endParaRPr lang="en-US" altLang="zh-CN" sz="2400" dirty="0"/>
          </a:p>
          <a:p>
            <a:pPr algn="just"/>
            <a:r>
              <a:rPr lang="zh-CN" altLang="en-US" sz="2400" dirty="0"/>
              <a:t>通常将明文分成若干个段，每个段用一个替代表。究竟用那个替代表，由密钥序列控制。</a:t>
            </a:r>
          </a:p>
          <a:p>
            <a:pPr algn="just"/>
            <a:r>
              <a:rPr lang="zh-CN" altLang="en-US" sz="2400" dirty="0"/>
              <a:t>为减少密钥数量，通常将有限长的密钥字符序列周期地重复使用。这就给破译提供了机会。</a:t>
            </a:r>
            <a:endParaRPr lang="en-US" altLang="zh-CN" sz="2400" dirty="0"/>
          </a:p>
        </p:txBody>
      </p:sp>
    </p:spTree>
    <p:extLst>
      <p:ext uri="{BB962C8B-B14F-4D97-AF65-F5344CB8AC3E}">
        <p14:creationId xmlns:p14="http://schemas.microsoft.com/office/powerpoint/2010/main" val="31283378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4395" y="743856"/>
            <a:ext cx="7053542" cy="620582"/>
          </a:xfrm>
        </p:spPr>
        <p:txBody>
          <a:bodyPr/>
          <a:lstStyle/>
          <a:p>
            <a:r>
              <a:rPr lang="zh-CN" altLang="en-US" sz="2800" b="1" dirty="0">
                <a:solidFill>
                  <a:srgbClr val="FFFF00"/>
                </a:solidFill>
              </a:rPr>
              <a:t>粗造度</a:t>
            </a:r>
            <a:r>
              <a:rPr lang="en-US" altLang="zh-CN" sz="2800" dirty="0"/>
              <a:t>—</a:t>
            </a:r>
            <a:r>
              <a:rPr lang="zh-CN" altLang="en-US" sz="2800" dirty="0"/>
              <a:t>密文序列中各字符分布的均匀程度</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66213" y="3192009"/>
                <a:ext cx="8269134" cy="1320355"/>
              </a:xfrm>
            </p:spPr>
            <p:txBody>
              <a:bodyPr>
                <a:noAutofit/>
              </a:bodyPr>
              <a:lstStyle/>
              <a:p>
                <a:r>
                  <a:rPr lang="zh-CN" altLang="en-US" dirty="0" smtClean="0">
                    <a:solidFill>
                      <a:srgbClr val="FFFF00"/>
                    </a:solidFill>
                  </a:rPr>
                  <a:t>设</a:t>
                </a:r>
                <a14:m>
                  <m:oMath xmlns:m="http://schemas.openxmlformats.org/officeDocument/2006/math">
                    <m:sSub>
                      <m:sSubPr>
                        <m:ctrlPr>
                          <a:rPr lang="en-US" altLang="zh-CN" i="1" smtClean="0">
                            <a:solidFill>
                              <a:srgbClr val="FFFF00"/>
                            </a:solidFill>
                            <a:latin typeface="Cambria Math" panose="02040503050406030204" pitchFamily="18" charset="0"/>
                          </a:rPr>
                        </m:ctrlPr>
                      </m:sSubPr>
                      <m:e>
                        <m:r>
                          <a:rPr lang="en-US" altLang="zh-CN" b="0" i="1" smtClean="0">
                            <a:solidFill>
                              <a:srgbClr val="FFFF00"/>
                            </a:solidFill>
                            <a:latin typeface="Cambria Math" panose="02040503050406030204" pitchFamily="18" charset="0"/>
                          </a:rPr>
                          <m:t>𝑝</m:t>
                        </m:r>
                      </m:e>
                      <m:sub>
                        <m:r>
                          <a:rPr lang="en-US" altLang="zh-CN" b="0" i="1" smtClean="0">
                            <a:solidFill>
                              <a:srgbClr val="FFFF00"/>
                            </a:solidFill>
                            <a:latin typeface="Cambria Math" panose="02040503050406030204" pitchFamily="18" charset="0"/>
                          </a:rPr>
                          <m:t>𝑐</m:t>
                        </m:r>
                      </m:sub>
                    </m:sSub>
                    <m:r>
                      <a:rPr lang="en-US" altLang="zh-CN" b="0" i="1" smtClean="0">
                        <a:solidFill>
                          <a:srgbClr val="FFFF00"/>
                        </a:solidFill>
                        <a:latin typeface="Cambria Math" panose="02040503050406030204" pitchFamily="18" charset="0"/>
                      </a:rPr>
                      <m:t>(</m:t>
                    </m:r>
                    <m:r>
                      <a:rPr lang="zh-CN" altLang="en-US" b="0" i="1" smtClean="0">
                        <a:solidFill>
                          <a:srgbClr val="FFFF00"/>
                        </a:solidFill>
                        <a:latin typeface="Cambria Math" panose="02040503050406030204" pitchFamily="18" charset="0"/>
                      </a:rPr>
                      <m:t>𝛼</m:t>
                    </m:r>
                    <m:r>
                      <a:rPr lang="en-US" altLang="zh-CN" b="0" i="1" smtClean="0">
                        <a:solidFill>
                          <a:srgbClr val="FFFF00"/>
                        </a:solidFill>
                        <a:latin typeface="Cambria Math" panose="02040503050406030204" pitchFamily="18" charset="0"/>
                      </a:rPr>
                      <m:t>)</m:t>
                    </m:r>
                    <m:r>
                      <a:rPr lang="zh-CN" altLang="en-US" i="1">
                        <a:solidFill>
                          <a:srgbClr val="FFFF00"/>
                        </a:solidFill>
                        <a:latin typeface="Cambria Math" panose="02040503050406030204" pitchFamily="18" charset="0"/>
                      </a:rPr>
                      <m:t>是</m:t>
                    </m:r>
                  </m:oMath>
                </a14:m>
                <a:r>
                  <a:rPr lang="zh-CN" altLang="en-US" dirty="0" smtClean="0">
                    <a:solidFill>
                      <a:srgbClr val="FFFF00"/>
                    </a:solidFill>
                  </a:rPr>
                  <a:t>密文字符</a:t>
                </a:r>
                <a:r>
                  <a:rPr lang="zh-CN" altLang="en-US" dirty="0" smtClean="0">
                    <a:solidFill>
                      <a:srgbClr val="FFFF00"/>
                    </a:solidFill>
                    <a:sym typeface="Symbol" panose="05050102010706020507" pitchFamily="18" charset="2"/>
                  </a:rPr>
                  <a:t>的出现概率，则用统计量表示密文序列的粗造度：</a:t>
                </a:r>
                <a:endParaRPr lang="en-US" altLang="zh-CN" dirty="0" smtClean="0">
                  <a:solidFill>
                    <a:srgbClr val="FFFF00"/>
                  </a:solidFill>
                  <a:sym typeface="Symbol" panose="05050102010706020507" pitchFamily="18" charset="2"/>
                </a:endParaRPr>
              </a:p>
              <a:p>
                <a:pPr marL="0" indent="0" algn="ctr">
                  <a:buNone/>
                </a:pPr>
                <a:r>
                  <a:rPr lang="zh-CN" altLang="en-US" dirty="0" smtClean="0">
                    <a:solidFill>
                      <a:srgbClr val="FFFF00"/>
                    </a:solidFill>
                    <a:sym typeface="Symbol" panose="05050102010706020507" pitchFamily="18" charset="2"/>
                  </a:rPr>
                  <a:t></a:t>
                </a:r>
                <a14:m>
                  <m:oMath xmlns:m="http://schemas.openxmlformats.org/officeDocument/2006/math">
                    <m:r>
                      <a:rPr lang="en-US" altLang="zh-CN" i="1" dirty="0">
                        <a:solidFill>
                          <a:srgbClr val="FFFF00"/>
                        </a:solidFill>
                        <a:latin typeface="Cambria Math" panose="02040503050406030204" pitchFamily="18" charset="0"/>
                        <a:sym typeface="Symbol" panose="05050102010706020507" pitchFamily="18" charset="2"/>
                      </a:rPr>
                      <m:t>=</m:t>
                    </m:r>
                    <m:nary>
                      <m:naryPr>
                        <m:chr m:val="∑"/>
                        <m:supHide m:val="on"/>
                        <m:ctrlPr>
                          <a:rPr lang="en-US" altLang="zh-CN" i="1" dirty="0" smtClean="0">
                            <a:solidFill>
                              <a:srgbClr val="FFFF00"/>
                            </a:solidFill>
                            <a:latin typeface="Cambria Math" panose="02040503050406030204" pitchFamily="18" charset="0"/>
                            <a:sym typeface="Symbol" panose="05050102010706020507" pitchFamily="18" charset="2"/>
                          </a:rPr>
                        </m:ctrlPr>
                      </m:naryPr>
                      <m:sub>
                        <m:r>
                          <m:rPr>
                            <m:brk m:alnAt="7"/>
                          </m:rPr>
                          <a:rPr lang="zh-CN" altLang="en-US" i="1" dirty="0" smtClean="0">
                            <a:solidFill>
                              <a:srgbClr val="FFFF00"/>
                            </a:solidFill>
                            <a:latin typeface="Cambria Math" panose="02040503050406030204" pitchFamily="18" charset="0"/>
                            <a:sym typeface="Symbol" panose="05050102010706020507" pitchFamily="18" charset="2"/>
                          </a:rPr>
                          <m:t>𝛼</m:t>
                        </m:r>
                      </m:sub>
                      <m:sup/>
                      <m:e>
                        <m:sSup>
                          <m:sSupPr>
                            <m:ctrlPr>
                              <a:rPr lang="en-US" altLang="zh-CN" i="1" dirty="0" smtClean="0">
                                <a:solidFill>
                                  <a:srgbClr val="FFFF00"/>
                                </a:solidFill>
                                <a:latin typeface="Cambria Math" panose="02040503050406030204" pitchFamily="18" charset="0"/>
                                <a:sym typeface="Symbol" panose="05050102010706020507" pitchFamily="18" charset="2"/>
                              </a:rPr>
                            </m:ctrlPr>
                          </m:sSupPr>
                          <m:e>
                            <m:d>
                              <m:dPr>
                                <m:begChr m:val="["/>
                                <m:endChr m:val="]"/>
                                <m:ctrlPr>
                                  <a:rPr lang="en-US" altLang="zh-CN" i="1" dirty="0">
                                    <a:solidFill>
                                      <a:srgbClr val="FFFF00"/>
                                    </a:solidFill>
                                    <a:latin typeface="Cambria Math" panose="02040503050406030204" pitchFamily="18" charset="0"/>
                                    <a:sym typeface="Symbol" panose="05050102010706020507" pitchFamily="18" charset="2"/>
                                  </a:rPr>
                                </m:ctrlPr>
                              </m:dPr>
                              <m:e>
                                <m:sSub>
                                  <m:sSubPr>
                                    <m:ctrlPr>
                                      <a:rPr lang="en-US" altLang="zh-CN" i="1" dirty="0">
                                        <a:solidFill>
                                          <a:srgbClr val="FFFF00"/>
                                        </a:solidFill>
                                        <a:latin typeface="Cambria Math" panose="02040503050406030204" pitchFamily="18" charset="0"/>
                                        <a:sym typeface="Symbol" panose="05050102010706020507" pitchFamily="18" charset="2"/>
                                      </a:rPr>
                                    </m:ctrlPr>
                                  </m:sSubPr>
                                  <m:e>
                                    <m:r>
                                      <a:rPr lang="en-US" altLang="zh-CN" i="1" dirty="0">
                                        <a:solidFill>
                                          <a:srgbClr val="FFFF00"/>
                                        </a:solidFill>
                                        <a:latin typeface="Cambria Math" panose="02040503050406030204" pitchFamily="18" charset="0"/>
                                        <a:sym typeface="Symbol" panose="05050102010706020507" pitchFamily="18" charset="2"/>
                                      </a:rPr>
                                      <m:t>𝑝</m:t>
                                    </m:r>
                                  </m:e>
                                  <m:sub>
                                    <m:r>
                                      <a:rPr lang="en-US" altLang="zh-CN" i="1" dirty="0">
                                        <a:solidFill>
                                          <a:srgbClr val="FFFF00"/>
                                        </a:solidFill>
                                        <a:latin typeface="Cambria Math" panose="02040503050406030204" pitchFamily="18" charset="0"/>
                                        <a:sym typeface="Symbol" panose="05050102010706020507" pitchFamily="18" charset="2"/>
                                      </a:rPr>
                                      <m:t>𝑐</m:t>
                                    </m:r>
                                  </m:sub>
                                </m:sSub>
                                <m:d>
                                  <m:dPr>
                                    <m:ctrlPr>
                                      <a:rPr lang="en-US" altLang="zh-CN" i="1" dirty="0">
                                        <a:solidFill>
                                          <a:srgbClr val="FFFF00"/>
                                        </a:solidFill>
                                        <a:latin typeface="Cambria Math" panose="02040503050406030204" pitchFamily="18" charset="0"/>
                                        <a:sym typeface="Symbol" panose="05050102010706020507" pitchFamily="18" charset="2"/>
                                      </a:rPr>
                                    </m:ctrlPr>
                                  </m:dPr>
                                  <m:e>
                                    <m:r>
                                      <a:rPr lang="zh-CN" altLang="en-US" i="1" dirty="0">
                                        <a:solidFill>
                                          <a:srgbClr val="FFFF00"/>
                                        </a:solidFill>
                                        <a:latin typeface="Cambria Math" panose="02040503050406030204" pitchFamily="18" charset="0"/>
                                        <a:sym typeface="Symbol" panose="05050102010706020507" pitchFamily="18" charset="2"/>
                                      </a:rPr>
                                      <m:t>𝛼</m:t>
                                    </m:r>
                                  </m:e>
                                </m:d>
                                <m:r>
                                  <a:rPr lang="en-US" altLang="zh-CN" i="1" dirty="0">
                                    <a:solidFill>
                                      <a:srgbClr val="FFFF00"/>
                                    </a:solidFill>
                                    <a:latin typeface="Cambria Math" panose="02040503050406030204" pitchFamily="18" charset="0"/>
                                    <a:sym typeface="Symbol" panose="05050102010706020507" pitchFamily="18" charset="2"/>
                                  </a:rPr>
                                  <m:t>−</m:t>
                                </m:r>
                                <m:box>
                                  <m:boxPr>
                                    <m:ctrlPr>
                                      <a:rPr lang="en-US" altLang="zh-CN" i="1" dirty="0">
                                        <a:solidFill>
                                          <a:srgbClr val="FFFF00"/>
                                        </a:solidFill>
                                        <a:latin typeface="Cambria Math" panose="02040503050406030204" pitchFamily="18" charset="0"/>
                                        <a:sym typeface="Symbol" panose="05050102010706020507" pitchFamily="18" charset="2"/>
                                      </a:rPr>
                                    </m:ctrlPr>
                                  </m:boxPr>
                                  <m:e>
                                    <m:argPr>
                                      <m:argSz m:val="-1"/>
                                    </m:argPr>
                                    <m:f>
                                      <m:fPr>
                                        <m:ctrlPr>
                                          <a:rPr lang="en-US" altLang="zh-CN" i="1" dirty="0">
                                            <a:solidFill>
                                              <a:srgbClr val="FFFF00"/>
                                            </a:solidFill>
                                            <a:latin typeface="Cambria Math" panose="02040503050406030204" pitchFamily="18" charset="0"/>
                                            <a:sym typeface="Symbol" panose="05050102010706020507" pitchFamily="18" charset="2"/>
                                          </a:rPr>
                                        </m:ctrlPr>
                                      </m:fPr>
                                      <m:num>
                                        <m:r>
                                          <a:rPr lang="en-US" altLang="zh-CN" i="1" dirty="0">
                                            <a:solidFill>
                                              <a:srgbClr val="FFFF00"/>
                                            </a:solidFill>
                                            <a:latin typeface="Cambria Math" panose="02040503050406030204" pitchFamily="18" charset="0"/>
                                            <a:sym typeface="Symbol" panose="05050102010706020507" pitchFamily="18" charset="2"/>
                                          </a:rPr>
                                          <m:t>1</m:t>
                                        </m:r>
                                      </m:num>
                                      <m:den>
                                        <m:r>
                                          <a:rPr lang="en-US" altLang="zh-CN" i="1" dirty="0">
                                            <a:solidFill>
                                              <a:srgbClr val="FFFF00"/>
                                            </a:solidFill>
                                            <a:latin typeface="Cambria Math" panose="02040503050406030204" pitchFamily="18" charset="0"/>
                                            <a:sym typeface="Symbol" panose="05050102010706020507" pitchFamily="18" charset="2"/>
                                          </a:rPr>
                                          <m:t>26</m:t>
                                        </m:r>
                                      </m:den>
                                    </m:f>
                                  </m:e>
                                </m:box>
                              </m:e>
                            </m:d>
                          </m:e>
                          <m:sup>
                            <m:r>
                              <a:rPr lang="en-US" altLang="zh-CN" b="0" i="1" dirty="0" smtClean="0">
                                <a:solidFill>
                                  <a:srgbClr val="FFFF00"/>
                                </a:solidFill>
                                <a:latin typeface="Cambria Math" panose="02040503050406030204" pitchFamily="18" charset="0"/>
                                <a:sym typeface="Symbol" panose="05050102010706020507" pitchFamily="18" charset="2"/>
                              </a:rPr>
                              <m:t>2</m:t>
                            </m:r>
                          </m:sup>
                        </m:sSup>
                      </m:e>
                    </m:nary>
                  </m:oMath>
                </a14:m>
                <a:endParaRPr lang="zh-CN" altLang="en-US" dirty="0">
                  <a:solidFill>
                    <a:srgbClr val="FFFF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66213" y="3192009"/>
                <a:ext cx="8269134" cy="1320355"/>
              </a:xfrm>
              <a:blipFill rotWithShape="0">
                <a:blip r:embed="rId2"/>
                <a:stretch>
                  <a:fillRect l="-369" t="-3704"/>
                </a:stretch>
              </a:blipFill>
            </p:spPr>
            <p:txBody>
              <a:bodyPr/>
              <a:lstStyle/>
              <a:p>
                <a:r>
                  <a:rPr lang="zh-CN" altLang="en-US">
                    <a:noFill/>
                  </a:rPr>
                  <a:t> </a:t>
                </a:r>
              </a:p>
            </p:txBody>
          </p:sp>
        </mc:Fallback>
      </mc:AlternateContent>
      <p:sp>
        <p:nvSpPr>
          <p:cNvPr id="4" name="文本框 3"/>
          <p:cNvSpPr txBox="1"/>
          <p:nvPr/>
        </p:nvSpPr>
        <p:spPr>
          <a:xfrm>
            <a:off x="483847" y="1898725"/>
            <a:ext cx="8351500" cy="830997"/>
          </a:xfrm>
          <a:prstGeom prst="rect">
            <a:avLst/>
          </a:prstGeom>
          <a:solidFill>
            <a:srgbClr val="FF0000"/>
          </a:solidFill>
        </p:spPr>
        <p:txBody>
          <a:bodyPr wrap="square" rtlCol="0">
            <a:spAutoFit/>
          </a:bodyPr>
          <a:lstStyle/>
          <a:p>
            <a:pPr algn="just"/>
            <a:r>
              <a:rPr lang="zh-CN" altLang="en-US" sz="2400" dirty="0"/>
              <a:t>即一个英文的密文文章中，各个字母的分布概率平均偏离</a:t>
            </a:r>
            <a:r>
              <a:rPr lang="en-US" altLang="zh-CN" sz="2400" dirty="0"/>
              <a:t>1/26</a:t>
            </a:r>
            <a:r>
              <a:rPr lang="zh-CN" altLang="en-US" sz="2400" dirty="0"/>
              <a:t>的程度。</a:t>
            </a:r>
          </a:p>
        </p:txBody>
      </p:sp>
      <p:sp>
        <p:nvSpPr>
          <p:cNvPr id="5" name="文本框 4"/>
          <p:cNvSpPr txBox="1"/>
          <p:nvPr/>
        </p:nvSpPr>
        <p:spPr>
          <a:xfrm>
            <a:off x="295544" y="4871864"/>
            <a:ext cx="8460832" cy="1200329"/>
          </a:xfrm>
          <a:prstGeom prst="rect">
            <a:avLst/>
          </a:prstGeom>
          <a:noFill/>
        </p:spPr>
        <p:txBody>
          <a:bodyPr wrap="square" rtlCol="0">
            <a:spAutoFit/>
          </a:bodyPr>
          <a:lstStyle/>
          <a:p>
            <a:pPr marL="342900" indent="-342900" algn="just">
              <a:buFont typeface="Wingdings" panose="05000000000000000000" pitchFamily="2" charset="2"/>
              <a:buChar char="ü"/>
            </a:pPr>
            <a:r>
              <a:rPr lang="zh-CN" altLang="en-US" sz="2400" dirty="0"/>
              <a:t>如果一段密文中，各个字母分布均匀，则粗造度为</a:t>
            </a:r>
            <a:r>
              <a:rPr lang="en-US" altLang="zh-CN" sz="2400" dirty="0"/>
              <a:t>0.</a:t>
            </a:r>
          </a:p>
          <a:p>
            <a:pPr marL="342900" indent="-342900" algn="just">
              <a:buFont typeface="Wingdings" panose="05000000000000000000" pitchFamily="2" charset="2"/>
              <a:buChar char="ü"/>
            </a:pPr>
            <a:r>
              <a:rPr lang="zh-CN" altLang="en-US" sz="2400" dirty="0"/>
              <a:t>对于单表替换，由于密文中各字母分布概率与明文相同，则可计算出单表替换密文的粗造度为</a:t>
            </a:r>
            <a:r>
              <a:rPr lang="en-US" altLang="zh-CN" sz="2400" dirty="0"/>
              <a:t>0.027.</a:t>
            </a:r>
            <a:endParaRPr lang="zh-CN" altLang="en-US" sz="2400" dirty="0"/>
          </a:p>
        </p:txBody>
      </p:sp>
    </p:spTree>
    <p:extLst>
      <p:ext uri="{BB962C8B-B14F-4D97-AF65-F5344CB8AC3E}">
        <p14:creationId xmlns:p14="http://schemas.microsoft.com/office/powerpoint/2010/main" val="3924514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2029" y="739541"/>
            <a:ext cx="7488945" cy="608124"/>
          </a:xfrm>
        </p:spPr>
        <p:txBody>
          <a:bodyPr/>
          <a:lstStyle/>
          <a:p>
            <a:r>
              <a:rPr lang="zh-CN" altLang="en-US" sz="2400" dirty="0">
                <a:solidFill>
                  <a:srgbClr val="FFFF00"/>
                </a:solidFill>
              </a:rPr>
              <a:t>重合指数</a:t>
            </a:r>
            <a:r>
              <a:rPr lang="en-US" altLang="zh-CN" sz="2400" dirty="0">
                <a:solidFill>
                  <a:schemeClr val="tx1"/>
                </a:solidFill>
              </a:rPr>
              <a:t>—</a:t>
            </a:r>
            <a:r>
              <a:rPr lang="zh-CN" altLang="en-US" sz="2400" dirty="0">
                <a:solidFill>
                  <a:schemeClr val="tx1"/>
                </a:solidFill>
              </a:rPr>
              <a:t>刻画密文序列中两个相同字符的重合程度</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12028" y="1558738"/>
                <a:ext cx="8831971" cy="2860861"/>
              </a:xfrm>
            </p:spPr>
            <p:txBody>
              <a:bodyPr>
                <a:noAutofit/>
              </a:bodyPr>
              <a:lstStyle/>
              <a:p>
                <a:r>
                  <a:rPr lang="en-US" altLang="zh-CN" sz="1800" dirty="0" smtClean="0">
                    <a:solidFill>
                      <a:srgbClr val="FFFF00"/>
                    </a:solidFill>
                  </a:rPr>
                  <a:t> </a:t>
                </a:r>
                <a:r>
                  <a:rPr lang="zh-CN" altLang="en-US" sz="1800" dirty="0" smtClean="0">
                    <a:solidFill>
                      <a:srgbClr val="FFFF00"/>
                    </a:solidFill>
                  </a:rPr>
                  <a:t>设密文字符</a:t>
                </a:r>
                <a:r>
                  <a:rPr lang="zh-CN" altLang="en-US" sz="1800" i="1" dirty="0" smtClean="0">
                    <a:solidFill>
                      <a:srgbClr val="FFFF00"/>
                    </a:solidFill>
                    <a:sym typeface="Symbol" panose="05050102010706020507" pitchFamily="18" charset="2"/>
                  </a:rPr>
                  <a:t></a:t>
                </a:r>
                <a:r>
                  <a:rPr lang="zh-CN" altLang="en-US" sz="1800" dirty="0" smtClean="0">
                    <a:solidFill>
                      <a:srgbClr val="FFFF00"/>
                    </a:solidFill>
                    <a:sym typeface="Symbol" panose="05050102010706020507" pitchFamily="18" charset="2"/>
                  </a:rPr>
                  <a:t>的出现频次为</a:t>
                </a:r>
                <a:r>
                  <a:rPr lang="en-US" altLang="zh-CN" sz="1800" i="1" dirty="0" smtClean="0">
                    <a:solidFill>
                      <a:srgbClr val="FFFF00"/>
                    </a:solidFill>
                    <a:sym typeface="Symbol" panose="05050102010706020507" pitchFamily="18" charset="2"/>
                  </a:rPr>
                  <a:t>f</a:t>
                </a:r>
                <a:r>
                  <a:rPr lang="en-US" altLang="zh-CN" sz="1800" i="1" baseline="-25000" dirty="0" smtClean="0">
                    <a:solidFill>
                      <a:srgbClr val="FFFF00"/>
                    </a:solidFill>
                    <a:sym typeface="Symbol" panose="05050102010706020507" pitchFamily="18" charset="2"/>
                  </a:rPr>
                  <a:t></a:t>
                </a:r>
                <a:r>
                  <a:rPr lang="en-US" altLang="zh-CN" sz="1800" dirty="0" smtClean="0">
                    <a:solidFill>
                      <a:srgbClr val="FFFF00"/>
                    </a:solidFill>
                    <a:sym typeface="Symbol" panose="05050102010706020507" pitchFamily="18" charset="2"/>
                  </a:rPr>
                  <a:t>,</a:t>
                </a:r>
                <a:r>
                  <a:rPr lang="zh-CN" altLang="en-US" sz="1800" dirty="0" smtClean="0">
                    <a:solidFill>
                      <a:srgbClr val="FFFF00"/>
                    </a:solidFill>
                    <a:sym typeface="Symbol" panose="05050102010706020507" pitchFamily="18" charset="2"/>
                  </a:rPr>
                  <a:t>则从</a:t>
                </a:r>
                <a:r>
                  <a:rPr lang="en-US" altLang="zh-CN" sz="1800" i="1" dirty="0" smtClean="0">
                    <a:solidFill>
                      <a:srgbClr val="FFFF00"/>
                    </a:solidFill>
                    <a:sym typeface="Symbol" panose="05050102010706020507" pitchFamily="18" charset="2"/>
                  </a:rPr>
                  <a:t>N</a:t>
                </a:r>
                <a:r>
                  <a:rPr lang="zh-CN" altLang="en-US" sz="1800" dirty="0" smtClean="0">
                    <a:solidFill>
                      <a:srgbClr val="FFFF00"/>
                    </a:solidFill>
                    <a:sym typeface="Symbol" panose="05050102010706020507" pitchFamily="18" charset="2"/>
                  </a:rPr>
                  <a:t>个密文字符中随机选取两个字符相同的概率：</a:t>
                </a:r>
                <a:endParaRPr lang="en-US" altLang="zh-CN" sz="1800" dirty="0" smtClean="0">
                  <a:solidFill>
                    <a:srgbClr val="FFFF00"/>
                  </a:solidFill>
                  <a:sym typeface="Symbol" panose="05050102010706020507" pitchFamily="18" charset="2"/>
                </a:endParaRPr>
              </a:p>
              <a:p>
                <a:pPr marL="0" indent="0">
                  <a:buNone/>
                </a:pPr>
                <a14:m>
                  <m:oMathPara xmlns:m="http://schemas.openxmlformats.org/officeDocument/2006/math">
                    <m:oMathParaPr>
                      <m:jc m:val="centerGroup"/>
                    </m:oMathParaPr>
                    <m:oMath xmlns:m="http://schemas.openxmlformats.org/officeDocument/2006/math">
                      <m:r>
                        <a:rPr lang="en-US" altLang="zh-CN" sz="1800" b="0" i="1" smtClean="0">
                          <a:solidFill>
                            <a:srgbClr val="FFFF00"/>
                          </a:solidFill>
                          <a:latin typeface="Cambria Math" panose="02040503050406030204" pitchFamily="18" charset="0"/>
                          <a:sym typeface="Symbol" panose="05050102010706020507" pitchFamily="18" charset="2"/>
                        </a:rPr>
                        <m:t>𝐼𝐶</m:t>
                      </m:r>
                      <m:r>
                        <a:rPr lang="en-US" altLang="zh-CN" sz="1800" b="0" i="1" smtClean="0">
                          <a:solidFill>
                            <a:srgbClr val="FFFF00"/>
                          </a:solidFill>
                          <a:latin typeface="Cambria Math" panose="02040503050406030204" pitchFamily="18" charset="0"/>
                          <a:sym typeface="Symbol" panose="05050102010706020507" pitchFamily="18" charset="2"/>
                        </a:rPr>
                        <m:t>=</m:t>
                      </m:r>
                      <m:f>
                        <m:fPr>
                          <m:ctrlPr>
                            <a:rPr lang="en-US" altLang="zh-CN" sz="1800" b="0" i="1" smtClean="0">
                              <a:solidFill>
                                <a:srgbClr val="FFFF00"/>
                              </a:solidFill>
                              <a:latin typeface="Cambria Math" panose="02040503050406030204" pitchFamily="18" charset="0"/>
                              <a:sym typeface="Symbol" panose="05050102010706020507" pitchFamily="18" charset="2"/>
                            </a:rPr>
                          </m:ctrlPr>
                        </m:fPr>
                        <m:num>
                          <m:r>
                            <a:rPr lang="en-US" altLang="zh-CN" sz="1800" b="0" i="1" smtClean="0">
                              <a:solidFill>
                                <a:srgbClr val="FFFF00"/>
                              </a:solidFill>
                              <a:latin typeface="Cambria Math" panose="02040503050406030204" pitchFamily="18" charset="0"/>
                              <a:sym typeface="Symbol" panose="05050102010706020507" pitchFamily="18" charset="2"/>
                            </a:rPr>
                            <m:t>1</m:t>
                          </m:r>
                        </m:num>
                        <m:den>
                          <m:r>
                            <a:rPr lang="en-US" altLang="zh-CN" sz="1800" b="0" i="1" smtClean="0">
                              <a:solidFill>
                                <a:srgbClr val="FFFF00"/>
                              </a:solidFill>
                              <a:latin typeface="Cambria Math" panose="02040503050406030204" pitchFamily="18" charset="0"/>
                              <a:sym typeface="Symbol" panose="05050102010706020507" pitchFamily="18" charset="2"/>
                            </a:rPr>
                            <m:t>𝑁</m:t>
                          </m:r>
                          <m:r>
                            <a:rPr lang="zh-CN" altLang="en-US" sz="1800" i="1">
                              <a:solidFill>
                                <a:srgbClr val="FFFF00"/>
                              </a:solidFill>
                              <a:latin typeface="Cambria Math" panose="02040503050406030204" pitchFamily="18" charset="0"/>
                              <a:sym typeface="Symbol" panose="05050102010706020507" pitchFamily="18" charset="2"/>
                            </a:rPr>
                            <m:t>（</m:t>
                          </m:r>
                          <m:r>
                            <m:rPr>
                              <m:sty m:val="p"/>
                            </m:rPr>
                            <a:rPr lang="en-US" altLang="zh-CN" sz="1800" i="1" smtClean="0">
                              <a:solidFill>
                                <a:srgbClr val="FFFF00"/>
                              </a:solidFill>
                              <a:latin typeface="Cambria Math" panose="02040503050406030204" pitchFamily="18" charset="0"/>
                              <a:sym typeface="Symbol" panose="05050102010706020507" pitchFamily="18" charset="2"/>
                            </a:rPr>
                            <m:t>N</m:t>
                          </m:r>
                          <m:r>
                            <a:rPr lang="en-US" altLang="zh-CN" sz="1800" i="1" smtClean="0">
                              <a:solidFill>
                                <a:srgbClr val="FFFF00"/>
                              </a:solidFill>
                              <a:latin typeface="Cambria Math" panose="02040503050406030204" pitchFamily="18" charset="0"/>
                              <a:sym typeface="Symbol" panose="05050102010706020507" pitchFamily="18" charset="2"/>
                            </a:rPr>
                            <m:t>−1)</m:t>
                          </m:r>
                        </m:den>
                      </m:f>
                      <m:nary>
                        <m:naryPr>
                          <m:chr m:val="∑"/>
                          <m:ctrlPr>
                            <a:rPr lang="en-US" altLang="zh-CN" sz="1800" b="0" i="1" smtClean="0">
                              <a:solidFill>
                                <a:srgbClr val="FFFF00"/>
                              </a:solidFill>
                              <a:latin typeface="Cambria Math" panose="02040503050406030204" pitchFamily="18" charset="0"/>
                              <a:sym typeface="Symbol" panose="05050102010706020507" pitchFamily="18" charset="2"/>
                            </a:rPr>
                          </m:ctrlPr>
                        </m:naryPr>
                        <m:sub>
                          <m:r>
                            <m:rPr>
                              <m:brk m:alnAt="23"/>
                            </m:rPr>
                            <a:rPr lang="zh-CN" altLang="en-US" sz="1800" b="0" i="1" smtClean="0">
                              <a:solidFill>
                                <a:srgbClr val="FFFF00"/>
                              </a:solidFill>
                              <a:latin typeface="Cambria Math" panose="02040503050406030204" pitchFamily="18" charset="0"/>
                              <a:sym typeface="Symbol" panose="05050102010706020507" pitchFamily="18" charset="2"/>
                            </a:rPr>
                            <m:t>𝛼</m:t>
                          </m:r>
                          <m:r>
                            <a:rPr lang="en-US" altLang="zh-CN" sz="1800" i="1">
                              <a:solidFill>
                                <a:srgbClr val="FFFF00"/>
                              </a:solidFill>
                              <a:latin typeface="Cambria Math" panose="02040503050406030204" pitchFamily="18" charset="0"/>
                              <a:sym typeface="Symbol" panose="05050102010706020507" pitchFamily="18" charset="2"/>
                            </a:rPr>
                            <m:t>=</m:t>
                          </m:r>
                          <m:r>
                            <m:rPr>
                              <m:sty m:val="p"/>
                            </m:rPr>
                            <a:rPr lang="en-US" altLang="zh-CN" sz="1800" i="1">
                              <a:solidFill>
                                <a:srgbClr val="FFFF00"/>
                              </a:solidFill>
                              <a:latin typeface="Cambria Math" panose="02040503050406030204" pitchFamily="18" charset="0"/>
                              <a:sym typeface="Symbol" panose="05050102010706020507" pitchFamily="18" charset="2"/>
                            </a:rPr>
                            <m:t>A</m:t>
                          </m:r>
                        </m:sub>
                        <m:sup>
                          <m:r>
                            <m:rPr>
                              <m:sty m:val="p"/>
                            </m:rPr>
                            <a:rPr lang="en-US" altLang="zh-CN" sz="1800" i="1">
                              <a:solidFill>
                                <a:srgbClr val="FFFF00"/>
                              </a:solidFill>
                              <a:latin typeface="Cambria Math" panose="02040503050406030204" pitchFamily="18" charset="0"/>
                              <a:sym typeface="Symbol" panose="05050102010706020507" pitchFamily="18" charset="2"/>
                            </a:rPr>
                            <m:t>Z</m:t>
                          </m:r>
                        </m:sup>
                        <m:e>
                          <m:sSub>
                            <m:sSubPr>
                              <m:ctrlPr>
                                <a:rPr lang="en-US" altLang="zh-CN" sz="1800" b="0" i="1" smtClean="0">
                                  <a:solidFill>
                                    <a:srgbClr val="FFFF00"/>
                                  </a:solidFill>
                                  <a:latin typeface="Cambria Math" panose="02040503050406030204" pitchFamily="18" charset="0"/>
                                  <a:sym typeface="Symbol" panose="05050102010706020507" pitchFamily="18" charset="2"/>
                                </a:rPr>
                              </m:ctrlPr>
                            </m:sSubPr>
                            <m:e>
                              <m:r>
                                <a:rPr lang="en-US" altLang="zh-CN" sz="1800" b="0" i="1" smtClean="0">
                                  <a:solidFill>
                                    <a:srgbClr val="FFFF00"/>
                                  </a:solidFill>
                                  <a:latin typeface="Cambria Math" panose="02040503050406030204" pitchFamily="18" charset="0"/>
                                  <a:sym typeface="Symbol" panose="05050102010706020507" pitchFamily="18" charset="2"/>
                                </a:rPr>
                                <m:t>𝑓</m:t>
                              </m:r>
                            </m:e>
                            <m:sub>
                              <m:r>
                                <a:rPr lang="zh-CN" altLang="en-US" sz="1800" b="0" i="1" smtClean="0">
                                  <a:solidFill>
                                    <a:srgbClr val="FFFF00"/>
                                  </a:solidFill>
                                  <a:latin typeface="Cambria Math" panose="02040503050406030204" pitchFamily="18" charset="0"/>
                                  <a:sym typeface="Symbol" panose="05050102010706020507" pitchFamily="18" charset="2"/>
                                </a:rPr>
                                <m:t>𝛼</m:t>
                              </m:r>
                            </m:sub>
                          </m:sSub>
                          <m:r>
                            <a:rPr lang="en-US" altLang="zh-CN" sz="1800" b="0" i="1" smtClean="0">
                              <a:solidFill>
                                <a:srgbClr val="FFFF00"/>
                              </a:solidFill>
                              <a:latin typeface="Cambria Math" panose="02040503050406030204" pitchFamily="18" charset="0"/>
                              <a:sym typeface="Symbol" panose="05050102010706020507" pitchFamily="18" charset="2"/>
                            </a:rPr>
                            <m:t>(</m:t>
                          </m:r>
                          <m:sSub>
                            <m:sSubPr>
                              <m:ctrlPr>
                                <a:rPr lang="en-US" altLang="zh-CN" sz="1800" b="0" i="1" smtClean="0">
                                  <a:solidFill>
                                    <a:srgbClr val="FFFF00"/>
                                  </a:solidFill>
                                  <a:latin typeface="Cambria Math" panose="02040503050406030204" pitchFamily="18" charset="0"/>
                                  <a:sym typeface="Symbol" panose="05050102010706020507" pitchFamily="18" charset="2"/>
                                </a:rPr>
                              </m:ctrlPr>
                            </m:sSubPr>
                            <m:e>
                              <m:r>
                                <a:rPr lang="en-US" altLang="zh-CN" sz="1800" b="0" i="1" smtClean="0">
                                  <a:solidFill>
                                    <a:srgbClr val="FFFF00"/>
                                  </a:solidFill>
                                  <a:latin typeface="Cambria Math" panose="02040503050406030204" pitchFamily="18" charset="0"/>
                                  <a:sym typeface="Symbol" panose="05050102010706020507" pitchFamily="18" charset="2"/>
                                </a:rPr>
                                <m:t>𝑓</m:t>
                              </m:r>
                            </m:e>
                            <m:sub>
                              <m:r>
                                <a:rPr lang="zh-CN" altLang="en-US" sz="1800" b="0" i="1" smtClean="0">
                                  <a:solidFill>
                                    <a:srgbClr val="FFFF00"/>
                                  </a:solidFill>
                                  <a:latin typeface="Cambria Math" panose="02040503050406030204" pitchFamily="18" charset="0"/>
                                  <a:sym typeface="Symbol" panose="05050102010706020507" pitchFamily="18" charset="2"/>
                                </a:rPr>
                                <m:t>𝛼</m:t>
                              </m:r>
                            </m:sub>
                          </m:sSub>
                          <m:r>
                            <a:rPr lang="en-US" altLang="zh-CN" sz="1800" b="0" i="1" smtClean="0">
                              <a:solidFill>
                                <a:srgbClr val="FFFF00"/>
                              </a:solidFill>
                              <a:latin typeface="Cambria Math" panose="02040503050406030204" pitchFamily="18" charset="0"/>
                              <a:sym typeface="Symbol" panose="05050102010706020507" pitchFamily="18" charset="2"/>
                            </a:rPr>
                            <m:t>−1)</m:t>
                          </m:r>
                        </m:e>
                      </m:nary>
                    </m:oMath>
                  </m:oMathPara>
                </a14:m>
                <a:endParaRPr lang="en-US" altLang="zh-CN" sz="1800" dirty="0">
                  <a:solidFill>
                    <a:srgbClr val="FFFF00"/>
                  </a:solidFill>
                  <a:sym typeface="Symbol" panose="05050102010706020507" pitchFamily="18" charset="2"/>
                </a:endParaRPr>
              </a:p>
              <a:p>
                <a:pPr marL="0" indent="0">
                  <a:buNone/>
                </a:pPr>
                <a:r>
                  <a:rPr lang="en-US" altLang="zh-CN" sz="1800" dirty="0">
                    <a:solidFill>
                      <a:srgbClr val="FFFF00"/>
                    </a:solidFill>
                  </a:rPr>
                  <a:t> </a:t>
                </a:r>
                <a:r>
                  <a:rPr lang="en-US" altLang="zh-CN" sz="1800" dirty="0" smtClean="0">
                    <a:solidFill>
                      <a:srgbClr val="FFFF00"/>
                    </a:solidFill>
                  </a:rPr>
                  <a:t>     </a:t>
                </a:r>
                <a:r>
                  <a:rPr lang="zh-CN" altLang="en-US" sz="1800" dirty="0" smtClean="0">
                    <a:solidFill>
                      <a:srgbClr val="FFFF00"/>
                    </a:solidFill>
                  </a:rPr>
                  <a:t>称为多表代替密码的重合指数。</a:t>
                </a:r>
                <a:endParaRPr lang="en-US" altLang="zh-CN" sz="1800" dirty="0" smtClean="0">
                  <a:solidFill>
                    <a:srgbClr val="FFFF00"/>
                  </a:solidFill>
                </a:endParaRPr>
              </a:p>
              <a:p>
                <a:r>
                  <a:rPr lang="zh-CN" altLang="en-US" sz="1800" dirty="0" smtClean="0">
                    <a:solidFill>
                      <a:srgbClr val="FFFF00"/>
                    </a:solidFill>
                  </a:rPr>
                  <a:t>当每个密文字母出现的频次都相等时，重合指数达到最小值</a:t>
                </a:r>
                <a:r>
                  <a:rPr lang="en-US" altLang="zh-CN" sz="1800" dirty="0" smtClean="0">
                    <a:solidFill>
                      <a:srgbClr val="FFFF00"/>
                    </a:solidFill>
                  </a:rPr>
                  <a:t>1/26</a:t>
                </a:r>
                <a:r>
                  <a:rPr lang="en-US" altLang="zh-CN" sz="1800" dirty="0" smtClean="0">
                    <a:solidFill>
                      <a:srgbClr val="FFFF00"/>
                    </a:solidFill>
                    <a:sym typeface="Symbol" panose="05050102010706020507" pitchFamily="18" charset="2"/>
                  </a:rPr>
                  <a:t>0.0385</a:t>
                </a:r>
                <a:r>
                  <a:rPr lang="en-US" altLang="zh-CN" sz="1800" dirty="0" smtClean="0">
                    <a:solidFill>
                      <a:srgbClr val="FFFF00"/>
                    </a:solidFill>
                  </a:rPr>
                  <a:t>.</a:t>
                </a:r>
              </a:p>
              <a:p>
                <a:r>
                  <a:rPr lang="zh-CN" altLang="en-US" sz="1800" dirty="0" smtClean="0">
                    <a:solidFill>
                      <a:srgbClr val="FFFF00"/>
                    </a:solidFill>
                  </a:rPr>
                  <a:t>采用</a:t>
                </a:r>
                <a:r>
                  <a:rPr lang="en-US" altLang="zh-CN" sz="1800" i="1" dirty="0" smtClean="0">
                    <a:solidFill>
                      <a:srgbClr val="FFFF00"/>
                    </a:solidFill>
                  </a:rPr>
                  <a:t>d</a:t>
                </a:r>
                <a:r>
                  <a:rPr lang="zh-CN" altLang="en-US" sz="1800" dirty="0" smtClean="0">
                    <a:solidFill>
                      <a:srgbClr val="FFFF00"/>
                    </a:solidFill>
                  </a:rPr>
                  <a:t>张表进行替换加密时，可以证明，</a:t>
                </a:r>
                <a:r>
                  <a:rPr lang="en-US" altLang="zh-CN" sz="1800" i="1" dirty="0" smtClean="0">
                    <a:solidFill>
                      <a:srgbClr val="FFFF00"/>
                    </a:solidFill>
                  </a:rPr>
                  <a:t>d</a:t>
                </a:r>
                <a:r>
                  <a:rPr lang="zh-CN" altLang="en-US" sz="1800" dirty="0" smtClean="0">
                    <a:solidFill>
                      <a:srgbClr val="FFFF00"/>
                    </a:solidFill>
                  </a:rPr>
                  <a:t>与重合指数</a:t>
                </a:r>
                <a:r>
                  <a:rPr lang="en-US" altLang="zh-CN" sz="1800" i="1" dirty="0" smtClean="0">
                    <a:solidFill>
                      <a:srgbClr val="FFFF00"/>
                    </a:solidFill>
                  </a:rPr>
                  <a:t>IC</a:t>
                </a:r>
                <a:r>
                  <a:rPr lang="zh-CN" altLang="en-US" sz="1800" dirty="0" smtClean="0">
                    <a:solidFill>
                      <a:srgbClr val="FFFF00"/>
                    </a:solidFill>
                  </a:rPr>
                  <a:t>关系为：</a:t>
                </a:r>
                <a:endParaRPr lang="en-US" altLang="zh-CN" sz="1800" dirty="0" smtClean="0">
                  <a:solidFill>
                    <a:srgbClr val="FFFF00"/>
                  </a:solidFill>
                </a:endParaRPr>
              </a:p>
              <a:p>
                <a:endParaRPr lang="en-US" altLang="zh-CN" sz="1800" dirty="0">
                  <a:solidFill>
                    <a:srgbClr val="FFFF00"/>
                  </a:solidFill>
                </a:endParaRPr>
              </a:p>
              <a:p>
                <a:pPr marL="0" indent="0">
                  <a:buNone/>
                </a:pPr>
                <a14:m>
                  <m:oMathPara xmlns:m="http://schemas.openxmlformats.org/officeDocument/2006/math">
                    <m:oMathParaPr>
                      <m:jc m:val="centerGroup"/>
                    </m:oMathParaPr>
                    <m:oMath xmlns:m="http://schemas.openxmlformats.org/officeDocument/2006/math">
                      <m:r>
                        <a:rPr lang="en-US" altLang="zh-CN" sz="1800" b="0" i="1" smtClean="0">
                          <a:solidFill>
                            <a:srgbClr val="FFFF00"/>
                          </a:solidFill>
                          <a:latin typeface="Cambria Math" panose="02040503050406030204" pitchFamily="18" charset="0"/>
                        </a:rPr>
                        <m:t>𝑑</m:t>
                      </m:r>
                      <m:r>
                        <a:rPr lang="en-US" altLang="zh-CN" sz="1800" b="0" i="1" smtClean="0">
                          <a:solidFill>
                            <a:srgbClr val="FFFF00"/>
                          </a:solidFill>
                          <a:latin typeface="Cambria Math" panose="02040503050406030204" pitchFamily="18" charset="0"/>
                          <a:ea typeface="Cambria Math" panose="02040503050406030204" pitchFamily="18" charset="0"/>
                        </a:rPr>
                        <m:t>≈</m:t>
                      </m:r>
                      <m:f>
                        <m:fPr>
                          <m:ctrlPr>
                            <a:rPr lang="en-US" altLang="zh-CN" sz="1800" b="0" i="1" smtClean="0">
                              <a:solidFill>
                                <a:srgbClr val="FFFF00"/>
                              </a:solidFill>
                              <a:latin typeface="Cambria Math" panose="02040503050406030204" pitchFamily="18" charset="0"/>
                              <a:ea typeface="Cambria Math" panose="02040503050406030204" pitchFamily="18" charset="0"/>
                            </a:rPr>
                          </m:ctrlPr>
                        </m:fPr>
                        <m:num>
                          <m:r>
                            <a:rPr lang="en-US" altLang="zh-CN" sz="1800" b="0" i="1" smtClean="0">
                              <a:solidFill>
                                <a:srgbClr val="FFFF00"/>
                              </a:solidFill>
                              <a:latin typeface="Cambria Math" panose="02040503050406030204" pitchFamily="18" charset="0"/>
                              <a:ea typeface="Cambria Math" panose="02040503050406030204" pitchFamily="18" charset="0"/>
                            </a:rPr>
                            <m:t>0.027</m:t>
                          </m:r>
                          <m:r>
                            <a:rPr lang="en-US" altLang="zh-CN" sz="1800" b="0" i="1" smtClean="0">
                              <a:solidFill>
                                <a:srgbClr val="FFFF00"/>
                              </a:solidFill>
                              <a:latin typeface="Cambria Math" panose="02040503050406030204" pitchFamily="18" charset="0"/>
                              <a:ea typeface="Cambria Math" panose="02040503050406030204" pitchFamily="18" charset="0"/>
                            </a:rPr>
                            <m:t>𝑁</m:t>
                          </m:r>
                        </m:num>
                        <m:den>
                          <m:d>
                            <m:dPr>
                              <m:ctrlPr>
                                <a:rPr lang="en-US" altLang="zh-CN" sz="1800" b="0" i="1" smtClean="0">
                                  <a:solidFill>
                                    <a:srgbClr val="FFFF00"/>
                                  </a:solidFill>
                                  <a:latin typeface="Cambria Math" panose="02040503050406030204" pitchFamily="18" charset="0"/>
                                  <a:ea typeface="Cambria Math" panose="02040503050406030204" pitchFamily="18" charset="0"/>
                                </a:rPr>
                              </m:ctrlPr>
                            </m:dPr>
                            <m:e>
                              <m:r>
                                <a:rPr lang="en-US" altLang="zh-CN" sz="1800" b="0" i="1" smtClean="0">
                                  <a:solidFill>
                                    <a:srgbClr val="FFFF00"/>
                                  </a:solidFill>
                                  <a:latin typeface="Cambria Math" panose="02040503050406030204" pitchFamily="18" charset="0"/>
                                  <a:ea typeface="Cambria Math" panose="02040503050406030204" pitchFamily="18" charset="0"/>
                                </a:rPr>
                                <m:t>𝑁</m:t>
                              </m:r>
                              <m:r>
                                <a:rPr lang="en-US" altLang="zh-CN" sz="1800" b="0" i="1" smtClean="0">
                                  <a:solidFill>
                                    <a:srgbClr val="FFFF00"/>
                                  </a:solidFill>
                                  <a:latin typeface="Cambria Math" panose="02040503050406030204" pitchFamily="18" charset="0"/>
                                  <a:ea typeface="Cambria Math" panose="02040503050406030204" pitchFamily="18" charset="0"/>
                                </a:rPr>
                                <m:t>−1</m:t>
                              </m:r>
                            </m:e>
                          </m:d>
                          <m:r>
                            <a:rPr lang="en-US" altLang="zh-CN" sz="1800" b="0" i="1" smtClean="0">
                              <a:solidFill>
                                <a:srgbClr val="FFFF00"/>
                              </a:solidFill>
                              <a:latin typeface="Cambria Math" panose="02040503050406030204" pitchFamily="18" charset="0"/>
                              <a:ea typeface="Cambria Math" panose="02040503050406030204" pitchFamily="18" charset="0"/>
                            </a:rPr>
                            <m:t>𝐼𝐶</m:t>
                          </m:r>
                          <m:r>
                            <a:rPr lang="en-US" altLang="zh-CN" sz="1800" b="0" i="1" smtClean="0">
                              <a:solidFill>
                                <a:srgbClr val="FFFF00"/>
                              </a:solidFill>
                              <a:latin typeface="Cambria Math" panose="02040503050406030204" pitchFamily="18" charset="0"/>
                              <a:ea typeface="Cambria Math" panose="02040503050406030204" pitchFamily="18" charset="0"/>
                            </a:rPr>
                            <m:t>−0.0385</m:t>
                          </m:r>
                          <m:r>
                            <a:rPr lang="en-US" altLang="zh-CN" sz="1800" b="0" i="1" smtClean="0">
                              <a:solidFill>
                                <a:srgbClr val="FFFF00"/>
                              </a:solidFill>
                              <a:latin typeface="Cambria Math" panose="02040503050406030204" pitchFamily="18" charset="0"/>
                              <a:ea typeface="Cambria Math" panose="02040503050406030204" pitchFamily="18" charset="0"/>
                            </a:rPr>
                            <m:t>𝑁</m:t>
                          </m:r>
                          <m:r>
                            <a:rPr lang="en-US" altLang="zh-CN" sz="1800" b="0" i="1" smtClean="0">
                              <a:solidFill>
                                <a:srgbClr val="FFFF00"/>
                              </a:solidFill>
                              <a:latin typeface="Cambria Math" panose="02040503050406030204" pitchFamily="18" charset="0"/>
                              <a:ea typeface="Cambria Math" panose="02040503050406030204" pitchFamily="18" charset="0"/>
                            </a:rPr>
                            <m:t>+0.0655</m:t>
                          </m:r>
                        </m:den>
                      </m:f>
                    </m:oMath>
                  </m:oMathPara>
                </a14:m>
                <a:endParaRPr lang="zh-CN" altLang="en-US" sz="1800" dirty="0">
                  <a:solidFill>
                    <a:srgbClr val="FFFF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12028" y="1558738"/>
                <a:ext cx="8831971" cy="2860861"/>
              </a:xfrm>
              <a:blipFill rotWithShape="0">
                <a:blip r:embed="rId2"/>
                <a:stretch>
                  <a:fillRect l="-138" t="-1706" b="-14072"/>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4030202493"/>
              </p:ext>
            </p:extLst>
          </p:nvPr>
        </p:nvGraphicFramePr>
        <p:xfrm>
          <a:off x="677114" y="5173981"/>
          <a:ext cx="7746120" cy="624840"/>
        </p:xfrm>
        <a:graphic>
          <a:graphicData uri="http://schemas.openxmlformats.org/drawingml/2006/table">
            <a:tbl>
              <a:tblPr firstRow="1" bandRow="1">
                <a:tableStyleId>{5C22544A-7EE6-4342-B048-85BDC9FD1C3A}</a:tableStyleId>
              </a:tblPr>
              <a:tblGrid>
                <a:gridCol w="1291020"/>
                <a:gridCol w="1291020"/>
                <a:gridCol w="1291020"/>
                <a:gridCol w="1291020"/>
                <a:gridCol w="1291020"/>
                <a:gridCol w="1291020"/>
              </a:tblGrid>
              <a:tr h="278130">
                <a:tc>
                  <a:txBody>
                    <a:bodyPr/>
                    <a:lstStyle/>
                    <a:p>
                      <a:r>
                        <a:rPr lang="zh-CN" altLang="en-US" sz="1600" dirty="0" smtClean="0"/>
                        <a:t>替代表数</a:t>
                      </a:r>
                      <a:r>
                        <a:rPr lang="en-US" altLang="zh-CN" sz="1600" i="1" dirty="0" smtClean="0"/>
                        <a:t>d</a:t>
                      </a:r>
                      <a:endParaRPr lang="zh-CN" altLang="en-US" sz="1600" i="1" dirty="0"/>
                    </a:p>
                  </a:txBody>
                  <a:tcPr marL="68580" marR="68580" marT="34290" marB="34290"/>
                </a:tc>
                <a:tc>
                  <a:txBody>
                    <a:bodyPr/>
                    <a:lstStyle/>
                    <a:p>
                      <a:pPr algn="ctr"/>
                      <a:r>
                        <a:rPr lang="en-US" altLang="zh-CN" sz="1600" dirty="0" smtClean="0"/>
                        <a:t>1</a:t>
                      </a:r>
                      <a:endParaRPr lang="zh-CN" altLang="en-US" sz="1600" dirty="0"/>
                    </a:p>
                  </a:txBody>
                  <a:tcPr marL="68580" marR="68580" marT="34290" marB="34290"/>
                </a:tc>
                <a:tc>
                  <a:txBody>
                    <a:bodyPr/>
                    <a:lstStyle/>
                    <a:p>
                      <a:pPr algn="ctr"/>
                      <a:r>
                        <a:rPr lang="en-US" altLang="zh-CN" sz="1600" dirty="0" smtClean="0"/>
                        <a:t>2</a:t>
                      </a:r>
                      <a:endParaRPr lang="zh-CN" altLang="en-US" sz="1600" dirty="0"/>
                    </a:p>
                  </a:txBody>
                  <a:tcPr marL="68580" marR="68580" marT="34290" marB="34290"/>
                </a:tc>
                <a:tc>
                  <a:txBody>
                    <a:bodyPr/>
                    <a:lstStyle/>
                    <a:p>
                      <a:pPr algn="ctr"/>
                      <a:r>
                        <a:rPr lang="en-US" altLang="zh-CN" sz="1600" dirty="0" smtClean="0"/>
                        <a:t>3</a:t>
                      </a:r>
                      <a:endParaRPr lang="zh-CN" altLang="en-US" sz="1600" dirty="0"/>
                    </a:p>
                  </a:txBody>
                  <a:tcPr marL="68580" marR="68580" marT="34290" marB="34290"/>
                </a:tc>
                <a:tc>
                  <a:txBody>
                    <a:bodyPr/>
                    <a:lstStyle/>
                    <a:p>
                      <a:pPr algn="ctr"/>
                      <a:r>
                        <a:rPr lang="en-US" altLang="zh-CN" sz="1600" dirty="0" smtClean="0"/>
                        <a:t>4</a:t>
                      </a:r>
                      <a:endParaRPr lang="zh-CN" altLang="en-US" sz="1600" dirty="0"/>
                    </a:p>
                  </a:txBody>
                  <a:tcPr marL="68580" marR="68580" marT="34290" marB="34290"/>
                </a:tc>
                <a:tc>
                  <a:txBody>
                    <a:bodyPr/>
                    <a:lstStyle/>
                    <a:p>
                      <a:pPr algn="ctr"/>
                      <a:r>
                        <a:rPr lang="en-US" altLang="zh-CN" sz="1600" dirty="0" smtClean="0"/>
                        <a:t>5</a:t>
                      </a:r>
                      <a:endParaRPr lang="zh-CN" altLang="en-US" sz="1600" dirty="0"/>
                    </a:p>
                  </a:txBody>
                  <a:tcPr marL="68580" marR="68580" marT="34290" marB="34290"/>
                </a:tc>
              </a:tr>
              <a:tr h="278130">
                <a:tc>
                  <a:txBody>
                    <a:bodyPr/>
                    <a:lstStyle/>
                    <a:p>
                      <a:r>
                        <a:rPr lang="zh-CN" altLang="en-US" sz="1600" dirty="0" smtClean="0"/>
                        <a:t>重合指数</a:t>
                      </a:r>
                      <a:r>
                        <a:rPr lang="en-US" altLang="zh-CN" sz="1600" i="1" dirty="0" smtClean="0"/>
                        <a:t>IC</a:t>
                      </a:r>
                      <a:endParaRPr lang="zh-CN" altLang="en-US" sz="1600" i="1" dirty="0"/>
                    </a:p>
                  </a:txBody>
                  <a:tcPr marL="68580" marR="68580" marT="34290" marB="34290"/>
                </a:tc>
                <a:tc>
                  <a:txBody>
                    <a:bodyPr/>
                    <a:lstStyle/>
                    <a:p>
                      <a:pPr algn="ctr"/>
                      <a:r>
                        <a:rPr lang="en-US" altLang="zh-CN" sz="1600" dirty="0" smtClean="0"/>
                        <a:t>0.0655</a:t>
                      </a:r>
                      <a:endParaRPr lang="zh-CN" altLang="en-US" sz="1600" dirty="0"/>
                    </a:p>
                  </a:txBody>
                  <a:tcPr marL="68580" marR="68580" marT="34290" marB="34290"/>
                </a:tc>
                <a:tc>
                  <a:txBody>
                    <a:bodyPr/>
                    <a:lstStyle/>
                    <a:p>
                      <a:pPr algn="ctr"/>
                      <a:r>
                        <a:rPr lang="en-US" altLang="zh-CN" sz="1600" dirty="0" smtClean="0"/>
                        <a:t>0.052</a:t>
                      </a:r>
                      <a:endParaRPr lang="zh-CN" altLang="en-US" sz="1600" dirty="0"/>
                    </a:p>
                  </a:txBody>
                  <a:tcPr marL="68580" marR="68580" marT="34290" marB="34290"/>
                </a:tc>
                <a:tc>
                  <a:txBody>
                    <a:bodyPr/>
                    <a:lstStyle/>
                    <a:p>
                      <a:pPr algn="ctr"/>
                      <a:r>
                        <a:rPr lang="en-US" altLang="zh-CN" sz="1600" dirty="0" smtClean="0"/>
                        <a:t>0.043</a:t>
                      </a:r>
                      <a:endParaRPr lang="zh-CN" altLang="en-US" sz="1600" dirty="0"/>
                    </a:p>
                  </a:txBody>
                  <a:tcPr marL="68580" marR="68580" marT="34290" marB="34290"/>
                </a:tc>
                <a:tc>
                  <a:txBody>
                    <a:bodyPr/>
                    <a:lstStyle/>
                    <a:p>
                      <a:pPr algn="ctr"/>
                      <a:r>
                        <a:rPr lang="en-US" altLang="zh-CN" sz="1600" dirty="0" smtClean="0"/>
                        <a:t>0.04</a:t>
                      </a:r>
                      <a:endParaRPr lang="zh-CN" altLang="en-US" sz="1600" dirty="0"/>
                    </a:p>
                  </a:txBody>
                  <a:tcPr marL="68580" marR="68580" marT="34290" marB="34290"/>
                </a:tc>
                <a:tc>
                  <a:txBody>
                    <a:bodyPr/>
                    <a:lstStyle/>
                    <a:p>
                      <a:pPr algn="ctr"/>
                      <a:r>
                        <a:rPr lang="en-US" altLang="zh-CN" sz="1600" dirty="0" smtClean="0"/>
                        <a:t>0.0385</a:t>
                      </a:r>
                      <a:endParaRPr lang="zh-CN" altLang="en-US" sz="1600" dirty="0"/>
                    </a:p>
                  </a:txBody>
                  <a:tcPr marL="68580" marR="68580" marT="34290" marB="34290"/>
                </a:tc>
              </a:tr>
            </a:tbl>
          </a:graphicData>
        </a:graphic>
      </p:graphicFrame>
      <p:sp>
        <p:nvSpPr>
          <p:cNvPr id="5" name="文本框 4"/>
          <p:cNvSpPr txBox="1"/>
          <p:nvPr/>
        </p:nvSpPr>
        <p:spPr>
          <a:xfrm>
            <a:off x="99223" y="5996179"/>
            <a:ext cx="8901902" cy="707886"/>
          </a:xfrm>
          <a:prstGeom prst="rect">
            <a:avLst/>
          </a:prstGeom>
          <a:solidFill>
            <a:srgbClr val="0070C0"/>
          </a:solidFill>
        </p:spPr>
        <p:txBody>
          <a:bodyPr wrap="square" rtlCol="0">
            <a:spAutoFit/>
          </a:bodyPr>
          <a:lstStyle/>
          <a:p>
            <a:pPr marL="214313" indent="-214313">
              <a:buFont typeface="Arial" panose="020B0604020202020204" pitchFamily="34" charset="0"/>
              <a:buChar char="•"/>
            </a:pPr>
            <a:r>
              <a:rPr lang="zh-CN" altLang="en-US" sz="2000" dirty="0"/>
              <a:t>根据重合指数，可以推断所用的替代表数。</a:t>
            </a:r>
            <a:endParaRPr lang="en-US" altLang="zh-CN" sz="2000" dirty="0"/>
          </a:p>
          <a:p>
            <a:pPr marL="214313" indent="-214313">
              <a:buFont typeface="Arial" panose="020B0604020202020204" pitchFamily="34" charset="0"/>
              <a:buChar char="•"/>
            </a:pPr>
            <a:r>
              <a:rPr lang="zh-CN" altLang="en-US" sz="2000" dirty="0"/>
              <a:t>当替代表数量大于等于</a:t>
            </a:r>
            <a:r>
              <a:rPr lang="en-US" altLang="zh-CN" sz="2000" dirty="0"/>
              <a:t>5</a:t>
            </a:r>
            <a:r>
              <a:rPr lang="zh-CN" altLang="en-US" sz="2000" dirty="0"/>
              <a:t>时，就无法利用重合指数检测密文字母的统计规律。</a:t>
            </a:r>
          </a:p>
        </p:txBody>
      </p:sp>
    </p:spTree>
    <p:extLst>
      <p:ext uri="{BB962C8B-B14F-4D97-AF65-F5344CB8AC3E}">
        <p14:creationId xmlns:p14="http://schemas.microsoft.com/office/powerpoint/2010/main" val="27232583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多表替代中密钥长度的确定</a:t>
            </a:r>
            <a:endParaRPr lang="zh-CN" altLang="en-US" dirty="0"/>
          </a:p>
        </p:txBody>
      </p:sp>
      <p:sp>
        <p:nvSpPr>
          <p:cNvPr id="3" name="内容占位符 2"/>
          <p:cNvSpPr>
            <a:spLocks noGrp="1"/>
          </p:cNvSpPr>
          <p:nvPr>
            <p:ph idx="1"/>
          </p:nvPr>
        </p:nvSpPr>
        <p:spPr>
          <a:xfrm>
            <a:off x="656401" y="1853248"/>
            <a:ext cx="6709906" cy="1546411"/>
          </a:xfrm>
        </p:spPr>
        <p:txBody>
          <a:bodyPr>
            <a:noAutofit/>
          </a:bodyPr>
          <a:lstStyle/>
          <a:p>
            <a:r>
              <a:rPr lang="zh-CN" altLang="en-US" sz="2400" dirty="0" smtClean="0">
                <a:solidFill>
                  <a:srgbClr val="FFC000"/>
                </a:solidFill>
              </a:rPr>
              <a:t>多表替代中密钥的长度即替代表的长度；</a:t>
            </a:r>
            <a:endParaRPr lang="en-US" altLang="zh-CN" sz="2400" dirty="0" smtClean="0">
              <a:solidFill>
                <a:srgbClr val="FFC000"/>
              </a:solidFill>
            </a:endParaRPr>
          </a:p>
          <a:p>
            <a:r>
              <a:rPr lang="zh-CN" altLang="en-US" sz="2400" dirty="0" smtClean="0">
                <a:solidFill>
                  <a:srgbClr val="FFC000"/>
                </a:solidFill>
              </a:rPr>
              <a:t>关键是求出密钥序列的周期</a:t>
            </a:r>
            <a:r>
              <a:rPr lang="en-US" altLang="zh-CN" sz="2400" b="1" i="1" dirty="0" smtClean="0">
                <a:solidFill>
                  <a:srgbClr val="FFFF00"/>
                </a:solidFill>
                <a:latin typeface="+mn-ea"/>
                <a:ea typeface="+mn-ea"/>
              </a:rPr>
              <a:t>T</a:t>
            </a:r>
            <a:r>
              <a:rPr lang="zh-CN" altLang="en-US" sz="2400" i="1" dirty="0" smtClean="0">
                <a:solidFill>
                  <a:srgbClr val="FFC000"/>
                </a:solidFill>
                <a:latin typeface="+mn-ea"/>
                <a:ea typeface="+mn-ea"/>
              </a:rPr>
              <a:t>；</a:t>
            </a:r>
            <a:endParaRPr lang="en-US" altLang="zh-CN" sz="2400" i="1" dirty="0" smtClean="0">
              <a:solidFill>
                <a:srgbClr val="FFC000"/>
              </a:solidFill>
              <a:latin typeface="+mn-ea"/>
              <a:ea typeface="+mn-ea"/>
            </a:endParaRPr>
          </a:p>
          <a:p>
            <a:r>
              <a:rPr lang="zh-CN" altLang="en-US" sz="2400" dirty="0" smtClean="0">
                <a:solidFill>
                  <a:srgbClr val="FFC000"/>
                </a:solidFill>
              </a:rPr>
              <a:t>求出</a:t>
            </a:r>
            <a:r>
              <a:rPr lang="en-US" altLang="zh-CN" sz="2400" b="1" i="1" dirty="0" smtClean="0">
                <a:solidFill>
                  <a:srgbClr val="FFFF00"/>
                </a:solidFill>
                <a:latin typeface="+mn-ea"/>
                <a:ea typeface="+mn-ea"/>
              </a:rPr>
              <a:t>T </a:t>
            </a:r>
            <a:r>
              <a:rPr lang="zh-CN" altLang="en-US" sz="2400" dirty="0" smtClean="0">
                <a:solidFill>
                  <a:srgbClr val="FFC000"/>
                </a:solidFill>
              </a:rPr>
              <a:t>后就转变为破译单表替换的问题。</a:t>
            </a:r>
            <a:endParaRPr lang="en-US" altLang="zh-CN" sz="2400" dirty="0" smtClean="0">
              <a:solidFill>
                <a:srgbClr val="FFC000"/>
              </a:solidFill>
            </a:endParaRPr>
          </a:p>
          <a:p>
            <a:endParaRPr lang="zh-CN" altLang="en-US" sz="2400" dirty="0">
              <a:solidFill>
                <a:srgbClr val="FFC000"/>
              </a:solidFill>
            </a:endParaRPr>
          </a:p>
        </p:txBody>
      </p:sp>
      <p:sp>
        <p:nvSpPr>
          <p:cNvPr id="4" name="文本框 3"/>
          <p:cNvSpPr txBox="1"/>
          <p:nvPr/>
        </p:nvSpPr>
        <p:spPr>
          <a:xfrm>
            <a:off x="256109" y="3608451"/>
            <a:ext cx="8611666" cy="2859024"/>
          </a:xfrm>
          <a:prstGeom prst="rect">
            <a:avLst/>
          </a:prstGeom>
          <a:solidFill>
            <a:srgbClr val="0070C0"/>
          </a:solidFill>
        </p:spPr>
        <p:txBody>
          <a:bodyPr wrap="square" rtlCol="0">
            <a:spAutoFit/>
          </a:bodyPr>
          <a:lstStyle/>
          <a:p>
            <a:pPr algn="just">
              <a:lnSpc>
                <a:spcPct val="125000"/>
              </a:lnSpc>
            </a:pPr>
            <a:r>
              <a:rPr lang="zh-CN" altLang="en-US" sz="2000" dirty="0"/>
              <a:t>对于长度为</a:t>
            </a:r>
            <a:r>
              <a:rPr lang="en-US" altLang="zh-CN" sz="2000" dirty="0"/>
              <a:t>N</a:t>
            </a:r>
            <a:r>
              <a:rPr lang="zh-CN" altLang="en-US" sz="2000" dirty="0"/>
              <a:t>的密文序列，</a:t>
            </a:r>
            <a:endParaRPr lang="en-US" altLang="zh-CN" sz="2000" dirty="0"/>
          </a:p>
          <a:p>
            <a:pPr marL="257175" indent="-257175" algn="just">
              <a:lnSpc>
                <a:spcPct val="125000"/>
              </a:lnSpc>
              <a:buFont typeface="+mj-lt"/>
              <a:buAutoNum type="arabicPeriod"/>
            </a:pPr>
            <a:r>
              <a:rPr lang="zh-CN" altLang="en-US" sz="2000" dirty="0"/>
              <a:t>移位法：右移序列</a:t>
            </a:r>
            <a:r>
              <a:rPr lang="en-US" altLang="zh-CN" sz="2000" dirty="0"/>
              <a:t>d</a:t>
            </a:r>
            <a:r>
              <a:rPr lang="zh-CN" altLang="en-US" sz="2000" dirty="0"/>
              <a:t>位，统计移位前后两个序列的重码数。如果</a:t>
            </a:r>
            <a:r>
              <a:rPr lang="en-US" altLang="zh-CN" sz="2000" dirty="0"/>
              <a:t>d</a:t>
            </a:r>
            <a:r>
              <a:rPr lang="zh-CN" altLang="en-US" sz="2000" dirty="0" smtClean="0"/>
              <a:t>是</a:t>
            </a:r>
            <a:r>
              <a:rPr lang="en-US" altLang="zh-CN" sz="2400" b="1" i="1" dirty="0" smtClean="0">
                <a:solidFill>
                  <a:srgbClr val="FFFF00"/>
                </a:solidFill>
                <a:latin typeface="+mn-ea"/>
                <a:cs typeface="+mj-cs"/>
              </a:rPr>
              <a:t>T </a:t>
            </a:r>
            <a:r>
              <a:rPr lang="zh-CN" altLang="en-US" sz="2000" dirty="0" smtClean="0"/>
              <a:t>的</a:t>
            </a:r>
            <a:r>
              <a:rPr lang="zh-CN" altLang="en-US" sz="2000" dirty="0"/>
              <a:t>整数倍，则重码数接近（</a:t>
            </a:r>
            <a:r>
              <a:rPr lang="en-US" altLang="zh-CN" sz="2000" dirty="0"/>
              <a:t>N-d</a:t>
            </a:r>
            <a:r>
              <a:rPr lang="zh-CN" altLang="en-US" sz="2000" dirty="0"/>
              <a:t>）</a:t>
            </a:r>
            <a:r>
              <a:rPr lang="en-US" altLang="zh-CN" sz="2000" dirty="0"/>
              <a:t>*0.0655.</a:t>
            </a:r>
          </a:p>
          <a:p>
            <a:pPr marL="257175" indent="-257175" algn="just">
              <a:lnSpc>
                <a:spcPct val="125000"/>
              </a:lnSpc>
              <a:buFont typeface="+mj-lt"/>
              <a:buAutoNum type="arabicPeriod"/>
            </a:pPr>
            <a:r>
              <a:rPr lang="zh-CN" altLang="en-US" sz="2000" dirty="0"/>
              <a:t>普鲁士军官</a:t>
            </a:r>
            <a:r>
              <a:rPr lang="en-US" altLang="zh-CN" sz="2000" dirty="0" err="1"/>
              <a:t>Kasiski</a:t>
            </a:r>
            <a:r>
              <a:rPr lang="zh-CN" altLang="en-US" sz="2000" dirty="0"/>
              <a:t>提出的重码分析法：当且仅当两个字符的间隔是周期的倍数时，他们才是同一表的加密结果。利用高频的密文串进行分析。</a:t>
            </a:r>
            <a:endParaRPr lang="en-US" altLang="zh-CN" sz="2000" dirty="0"/>
          </a:p>
          <a:p>
            <a:pPr marL="257175" indent="-257175" algn="just">
              <a:lnSpc>
                <a:spcPct val="125000"/>
              </a:lnSpc>
              <a:buFont typeface="+mj-lt"/>
              <a:buAutoNum type="arabicPeriod"/>
            </a:pPr>
            <a:r>
              <a:rPr lang="zh-CN" altLang="en-US" sz="2000" dirty="0"/>
              <a:t>密表匹配技术：如果两份密文所使用的代替表相同，它们就具有相近的单码频次分布规律。</a:t>
            </a:r>
          </a:p>
        </p:txBody>
      </p:sp>
    </p:spTree>
    <p:extLst>
      <p:ext uri="{BB962C8B-B14F-4D97-AF65-F5344CB8AC3E}">
        <p14:creationId xmlns:p14="http://schemas.microsoft.com/office/powerpoint/2010/main" val="12888747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198" y="574994"/>
            <a:ext cx="7055380" cy="852207"/>
          </a:xfrm>
        </p:spPr>
        <p:txBody>
          <a:bodyPr/>
          <a:lstStyle/>
          <a:p>
            <a:r>
              <a:rPr lang="zh-CN" altLang="en-US" sz="3200" dirty="0" smtClean="0"/>
              <a:t>移位法寻找周期，破解密文</a:t>
            </a:r>
            <a:endParaRPr lang="zh-CN" altLang="en-US" sz="3200" dirty="0"/>
          </a:p>
        </p:txBody>
      </p:sp>
      <p:sp>
        <p:nvSpPr>
          <p:cNvPr id="4" name="矩形 3"/>
          <p:cNvSpPr/>
          <p:nvPr/>
        </p:nvSpPr>
        <p:spPr>
          <a:xfrm>
            <a:off x="1114425" y="2562225"/>
            <a:ext cx="1123950" cy="3714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sp>
        <p:nvSpPr>
          <p:cNvPr id="5" name="矩形 4"/>
          <p:cNvSpPr/>
          <p:nvPr/>
        </p:nvSpPr>
        <p:spPr>
          <a:xfrm>
            <a:off x="2238375" y="2562225"/>
            <a:ext cx="1123950" cy="3714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2</a:t>
            </a:r>
            <a:endParaRPr lang="zh-CN" altLang="en-US" dirty="0">
              <a:solidFill>
                <a:schemeClr val="bg1"/>
              </a:solidFill>
            </a:endParaRPr>
          </a:p>
        </p:txBody>
      </p:sp>
      <p:sp>
        <p:nvSpPr>
          <p:cNvPr id="6" name="矩形 5"/>
          <p:cNvSpPr/>
          <p:nvPr/>
        </p:nvSpPr>
        <p:spPr>
          <a:xfrm>
            <a:off x="3362325" y="2562225"/>
            <a:ext cx="1123950" cy="3714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3</a:t>
            </a:r>
            <a:endParaRPr lang="zh-CN" altLang="en-US" dirty="0">
              <a:solidFill>
                <a:schemeClr val="bg1"/>
              </a:solidFill>
            </a:endParaRPr>
          </a:p>
        </p:txBody>
      </p:sp>
      <p:sp>
        <p:nvSpPr>
          <p:cNvPr id="7" name="矩形 6"/>
          <p:cNvSpPr/>
          <p:nvPr/>
        </p:nvSpPr>
        <p:spPr>
          <a:xfrm>
            <a:off x="4486275" y="2562225"/>
            <a:ext cx="1123950" cy="3714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4</a:t>
            </a:r>
            <a:endParaRPr lang="zh-CN" altLang="en-US" dirty="0">
              <a:solidFill>
                <a:schemeClr val="bg1"/>
              </a:solidFill>
            </a:endParaRPr>
          </a:p>
        </p:txBody>
      </p:sp>
      <p:sp>
        <p:nvSpPr>
          <p:cNvPr id="8" name="矩形 7"/>
          <p:cNvSpPr/>
          <p:nvPr/>
        </p:nvSpPr>
        <p:spPr>
          <a:xfrm>
            <a:off x="5610225" y="2562225"/>
            <a:ext cx="1123950" cy="3714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5</a:t>
            </a:r>
            <a:endParaRPr lang="zh-CN" altLang="en-US" dirty="0">
              <a:solidFill>
                <a:schemeClr val="bg1"/>
              </a:solidFill>
            </a:endParaRPr>
          </a:p>
        </p:txBody>
      </p:sp>
      <p:sp>
        <p:nvSpPr>
          <p:cNvPr id="9" name="矩形 8"/>
          <p:cNvSpPr/>
          <p:nvPr/>
        </p:nvSpPr>
        <p:spPr>
          <a:xfrm>
            <a:off x="3362325" y="3305175"/>
            <a:ext cx="1123950" cy="3714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sp>
        <p:nvSpPr>
          <p:cNvPr id="10" name="矩形 9"/>
          <p:cNvSpPr/>
          <p:nvPr/>
        </p:nvSpPr>
        <p:spPr>
          <a:xfrm>
            <a:off x="4486275" y="3305175"/>
            <a:ext cx="1123950" cy="3714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2</a:t>
            </a:r>
            <a:endParaRPr lang="zh-CN" altLang="en-US" dirty="0">
              <a:solidFill>
                <a:schemeClr val="bg1"/>
              </a:solidFill>
            </a:endParaRPr>
          </a:p>
        </p:txBody>
      </p:sp>
      <p:sp>
        <p:nvSpPr>
          <p:cNvPr id="11" name="矩形 10"/>
          <p:cNvSpPr/>
          <p:nvPr/>
        </p:nvSpPr>
        <p:spPr>
          <a:xfrm>
            <a:off x="5610225" y="3305175"/>
            <a:ext cx="1123950" cy="3714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3</a:t>
            </a:r>
            <a:endParaRPr lang="zh-CN" altLang="en-US" dirty="0">
              <a:solidFill>
                <a:schemeClr val="bg1"/>
              </a:solidFill>
            </a:endParaRPr>
          </a:p>
        </p:txBody>
      </p:sp>
      <p:sp>
        <p:nvSpPr>
          <p:cNvPr id="12" name="矩形 11"/>
          <p:cNvSpPr/>
          <p:nvPr/>
        </p:nvSpPr>
        <p:spPr>
          <a:xfrm>
            <a:off x="6734175" y="3305175"/>
            <a:ext cx="1123950" cy="3714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4</a:t>
            </a:r>
            <a:endParaRPr lang="zh-CN" altLang="en-US" dirty="0">
              <a:solidFill>
                <a:schemeClr val="bg1"/>
              </a:solidFill>
            </a:endParaRPr>
          </a:p>
        </p:txBody>
      </p:sp>
      <p:sp>
        <p:nvSpPr>
          <p:cNvPr id="13" name="矩形 12"/>
          <p:cNvSpPr/>
          <p:nvPr/>
        </p:nvSpPr>
        <p:spPr>
          <a:xfrm>
            <a:off x="7858125" y="3305175"/>
            <a:ext cx="1123950" cy="3714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5</a:t>
            </a:r>
            <a:endParaRPr lang="zh-CN" altLang="en-US" dirty="0">
              <a:solidFill>
                <a:schemeClr val="bg1"/>
              </a:solidFill>
            </a:endParaRPr>
          </a:p>
        </p:txBody>
      </p:sp>
      <p:sp>
        <p:nvSpPr>
          <p:cNvPr id="14" name="右大括号 13"/>
          <p:cNvSpPr/>
          <p:nvPr/>
        </p:nvSpPr>
        <p:spPr>
          <a:xfrm rot="5400000" flipH="1">
            <a:off x="3738563" y="-433389"/>
            <a:ext cx="371476" cy="5619752"/>
          </a:xfrm>
          <a:prstGeom prst="rightBrace">
            <a:avLst>
              <a:gd name="adj1" fmla="val 8333"/>
              <a:gd name="adj2" fmla="val 50339"/>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sp>
        <p:nvSpPr>
          <p:cNvPr id="15" name="文本框 14"/>
          <p:cNvSpPr txBox="1"/>
          <p:nvPr/>
        </p:nvSpPr>
        <p:spPr>
          <a:xfrm>
            <a:off x="3745700" y="1798676"/>
            <a:ext cx="356188" cy="369332"/>
          </a:xfrm>
          <a:prstGeom prst="rect">
            <a:avLst/>
          </a:prstGeom>
          <a:noFill/>
        </p:spPr>
        <p:txBody>
          <a:bodyPr wrap="none" rtlCol="0">
            <a:spAutoFit/>
          </a:bodyPr>
          <a:lstStyle/>
          <a:p>
            <a:r>
              <a:rPr lang="en-US" altLang="zh-CN" dirty="0" smtClean="0"/>
              <a:t>N</a:t>
            </a:r>
            <a:endParaRPr lang="zh-CN" altLang="en-US" dirty="0"/>
          </a:p>
        </p:txBody>
      </p:sp>
      <p:sp>
        <p:nvSpPr>
          <p:cNvPr id="16" name="文本框 15"/>
          <p:cNvSpPr txBox="1"/>
          <p:nvPr/>
        </p:nvSpPr>
        <p:spPr>
          <a:xfrm>
            <a:off x="1535175" y="3305175"/>
            <a:ext cx="282450" cy="369332"/>
          </a:xfrm>
          <a:prstGeom prst="rect">
            <a:avLst/>
          </a:prstGeom>
          <a:noFill/>
        </p:spPr>
        <p:txBody>
          <a:bodyPr wrap="none" rtlCol="0">
            <a:spAutoFit/>
          </a:bodyPr>
          <a:lstStyle/>
          <a:p>
            <a:r>
              <a:rPr lang="en-US" altLang="zh-CN" b="1" i="1" dirty="0" smtClean="0"/>
              <a:t>T</a:t>
            </a:r>
            <a:endParaRPr lang="zh-CN" altLang="en-US" b="1" i="1" dirty="0"/>
          </a:p>
        </p:txBody>
      </p:sp>
      <p:sp>
        <p:nvSpPr>
          <p:cNvPr id="17" name="右大括号 16"/>
          <p:cNvSpPr/>
          <p:nvPr/>
        </p:nvSpPr>
        <p:spPr>
          <a:xfrm rot="5400000">
            <a:off x="1510247" y="2577049"/>
            <a:ext cx="332306" cy="1123949"/>
          </a:xfrm>
          <a:prstGeom prst="rightBrac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sp>
        <p:nvSpPr>
          <p:cNvPr id="18" name="右大括号 17"/>
          <p:cNvSpPr/>
          <p:nvPr/>
        </p:nvSpPr>
        <p:spPr>
          <a:xfrm rot="5400000">
            <a:off x="2015073" y="2882863"/>
            <a:ext cx="446606" cy="2247899"/>
          </a:xfrm>
          <a:prstGeom prst="rightBrac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sp>
        <p:nvSpPr>
          <p:cNvPr id="19" name="文本框 18"/>
          <p:cNvSpPr txBox="1"/>
          <p:nvPr/>
        </p:nvSpPr>
        <p:spPr>
          <a:xfrm>
            <a:off x="2066693" y="4336975"/>
            <a:ext cx="343364" cy="369332"/>
          </a:xfrm>
          <a:prstGeom prst="rect">
            <a:avLst/>
          </a:prstGeom>
          <a:noFill/>
        </p:spPr>
        <p:txBody>
          <a:bodyPr wrap="none" rtlCol="0">
            <a:spAutoFit/>
          </a:bodyPr>
          <a:lstStyle/>
          <a:p>
            <a:r>
              <a:rPr lang="en-US" altLang="zh-CN" dirty="0" smtClean="0"/>
              <a:t>d</a:t>
            </a:r>
            <a:endParaRPr lang="zh-CN" altLang="en-US" dirty="0"/>
          </a:p>
        </p:txBody>
      </p:sp>
      <p:sp>
        <p:nvSpPr>
          <p:cNvPr id="20" name="右大括号 19"/>
          <p:cNvSpPr/>
          <p:nvPr/>
        </p:nvSpPr>
        <p:spPr>
          <a:xfrm rot="5400000">
            <a:off x="4835966" y="3254820"/>
            <a:ext cx="500770" cy="3295646"/>
          </a:xfrm>
          <a:prstGeom prst="rightBrace">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sp>
        <p:nvSpPr>
          <p:cNvPr id="21" name="文本框 20"/>
          <p:cNvSpPr txBox="1"/>
          <p:nvPr/>
        </p:nvSpPr>
        <p:spPr>
          <a:xfrm>
            <a:off x="3923794" y="5314950"/>
            <a:ext cx="2396810" cy="369332"/>
          </a:xfrm>
          <a:prstGeom prst="rect">
            <a:avLst/>
          </a:prstGeom>
          <a:noFill/>
        </p:spPr>
        <p:txBody>
          <a:bodyPr wrap="none" rtlCol="0">
            <a:spAutoFit/>
          </a:bodyPr>
          <a:lstStyle/>
          <a:p>
            <a:r>
              <a:rPr lang="zh-CN" altLang="en-US" dirty="0" smtClean="0">
                <a:solidFill>
                  <a:srgbClr val="FFFF00"/>
                </a:solidFill>
              </a:rPr>
              <a:t>重码数</a:t>
            </a:r>
            <a:r>
              <a:rPr lang="en-US" altLang="zh-CN" dirty="0" smtClean="0">
                <a:solidFill>
                  <a:srgbClr val="FFFF00"/>
                </a:solidFill>
              </a:rPr>
              <a:t>=(N-d)*0.0655</a:t>
            </a:r>
            <a:endParaRPr lang="zh-CN" altLang="en-US" dirty="0">
              <a:solidFill>
                <a:srgbClr val="FFFF00"/>
              </a:solidFill>
            </a:endParaRPr>
          </a:p>
        </p:txBody>
      </p:sp>
      <p:sp>
        <p:nvSpPr>
          <p:cNvPr id="22" name="右箭头 21"/>
          <p:cNvSpPr/>
          <p:nvPr/>
        </p:nvSpPr>
        <p:spPr>
          <a:xfrm>
            <a:off x="2648775" y="3394591"/>
            <a:ext cx="303150" cy="24973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0844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3664" y="434501"/>
            <a:ext cx="7055380" cy="931900"/>
          </a:xfrm>
        </p:spPr>
        <p:txBody>
          <a:bodyPr/>
          <a:lstStyle/>
          <a:p>
            <a:r>
              <a:rPr lang="zh-CN" altLang="en-US" dirty="0" smtClean="0">
                <a:solidFill>
                  <a:srgbClr val="FFFF00"/>
                </a:solidFill>
              </a:rPr>
              <a:t>二、保密理论</a:t>
            </a:r>
            <a:endParaRPr lang="zh-CN" altLang="en-US" dirty="0">
              <a:solidFill>
                <a:srgbClr val="FFFF00"/>
              </a:solidFill>
            </a:endParaRPr>
          </a:p>
        </p:txBody>
      </p:sp>
      <p:sp>
        <p:nvSpPr>
          <p:cNvPr id="3" name="内容占位符 2"/>
          <p:cNvSpPr>
            <a:spLocks noGrp="1"/>
          </p:cNvSpPr>
          <p:nvPr>
            <p:ph idx="1"/>
          </p:nvPr>
        </p:nvSpPr>
        <p:spPr>
          <a:xfrm>
            <a:off x="656401" y="1584261"/>
            <a:ext cx="6709906" cy="502931"/>
          </a:xfrm>
        </p:spPr>
        <p:txBody>
          <a:bodyPr>
            <a:noAutofit/>
          </a:bodyPr>
          <a:lstStyle/>
          <a:p>
            <a:r>
              <a:rPr lang="zh-CN" altLang="en-US" sz="2400" dirty="0" smtClean="0"/>
              <a:t>随机事件的信息量和概率分布的熵</a:t>
            </a:r>
            <a:r>
              <a:rPr lang="en-US" altLang="zh-CN" sz="2400" dirty="0" smtClean="0"/>
              <a:t>:</a:t>
            </a:r>
          </a:p>
        </p:txBody>
      </p:sp>
      <mc:AlternateContent xmlns:mc="http://schemas.openxmlformats.org/markup-compatibility/2006" xmlns:a14="http://schemas.microsoft.com/office/drawing/2010/main">
        <mc:Choice Requires="a14">
          <p:sp>
            <p:nvSpPr>
              <p:cNvPr id="4" name="文本框 3"/>
              <p:cNvSpPr txBox="1"/>
              <p:nvPr/>
            </p:nvSpPr>
            <p:spPr>
              <a:xfrm>
                <a:off x="3849786" y="2449080"/>
                <a:ext cx="170149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𝐼</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r>
                        <a:rPr lang="en-US" altLang="zh-CN" sz="1600" i="1">
                          <a:latin typeface="Cambria Math" panose="02040503050406030204" pitchFamily="18" charset="0"/>
                        </a:rPr>
                        <m:t>=−</m:t>
                      </m:r>
                      <m:func>
                        <m:funcPr>
                          <m:ctrlPr>
                            <a:rPr lang="en-US" altLang="zh-CN" sz="1600" i="1">
                              <a:latin typeface="Cambria Math" panose="02040503050406030204" pitchFamily="18" charset="0"/>
                            </a:rPr>
                          </m:ctrlPr>
                        </m:funcPr>
                        <m:fName>
                          <m:r>
                            <m:rPr>
                              <m:sty m:val="p"/>
                            </m:rPr>
                            <a:rPr lang="en-US" altLang="zh-CN" sz="1600">
                              <a:latin typeface="Cambria Math" panose="02040503050406030204" pitchFamily="18" charset="0"/>
                            </a:rPr>
                            <m:t>log</m:t>
                          </m:r>
                        </m:fName>
                        <m:e>
                          <m:r>
                            <a:rPr lang="en-US" altLang="zh-CN" sz="1600" i="1">
                              <a:latin typeface="Cambria Math" panose="02040503050406030204" pitchFamily="18" charset="0"/>
                            </a:rPr>
                            <m:t>𝑝</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e>
                      </m:func>
                    </m:oMath>
                  </m:oMathPara>
                </a14:m>
                <a:endParaRPr lang="zh-CN" altLang="en-US" sz="1600" dirty="0"/>
              </a:p>
            </p:txBody>
          </p:sp>
        </mc:Choice>
        <mc:Fallback xmlns="">
          <p:sp>
            <p:nvSpPr>
              <p:cNvPr id="4" name="文本框 3"/>
              <p:cNvSpPr txBox="1">
                <a:spLocks noRot="1" noChangeAspect="1" noMove="1" noResize="1" noEditPoints="1" noAdjustHandles="1" noChangeArrowheads="1" noChangeShapeType="1" noTextEdit="1"/>
              </p:cNvSpPr>
              <p:nvPr/>
            </p:nvSpPr>
            <p:spPr>
              <a:xfrm>
                <a:off x="3849786" y="2449080"/>
                <a:ext cx="1701491" cy="246221"/>
              </a:xfrm>
              <a:prstGeom prst="rect">
                <a:avLst/>
              </a:prstGeom>
              <a:blipFill rotWithShape="0">
                <a:blip r:embed="rId2"/>
                <a:stretch>
                  <a:fillRect l="-2151" b="-37500"/>
                </a:stretch>
              </a:blipFill>
            </p:spPr>
            <p:txBody>
              <a:bodyPr/>
              <a:lstStyle/>
              <a:p>
                <a:r>
                  <a:rPr lang="zh-CN" altLang="en-US">
                    <a:noFill/>
                  </a:rPr>
                  <a:t> </a:t>
                </a:r>
              </a:p>
            </p:txBody>
          </p:sp>
        </mc:Fallback>
      </mc:AlternateContent>
      <p:sp>
        <p:nvSpPr>
          <p:cNvPr id="5" name="文本框 4"/>
          <p:cNvSpPr txBox="1"/>
          <p:nvPr/>
        </p:nvSpPr>
        <p:spPr>
          <a:xfrm>
            <a:off x="755842" y="3094871"/>
            <a:ext cx="7706549" cy="1246495"/>
          </a:xfrm>
          <a:prstGeom prst="rect">
            <a:avLst/>
          </a:prstGeom>
          <a:solidFill>
            <a:srgbClr val="0070C0"/>
          </a:solidFill>
        </p:spPr>
        <p:txBody>
          <a:bodyPr wrap="square" rtlCol="0">
            <a:spAutoFit/>
          </a:bodyPr>
          <a:lstStyle/>
          <a:p>
            <a:pPr>
              <a:lnSpc>
                <a:spcPct val="125000"/>
              </a:lnSpc>
            </a:pPr>
            <a:r>
              <a:rPr lang="zh-CN" altLang="en-US" sz="2000" dirty="0"/>
              <a:t>设某密码算法有</a:t>
            </a:r>
            <a:r>
              <a:rPr lang="en-US" altLang="zh-CN" sz="2000" dirty="0"/>
              <a:t>128</a:t>
            </a:r>
            <a:r>
              <a:rPr lang="zh-CN" altLang="en-US" sz="2000" dirty="0"/>
              <a:t>比特的密钥，每个密钥的出现概率为</a:t>
            </a:r>
            <a:r>
              <a:rPr lang="en-US" altLang="zh-CN" sz="2000" dirty="0"/>
              <a:t>2</a:t>
            </a:r>
            <a:r>
              <a:rPr lang="en-US" altLang="zh-CN" sz="2000" baseline="30000" dirty="0"/>
              <a:t>-128</a:t>
            </a:r>
            <a:r>
              <a:rPr lang="en-US" altLang="zh-CN" sz="2000" dirty="0"/>
              <a:t>. </a:t>
            </a:r>
          </a:p>
          <a:p>
            <a:pPr>
              <a:lnSpc>
                <a:spcPct val="125000"/>
              </a:lnSpc>
            </a:pPr>
            <a:r>
              <a:rPr lang="zh-CN" altLang="en-US" sz="2000" dirty="0"/>
              <a:t>密钥的信息量可以计算出来为</a:t>
            </a:r>
            <a:r>
              <a:rPr lang="en-US" altLang="zh-CN" sz="2000" dirty="0"/>
              <a:t>128. </a:t>
            </a:r>
          </a:p>
          <a:p>
            <a:pPr>
              <a:lnSpc>
                <a:spcPct val="125000"/>
              </a:lnSpc>
            </a:pPr>
            <a:r>
              <a:rPr lang="zh-CN" altLang="en-US" sz="2000" dirty="0"/>
              <a:t>也就是说，一旦破译该密钥，就获得了</a:t>
            </a:r>
            <a:r>
              <a:rPr lang="en-US" altLang="zh-CN" sz="2000" dirty="0"/>
              <a:t>128</a:t>
            </a:r>
            <a:r>
              <a:rPr lang="zh-CN" altLang="en-US" sz="2000" dirty="0"/>
              <a:t>比特的信息。                 </a:t>
            </a:r>
          </a:p>
        </p:txBody>
      </p:sp>
      <p:sp>
        <p:nvSpPr>
          <p:cNvPr id="6" name="文本框 5"/>
          <p:cNvSpPr txBox="1"/>
          <p:nvPr/>
        </p:nvSpPr>
        <p:spPr>
          <a:xfrm>
            <a:off x="755842" y="4498771"/>
            <a:ext cx="7409721" cy="584775"/>
          </a:xfrm>
          <a:prstGeom prst="rect">
            <a:avLst/>
          </a:prstGeom>
          <a:noFill/>
        </p:spPr>
        <p:txBody>
          <a:bodyPr wrap="none" rtlCol="0">
            <a:spAutoFit/>
          </a:bodyPr>
          <a:lstStyle/>
          <a:p>
            <a:pPr marL="214313" indent="-214313">
              <a:buFont typeface="Arial" panose="020B0604020202020204" pitchFamily="34" charset="0"/>
              <a:buChar char="•"/>
            </a:pPr>
            <a:r>
              <a:rPr lang="zh-CN" altLang="en-US" sz="1600" dirty="0">
                <a:solidFill>
                  <a:srgbClr val="FFFF00"/>
                </a:solidFill>
              </a:rPr>
              <a:t>   设</a:t>
            </a:r>
            <a:r>
              <a:rPr lang="en-US" altLang="zh-CN" sz="1600" i="1" dirty="0">
                <a:solidFill>
                  <a:srgbClr val="FFFF00"/>
                </a:solidFill>
                <a:latin typeface="Times New Roman" panose="02020603050405020304" pitchFamily="18" charset="0"/>
                <a:cs typeface="Times New Roman" panose="02020603050405020304" pitchFamily="18" charset="0"/>
              </a:rPr>
              <a:t>X</a:t>
            </a:r>
            <a:r>
              <a:rPr lang="en-US" altLang="zh-CN" sz="1600" dirty="0">
                <a:solidFill>
                  <a:srgbClr val="FFFF00"/>
                </a:solidFill>
                <a:latin typeface="Times New Roman" panose="02020603050405020304" pitchFamily="18" charset="0"/>
                <a:cs typeface="Times New Roman" panose="02020603050405020304" pitchFamily="18" charset="0"/>
              </a:rPr>
              <a:t>={</a:t>
            </a:r>
            <a:r>
              <a:rPr lang="en-US" altLang="zh-CN" sz="1600" i="1" dirty="0">
                <a:solidFill>
                  <a:srgbClr val="FFFF00"/>
                </a:solidFill>
                <a:latin typeface="Times New Roman" panose="02020603050405020304" pitchFamily="18" charset="0"/>
                <a:cs typeface="Times New Roman" panose="02020603050405020304" pitchFamily="18" charset="0"/>
              </a:rPr>
              <a:t>x</a:t>
            </a:r>
            <a:r>
              <a:rPr lang="en-US" altLang="zh-CN" sz="1600" baseline="-25000" dirty="0">
                <a:solidFill>
                  <a:srgbClr val="FFFF00"/>
                </a:solidFill>
                <a:latin typeface="Times New Roman" panose="02020603050405020304" pitchFamily="18" charset="0"/>
                <a:cs typeface="Times New Roman" panose="02020603050405020304" pitchFamily="18" charset="0"/>
              </a:rPr>
              <a:t>1</a:t>
            </a:r>
            <a:r>
              <a:rPr lang="en-US" altLang="zh-CN" sz="1600" dirty="0">
                <a:solidFill>
                  <a:srgbClr val="FFFF00"/>
                </a:solidFill>
                <a:latin typeface="Times New Roman" panose="02020603050405020304" pitchFamily="18" charset="0"/>
                <a:cs typeface="Times New Roman" panose="02020603050405020304" pitchFamily="18" charset="0"/>
              </a:rPr>
              <a:t>,</a:t>
            </a:r>
            <a:r>
              <a:rPr lang="en-US" altLang="zh-CN" sz="1600" i="1" dirty="0">
                <a:solidFill>
                  <a:srgbClr val="FFFF00"/>
                </a:solidFill>
                <a:latin typeface="Times New Roman" panose="02020603050405020304" pitchFamily="18" charset="0"/>
                <a:cs typeface="Times New Roman" panose="02020603050405020304" pitchFamily="18" charset="0"/>
              </a:rPr>
              <a:t>x</a:t>
            </a:r>
            <a:r>
              <a:rPr lang="en-US" altLang="zh-CN" sz="1600" baseline="-25000" dirty="0">
                <a:solidFill>
                  <a:srgbClr val="FFFF00"/>
                </a:solidFill>
                <a:latin typeface="Times New Roman" panose="02020603050405020304" pitchFamily="18" charset="0"/>
                <a:cs typeface="Times New Roman" panose="02020603050405020304" pitchFamily="18" charset="0"/>
              </a:rPr>
              <a:t>2</a:t>
            </a:r>
            <a:r>
              <a:rPr lang="en-US" altLang="zh-CN" sz="1600" dirty="0">
                <a:solidFill>
                  <a:srgbClr val="FFFF00"/>
                </a:solidFill>
                <a:latin typeface="Times New Roman" panose="02020603050405020304" pitchFamily="18" charset="0"/>
                <a:cs typeface="Times New Roman" panose="02020603050405020304" pitchFamily="18" charset="0"/>
              </a:rPr>
              <a:t>,…,</a:t>
            </a:r>
            <a:r>
              <a:rPr lang="en-US" altLang="zh-CN" sz="1600" i="1" dirty="0" err="1">
                <a:solidFill>
                  <a:srgbClr val="FFFF00"/>
                </a:solidFill>
                <a:latin typeface="Times New Roman" panose="02020603050405020304" pitchFamily="18" charset="0"/>
                <a:cs typeface="Times New Roman" panose="02020603050405020304" pitchFamily="18" charset="0"/>
              </a:rPr>
              <a:t>x</a:t>
            </a:r>
            <a:r>
              <a:rPr lang="en-US" altLang="zh-CN" sz="1600" baseline="-25000" dirty="0" err="1">
                <a:solidFill>
                  <a:srgbClr val="FFFF00"/>
                </a:solidFill>
                <a:latin typeface="Times New Roman" panose="02020603050405020304" pitchFamily="18" charset="0"/>
                <a:cs typeface="Times New Roman" panose="02020603050405020304" pitchFamily="18" charset="0"/>
              </a:rPr>
              <a:t>n</a:t>
            </a:r>
            <a:r>
              <a:rPr lang="en-US" altLang="zh-CN" sz="1600" dirty="0">
                <a:solidFill>
                  <a:srgbClr val="FFFF00"/>
                </a:solidFill>
                <a:latin typeface="Times New Roman" panose="02020603050405020304" pitchFamily="18" charset="0"/>
                <a:cs typeface="Times New Roman" panose="02020603050405020304" pitchFamily="18" charset="0"/>
              </a:rPr>
              <a:t>}, </a:t>
            </a:r>
            <a:r>
              <a:rPr lang="en-US" altLang="zh-CN" sz="1600" i="1" dirty="0">
                <a:solidFill>
                  <a:srgbClr val="FFFF00"/>
                </a:solidFill>
                <a:latin typeface="Times New Roman" panose="02020603050405020304" pitchFamily="18" charset="0"/>
                <a:cs typeface="Times New Roman" panose="02020603050405020304" pitchFamily="18" charset="0"/>
              </a:rPr>
              <a:t>x</a:t>
            </a:r>
            <a:r>
              <a:rPr lang="en-US" altLang="zh-CN" sz="1600" i="1" baseline="-25000" dirty="0">
                <a:solidFill>
                  <a:srgbClr val="FFFF00"/>
                </a:solidFill>
                <a:latin typeface="Times New Roman" panose="02020603050405020304" pitchFamily="18" charset="0"/>
                <a:cs typeface="Times New Roman" panose="02020603050405020304" pitchFamily="18" charset="0"/>
              </a:rPr>
              <a:t>i</a:t>
            </a:r>
            <a:r>
              <a:rPr lang="zh-CN" altLang="en-US" sz="1600" dirty="0">
                <a:solidFill>
                  <a:srgbClr val="FFFF00"/>
                </a:solidFill>
              </a:rPr>
              <a:t>出现的概率为</a:t>
            </a:r>
            <a:r>
              <a:rPr lang="en-US" altLang="zh-CN" sz="1600" i="1" dirty="0">
                <a:solidFill>
                  <a:srgbClr val="FFFF00"/>
                </a:solidFill>
                <a:latin typeface="Times New Roman" panose="02020603050405020304" pitchFamily="18" charset="0"/>
                <a:cs typeface="Times New Roman" panose="02020603050405020304" pitchFamily="18" charset="0"/>
              </a:rPr>
              <a:t>p</a:t>
            </a:r>
            <a:r>
              <a:rPr lang="en-US" altLang="zh-CN" sz="1600" dirty="0">
                <a:solidFill>
                  <a:srgbClr val="FFFF00"/>
                </a:solidFill>
                <a:latin typeface="Times New Roman" panose="02020603050405020304" pitchFamily="18" charset="0"/>
                <a:cs typeface="Times New Roman" panose="02020603050405020304" pitchFamily="18" charset="0"/>
              </a:rPr>
              <a:t>(</a:t>
            </a:r>
            <a:r>
              <a:rPr lang="en-US" altLang="zh-CN" sz="1600" i="1" dirty="0">
                <a:solidFill>
                  <a:srgbClr val="FFFF00"/>
                </a:solidFill>
                <a:latin typeface="Times New Roman" panose="02020603050405020304" pitchFamily="18" charset="0"/>
                <a:cs typeface="Times New Roman" panose="02020603050405020304" pitchFamily="18" charset="0"/>
              </a:rPr>
              <a:t>x</a:t>
            </a:r>
            <a:r>
              <a:rPr lang="en-US" altLang="zh-CN" sz="1600" i="1" baseline="-25000" dirty="0">
                <a:solidFill>
                  <a:srgbClr val="FFFF00"/>
                </a:solidFill>
                <a:latin typeface="Times New Roman" panose="02020603050405020304" pitchFamily="18" charset="0"/>
                <a:cs typeface="Times New Roman" panose="02020603050405020304" pitchFamily="18" charset="0"/>
              </a:rPr>
              <a:t>i</a:t>
            </a:r>
            <a:r>
              <a:rPr lang="en-US" altLang="zh-CN" sz="1600" dirty="0">
                <a:solidFill>
                  <a:srgbClr val="FFFF00"/>
                </a:solidFill>
                <a:latin typeface="Times New Roman" panose="02020603050405020304" pitchFamily="18" charset="0"/>
                <a:cs typeface="Times New Roman" panose="02020603050405020304" pitchFamily="18" charset="0"/>
              </a:rPr>
              <a:t>)</a:t>
            </a:r>
            <a:r>
              <a:rPr lang="en-US" altLang="zh-CN" sz="1600" dirty="0">
                <a:solidFill>
                  <a:srgbClr val="FFFF00"/>
                </a:solidFill>
              </a:rPr>
              <a:t>, </a:t>
            </a:r>
            <a:r>
              <a:rPr lang="zh-CN" altLang="en-US" sz="1600" dirty="0">
                <a:solidFill>
                  <a:srgbClr val="FFFF00"/>
                </a:solidFill>
              </a:rPr>
              <a:t>则事件</a:t>
            </a:r>
            <a:r>
              <a:rPr lang="en-US" altLang="zh-CN" sz="1600" i="1" dirty="0">
                <a:solidFill>
                  <a:srgbClr val="FFFF00"/>
                </a:solidFill>
                <a:latin typeface="Times New Roman" panose="02020603050405020304" pitchFamily="18" charset="0"/>
                <a:cs typeface="Times New Roman" panose="02020603050405020304" pitchFamily="18" charset="0"/>
              </a:rPr>
              <a:t>x</a:t>
            </a:r>
            <a:r>
              <a:rPr lang="en-US" altLang="zh-CN" sz="1600" i="1" baseline="-25000" dirty="0">
                <a:solidFill>
                  <a:srgbClr val="FFFF00"/>
                </a:solidFill>
                <a:latin typeface="Times New Roman" panose="02020603050405020304" pitchFamily="18" charset="0"/>
                <a:cs typeface="Times New Roman" panose="02020603050405020304" pitchFamily="18" charset="0"/>
              </a:rPr>
              <a:t>i</a:t>
            </a:r>
            <a:r>
              <a:rPr lang="zh-CN" altLang="en-US" sz="1600" dirty="0">
                <a:solidFill>
                  <a:srgbClr val="FFFF00"/>
                </a:solidFill>
              </a:rPr>
              <a:t>出现时提供的平均信息量为：</a:t>
            </a:r>
            <a:endParaRPr lang="en-US" altLang="zh-CN" sz="1600" dirty="0">
              <a:solidFill>
                <a:srgbClr val="FFFF00"/>
              </a:solidFill>
            </a:endParaRPr>
          </a:p>
          <a:p>
            <a:endParaRPr lang="zh-CN" altLang="en-US" sz="1600" dirty="0">
              <a:solidFill>
                <a:srgbClr val="FFFF00"/>
              </a:solidFill>
            </a:endParaRPr>
          </a:p>
        </p:txBody>
      </p:sp>
      <mc:AlternateContent xmlns:mc="http://schemas.openxmlformats.org/markup-compatibility/2006" xmlns:a14="http://schemas.microsoft.com/office/drawing/2010/main">
        <mc:Choice Requires="a14">
          <p:sp>
            <p:nvSpPr>
              <p:cNvPr id="7" name="文本框 6"/>
              <p:cNvSpPr txBox="1"/>
              <p:nvPr/>
            </p:nvSpPr>
            <p:spPr>
              <a:xfrm>
                <a:off x="2917255" y="4994780"/>
                <a:ext cx="4228786" cy="672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𝐻</m:t>
                      </m:r>
                      <m:r>
                        <a:rPr lang="zh-CN" altLang="en-US" sz="1600" i="1">
                          <a:latin typeface="Cambria Math" panose="02040503050406030204" pitchFamily="18" charset="0"/>
                        </a:rPr>
                        <m:t>（</m:t>
                      </m:r>
                      <m:r>
                        <a:rPr lang="en-US" altLang="zh-CN" sz="1600" i="1">
                          <a:latin typeface="Cambria Math" panose="02040503050406030204" pitchFamily="18" charset="0"/>
                        </a:rPr>
                        <m:t>𝑋</m:t>
                      </m:r>
                      <m:r>
                        <a:rPr lang="zh-CN" altLang="en-US" sz="1600" i="1">
                          <a:latin typeface="Cambria Math" panose="02040503050406030204" pitchFamily="18" charset="0"/>
                        </a:rPr>
                        <m:t>）</m:t>
                      </m:r>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r>
                            <a:rPr lang="en-US" altLang="zh-CN" sz="1600" i="1">
                              <a:latin typeface="Cambria Math" panose="02040503050406030204" pitchFamily="18" charset="0"/>
                            </a:rPr>
                            <m:t>𝑝</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r>
                            <a:rPr lang="en-US" altLang="zh-CN" sz="1600" i="1">
                              <a:latin typeface="Cambria Math" panose="02040503050406030204" pitchFamily="18" charset="0"/>
                            </a:rPr>
                            <m:t>𝐼</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r>
                            <a:rPr lang="en-US" altLang="zh-CN" sz="1600" i="1">
                              <a:latin typeface="Cambria Math" panose="02040503050406030204" pitchFamily="18" charset="0"/>
                            </a:rPr>
                            <m:t>𝑝</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e>
                      </m:nary>
                      <m:func>
                        <m:funcPr>
                          <m:ctrlPr>
                            <a:rPr lang="en-US" altLang="zh-CN" sz="1600" i="1">
                              <a:latin typeface="Cambria Math" panose="02040503050406030204" pitchFamily="18" charset="0"/>
                            </a:rPr>
                          </m:ctrlPr>
                        </m:funcPr>
                        <m:fName>
                          <m:r>
                            <m:rPr>
                              <m:sty m:val="p"/>
                            </m:rPr>
                            <a:rPr lang="en-US" altLang="zh-CN" sz="1600">
                              <a:latin typeface="Cambria Math" panose="02040503050406030204" pitchFamily="18" charset="0"/>
                            </a:rPr>
                            <m:t>log</m:t>
                          </m:r>
                        </m:fName>
                        <m:e>
                          <m:r>
                            <a:rPr lang="en-US" altLang="zh-CN" sz="1600" i="1">
                              <a:latin typeface="Cambria Math" panose="02040503050406030204" pitchFamily="18" charset="0"/>
                            </a:rPr>
                            <m:t>𝑝</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e>
                      </m:func>
                    </m:oMath>
                  </m:oMathPara>
                </a14:m>
                <a:endParaRPr lang="zh-CN" altLang="en-US" sz="1600" dirty="0"/>
              </a:p>
            </p:txBody>
          </p:sp>
        </mc:Choice>
        <mc:Fallback xmlns="">
          <p:sp>
            <p:nvSpPr>
              <p:cNvPr id="7" name="文本框 6"/>
              <p:cNvSpPr txBox="1">
                <a:spLocks noRot="1" noChangeAspect="1" noMove="1" noResize="1" noEditPoints="1" noAdjustHandles="1" noChangeArrowheads="1" noChangeShapeType="1" noTextEdit="1"/>
              </p:cNvSpPr>
              <p:nvPr/>
            </p:nvSpPr>
            <p:spPr>
              <a:xfrm>
                <a:off x="2917255" y="4994780"/>
                <a:ext cx="4228786" cy="672172"/>
              </a:xfrm>
              <a:prstGeom prst="rect">
                <a:avLst/>
              </a:prstGeom>
              <a:blipFill rotWithShape="0">
                <a:blip r:embed="rId3"/>
                <a:stretch>
                  <a:fillRect/>
                </a:stretch>
              </a:blipFill>
            </p:spPr>
            <p:txBody>
              <a:bodyPr/>
              <a:lstStyle/>
              <a:p>
                <a:r>
                  <a:rPr lang="zh-CN" altLang="en-US">
                    <a:noFill/>
                  </a:rPr>
                  <a:t> </a:t>
                </a:r>
              </a:p>
            </p:txBody>
          </p:sp>
        </mc:Fallback>
      </mc:AlternateContent>
      <p:sp>
        <p:nvSpPr>
          <p:cNvPr id="8" name="文本框 7"/>
          <p:cNvSpPr txBox="1"/>
          <p:nvPr/>
        </p:nvSpPr>
        <p:spPr>
          <a:xfrm>
            <a:off x="929693" y="5653042"/>
            <a:ext cx="2339102" cy="338554"/>
          </a:xfrm>
          <a:prstGeom prst="rect">
            <a:avLst/>
          </a:prstGeom>
          <a:noFill/>
        </p:spPr>
        <p:txBody>
          <a:bodyPr wrap="none" rtlCol="0">
            <a:spAutoFit/>
          </a:bodyPr>
          <a:lstStyle/>
          <a:p>
            <a:r>
              <a:rPr lang="zh-CN" altLang="en-US" sz="1600" dirty="0"/>
              <a:t>定义为概率分布</a:t>
            </a:r>
            <a:r>
              <a:rPr lang="en-US" altLang="zh-CN" sz="1600" i="1" dirty="0">
                <a:latin typeface="Times New Roman" panose="02020603050405020304" pitchFamily="18" charset="0"/>
                <a:cs typeface="Times New Roman" panose="02020603050405020304" pitchFamily="18" charset="0"/>
              </a:rPr>
              <a:t>p</a:t>
            </a:r>
            <a:r>
              <a:rPr lang="zh-CN" altLang="en-US" sz="1600" dirty="0"/>
              <a:t>的熵。</a:t>
            </a:r>
          </a:p>
        </p:txBody>
      </p:sp>
      <p:sp>
        <p:nvSpPr>
          <p:cNvPr id="9" name="矩形 8"/>
          <p:cNvSpPr/>
          <p:nvPr/>
        </p:nvSpPr>
        <p:spPr>
          <a:xfrm>
            <a:off x="755842" y="2401777"/>
            <a:ext cx="3049553" cy="338554"/>
          </a:xfrm>
          <a:prstGeom prst="rect">
            <a:avLst/>
          </a:prstGeom>
        </p:spPr>
        <p:txBody>
          <a:bodyPr wrap="none">
            <a:spAutoFit/>
          </a:bodyPr>
          <a:lstStyle/>
          <a:p>
            <a:pPr marL="214313" indent="-214313">
              <a:buFont typeface="Arial" panose="020B0604020202020204" pitchFamily="34" charset="0"/>
              <a:buChar char="•"/>
            </a:pPr>
            <a:r>
              <a:rPr lang="zh-CN" altLang="en-US" sz="1600" dirty="0">
                <a:solidFill>
                  <a:srgbClr val="FFFF00"/>
                </a:solidFill>
              </a:rPr>
              <a:t>随机事件</a:t>
            </a:r>
            <a:r>
              <a:rPr lang="en-US" altLang="zh-CN" sz="1600" i="1" dirty="0">
                <a:solidFill>
                  <a:srgbClr val="FFFF00"/>
                </a:solidFill>
                <a:latin typeface="Times New Roman" panose="02020603050405020304" pitchFamily="18" charset="0"/>
                <a:cs typeface="Times New Roman" panose="02020603050405020304" pitchFamily="18" charset="0"/>
              </a:rPr>
              <a:t>x</a:t>
            </a:r>
            <a:r>
              <a:rPr lang="en-US" altLang="zh-CN" sz="1600" i="1" baseline="-25000" dirty="0">
                <a:solidFill>
                  <a:srgbClr val="FFFF00"/>
                </a:solidFill>
                <a:latin typeface="Times New Roman" panose="02020603050405020304" pitchFamily="18" charset="0"/>
                <a:cs typeface="Times New Roman" panose="02020603050405020304" pitchFamily="18" charset="0"/>
              </a:rPr>
              <a:t>i</a:t>
            </a:r>
            <a:r>
              <a:rPr lang="zh-CN" altLang="en-US" sz="1600" dirty="0">
                <a:solidFill>
                  <a:srgbClr val="FFFF00"/>
                </a:solidFill>
              </a:rPr>
              <a:t>的信息量定义为</a:t>
            </a:r>
            <a:r>
              <a:rPr lang="zh-CN" altLang="en-US" sz="1600" dirty="0"/>
              <a:t>： </a:t>
            </a:r>
          </a:p>
        </p:txBody>
      </p:sp>
    </p:spTree>
    <p:extLst>
      <p:ext uri="{BB962C8B-B14F-4D97-AF65-F5344CB8AC3E}">
        <p14:creationId xmlns:p14="http://schemas.microsoft.com/office/powerpoint/2010/main" val="26944203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323" y="245812"/>
            <a:ext cx="7053542" cy="840038"/>
          </a:xfrm>
        </p:spPr>
        <p:txBody>
          <a:bodyPr/>
          <a:lstStyle/>
          <a:p>
            <a:r>
              <a:rPr lang="zh-CN" altLang="en-US" dirty="0" smtClean="0"/>
              <a:t>计算密钥熵的例子</a:t>
            </a:r>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88573" y="1085850"/>
                <a:ext cx="8812552" cy="5565266"/>
              </a:xfrm>
            </p:spPr>
            <p:txBody>
              <a:bodyPr>
                <a:noAutofit/>
              </a:bodyPr>
              <a:lstStyle/>
              <a:p>
                <a:pPr marL="447675" indent="-447675" algn="just">
                  <a:buNone/>
                </a:pPr>
                <a:r>
                  <a:rPr lang="zh-CN" altLang="en-US" dirty="0" smtClean="0"/>
                  <a:t>例：</a:t>
                </a:r>
                <a:r>
                  <a:rPr lang="zh-CN" altLang="en-US" dirty="0" smtClean="0">
                    <a:solidFill>
                      <a:srgbClr val="FFC000"/>
                    </a:solidFill>
                  </a:rPr>
                  <a:t>设密钥</a:t>
                </a:r>
                <a:r>
                  <a:rPr lang="en-US" altLang="zh-CN" i="1" dirty="0" smtClean="0">
                    <a:solidFill>
                      <a:srgbClr val="FFC000"/>
                    </a:solidFill>
                    <a:latin typeface="Times New Roman" panose="02020603050405020304" pitchFamily="18" charset="0"/>
                    <a:ea typeface="+mn-ea"/>
                    <a:cs typeface="Times New Roman" panose="02020603050405020304" pitchFamily="18" charset="0"/>
                  </a:rPr>
                  <a:t>k</a:t>
                </a:r>
                <a:r>
                  <a:rPr lang="zh-CN" altLang="en-US" dirty="0" smtClean="0">
                    <a:solidFill>
                      <a:srgbClr val="FFC000"/>
                    </a:solidFill>
                  </a:rPr>
                  <a:t>为</a:t>
                </a:r>
                <a:r>
                  <a:rPr lang="en-US" altLang="zh-CN" dirty="0" smtClean="0">
                    <a:solidFill>
                      <a:srgbClr val="FFC000"/>
                    </a:solidFill>
                  </a:rPr>
                  <a:t>256</a:t>
                </a:r>
                <a:r>
                  <a:rPr lang="zh-CN" altLang="en-US" dirty="0" smtClean="0">
                    <a:solidFill>
                      <a:srgbClr val="FFC000"/>
                    </a:solidFill>
                  </a:rPr>
                  <a:t>比特，且某个破译算法共输出密钥</a:t>
                </a:r>
                <a:r>
                  <a:rPr lang="en-US" altLang="zh-CN" i="1" dirty="0">
                    <a:solidFill>
                      <a:srgbClr val="FFC000"/>
                    </a:solidFill>
                    <a:latin typeface="Times New Roman" panose="02020603050405020304" pitchFamily="18" charset="0"/>
                    <a:ea typeface="+mn-ea"/>
                    <a:cs typeface="Times New Roman" panose="02020603050405020304" pitchFamily="18" charset="0"/>
                  </a:rPr>
                  <a:t>k</a:t>
                </a:r>
                <a:r>
                  <a:rPr lang="zh-CN" altLang="en-US" dirty="0" smtClean="0">
                    <a:solidFill>
                      <a:srgbClr val="FFC000"/>
                    </a:solidFill>
                  </a:rPr>
                  <a:t>的</a:t>
                </a:r>
                <a:r>
                  <a:rPr lang="en-US" altLang="zh-CN" dirty="0" smtClean="0">
                    <a:solidFill>
                      <a:srgbClr val="FFC000"/>
                    </a:solidFill>
                  </a:rPr>
                  <a:t>4</a:t>
                </a:r>
                <a:r>
                  <a:rPr lang="zh-CN" altLang="en-US" dirty="0" smtClean="0">
                    <a:solidFill>
                      <a:srgbClr val="FFC000"/>
                    </a:solidFill>
                  </a:rPr>
                  <a:t>个可能值，假设这</a:t>
                </a:r>
                <a:r>
                  <a:rPr lang="en-US" altLang="zh-CN" dirty="0" smtClean="0">
                    <a:solidFill>
                      <a:srgbClr val="FFC000"/>
                    </a:solidFill>
                  </a:rPr>
                  <a:t>4</a:t>
                </a:r>
                <a:r>
                  <a:rPr lang="zh-CN" altLang="en-US" dirty="0" smtClean="0">
                    <a:solidFill>
                      <a:srgbClr val="FFC000"/>
                    </a:solidFill>
                  </a:rPr>
                  <a:t>个可能值是正确密钥值的概率分别为</a:t>
                </a:r>
                <a:r>
                  <a:rPr lang="en-US" altLang="zh-CN" dirty="0" smtClean="0">
                    <a:solidFill>
                      <a:srgbClr val="FFC000"/>
                    </a:solidFill>
                  </a:rPr>
                  <a:t>2</a:t>
                </a:r>
                <a:r>
                  <a:rPr lang="en-US" altLang="zh-CN" baseline="30000" dirty="0" smtClean="0">
                    <a:solidFill>
                      <a:srgbClr val="FFC000"/>
                    </a:solidFill>
                  </a:rPr>
                  <a:t>-1</a:t>
                </a:r>
                <a:r>
                  <a:rPr lang="zh-CN" altLang="en-US" dirty="0" smtClean="0">
                    <a:solidFill>
                      <a:srgbClr val="FFC000"/>
                    </a:solidFill>
                  </a:rPr>
                  <a:t>、</a:t>
                </a:r>
                <a:r>
                  <a:rPr lang="en-US" altLang="zh-CN" dirty="0" smtClean="0">
                    <a:solidFill>
                      <a:srgbClr val="FFC000"/>
                    </a:solidFill>
                  </a:rPr>
                  <a:t>2</a:t>
                </a:r>
                <a:r>
                  <a:rPr lang="en-US" altLang="zh-CN" baseline="30000" dirty="0" smtClean="0">
                    <a:solidFill>
                      <a:srgbClr val="FFC000"/>
                    </a:solidFill>
                  </a:rPr>
                  <a:t>-2</a:t>
                </a:r>
                <a:r>
                  <a:rPr lang="zh-CN" altLang="en-US" dirty="0" smtClean="0">
                    <a:solidFill>
                      <a:srgbClr val="FFC000"/>
                    </a:solidFill>
                  </a:rPr>
                  <a:t>、</a:t>
                </a:r>
                <a:r>
                  <a:rPr lang="en-US" altLang="zh-CN" dirty="0" smtClean="0">
                    <a:solidFill>
                      <a:srgbClr val="FFC000"/>
                    </a:solidFill>
                  </a:rPr>
                  <a:t>2</a:t>
                </a:r>
                <a:r>
                  <a:rPr lang="en-US" altLang="zh-CN" baseline="30000" dirty="0" smtClean="0">
                    <a:solidFill>
                      <a:srgbClr val="FFC000"/>
                    </a:solidFill>
                  </a:rPr>
                  <a:t>-3</a:t>
                </a:r>
                <a:r>
                  <a:rPr lang="zh-CN" altLang="en-US" dirty="0" smtClean="0">
                    <a:solidFill>
                      <a:srgbClr val="FFC000"/>
                    </a:solidFill>
                  </a:rPr>
                  <a:t>、</a:t>
                </a:r>
                <a:r>
                  <a:rPr lang="en-US" altLang="zh-CN" dirty="0" smtClean="0">
                    <a:solidFill>
                      <a:srgbClr val="FFC000"/>
                    </a:solidFill>
                  </a:rPr>
                  <a:t>2</a:t>
                </a:r>
                <a:r>
                  <a:rPr lang="en-US" altLang="zh-CN" baseline="30000" dirty="0" smtClean="0">
                    <a:solidFill>
                      <a:srgbClr val="FFC000"/>
                    </a:solidFill>
                  </a:rPr>
                  <a:t>-4</a:t>
                </a:r>
                <a:r>
                  <a:rPr lang="zh-CN" altLang="en-US" dirty="0" smtClean="0">
                    <a:solidFill>
                      <a:srgbClr val="FFC000"/>
                    </a:solidFill>
                  </a:rPr>
                  <a:t>，且其它可能值是正确密钥的概率都相等。求经过该破译算法后密钥的熵。</a:t>
                </a:r>
                <a:endParaRPr lang="en-US" altLang="zh-CN" dirty="0" smtClean="0">
                  <a:solidFill>
                    <a:srgbClr val="FFC000"/>
                  </a:solidFill>
                </a:endParaRPr>
              </a:p>
              <a:p>
                <a:pPr marL="0" indent="0" algn="just">
                  <a:buNone/>
                </a:pPr>
                <a:r>
                  <a:rPr lang="zh-CN" altLang="en-US" dirty="0" smtClean="0"/>
                  <a:t>解</a:t>
                </a:r>
                <a:r>
                  <a:rPr lang="zh-CN" altLang="en-US" dirty="0" smtClean="0">
                    <a:solidFill>
                      <a:srgbClr val="FFC000"/>
                    </a:solidFill>
                  </a:rPr>
                  <a:t>：先求出扣除已有</a:t>
                </a:r>
                <a:r>
                  <a:rPr lang="en-US" altLang="zh-CN" dirty="0" smtClean="0">
                    <a:solidFill>
                      <a:srgbClr val="FFC000"/>
                    </a:solidFill>
                  </a:rPr>
                  <a:t>4</a:t>
                </a:r>
                <a:r>
                  <a:rPr lang="zh-CN" altLang="en-US" dirty="0" smtClean="0">
                    <a:solidFill>
                      <a:srgbClr val="FFC000"/>
                    </a:solidFill>
                  </a:rPr>
                  <a:t>个可能密钥值的其它密钥的</a:t>
                </a:r>
                <a:r>
                  <a:rPr lang="zh-CN" altLang="en-US" dirty="0">
                    <a:solidFill>
                      <a:srgbClr val="FFC000"/>
                    </a:solidFill>
                  </a:rPr>
                  <a:t>总</a:t>
                </a:r>
                <a:r>
                  <a:rPr lang="zh-CN" altLang="en-US" dirty="0" smtClean="0">
                    <a:solidFill>
                      <a:srgbClr val="FFC000"/>
                    </a:solidFill>
                  </a:rPr>
                  <a:t>概率</a:t>
                </a:r>
                <a:endParaRPr lang="en-US" altLang="zh-CN" dirty="0" smtClean="0">
                  <a:solidFill>
                    <a:srgbClr val="FFC000"/>
                  </a:solidFill>
                </a:endParaRPr>
              </a:p>
              <a:p>
                <a:pPr marL="0" indent="0" algn="just">
                  <a:buNone/>
                </a:pPr>
                <a14:m>
                  <m:oMathPara xmlns:m="http://schemas.openxmlformats.org/officeDocument/2006/math">
                    <m:oMathParaPr>
                      <m:jc m:val="centerGroup"/>
                    </m:oMathParaPr>
                    <m:oMath xmlns:m="http://schemas.openxmlformats.org/officeDocument/2006/math">
                      <m:r>
                        <a:rPr lang="en-US" altLang="zh-CN" i="1" dirty="0">
                          <a:solidFill>
                            <a:srgbClr val="FFC000"/>
                          </a:solidFill>
                          <a:latin typeface="Cambria Math" panose="02040503050406030204" pitchFamily="18" charset="0"/>
                        </a:rPr>
                        <m:t>1</m:t>
                      </m:r>
                      <m:r>
                        <a:rPr lang="en-US" altLang="zh-CN" i="1" dirty="0" smtClean="0">
                          <a:solidFill>
                            <a:srgbClr val="FFC000"/>
                          </a:solidFill>
                          <a:latin typeface="Cambria Math" panose="02040503050406030204" pitchFamily="18" charset="0"/>
                        </a:rPr>
                        <m:t>−</m:t>
                      </m:r>
                      <m:nary>
                        <m:naryPr>
                          <m:chr m:val="∑"/>
                          <m:ctrlPr>
                            <a:rPr lang="en-US" altLang="zh-CN" i="1" dirty="0" smtClean="0">
                              <a:solidFill>
                                <a:srgbClr val="FFC000"/>
                              </a:solidFill>
                              <a:latin typeface="Cambria Math" panose="02040503050406030204" pitchFamily="18" charset="0"/>
                            </a:rPr>
                          </m:ctrlPr>
                        </m:naryPr>
                        <m:sub>
                          <m:r>
                            <m:rPr>
                              <m:brk m:alnAt="23"/>
                            </m:rPr>
                            <a:rPr lang="en-US" altLang="zh-CN" b="0" i="1" dirty="0" smtClean="0">
                              <a:solidFill>
                                <a:srgbClr val="FFC000"/>
                              </a:solidFill>
                              <a:latin typeface="Cambria Math" panose="02040503050406030204" pitchFamily="18" charset="0"/>
                            </a:rPr>
                            <m:t>𝑖</m:t>
                          </m:r>
                          <m:r>
                            <a:rPr lang="en-US" altLang="zh-CN" b="0" i="1" dirty="0" smtClean="0">
                              <a:solidFill>
                                <a:srgbClr val="FFC000"/>
                              </a:solidFill>
                              <a:latin typeface="Cambria Math" panose="02040503050406030204" pitchFamily="18" charset="0"/>
                            </a:rPr>
                            <m:t>=1</m:t>
                          </m:r>
                        </m:sub>
                        <m:sup>
                          <m:r>
                            <a:rPr lang="en-US" altLang="zh-CN" b="0" i="1" dirty="0" smtClean="0">
                              <a:solidFill>
                                <a:srgbClr val="FFC000"/>
                              </a:solidFill>
                              <a:latin typeface="Cambria Math" panose="02040503050406030204" pitchFamily="18" charset="0"/>
                            </a:rPr>
                            <m:t>4</m:t>
                          </m:r>
                        </m:sup>
                        <m:e>
                          <m:r>
                            <a:rPr lang="en-US" altLang="zh-CN" b="0" i="1" dirty="0" smtClean="0">
                              <a:solidFill>
                                <a:srgbClr val="FFC000"/>
                              </a:solidFill>
                              <a:latin typeface="Cambria Math" panose="02040503050406030204" pitchFamily="18" charset="0"/>
                            </a:rPr>
                            <m:t>𝑝</m:t>
                          </m:r>
                          <m:r>
                            <a:rPr lang="en-US" altLang="zh-CN" b="0" i="1" dirty="0" smtClean="0">
                              <a:solidFill>
                                <a:srgbClr val="FFC000"/>
                              </a:solidFill>
                              <a:latin typeface="Cambria Math" panose="02040503050406030204" pitchFamily="18" charset="0"/>
                            </a:rPr>
                            <m:t>(</m:t>
                          </m:r>
                          <m:r>
                            <a:rPr lang="en-US" altLang="zh-CN" b="0" i="1" dirty="0" smtClean="0">
                              <a:solidFill>
                                <a:srgbClr val="FFC000"/>
                              </a:solidFill>
                              <a:latin typeface="Cambria Math" panose="02040503050406030204" pitchFamily="18" charset="0"/>
                            </a:rPr>
                            <m:t>𝑘</m:t>
                          </m:r>
                          <m:r>
                            <a:rPr lang="en-US" altLang="zh-CN" b="0" i="1" dirty="0" smtClean="0">
                              <a:solidFill>
                                <a:srgbClr val="FFC000"/>
                              </a:solidFill>
                              <a:latin typeface="Cambria Math" panose="02040503050406030204" pitchFamily="18" charset="0"/>
                            </a:rPr>
                            <m:t>=</m:t>
                          </m:r>
                          <m:sSub>
                            <m:sSubPr>
                              <m:ctrlPr>
                                <a:rPr lang="en-US" altLang="zh-CN" b="0" i="1" dirty="0" smtClean="0">
                                  <a:solidFill>
                                    <a:srgbClr val="FFC000"/>
                                  </a:solidFill>
                                  <a:latin typeface="Cambria Math" panose="02040503050406030204" pitchFamily="18" charset="0"/>
                                </a:rPr>
                              </m:ctrlPr>
                            </m:sSubPr>
                            <m:e>
                              <m:r>
                                <a:rPr lang="en-US" altLang="zh-CN" b="0" i="1" dirty="0" smtClean="0">
                                  <a:solidFill>
                                    <a:srgbClr val="FFC000"/>
                                  </a:solidFill>
                                  <a:latin typeface="Cambria Math" panose="02040503050406030204" pitchFamily="18" charset="0"/>
                                </a:rPr>
                                <m:t>𝑘</m:t>
                              </m:r>
                            </m:e>
                            <m:sub>
                              <m:r>
                                <a:rPr lang="en-US" altLang="zh-CN" b="0" i="1" dirty="0" smtClean="0">
                                  <a:solidFill>
                                    <a:srgbClr val="FFC000"/>
                                  </a:solidFill>
                                  <a:latin typeface="Cambria Math" panose="02040503050406030204" pitchFamily="18" charset="0"/>
                                </a:rPr>
                                <m:t>𝑖</m:t>
                              </m:r>
                            </m:sub>
                          </m:sSub>
                          <m:r>
                            <a:rPr lang="en-US" altLang="zh-CN" b="0" i="1" dirty="0" smtClean="0">
                              <a:solidFill>
                                <a:srgbClr val="FFC000"/>
                              </a:solidFill>
                              <a:latin typeface="Cambria Math" panose="02040503050406030204" pitchFamily="18" charset="0"/>
                            </a:rPr>
                            <m:t>)</m:t>
                          </m:r>
                        </m:e>
                      </m:nary>
                      <m:r>
                        <a:rPr lang="en-US" altLang="zh-CN" b="0" i="0" dirty="0" smtClean="0">
                          <a:solidFill>
                            <a:srgbClr val="FFC000"/>
                          </a:solidFill>
                          <a:latin typeface="Cambria Math" panose="02040503050406030204" pitchFamily="18" charset="0"/>
                        </a:rPr>
                        <m:t>=1−</m:t>
                      </m:r>
                      <m:nary>
                        <m:naryPr>
                          <m:chr m:val="∑"/>
                          <m:ctrlPr>
                            <a:rPr lang="en-US" altLang="zh-CN" b="0" i="1" dirty="0" smtClean="0">
                              <a:solidFill>
                                <a:srgbClr val="FFC000"/>
                              </a:solidFill>
                              <a:latin typeface="Cambria Math" panose="02040503050406030204" pitchFamily="18" charset="0"/>
                            </a:rPr>
                          </m:ctrlPr>
                        </m:naryPr>
                        <m:sub>
                          <m:r>
                            <m:rPr>
                              <m:brk m:alnAt="23"/>
                            </m:rPr>
                            <a:rPr lang="en-US" altLang="zh-CN" b="0" i="1" dirty="0" smtClean="0">
                              <a:solidFill>
                                <a:srgbClr val="FFC000"/>
                              </a:solidFill>
                              <a:latin typeface="Cambria Math" panose="02040503050406030204" pitchFamily="18" charset="0"/>
                            </a:rPr>
                            <m:t>𝑖</m:t>
                          </m:r>
                          <m:r>
                            <a:rPr lang="en-US" altLang="zh-CN" b="0" i="1" dirty="0" smtClean="0">
                              <a:solidFill>
                                <a:srgbClr val="FFC000"/>
                              </a:solidFill>
                              <a:latin typeface="Cambria Math" panose="02040503050406030204" pitchFamily="18" charset="0"/>
                            </a:rPr>
                            <m:t>=1</m:t>
                          </m:r>
                        </m:sub>
                        <m:sup>
                          <m:r>
                            <a:rPr lang="en-US" altLang="zh-CN" b="0" i="1" dirty="0" smtClean="0">
                              <a:solidFill>
                                <a:srgbClr val="FFC000"/>
                              </a:solidFill>
                              <a:latin typeface="Cambria Math" panose="02040503050406030204" pitchFamily="18" charset="0"/>
                            </a:rPr>
                            <m:t>4</m:t>
                          </m:r>
                        </m:sup>
                        <m:e>
                          <m:sSup>
                            <m:sSupPr>
                              <m:ctrlPr>
                                <a:rPr lang="en-US" altLang="zh-CN" b="0" i="1" dirty="0" smtClean="0">
                                  <a:solidFill>
                                    <a:srgbClr val="FFC000"/>
                                  </a:solidFill>
                                  <a:latin typeface="Cambria Math" panose="02040503050406030204" pitchFamily="18" charset="0"/>
                                </a:rPr>
                              </m:ctrlPr>
                            </m:sSupPr>
                            <m:e>
                              <m:r>
                                <a:rPr lang="en-US" altLang="zh-CN" b="0" i="1" dirty="0" smtClean="0">
                                  <a:solidFill>
                                    <a:srgbClr val="FFC000"/>
                                  </a:solidFill>
                                  <a:latin typeface="Cambria Math" panose="02040503050406030204" pitchFamily="18" charset="0"/>
                                </a:rPr>
                                <m:t>2</m:t>
                              </m:r>
                            </m:e>
                            <m:sup>
                              <m:r>
                                <a:rPr lang="en-US" altLang="zh-CN" b="0" i="1" dirty="0" smtClean="0">
                                  <a:solidFill>
                                    <a:srgbClr val="FFC000"/>
                                  </a:solidFill>
                                  <a:latin typeface="Cambria Math" panose="02040503050406030204" pitchFamily="18" charset="0"/>
                                </a:rPr>
                                <m:t>−</m:t>
                              </m:r>
                              <m:r>
                                <a:rPr lang="en-US" altLang="zh-CN" b="0" i="1" dirty="0" smtClean="0">
                                  <a:solidFill>
                                    <a:srgbClr val="FFC000"/>
                                  </a:solidFill>
                                  <a:latin typeface="Cambria Math" panose="02040503050406030204" pitchFamily="18" charset="0"/>
                                </a:rPr>
                                <m:t>𝑖</m:t>
                              </m:r>
                            </m:sup>
                          </m:sSup>
                        </m:e>
                      </m:nary>
                      <m:r>
                        <a:rPr lang="en-US" altLang="zh-CN" b="0" i="1" dirty="0" smtClean="0">
                          <a:solidFill>
                            <a:srgbClr val="FFC000"/>
                          </a:solidFill>
                          <a:latin typeface="Cambria Math" panose="02040503050406030204" pitchFamily="18" charset="0"/>
                        </a:rPr>
                        <m:t>=</m:t>
                      </m:r>
                      <m:sSup>
                        <m:sSupPr>
                          <m:ctrlPr>
                            <a:rPr lang="en-US" altLang="zh-CN" b="0" i="1" dirty="0" smtClean="0">
                              <a:solidFill>
                                <a:srgbClr val="FFC000"/>
                              </a:solidFill>
                              <a:latin typeface="Cambria Math" panose="02040503050406030204" pitchFamily="18" charset="0"/>
                            </a:rPr>
                          </m:ctrlPr>
                        </m:sSupPr>
                        <m:e>
                          <m:r>
                            <a:rPr lang="en-US" altLang="zh-CN" b="0" i="1" dirty="0" smtClean="0">
                              <a:solidFill>
                                <a:srgbClr val="FFC000"/>
                              </a:solidFill>
                              <a:latin typeface="Cambria Math" panose="02040503050406030204" pitchFamily="18" charset="0"/>
                            </a:rPr>
                            <m:t>2</m:t>
                          </m:r>
                        </m:e>
                        <m:sup>
                          <m:r>
                            <a:rPr lang="en-US" altLang="zh-CN" b="0" i="1" dirty="0" smtClean="0">
                              <a:solidFill>
                                <a:srgbClr val="FFC000"/>
                              </a:solidFill>
                              <a:latin typeface="Cambria Math" panose="02040503050406030204" pitchFamily="18" charset="0"/>
                            </a:rPr>
                            <m:t>−4</m:t>
                          </m:r>
                        </m:sup>
                      </m:sSup>
                    </m:oMath>
                  </m:oMathPara>
                </a14:m>
                <a:endParaRPr lang="en-US" altLang="zh-CN" dirty="0" smtClean="0">
                  <a:solidFill>
                    <a:srgbClr val="FFC000"/>
                  </a:solidFill>
                </a:endParaRPr>
              </a:p>
              <a:p>
                <a:pPr marL="0" indent="0" algn="just">
                  <a:buNone/>
                </a:pPr>
                <a:r>
                  <a:rPr lang="zh-CN" altLang="en-US" dirty="0" smtClean="0">
                    <a:solidFill>
                      <a:srgbClr val="FFC000"/>
                    </a:solidFill>
                  </a:rPr>
                  <a:t>   在剩余空间中，每个密钥概率均等，则任一密钥的概率为</a:t>
                </a:r>
                <a:endParaRPr lang="en-US" altLang="zh-CN" dirty="0" smtClean="0">
                  <a:solidFill>
                    <a:srgbClr val="FFC000"/>
                  </a:solidFill>
                </a:endParaRPr>
              </a:p>
              <a:p>
                <a:pPr marL="0" indent="0" algn="just">
                  <a:buNone/>
                </a:pPr>
                <a14:m>
                  <m:oMathPara xmlns:m="http://schemas.openxmlformats.org/officeDocument/2006/math">
                    <m:oMathParaPr>
                      <m:jc m:val="centerGroup"/>
                    </m:oMathParaPr>
                    <m:oMath xmlns:m="http://schemas.openxmlformats.org/officeDocument/2006/math">
                      <m:r>
                        <a:rPr lang="en-US" altLang="zh-CN" b="0" i="1" smtClean="0">
                          <a:solidFill>
                            <a:srgbClr val="FFC000"/>
                          </a:solidFill>
                          <a:latin typeface="Cambria Math" panose="02040503050406030204" pitchFamily="18" charset="0"/>
                        </a:rPr>
                        <m:t>𝑝</m:t>
                      </m:r>
                      <m:d>
                        <m:dPr>
                          <m:ctrlPr>
                            <a:rPr lang="en-US" altLang="zh-CN" b="0" i="1" smtClean="0">
                              <a:solidFill>
                                <a:srgbClr val="FFC000"/>
                              </a:solidFill>
                              <a:latin typeface="Cambria Math" panose="02040503050406030204" pitchFamily="18" charset="0"/>
                            </a:rPr>
                          </m:ctrlPr>
                        </m:dPr>
                        <m:e>
                          <m:r>
                            <a:rPr lang="en-US" altLang="zh-CN" b="0" i="1" smtClean="0">
                              <a:solidFill>
                                <a:srgbClr val="FFC000"/>
                              </a:solidFill>
                              <a:latin typeface="Cambria Math" panose="02040503050406030204" pitchFamily="18" charset="0"/>
                            </a:rPr>
                            <m:t>𝑘</m:t>
                          </m:r>
                          <m:r>
                            <a:rPr lang="en-US" altLang="zh-CN" b="0" i="1" smtClean="0">
                              <a:solidFill>
                                <a:srgbClr val="FFC000"/>
                              </a:solidFill>
                              <a:latin typeface="Cambria Math" panose="02040503050406030204" pitchFamily="18" charset="0"/>
                            </a:rPr>
                            <m:t>=</m:t>
                          </m:r>
                          <m:r>
                            <a:rPr lang="zh-CN" altLang="en-US" b="0" i="1" smtClean="0">
                              <a:solidFill>
                                <a:srgbClr val="FFC000"/>
                              </a:solidFill>
                              <a:latin typeface="Cambria Math" panose="02040503050406030204" pitchFamily="18" charset="0"/>
                            </a:rPr>
                            <m:t>𝛼</m:t>
                          </m:r>
                        </m:e>
                      </m:d>
                      <m:r>
                        <a:rPr lang="en-US" altLang="zh-CN" b="0" i="1" smtClean="0">
                          <a:solidFill>
                            <a:srgbClr val="FFC000"/>
                          </a:solidFill>
                          <a:latin typeface="Cambria Math" panose="02040503050406030204" pitchFamily="18" charset="0"/>
                        </a:rPr>
                        <m:t>=</m:t>
                      </m:r>
                      <m:f>
                        <m:fPr>
                          <m:type m:val="skw"/>
                          <m:ctrlPr>
                            <a:rPr lang="en-US" altLang="zh-CN" b="0" i="1" smtClean="0">
                              <a:solidFill>
                                <a:srgbClr val="FFC000"/>
                              </a:solidFill>
                              <a:latin typeface="Cambria Math" panose="02040503050406030204" pitchFamily="18" charset="0"/>
                            </a:rPr>
                          </m:ctrlPr>
                        </m:fPr>
                        <m:num>
                          <m:d>
                            <m:dPr>
                              <m:ctrlPr>
                                <a:rPr lang="en-US" altLang="zh-CN" i="1">
                                  <a:solidFill>
                                    <a:srgbClr val="FFC000"/>
                                  </a:solidFill>
                                  <a:latin typeface="Cambria Math" panose="02040503050406030204" pitchFamily="18" charset="0"/>
                                </a:rPr>
                              </m:ctrlPr>
                            </m:dPr>
                            <m:e>
                              <m:r>
                                <a:rPr lang="en-US" altLang="zh-CN" i="1">
                                  <a:solidFill>
                                    <a:srgbClr val="FFC000"/>
                                  </a:solidFill>
                                  <a:latin typeface="Cambria Math" panose="02040503050406030204" pitchFamily="18" charset="0"/>
                                </a:rPr>
                                <m:t>1−</m:t>
                              </m:r>
                              <m:nary>
                                <m:naryPr>
                                  <m:chr m:val="∑"/>
                                  <m:ctrlPr>
                                    <a:rPr lang="en-US" altLang="zh-CN" i="1">
                                      <a:solidFill>
                                        <a:srgbClr val="FFC000"/>
                                      </a:solidFill>
                                      <a:latin typeface="Cambria Math" panose="02040503050406030204" pitchFamily="18" charset="0"/>
                                    </a:rPr>
                                  </m:ctrlPr>
                                </m:naryPr>
                                <m:sub>
                                  <m:r>
                                    <m:rPr>
                                      <m:brk m:alnAt="23"/>
                                    </m:rPr>
                                    <a:rPr lang="en-US" altLang="zh-CN" i="1">
                                      <a:solidFill>
                                        <a:srgbClr val="FFC000"/>
                                      </a:solidFill>
                                      <a:latin typeface="Cambria Math" panose="02040503050406030204" pitchFamily="18" charset="0"/>
                                    </a:rPr>
                                    <m:t>𝑖</m:t>
                                  </m:r>
                                  <m:r>
                                    <a:rPr lang="en-US" altLang="zh-CN" i="1">
                                      <a:solidFill>
                                        <a:srgbClr val="FFC000"/>
                                      </a:solidFill>
                                      <a:latin typeface="Cambria Math" panose="02040503050406030204" pitchFamily="18" charset="0"/>
                                    </a:rPr>
                                    <m:t>=1</m:t>
                                  </m:r>
                                </m:sub>
                                <m:sup>
                                  <m:r>
                                    <a:rPr lang="en-US" altLang="zh-CN" i="1">
                                      <a:solidFill>
                                        <a:srgbClr val="FFC000"/>
                                      </a:solidFill>
                                      <a:latin typeface="Cambria Math" panose="02040503050406030204" pitchFamily="18" charset="0"/>
                                    </a:rPr>
                                    <m:t>4</m:t>
                                  </m:r>
                                </m:sup>
                                <m:e>
                                  <m:r>
                                    <a:rPr lang="en-US" altLang="zh-CN" i="1">
                                      <a:solidFill>
                                        <a:srgbClr val="FFC000"/>
                                      </a:solidFill>
                                      <a:latin typeface="Cambria Math" panose="02040503050406030204" pitchFamily="18" charset="0"/>
                                    </a:rPr>
                                    <m:t>𝑝</m:t>
                                  </m:r>
                                  <m:d>
                                    <m:dPr>
                                      <m:ctrlPr>
                                        <a:rPr lang="en-US" altLang="zh-CN" i="1">
                                          <a:solidFill>
                                            <a:srgbClr val="FFC000"/>
                                          </a:solidFill>
                                          <a:latin typeface="Cambria Math" panose="02040503050406030204" pitchFamily="18" charset="0"/>
                                        </a:rPr>
                                      </m:ctrlPr>
                                    </m:dPr>
                                    <m:e>
                                      <m:r>
                                        <a:rPr lang="en-US" altLang="zh-CN" i="1">
                                          <a:solidFill>
                                            <a:srgbClr val="FFC000"/>
                                          </a:solidFill>
                                          <a:latin typeface="Cambria Math" panose="02040503050406030204" pitchFamily="18" charset="0"/>
                                        </a:rPr>
                                        <m:t>𝑘</m:t>
                                      </m:r>
                                      <m:r>
                                        <a:rPr lang="en-US" altLang="zh-CN" i="1">
                                          <a:solidFill>
                                            <a:srgbClr val="FFC000"/>
                                          </a:solidFill>
                                          <a:latin typeface="Cambria Math" panose="02040503050406030204" pitchFamily="18" charset="0"/>
                                        </a:rPr>
                                        <m:t>=</m:t>
                                      </m:r>
                                      <m:sSub>
                                        <m:sSubPr>
                                          <m:ctrlPr>
                                            <a:rPr lang="en-US" altLang="zh-CN" i="1">
                                              <a:solidFill>
                                                <a:srgbClr val="FFC000"/>
                                              </a:solidFill>
                                              <a:latin typeface="Cambria Math" panose="02040503050406030204" pitchFamily="18" charset="0"/>
                                            </a:rPr>
                                          </m:ctrlPr>
                                        </m:sSubPr>
                                        <m:e>
                                          <m:r>
                                            <a:rPr lang="en-US" altLang="zh-CN" i="1">
                                              <a:solidFill>
                                                <a:srgbClr val="FFC000"/>
                                              </a:solidFill>
                                              <a:latin typeface="Cambria Math" panose="02040503050406030204" pitchFamily="18" charset="0"/>
                                            </a:rPr>
                                            <m:t>𝑘</m:t>
                                          </m:r>
                                        </m:e>
                                        <m:sub>
                                          <m:r>
                                            <a:rPr lang="en-US" altLang="zh-CN" i="1">
                                              <a:solidFill>
                                                <a:srgbClr val="FFC000"/>
                                              </a:solidFill>
                                              <a:latin typeface="Cambria Math" panose="02040503050406030204" pitchFamily="18" charset="0"/>
                                            </a:rPr>
                                            <m:t>𝑖</m:t>
                                          </m:r>
                                        </m:sub>
                                      </m:sSub>
                                    </m:e>
                                  </m:d>
                                </m:e>
                              </m:nary>
                            </m:e>
                          </m:d>
                        </m:num>
                        <m:den>
                          <m:d>
                            <m:dPr>
                              <m:ctrlPr>
                                <a:rPr lang="en-US" altLang="zh-CN" b="0" i="1" smtClean="0">
                                  <a:solidFill>
                                    <a:srgbClr val="FFC000"/>
                                  </a:solidFill>
                                  <a:latin typeface="Cambria Math" panose="02040503050406030204" pitchFamily="18" charset="0"/>
                                </a:rPr>
                              </m:ctrlPr>
                            </m:dPr>
                            <m:e>
                              <m:sSup>
                                <m:sSupPr>
                                  <m:ctrlPr>
                                    <a:rPr lang="en-US" altLang="zh-CN" b="0" i="1" smtClean="0">
                                      <a:solidFill>
                                        <a:srgbClr val="FFC000"/>
                                      </a:solidFill>
                                      <a:latin typeface="Cambria Math" panose="02040503050406030204" pitchFamily="18" charset="0"/>
                                    </a:rPr>
                                  </m:ctrlPr>
                                </m:sSupPr>
                                <m:e>
                                  <m:r>
                                    <a:rPr lang="en-US" altLang="zh-CN" b="0" i="1" smtClean="0">
                                      <a:solidFill>
                                        <a:srgbClr val="FFC000"/>
                                      </a:solidFill>
                                      <a:latin typeface="Cambria Math" panose="02040503050406030204" pitchFamily="18" charset="0"/>
                                    </a:rPr>
                                    <m:t>2</m:t>
                                  </m:r>
                                </m:e>
                                <m:sup>
                                  <m:r>
                                    <a:rPr lang="en-US" altLang="zh-CN" b="0" i="1" smtClean="0">
                                      <a:solidFill>
                                        <a:srgbClr val="FFC000"/>
                                      </a:solidFill>
                                      <a:latin typeface="Cambria Math" panose="02040503050406030204" pitchFamily="18" charset="0"/>
                                    </a:rPr>
                                    <m:t>256</m:t>
                                  </m:r>
                                </m:sup>
                              </m:sSup>
                              <m:r>
                                <a:rPr lang="en-US" altLang="zh-CN" b="0" i="1" smtClean="0">
                                  <a:solidFill>
                                    <a:srgbClr val="FFC000"/>
                                  </a:solidFill>
                                  <a:latin typeface="Cambria Math" panose="02040503050406030204" pitchFamily="18" charset="0"/>
                                </a:rPr>
                                <m:t>−4</m:t>
                              </m:r>
                            </m:e>
                          </m:d>
                        </m:den>
                      </m:f>
                      <m:r>
                        <a:rPr lang="en-US" altLang="zh-CN" b="0" i="1" smtClean="0">
                          <a:solidFill>
                            <a:srgbClr val="FFC000"/>
                          </a:solidFill>
                          <a:latin typeface="Cambria Math" panose="02040503050406030204" pitchFamily="18" charset="0"/>
                        </a:rPr>
                        <m:t>=</m:t>
                      </m:r>
                      <m:sSup>
                        <m:sSupPr>
                          <m:ctrlPr>
                            <a:rPr lang="en-US" altLang="zh-CN" b="0" i="1" smtClean="0">
                              <a:solidFill>
                                <a:srgbClr val="FFC000"/>
                              </a:solidFill>
                              <a:latin typeface="Cambria Math" panose="02040503050406030204" pitchFamily="18" charset="0"/>
                            </a:rPr>
                          </m:ctrlPr>
                        </m:sSupPr>
                        <m:e>
                          <m:r>
                            <a:rPr lang="en-US" altLang="zh-CN" b="0" i="1" smtClean="0">
                              <a:solidFill>
                                <a:srgbClr val="FFC000"/>
                              </a:solidFill>
                              <a:latin typeface="Cambria Math" panose="02040503050406030204" pitchFamily="18" charset="0"/>
                            </a:rPr>
                            <m:t>2</m:t>
                          </m:r>
                        </m:e>
                        <m:sup>
                          <m:r>
                            <a:rPr lang="en-US" altLang="zh-CN" b="0" i="1" smtClean="0">
                              <a:solidFill>
                                <a:srgbClr val="FFC000"/>
                              </a:solidFill>
                              <a:latin typeface="Cambria Math" panose="02040503050406030204" pitchFamily="18" charset="0"/>
                            </a:rPr>
                            <m:t>−260</m:t>
                          </m:r>
                        </m:sup>
                      </m:sSup>
                    </m:oMath>
                  </m:oMathPara>
                </a14:m>
                <a:endParaRPr lang="en-US" altLang="zh-CN" dirty="0" smtClean="0">
                  <a:solidFill>
                    <a:srgbClr val="FFC000"/>
                  </a:solidFill>
                </a:endParaRPr>
              </a:p>
              <a:p>
                <a:pPr marL="0" indent="0" algn="just">
                  <a:buNone/>
                </a:pPr>
                <a:r>
                  <a:rPr lang="zh-CN" altLang="en-US" dirty="0" smtClean="0">
                    <a:solidFill>
                      <a:srgbClr val="FFC000"/>
                    </a:solidFill>
                  </a:rPr>
                  <a:t>   则破译该算法后密钥的熵为</a:t>
                </a:r>
                <a:endParaRPr lang="en-US" altLang="zh-CN" dirty="0" smtClean="0">
                  <a:solidFill>
                    <a:srgbClr val="FFC000"/>
                  </a:solidFill>
                </a:endParaRPr>
              </a:p>
              <a:p>
                <a:pPr marL="0" indent="0" algn="just">
                  <a:buNone/>
                </a:pPr>
                <a14:m>
                  <m:oMathPara xmlns:m="http://schemas.openxmlformats.org/officeDocument/2006/math">
                    <m:oMathParaPr>
                      <m:jc m:val="centerGroup"/>
                    </m:oMathParaPr>
                    <m:oMath xmlns:m="http://schemas.openxmlformats.org/officeDocument/2006/math">
                      <m:r>
                        <a:rPr lang="en-US" altLang="zh-CN" b="0" i="1" smtClean="0">
                          <a:solidFill>
                            <a:srgbClr val="FFC000"/>
                          </a:solidFill>
                          <a:latin typeface="Cambria Math" panose="02040503050406030204" pitchFamily="18" charset="0"/>
                        </a:rPr>
                        <m:t>𝐻</m:t>
                      </m:r>
                      <m:d>
                        <m:dPr>
                          <m:ctrlPr>
                            <a:rPr lang="en-US" altLang="zh-CN" b="0" i="1" smtClean="0">
                              <a:solidFill>
                                <a:srgbClr val="FFC000"/>
                              </a:solidFill>
                              <a:latin typeface="Cambria Math" panose="02040503050406030204" pitchFamily="18" charset="0"/>
                            </a:rPr>
                          </m:ctrlPr>
                        </m:dPr>
                        <m:e>
                          <m:r>
                            <a:rPr lang="en-US" altLang="zh-CN" b="0" i="1" smtClean="0">
                              <a:solidFill>
                                <a:srgbClr val="FFC000"/>
                              </a:solidFill>
                              <a:latin typeface="Cambria Math" panose="02040503050406030204" pitchFamily="18" charset="0"/>
                            </a:rPr>
                            <m:t>𝐾</m:t>
                          </m:r>
                        </m:e>
                      </m:d>
                      <m:r>
                        <a:rPr lang="en-US" altLang="zh-CN" b="0" i="1" smtClean="0">
                          <a:solidFill>
                            <a:srgbClr val="FFC000"/>
                          </a:solidFill>
                          <a:latin typeface="Cambria Math" panose="02040503050406030204" pitchFamily="18" charset="0"/>
                        </a:rPr>
                        <m:t>=</m:t>
                      </m:r>
                      <m:d>
                        <m:dPr>
                          <m:begChr m:val="["/>
                          <m:endChr m:val="]"/>
                          <m:ctrlPr>
                            <a:rPr lang="en-US" altLang="zh-CN" b="0" i="1" smtClean="0">
                              <a:solidFill>
                                <a:srgbClr val="FFC000"/>
                              </a:solidFill>
                              <a:latin typeface="Cambria Math" panose="02040503050406030204" pitchFamily="18" charset="0"/>
                            </a:rPr>
                          </m:ctrlPr>
                        </m:dPr>
                        <m:e>
                          <m:r>
                            <a:rPr lang="zh-CN" altLang="en-US" i="1">
                              <a:solidFill>
                                <a:srgbClr val="FFC000"/>
                              </a:solidFill>
                              <a:latin typeface="Cambria Math" panose="02040503050406030204" pitchFamily="18" charset="0"/>
                            </a:rPr>
                            <m:t>已</m:t>
                          </m:r>
                          <m:r>
                            <a:rPr lang="zh-CN" altLang="en-US" i="1" smtClean="0">
                              <a:solidFill>
                                <a:srgbClr val="FFC000"/>
                              </a:solidFill>
                              <a:latin typeface="Cambria Math" panose="02040503050406030204" pitchFamily="18" charset="0"/>
                            </a:rPr>
                            <m:t>有</m:t>
                          </m:r>
                          <m:r>
                            <a:rPr lang="zh-CN" altLang="en-US" i="1">
                              <a:solidFill>
                                <a:srgbClr val="FFC000"/>
                              </a:solidFill>
                              <a:latin typeface="Cambria Math" panose="02040503050406030204" pitchFamily="18" charset="0"/>
                            </a:rPr>
                            <m:t>可能</m:t>
                          </m:r>
                          <m:r>
                            <a:rPr lang="zh-CN" altLang="en-US" i="1" smtClean="0">
                              <a:solidFill>
                                <a:srgbClr val="FFC000"/>
                              </a:solidFill>
                              <a:latin typeface="Cambria Math" panose="02040503050406030204" pitchFamily="18" charset="0"/>
                            </a:rPr>
                            <m:t>密钥</m:t>
                          </m:r>
                          <m:r>
                            <a:rPr lang="zh-CN" altLang="en-US" i="1">
                              <a:solidFill>
                                <a:srgbClr val="FFC000"/>
                              </a:solidFill>
                              <a:latin typeface="Cambria Math" panose="02040503050406030204" pitchFamily="18" charset="0"/>
                            </a:rPr>
                            <m:t>的</m:t>
                          </m:r>
                          <m:r>
                            <a:rPr lang="zh-CN" altLang="en-US" i="1" smtClean="0">
                              <a:solidFill>
                                <a:srgbClr val="FFC000"/>
                              </a:solidFill>
                              <a:latin typeface="Cambria Math" panose="02040503050406030204" pitchFamily="18" charset="0"/>
                            </a:rPr>
                            <m:t>熵</m:t>
                          </m:r>
                          <m:r>
                            <a:rPr lang="en-US" altLang="zh-CN" i="1">
                              <a:solidFill>
                                <a:srgbClr val="FFC000"/>
                              </a:solidFill>
                              <a:latin typeface="Cambria Math" panose="02040503050406030204" pitchFamily="18" charset="0"/>
                            </a:rPr>
                            <m:t>+</m:t>
                          </m:r>
                          <m:r>
                            <a:rPr lang="zh-CN" altLang="en-US" i="1" smtClean="0">
                              <a:solidFill>
                                <a:srgbClr val="FFC000"/>
                              </a:solidFill>
                              <a:latin typeface="Cambria Math" panose="02040503050406030204" pitchFamily="18" charset="0"/>
                            </a:rPr>
                            <m:t>剩余</m:t>
                          </m:r>
                          <m:r>
                            <a:rPr lang="zh-CN" altLang="en-US" i="1">
                              <a:solidFill>
                                <a:srgbClr val="FFC000"/>
                              </a:solidFill>
                              <a:latin typeface="Cambria Math" panose="02040503050406030204" pitchFamily="18" charset="0"/>
                            </a:rPr>
                            <m:t>空间</m:t>
                          </m:r>
                          <m:r>
                            <a:rPr lang="zh-CN" altLang="en-US" i="1" smtClean="0">
                              <a:solidFill>
                                <a:srgbClr val="FFC000"/>
                              </a:solidFill>
                              <a:latin typeface="Cambria Math" panose="02040503050406030204" pitchFamily="18" charset="0"/>
                            </a:rPr>
                            <m:t>密钥</m:t>
                          </m:r>
                          <m:r>
                            <a:rPr lang="zh-CN" altLang="en-US" i="1">
                              <a:solidFill>
                                <a:srgbClr val="FFC000"/>
                              </a:solidFill>
                              <a:latin typeface="Cambria Math" panose="02040503050406030204" pitchFamily="18" charset="0"/>
                            </a:rPr>
                            <m:t>的</m:t>
                          </m:r>
                          <m:r>
                            <a:rPr lang="zh-CN" altLang="en-US" i="1" smtClean="0">
                              <a:solidFill>
                                <a:srgbClr val="FFC000"/>
                              </a:solidFill>
                              <a:latin typeface="Cambria Math" panose="02040503050406030204" pitchFamily="18" charset="0"/>
                            </a:rPr>
                            <m:t>熵</m:t>
                          </m:r>
                        </m:e>
                      </m:d>
                    </m:oMath>
                  </m:oMathPara>
                </a14:m>
                <a:endParaRPr lang="en-US" altLang="zh-CN" b="0" dirty="0" smtClean="0">
                  <a:solidFill>
                    <a:srgbClr val="FFC000"/>
                  </a:solidFill>
                </a:endParaRPr>
              </a:p>
              <a:p>
                <a:pPr marL="0" indent="0" algn="just">
                  <a:buNone/>
                </a:pPr>
                <a14:m>
                  <m:oMathPara xmlns:m="http://schemas.openxmlformats.org/officeDocument/2006/math">
                    <m:oMathParaPr>
                      <m:jc m:val="centerGroup"/>
                    </m:oMathParaPr>
                    <m:oMath xmlns:m="http://schemas.openxmlformats.org/officeDocument/2006/math">
                      <m:r>
                        <a:rPr lang="en-US" altLang="zh-CN" i="1" dirty="0">
                          <a:solidFill>
                            <a:srgbClr val="FFC000"/>
                          </a:solidFill>
                          <a:latin typeface="Cambria Math" panose="02040503050406030204" pitchFamily="18" charset="0"/>
                        </a:rPr>
                        <m:t>=</m:t>
                      </m:r>
                      <m:r>
                        <a:rPr lang="en-US" altLang="zh-CN" i="1" dirty="0" smtClean="0">
                          <a:solidFill>
                            <a:srgbClr val="FFC000"/>
                          </a:solidFill>
                          <a:latin typeface="Cambria Math" panose="02040503050406030204" pitchFamily="18" charset="0"/>
                        </a:rPr>
                        <m:t>−</m:t>
                      </m:r>
                      <m:nary>
                        <m:naryPr>
                          <m:chr m:val="∑"/>
                          <m:ctrlPr>
                            <a:rPr lang="en-US" altLang="zh-CN" i="1" dirty="0" smtClean="0">
                              <a:solidFill>
                                <a:srgbClr val="FFC000"/>
                              </a:solidFill>
                              <a:latin typeface="Cambria Math" panose="02040503050406030204" pitchFamily="18" charset="0"/>
                            </a:rPr>
                          </m:ctrlPr>
                        </m:naryPr>
                        <m:sub>
                          <m:r>
                            <m:rPr>
                              <m:brk m:alnAt="23"/>
                            </m:rPr>
                            <a:rPr lang="en-US" altLang="zh-CN" b="0" i="1" dirty="0" smtClean="0">
                              <a:solidFill>
                                <a:srgbClr val="FFC000"/>
                              </a:solidFill>
                              <a:latin typeface="Cambria Math" panose="02040503050406030204" pitchFamily="18" charset="0"/>
                            </a:rPr>
                            <m:t>𝑖</m:t>
                          </m:r>
                          <m:r>
                            <a:rPr lang="en-US" altLang="zh-CN" b="0" i="1" dirty="0" smtClean="0">
                              <a:solidFill>
                                <a:srgbClr val="FFC000"/>
                              </a:solidFill>
                              <a:latin typeface="Cambria Math" panose="02040503050406030204" pitchFamily="18" charset="0"/>
                            </a:rPr>
                            <m:t>=1</m:t>
                          </m:r>
                        </m:sub>
                        <m:sup>
                          <m:r>
                            <a:rPr lang="en-US" altLang="zh-CN" b="0" i="1" dirty="0" smtClean="0">
                              <a:solidFill>
                                <a:srgbClr val="FFC000"/>
                              </a:solidFill>
                              <a:latin typeface="Cambria Math" panose="02040503050406030204" pitchFamily="18" charset="0"/>
                            </a:rPr>
                            <m:t>4</m:t>
                          </m:r>
                        </m:sup>
                        <m:e>
                          <m:r>
                            <a:rPr lang="en-US" altLang="zh-CN" b="0" i="1" dirty="0" smtClean="0">
                              <a:solidFill>
                                <a:srgbClr val="FFC000"/>
                              </a:solidFill>
                              <a:latin typeface="Cambria Math" panose="02040503050406030204" pitchFamily="18" charset="0"/>
                            </a:rPr>
                            <m:t>𝑝</m:t>
                          </m:r>
                          <m:d>
                            <m:dPr>
                              <m:ctrlPr>
                                <a:rPr lang="en-US" altLang="zh-CN" b="0" i="1" dirty="0" smtClean="0">
                                  <a:solidFill>
                                    <a:srgbClr val="FFC000"/>
                                  </a:solidFill>
                                  <a:latin typeface="Cambria Math" panose="02040503050406030204" pitchFamily="18" charset="0"/>
                                </a:rPr>
                              </m:ctrlPr>
                            </m:dPr>
                            <m:e>
                              <m:r>
                                <a:rPr lang="en-US" altLang="zh-CN" b="0" i="1" dirty="0" smtClean="0">
                                  <a:solidFill>
                                    <a:srgbClr val="FFC000"/>
                                  </a:solidFill>
                                  <a:latin typeface="Cambria Math" panose="02040503050406030204" pitchFamily="18" charset="0"/>
                                </a:rPr>
                                <m:t>𝑘</m:t>
                              </m:r>
                              <m:r>
                                <a:rPr lang="en-US" altLang="zh-CN" b="0" i="1" dirty="0" smtClean="0">
                                  <a:solidFill>
                                    <a:srgbClr val="FFC000"/>
                                  </a:solidFill>
                                  <a:latin typeface="Cambria Math" panose="02040503050406030204" pitchFamily="18" charset="0"/>
                                </a:rPr>
                                <m:t>=</m:t>
                              </m:r>
                              <m:sSub>
                                <m:sSubPr>
                                  <m:ctrlPr>
                                    <a:rPr lang="en-US" altLang="zh-CN" b="0" i="1" dirty="0" smtClean="0">
                                      <a:solidFill>
                                        <a:srgbClr val="FFC000"/>
                                      </a:solidFill>
                                      <a:latin typeface="Cambria Math" panose="02040503050406030204" pitchFamily="18" charset="0"/>
                                    </a:rPr>
                                  </m:ctrlPr>
                                </m:sSubPr>
                                <m:e>
                                  <m:r>
                                    <a:rPr lang="en-US" altLang="zh-CN" b="0" i="1" dirty="0" smtClean="0">
                                      <a:solidFill>
                                        <a:srgbClr val="FFC000"/>
                                      </a:solidFill>
                                      <a:latin typeface="Cambria Math" panose="02040503050406030204" pitchFamily="18" charset="0"/>
                                    </a:rPr>
                                    <m:t>𝑘</m:t>
                                  </m:r>
                                </m:e>
                                <m:sub>
                                  <m:r>
                                    <a:rPr lang="en-US" altLang="zh-CN" b="0" i="1" dirty="0" smtClean="0">
                                      <a:solidFill>
                                        <a:srgbClr val="FFC000"/>
                                      </a:solidFill>
                                      <a:latin typeface="Cambria Math" panose="02040503050406030204" pitchFamily="18" charset="0"/>
                                    </a:rPr>
                                    <m:t>𝑖</m:t>
                                  </m:r>
                                </m:sub>
                              </m:sSub>
                            </m:e>
                          </m:d>
                        </m:e>
                      </m:nary>
                      <m:sSub>
                        <m:sSubPr>
                          <m:ctrlPr>
                            <a:rPr lang="en-US" altLang="zh-CN" i="1" dirty="0" smtClean="0">
                              <a:solidFill>
                                <a:srgbClr val="FFC000"/>
                              </a:solidFill>
                              <a:latin typeface="Cambria Math" panose="02040503050406030204" pitchFamily="18" charset="0"/>
                            </a:rPr>
                          </m:ctrlPr>
                        </m:sSubPr>
                        <m:e>
                          <m:r>
                            <a:rPr lang="en-US" altLang="zh-CN" b="0" i="1" dirty="0" smtClean="0">
                              <a:solidFill>
                                <a:srgbClr val="FFC000"/>
                              </a:solidFill>
                              <a:latin typeface="Cambria Math" panose="02040503050406030204" pitchFamily="18" charset="0"/>
                            </a:rPr>
                            <m:t>𝑙𝑜𝑔</m:t>
                          </m:r>
                        </m:e>
                        <m:sub>
                          <m:r>
                            <a:rPr lang="en-US" altLang="zh-CN" b="0" i="1" dirty="0" smtClean="0">
                              <a:solidFill>
                                <a:srgbClr val="FFC000"/>
                              </a:solidFill>
                              <a:latin typeface="Cambria Math" panose="02040503050406030204" pitchFamily="18" charset="0"/>
                            </a:rPr>
                            <m:t>2</m:t>
                          </m:r>
                        </m:sub>
                      </m:sSub>
                      <m:r>
                        <a:rPr lang="en-US" altLang="zh-CN" b="0" i="1" dirty="0" smtClean="0">
                          <a:solidFill>
                            <a:srgbClr val="FFC000"/>
                          </a:solidFill>
                          <a:latin typeface="Cambria Math" panose="02040503050406030204" pitchFamily="18" charset="0"/>
                        </a:rPr>
                        <m:t>𝑝</m:t>
                      </m:r>
                      <m:d>
                        <m:dPr>
                          <m:ctrlPr>
                            <a:rPr lang="en-US" altLang="zh-CN" b="0" i="1" dirty="0" smtClean="0">
                              <a:solidFill>
                                <a:srgbClr val="FFC000"/>
                              </a:solidFill>
                              <a:latin typeface="Cambria Math" panose="02040503050406030204" pitchFamily="18" charset="0"/>
                            </a:rPr>
                          </m:ctrlPr>
                        </m:dPr>
                        <m:e>
                          <m:r>
                            <a:rPr lang="en-US" altLang="zh-CN" b="0" i="1" dirty="0" smtClean="0">
                              <a:solidFill>
                                <a:srgbClr val="FFC000"/>
                              </a:solidFill>
                              <a:latin typeface="Cambria Math" panose="02040503050406030204" pitchFamily="18" charset="0"/>
                            </a:rPr>
                            <m:t>𝑘</m:t>
                          </m:r>
                          <m:r>
                            <a:rPr lang="en-US" altLang="zh-CN" b="0" i="1" dirty="0" smtClean="0">
                              <a:solidFill>
                                <a:srgbClr val="FFC000"/>
                              </a:solidFill>
                              <a:latin typeface="Cambria Math" panose="02040503050406030204" pitchFamily="18" charset="0"/>
                            </a:rPr>
                            <m:t>=</m:t>
                          </m:r>
                          <m:sSub>
                            <m:sSubPr>
                              <m:ctrlPr>
                                <a:rPr lang="en-US" altLang="zh-CN" b="0" i="1" dirty="0" smtClean="0">
                                  <a:solidFill>
                                    <a:srgbClr val="FFC000"/>
                                  </a:solidFill>
                                  <a:latin typeface="Cambria Math" panose="02040503050406030204" pitchFamily="18" charset="0"/>
                                </a:rPr>
                              </m:ctrlPr>
                            </m:sSubPr>
                            <m:e>
                              <m:r>
                                <a:rPr lang="en-US" altLang="zh-CN" b="0" i="1" dirty="0" smtClean="0">
                                  <a:solidFill>
                                    <a:srgbClr val="FFC000"/>
                                  </a:solidFill>
                                  <a:latin typeface="Cambria Math" panose="02040503050406030204" pitchFamily="18" charset="0"/>
                                </a:rPr>
                                <m:t>𝑘</m:t>
                              </m:r>
                            </m:e>
                            <m:sub>
                              <m:r>
                                <a:rPr lang="en-US" altLang="zh-CN" b="0" i="1" dirty="0" smtClean="0">
                                  <a:solidFill>
                                    <a:srgbClr val="FFC000"/>
                                  </a:solidFill>
                                  <a:latin typeface="Cambria Math" panose="02040503050406030204" pitchFamily="18" charset="0"/>
                                </a:rPr>
                                <m:t>𝑖</m:t>
                              </m:r>
                            </m:sub>
                          </m:sSub>
                        </m:e>
                      </m:d>
                      <m:r>
                        <a:rPr lang="en-US" altLang="zh-CN" b="0" i="1" dirty="0" smtClean="0">
                          <a:solidFill>
                            <a:srgbClr val="FFC000"/>
                          </a:solidFill>
                          <a:latin typeface="Cambria Math" panose="02040503050406030204" pitchFamily="18" charset="0"/>
                        </a:rPr>
                        <m:t>−</m:t>
                      </m:r>
                      <m:nary>
                        <m:naryPr>
                          <m:chr m:val="∑"/>
                          <m:supHide m:val="on"/>
                          <m:ctrlPr>
                            <a:rPr lang="en-US" altLang="zh-CN" b="0" i="1" dirty="0" smtClean="0">
                              <a:solidFill>
                                <a:srgbClr val="FFC000"/>
                              </a:solidFill>
                              <a:latin typeface="Cambria Math" panose="02040503050406030204" pitchFamily="18" charset="0"/>
                            </a:rPr>
                          </m:ctrlPr>
                        </m:naryPr>
                        <m:sub>
                          <m:r>
                            <m:rPr>
                              <m:brk m:alnAt="7"/>
                            </m:rPr>
                            <a:rPr lang="zh-CN" altLang="en-US" b="0" i="1" dirty="0" smtClean="0">
                              <a:solidFill>
                                <a:srgbClr val="FFC000"/>
                              </a:solidFill>
                              <a:latin typeface="Cambria Math" panose="02040503050406030204" pitchFamily="18" charset="0"/>
                            </a:rPr>
                            <m:t>𝛼</m:t>
                          </m:r>
                        </m:sub>
                        <m:sup/>
                        <m:e>
                          <m:r>
                            <a:rPr lang="en-US" altLang="zh-CN" b="0" i="1" dirty="0" smtClean="0">
                              <a:solidFill>
                                <a:srgbClr val="FFC000"/>
                              </a:solidFill>
                              <a:latin typeface="Cambria Math" panose="02040503050406030204" pitchFamily="18" charset="0"/>
                            </a:rPr>
                            <m:t>𝑝</m:t>
                          </m:r>
                          <m:d>
                            <m:dPr>
                              <m:ctrlPr>
                                <a:rPr lang="en-US" altLang="zh-CN" b="0" i="1" dirty="0" smtClean="0">
                                  <a:solidFill>
                                    <a:srgbClr val="FFC000"/>
                                  </a:solidFill>
                                  <a:latin typeface="Cambria Math" panose="02040503050406030204" pitchFamily="18" charset="0"/>
                                </a:rPr>
                              </m:ctrlPr>
                            </m:dPr>
                            <m:e>
                              <m:r>
                                <a:rPr lang="en-US" altLang="zh-CN" b="0" i="1" dirty="0" smtClean="0">
                                  <a:solidFill>
                                    <a:srgbClr val="FFC000"/>
                                  </a:solidFill>
                                  <a:latin typeface="Cambria Math" panose="02040503050406030204" pitchFamily="18" charset="0"/>
                                </a:rPr>
                                <m:t>𝑘</m:t>
                              </m:r>
                              <m:r>
                                <a:rPr lang="en-US" altLang="zh-CN" b="0" i="1" dirty="0" smtClean="0">
                                  <a:solidFill>
                                    <a:srgbClr val="FFC000"/>
                                  </a:solidFill>
                                  <a:latin typeface="Cambria Math" panose="02040503050406030204" pitchFamily="18" charset="0"/>
                                </a:rPr>
                                <m:t>=</m:t>
                              </m:r>
                              <m:r>
                                <a:rPr lang="zh-CN" altLang="en-US" b="0" i="1" dirty="0" smtClean="0">
                                  <a:solidFill>
                                    <a:srgbClr val="FFC000"/>
                                  </a:solidFill>
                                  <a:latin typeface="Cambria Math" panose="02040503050406030204" pitchFamily="18" charset="0"/>
                                </a:rPr>
                                <m:t>𝛼</m:t>
                              </m:r>
                            </m:e>
                          </m:d>
                          <m:sSub>
                            <m:sSubPr>
                              <m:ctrlPr>
                                <a:rPr lang="en-US" altLang="zh-CN" b="0" i="1" dirty="0" smtClean="0">
                                  <a:solidFill>
                                    <a:srgbClr val="FFC000"/>
                                  </a:solidFill>
                                  <a:latin typeface="Cambria Math" panose="02040503050406030204" pitchFamily="18" charset="0"/>
                                </a:rPr>
                              </m:ctrlPr>
                            </m:sSubPr>
                            <m:e>
                              <m:r>
                                <a:rPr lang="en-US" altLang="zh-CN" b="0" i="1" dirty="0" smtClean="0">
                                  <a:solidFill>
                                    <a:srgbClr val="FFC000"/>
                                  </a:solidFill>
                                  <a:latin typeface="Cambria Math" panose="02040503050406030204" pitchFamily="18" charset="0"/>
                                </a:rPr>
                                <m:t>𝑙𝑜𝑔</m:t>
                              </m:r>
                            </m:e>
                            <m:sub>
                              <m:r>
                                <a:rPr lang="en-US" altLang="zh-CN" b="0" i="1" dirty="0" smtClean="0">
                                  <a:solidFill>
                                    <a:srgbClr val="FFC000"/>
                                  </a:solidFill>
                                  <a:latin typeface="Cambria Math" panose="02040503050406030204" pitchFamily="18" charset="0"/>
                                </a:rPr>
                                <m:t>2</m:t>
                              </m:r>
                            </m:sub>
                          </m:sSub>
                          <m:r>
                            <a:rPr lang="en-US" altLang="zh-CN" b="0" i="1" dirty="0" smtClean="0">
                              <a:solidFill>
                                <a:srgbClr val="FFC000"/>
                              </a:solidFill>
                              <a:latin typeface="Cambria Math" panose="02040503050406030204" pitchFamily="18" charset="0"/>
                            </a:rPr>
                            <m:t>𝑝</m:t>
                          </m:r>
                          <m:d>
                            <m:dPr>
                              <m:ctrlPr>
                                <a:rPr lang="en-US" altLang="zh-CN" b="0" i="1" dirty="0" smtClean="0">
                                  <a:solidFill>
                                    <a:srgbClr val="FFC000"/>
                                  </a:solidFill>
                                  <a:latin typeface="Cambria Math" panose="02040503050406030204" pitchFamily="18" charset="0"/>
                                </a:rPr>
                              </m:ctrlPr>
                            </m:dPr>
                            <m:e>
                              <m:r>
                                <a:rPr lang="en-US" altLang="zh-CN" b="0" i="1" dirty="0" smtClean="0">
                                  <a:solidFill>
                                    <a:srgbClr val="FFC000"/>
                                  </a:solidFill>
                                  <a:latin typeface="Cambria Math" panose="02040503050406030204" pitchFamily="18" charset="0"/>
                                </a:rPr>
                                <m:t>𝑘</m:t>
                              </m:r>
                              <m:r>
                                <a:rPr lang="en-US" altLang="zh-CN" b="0" i="1" dirty="0" smtClean="0">
                                  <a:solidFill>
                                    <a:srgbClr val="FFC000"/>
                                  </a:solidFill>
                                  <a:latin typeface="Cambria Math" panose="02040503050406030204" pitchFamily="18" charset="0"/>
                                </a:rPr>
                                <m:t>=</m:t>
                              </m:r>
                              <m:r>
                                <a:rPr lang="zh-CN" altLang="en-US" b="0" i="1" dirty="0" smtClean="0">
                                  <a:solidFill>
                                    <a:srgbClr val="FFC000"/>
                                  </a:solidFill>
                                  <a:latin typeface="Cambria Math" panose="02040503050406030204" pitchFamily="18" charset="0"/>
                                </a:rPr>
                                <m:t>𝛼</m:t>
                              </m:r>
                            </m:e>
                          </m:d>
                        </m:e>
                      </m:nary>
                    </m:oMath>
                  </m:oMathPara>
                </a14:m>
                <a:endParaRPr lang="en-US" altLang="zh-CN" b="0" dirty="0" smtClean="0">
                  <a:solidFill>
                    <a:srgbClr val="FFC000"/>
                  </a:solidFill>
                </a:endParaRPr>
              </a:p>
              <a:p>
                <a:pPr marL="0" indent="0" algn="just">
                  <a:buNone/>
                </a:pPr>
                <a:r>
                  <a:rPr lang="en-US" altLang="zh-CN" b="0" dirty="0" smtClean="0">
                    <a:solidFill>
                      <a:srgbClr val="FFC000"/>
                    </a:solidFill>
                  </a:rPr>
                  <a:t>                   =17.875</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88573" y="1085850"/>
                <a:ext cx="8812552" cy="5565266"/>
              </a:xfrm>
              <a:blipFill rotWithShape="0">
                <a:blip r:embed="rId2"/>
                <a:stretch>
                  <a:fillRect l="-761" t="-767" r="-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17126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FF00"/>
                </a:solidFill>
              </a:rPr>
              <a:t>Shannon</a:t>
            </a:r>
            <a:r>
              <a:rPr lang="zh-CN" altLang="en-US" dirty="0" smtClean="0">
                <a:solidFill>
                  <a:srgbClr val="FFFF00"/>
                </a:solidFill>
              </a:rPr>
              <a:t>保密理论</a:t>
            </a:r>
            <a:endParaRPr lang="zh-CN" altLang="en-US" dirty="0">
              <a:solidFill>
                <a:srgbClr val="FFFF00"/>
              </a:solidFill>
            </a:endParaRPr>
          </a:p>
        </p:txBody>
      </p:sp>
      <p:sp>
        <p:nvSpPr>
          <p:cNvPr id="3" name="内容占位符 2"/>
          <p:cNvSpPr>
            <a:spLocks noGrp="1"/>
          </p:cNvSpPr>
          <p:nvPr>
            <p:ph idx="1"/>
          </p:nvPr>
        </p:nvSpPr>
        <p:spPr>
          <a:xfrm>
            <a:off x="393196" y="1515594"/>
            <a:ext cx="8335440" cy="1909592"/>
          </a:xfrm>
        </p:spPr>
        <p:txBody>
          <a:bodyPr>
            <a:noAutofit/>
          </a:bodyPr>
          <a:lstStyle/>
          <a:p>
            <a:pPr algn="just"/>
            <a:r>
              <a:rPr lang="zh-CN" altLang="en-US" dirty="0" smtClean="0"/>
              <a:t>一个密码体制有五个部分组成：</a:t>
            </a:r>
            <a:r>
              <a:rPr lang="zh-CN" altLang="en-US" dirty="0" smtClean="0">
                <a:solidFill>
                  <a:srgbClr val="FFFF00"/>
                </a:solidFill>
              </a:rPr>
              <a:t>明文空间</a:t>
            </a:r>
            <a:r>
              <a:rPr lang="en-US" altLang="zh-CN" b="1" i="1" dirty="0">
                <a:solidFill>
                  <a:srgbClr val="FFFF00"/>
                </a:solidFill>
                <a:latin typeface="Times New Roman" panose="02020603050405020304" pitchFamily="18" charset="0"/>
                <a:cs typeface="Times New Roman" panose="02020603050405020304" pitchFamily="18" charset="0"/>
              </a:rPr>
              <a:t>M</a:t>
            </a:r>
            <a:r>
              <a:rPr lang="zh-CN" altLang="en-US" dirty="0" smtClean="0">
                <a:solidFill>
                  <a:srgbClr val="FFFF00"/>
                </a:solidFill>
              </a:rPr>
              <a:t>、密文空间</a:t>
            </a:r>
            <a:r>
              <a:rPr lang="en-US" altLang="zh-CN" b="1" i="1" dirty="0">
                <a:solidFill>
                  <a:srgbClr val="FFFF00"/>
                </a:solidFill>
                <a:latin typeface="Times New Roman" panose="02020603050405020304" pitchFamily="18" charset="0"/>
                <a:cs typeface="Times New Roman" panose="02020603050405020304" pitchFamily="18" charset="0"/>
              </a:rPr>
              <a:t>C</a:t>
            </a:r>
            <a:r>
              <a:rPr lang="zh-CN" altLang="en-US" dirty="0" smtClean="0">
                <a:solidFill>
                  <a:srgbClr val="FFFF00"/>
                </a:solidFill>
              </a:rPr>
              <a:t>、密钥空间</a:t>
            </a:r>
            <a:r>
              <a:rPr lang="en-US" altLang="zh-CN" b="1" i="1" dirty="0">
                <a:solidFill>
                  <a:srgbClr val="FFFF00"/>
                </a:solidFill>
                <a:latin typeface="Times New Roman" panose="02020603050405020304" pitchFamily="18" charset="0"/>
                <a:cs typeface="Times New Roman" panose="02020603050405020304" pitchFamily="18" charset="0"/>
              </a:rPr>
              <a:t>K</a:t>
            </a:r>
            <a:r>
              <a:rPr lang="zh-CN" altLang="en-US" dirty="0" smtClean="0">
                <a:solidFill>
                  <a:srgbClr val="FFFF00"/>
                </a:solidFill>
              </a:rPr>
              <a:t>、加密算法</a:t>
            </a:r>
            <a:r>
              <a:rPr lang="en-US" altLang="zh-CN" b="1" i="1" dirty="0">
                <a:solidFill>
                  <a:srgbClr val="FFFF00"/>
                </a:solidFill>
                <a:latin typeface="Times New Roman" panose="02020603050405020304" pitchFamily="18" charset="0"/>
                <a:cs typeface="Times New Roman" panose="02020603050405020304" pitchFamily="18" charset="0"/>
              </a:rPr>
              <a:t>E</a:t>
            </a:r>
            <a:r>
              <a:rPr lang="en-US" altLang="zh-CN" dirty="0" smtClean="0">
                <a:solidFill>
                  <a:srgbClr val="FFFF00"/>
                </a:solidFill>
              </a:rPr>
              <a:t>(</a:t>
            </a:r>
            <a:r>
              <a:rPr lang="en-US" altLang="zh-CN" i="1" dirty="0" err="1" smtClean="0">
                <a:solidFill>
                  <a:srgbClr val="FFFF00"/>
                </a:solidFill>
                <a:latin typeface="Times New Roman" panose="02020603050405020304" pitchFamily="18" charset="0"/>
                <a:cs typeface="Times New Roman" panose="02020603050405020304" pitchFamily="18" charset="0"/>
              </a:rPr>
              <a:t>k</a:t>
            </a:r>
            <a:r>
              <a:rPr lang="en-US" altLang="zh-CN" dirty="0" err="1" smtClean="0">
                <a:solidFill>
                  <a:srgbClr val="FFFF00"/>
                </a:solidFill>
                <a:latin typeface="Times New Roman" panose="02020603050405020304" pitchFamily="18" charset="0"/>
                <a:cs typeface="Times New Roman" panose="02020603050405020304" pitchFamily="18" charset="0"/>
              </a:rPr>
              <a:t>,</a:t>
            </a:r>
            <a:r>
              <a:rPr lang="en-US" altLang="zh-CN" i="1" dirty="0" err="1" smtClean="0">
                <a:solidFill>
                  <a:srgbClr val="FFFF00"/>
                </a:solidFill>
                <a:latin typeface="Times New Roman" panose="02020603050405020304" pitchFamily="18" charset="0"/>
                <a:cs typeface="Times New Roman" panose="02020603050405020304" pitchFamily="18" charset="0"/>
              </a:rPr>
              <a:t>m</a:t>
            </a:r>
            <a:r>
              <a:rPr lang="en-US" altLang="zh-CN" dirty="0" smtClean="0">
                <a:solidFill>
                  <a:srgbClr val="FFFF00"/>
                </a:solidFill>
              </a:rPr>
              <a:t>)</a:t>
            </a:r>
            <a:r>
              <a:rPr lang="zh-CN" altLang="en-US" dirty="0" smtClean="0">
                <a:solidFill>
                  <a:srgbClr val="FFFF00"/>
                </a:solidFill>
              </a:rPr>
              <a:t>和解密算法</a:t>
            </a:r>
            <a:r>
              <a:rPr lang="en-US" altLang="zh-CN" b="1" i="1" dirty="0">
                <a:solidFill>
                  <a:srgbClr val="FFFF00"/>
                </a:solidFill>
                <a:latin typeface="Times New Roman" panose="02020603050405020304" pitchFamily="18" charset="0"/>
                <a:cs typeface="Times New Roman" panose="02020603050405020304" pitchFamily="18" charset="0"/>
              </a:rPr>
              <a:t>D</a:t>
            </a:r>
            <a:r>
              <a:rPr lang="en-US" altLang="zh-CN" dirty="0" smtClean="0">
                <a:solidFill>
                  <a:srgbClr val="FFFF00"/>
                </a:solidFill>
              </a:rPr>
              <a:t>(</a:t>
            </a:r>
            <a:r>
              <a:rPr lang="en-US" altLang="zh-CN" i="1" dirty="0" err="1" smtClean="0">
                <a:solidFill>
                  <a:srgbClr val="FFFF00"/>
                </a:solidFill>
                <a:latin typeface="Times New Roman" panose="02020603050405020304" pitchFamily="18" charset="0"/>
                <a:cs typeface="Times New Roman" panose="02020603050405020304" pitchFamily="18" charset="0"/>
              </a:rPr>
              <a:t>k</a:t>
            </a:r>
            <a:r>
              <a:rPr lang="en-US" altLang="zh-CN" dirty="0" err="1" smtClean="0">
                <a:solidFill>
                  <a:srgbClr val="FFFF00"/>
                </a:solidFill>
              </a:rPr>
              <a:t>,</a:t>
            </a:r>
            <a:r>
              <a:rPr lang="en-US" altLang="zh-CN" i="1" dirty="0" err="1" smtClean="0">
                <a:solidFill>
                  <a:srgbClr val="FFFF00"/>
                </a:solidFill>
                <a:latin typeface="Times New Roman" panose="02020603050405020304" pitchFamily="18" charset="0"/>
                <a:cs typeface="Times New Roman" panose="02020603050405020304" pitchFamily="18" charset="0"/>
              </a:rPr>
              <a:t>c</a:t>
            </a:r>
            <a:r>
              <a:rPr lang="en-US" altLang="zh-CN" dirty="0" smtClean="0">
                <a:solidFill>
                  <a:srgbClr val="FFFF00"/>
                </a:solidFill>
              </a:rPr>
              <a:t>)</a:t>
            </a:r>
            <a:r>
              <a:rPr lang="zh-CN" altLang="en-US" dirty="0" smtClean="0"/>
              <a:t>。</a:t>
            </a:r>
            <a:endParaRPr lang="en-US" altLang="zh-CN" dirty="0" smtClean="0"/>
          </a:p>
          <a:p>
            <a:pPr marL="714375" indent="-714375" algn="just">
              <a:buNone/>
            </a:pPr>
            <a:r>
              <a:rPr lang="zh-CN" altLang="en-US" dirty="0" smtClean="0"/>
              <a:t>假定：</a:t>
            </a:r>
            <a:r>
              <a:rPr lang="zh-CN" altLang="en-US" dirty="0" smtClean="0">
                <a:solidFill>
                  <a:srgbClr val="FFFF00"/>
                </a:solidFill>
              </a:rPr>
              <a:t>明文、密文和密钥是各自空间上的一个随机变量，且密钥与明文相互独立。</a:t>
            </a:r>
            <a:endParaRPr lang="en-US" altLang="zh-CN" dirty="0" smtClean="0">
              <a:solidFill>
                <a:srgbClr val="FFFF00"/>
              </a:solidFill>
            </a:endParaRPr>
          </a:p>
          <a:p>
            <a:pPr marL="0" indent="0" algn="just">
              <a:buNone/>
            </a:pPr>
            <a:r>
              <a:rPr lang="zh-CN" altLang="en-US" dirty="0" smtClean="0"/>
              <a:t>定义</a:t>
            </a:r>
            <a:r>
              <a:rPr lang="zh-CN" altLang="en-US" dirty="0" smtClean="0">
                <a:solidFill>
                  <a:srgbClr val="FFFF00"/>
                </a:solidFill>
              </a:rPr>
              <a:t>：完全保密或理论保密</a:t>
            </a:r>
            <a:r>
              <a:rPr lang="en-US" altLang="zh-CN" dirty="0" smtClean="0"/>
              <a:t>—</a:t>
            </a:r>
            <a:r>
              <a:rPr lang="en-US" altLang="zh-CN" b="1" i="1" dirty="0" smtClean="0">
                <a:solidFill>
                  <a:srgbClr val="FFFF00"/>
                </a:solidFill>
                <a:latin typeface="Times New Roman" panose="02020603050405020304" pitchFamily="18" charset="0"/>
                <a:cs typeface="Times New Roman" panose="02020603050405020304" pitchFamily="18" charset="0"/>
              </a:rPr>
              <a:t>I</a:t>
            </a:r>
            <a:r>
              <a:rPr lang="zh-CN" altLang="en-US" dirty="0" smtClean="0">
                <a:solidFill>
                  <a:srgbClr val="FFFF00"/>
                </a:solidFill>
                <a:latin typeface="Times New Roman" panose="02020603050405020304" pitchFamily="18" charset="0"/>
                <a:cs typeface="Times New Roman" panose="02020603050405020304" pitchFamily="18" charset="0"/>
              </a:rPr>
              <a:t>（</a:t>
            </a:r>
            <a:r>
              <a:rPr lang="en-US" altLang="zh-CN" b="1" i="1" dirty="0" smtClean="0">
                <a:solidFill>
                  <a:srgbClr val="FFFF00"/>
                </a:solidFill>
                <a:latin typeface="Times New Roman" panose="02020603050405020304" pitchFamily="18" charset="0"/>
                <a:cs typeface="Times New Roman" panose="02020603050405020304" pitchFamily="18" charset="0"/>
              </a:rPr>
              <a:t>M</a:t>
            </a:r>
            <a:r>
              <a:rPr lang="en-US" altLang="zh-CN" dirty="0" smtClean="0">
                <a:solidFill>
                  <a:srgbClr val="FFFF00"/>
                </a:solidFill>
                <a:latin typeface="Times New Roman" panose="02020603050405020304" pitchFamily="18" charset="0"/>
                <a:cs typeface="Times New Roman" panose="02020603050405020304" pitchFamily="18" charset="0"/>
              </a:rPr>
              <a:t>;</a:t>
            </a:r>
            <a:r>
              <a:rPr lang="en-US" altLang="zh-CN" b="1" i="1" dirty="0" smtClean="0">
                <a:solidFill>
                  <a:srgbClr val="FFFF00"/>
                </a:solidFill>
                <a:latin typeface="Times New Roman" panose="02020603050405020304" pitchFamily="18" charset="0"/>
                <a:cs typeface="Times New Roman" panose="02020603050405020304" pitchFamily="18" charset="0"/>
              </a:rPr>
              <a:t>C</a:t>
            </a:r>
            <a:r>
              <a:rPr lang="zh-CN" altLang="en-US" dirty="0" smtClean="0">
                <a:solidFill>
                  <a:srgbClr val="FFFF00"/>
                </a:solidFill>
                <a:latin typeface="Times New Roman" panose="02020603050405020304" pitchFamily="18" charset="0"/>
                <a:cs typeface="Times New Roman" panose="02020603050405020304" pitchFamily="18" charset="0"/>
              </a:rPr>
              <a:t>）</a:t>
            </a:r>
            <a:r>
              <a:rPr lang="en-US" altLang="zh-CN" dirty="0" smtClean="0">
                <a:solidFill>
                  <a:srgbClr val="FFFF00"/>
                </a:solidFill>
              </a:rPr>
              <a:t>=0 </a:t>
            </a:r>
            <a:r>
              <a:rPr lang="en-US" altLang="zh-CN" dirty="0" smtClean="0"/>
              <a:t>(</a:t>
            </a:r>
            <a:r>
              <a:rPr lang="zh-CN" altLang="en-US" dirty="0" smtClean="0"/>
              <a:t>明文与密文的互信息为</a:t>
            </a:r>
            <a:r>
              <a:rPr lang="en-US" altLang="zh-CN" dirty="0" smtClean="0"/>
              <a:t>0)</a:t>
            </a:r>
            <a:endParaRPr lang="zh-CN" altLang="en-US" dirty="0"/>
          </a:p>
        </p:txBody>
      </p:sp>
      <p:sp>
        <p:nvSpPr>
          <p:cNvPr id="4" name="文本框 3"/>
          <p:cNvSpPr txBox="1"/>
          <p:nvPr/>
        </p:nvSpPr>
        <p:spPr>
          <a:xfrm>
            <a:off x="1392834" y="3544540"/>
            <a:ext cx="5239131" cy="1569660"/>
          </a:xfrm>
          <a:prstGeom prst="rect">
            <a:avLst/>
          </a:prstGeom>
          <a:solidFill>
            <a:srgbClr val="7030A0"/>
          </a:solid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5</a:t>
            </a:r>
            <a:r>
              <a:rPr lang="zh-CN" altLang="en-US" sz="1600" dirty="0">
                <a:latin typeface="Times New Roman" panose="02020603050405020304" pitchFamily="18" charset="0"/>
                <a:cs typeface="Times New Roman" panose="02020603050405020304" pitchFamily="18" charset="0"/>
              </a:rPr>
              <a:t>个等价条件：</a:t>
            </a:r>
            <a:endParaRPr lang="en-US" altLang="zh-CN" sz="160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一个密码体制是完全保密的；</a:t>
            </a:r>
            <a:endParaRPr lang="en-US" altLang="zh-CN" sz="160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altLang="zh-CN" sz="1600" b="1" i="1" dirty="0">
                <a:latin typeface="Times New Roman" panose="02020603050405020304" pitchFamily="18" charset="0"/>
                <a:cs typeface="Times New Roman" panose="02020603050405020304" pitchFamily="18" charset="0"/>
              </a:rPr>
              <a:t>I</a:t>
            </a:r>
            <a:r>
              <a:rPr lang="en-US" altLang="zh-CN" sz="1600" b="1" dirty="0">
                <a:latin typeface="Times New Roman" panose="02020603050405020304" pitchFamily="18" charset="0"/>
                <a:cs typeface="Times New Roman" panose="02020603050405020304" pitchFamily="18" charset="0"/>
              </a:rPr>
              <a:t>(</a:t>
            </a:r>
            <a:r>
              <a:rPr lang="en-US" altLang="zh-CN" sz="1600" b="1" i="1" dirty="0">
                <a:latin typeface="Times New Roman" panose="02020603050405020304" pitchFamily="18" charset="0"/>
                <a:cs typeface="Times New Roman" panose="02020603050405020304" pitchFamily="18" charset="0"/>
              </a:rPr>
              <a:t>M;C</a:t>
            </a:r>
            <a:r>
              <a:rPr lang="en-US" altLang="zh-CN" sz="1600" b="1" dirty="0">
                <a:latin typeface="Times New Roman" panose="02020603050405020304" pitchFamily="18" charset="0"/>
                <a:cs typeface="Times New Roman" panose="02020603050405020304" pitchFamily="18" charset="0"/>
              </a:rPr>
              <a:t>)</a:t>
            </a:r>
            <a:r>
              <a:rPr lang="en-US" altLang="zh-CN" sz="1600" b="1" i="1" dirty="0">
                <a:latin typeface="Times New Roman" panose="02020603050405020304" pitchFamily="18" charset="0"/>
                <a:cs typeface="Times New Roman" panose="02020603050405020304" pitchFamily="18" charset="0"/>
              </a:rPr>
              <a:t>=0;</a:t>
            </a:r>
          </a:p>
          <a:p>
            <a:pPr marL="214313" indent="-214313">
              <a:buFont typeface="Arial" panose="020B0604020202020204" pitchFamily="34" charset="0"/>
              <a:buChar char="•"/>
            </a:pPr>
            <a:r>
              <a:rPr lang="en-US" altLang="zh-CN" sz="1600" b="1" i="1" dirty="0">
                <a:latin typeface="Times New Roman" panose="02020603050405020304" pitchFamily="18" charset="0"/>
                <a:cs typeface="Times New Roman" panose="02020603050405020304" pitchFamily="18" charset="0"/>
              </a:rPr>
              <a:t>H</a:t>
            </a:r>
            <a:r>
              <a:rPr lang="en-US" altLang="zh-CN" sz="1600" b="1" dirty="0">
                <a:latin typeface="Times New Roman" panose="02020603050405020304" pitchFamily="18" charset="0"/>
                <a:cs typeface="Times New Roman" panose="02020603050405020304" pitchFamily="18" charset="0"/>
              </a:rPr>
              <a:t>(</a:t>
            </a:r>
            <a:r>
              <a:rPr lang="en-US" altLang="zh-CN" sz="1600" b="1" i="1" dirty="0">
                <a:latin typeface="Times New Roman" panose="02020603050405020304" pitchFamily="18" charset="0"/>
                <a:cs typeface="Times New Roman" panose="02020603050405020304" pitchFamily="18" charset="0"/>
              </a:rPr>
              <a:t>M|C</a:t>
            </a:r>
            <a:r>
              <a:rPr lang="en-US" altLang="zh-CN" sz="1600" b="1" dirty="0">
                <a:latin typeface="Times New Roman" panose="02020603050405020304" pitchFamily="18" charset="0"/>
                <a:cs typeface="Times New Roman" panose="02020603050405020304" pitchFamily="18" charset="0"/>
              </a:rPr>
              <a:t>)</a:t>
            </a:r>
            <a:r>
              <a:rPr lang="en-US" altLang="zh-CN" sz="1600" b="1" i="1" dirty="0">
                <a:latin typeface="Times New Roman" panose="02020603050405020304" pitchFamily="18" charset="0"/>
                <a:cs typeface="Times New Roman" panose="02020603050405020304" pitchFamily="18" charset="0"/>
              </a:rPr>
              <a:t>=H</a:t>
            </a:r>
            <a:r>
              <a:rPr lang="en-US" altLang="zh-CN" sz="1600" b="1" dirty="0">
                <a:latin typeface="Times New Roman" panose="02020603050405020304" pitchFamily="18" charset="0"/>
                <a:cs typeface="Times New Roman" panose="02020603050405020304" pitchFamily="18" charset="0"/>
              </a:rPr>
              <a:t>(</a:t>
            </a:r>
            <a:r>
              <a:rPr lang="en-US" altLang="zh-CN" sz="1600" b="1" i="1" dirty="0">
                <a:latin typeface="Times New Roman" panose="02020603050405020304" pitchFamily="18" charset="0"/>
                <a:cs typeface="Times New Roman" panose="02020603050405020304" pitchFamily="18" charset="0"/>
              </a:rPr>
              <a:t>M</a:t>
            </a:r>
            <a:r>
              <a:rPr lang="en-US" altLang="zh-CN" sz="1600" b="1" dirty="0">
                <a:latin typeface="Times New Roman" panose="02020603050405020304" pitchFamily="18" charset="0"/>
                <a:cs typeface="Times New Roman" panose="02020603050405020304" pitchFamily="18" charset="0"/>
              </a:rPr>
              <a:t>)</a:t>
            </a:r>
            <a:r>
              <a:rPr lang="en-US" altLang="zh-CN" sz="1600" b="1" i="1" dirty="0">
                <a:latin typeface="Times New Roman" panose="02020603050405020304" pitchFamily="18" charset="0"/>
                <a:cs typeface="Times New Roman" panose="02020603050405020304" pitchFamily="18" charset="0"/>
              </a:rPr>
              <a:t>;</a:t>
            </a:r>
          </a:p>
          <a:p>
            <a:pPr marL="214313" indent="-214313">
              <a:buFont typeface="Arial" panose="020B0604020202020204" pitchFamily="34" charset="0"/>
              <a:buChar char="•"/>
            </a:pPr>
            <a:r>
              <a:rPr lang="en-US" altLang="zh-CN" sz="1600" b="1" i="1" dirty="0">
                <a:latin typeface="Times New Roman" panose="02020603050405020304" pitchFamily="18" charset="0"/>
                <a:cs typeface="Times New Roman" panose="02020603050405020304" pitchFamily="18" charset="0"/>
              </a:rPr>
              <a:t>H</a:t>
            </a:r>
            <a:r>
              <a:rPr lang="en-US" altLang="zh-CN" sz="1600" b="1" dirty="0">
                <a:latin typeface="Times New Roman" panose="02020603050405020304" pitchFamily="18" charset="0"/>
                <a:cs typeface="Times New Roman" panose="02020603050405020304" pitchFamily="18" charset="0"/>
              </a:rPr>
              <a:t>(</a:t>
            </a:r>
            <a:r>
              <a:rPr lang="en-US" altLang="zh-CN" sz="1600" b="1" i="1" dirty="0">
                <a:latin typeface="Times New Roman" panose="02020603050405020304" pitchFamily="18" charset="0"/>
                <a:cs typeface="Times New Roman" panose="02020603050405020304" pitchFamily="18" charset="0"/>
              </a:rPr>
              <a:t>C|M</a:t>
            </a:r>
            <a:r>
              <a:rPr lang="en-US" altLang="zh-CN" sz="1600" b="1" dirty="0">
                <a:latin typeface="Times New Roman" panose="02020603050405020304" pitchFamily="18" charset="0"/>
                <a:cs typeface="Times New Roman" panose="02020603050405020304" pitchFamily="18" charset="0"/>
              </a:rPr>
              <a:t>)</a:t>
            </a:r>
            <a:r>
              <a:rPr lang="en-US" altLang="zh-CN" sz="1600" b="1" i="1" dirty="0">
                <a:latin typeface="Times New Roman" panose="02020603050405020304" pitchFamily="18" charset="0"/>
                <a:cs typeface="Times New Roman" panose="02020603050405020304" pitchFamily="18" charset="0"/>
              </a:rPr>
              <a:t>=H</a:t>
            </a:r>
            <a:r>
              <a:rPr lang="en-US" altLang="zh-CN" sz="1600" b="1" dirty="0">
                <a:latin typeface="Times New Roman" panose="02020603050405020304" pitchFamily="18" charset="0"/>
                <a:cs typeface="Times New Roman" panose="02020603050405020304" pitchFamily="18" charset="0"/>
              </a:rPr>
              <a:t>(</a:t>
            </a:r>
            <a:r>
              <a:rPr lang="en-US" altLang="zh-CN" sz="1600" b="1" i="1" dirty="0">
                <a:latin typeface="Times New Roman" panose="02020603050405020304" pitchFamily="18" charset="0"/>
                <a:cs typeface="Times New Roman" panose="02020603050405020304" pitchFamily="18" charset="0"/>
              </a:rPr>
              <a:t>C</a:t>
            </a:r>
            <a:r>
              <a:rPr lang="en-US" altLang="zh-CN" sz="1600" b="1" dirty="0">
                <a:latin typeface="Times New Roman" panose="02020603050405020304" pitchFamily="18" charset="0"/>
                <a:cs typeface="Times New Roman" panose="02020603050405020304" pitchFamily="18" charset="0"/>
              </a:rPr>
              <a:t>)</a:t>
            </a:r>
            <a:r>
              <a:rPr lang="en-US" altLang="zh-CN" sz="1600" b="1" i="1" dirty="0">
                <a:latin typeface="Times New Roman" panose="02020603050405020304" pitchFamily="18" charset="0"/>
                <a:cs typeface="Times New Roman" panose="02020603050405020304" pitchFamily="18" charset="0"/>
              </a:rPr>
              <a:t>;</a:t>
            </a:r>
          </a:p>
          <a:p>
            <a:pPr marL="214313" indent="-214313">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明文与密文独立。</a:t>
            </a:r>
          </a:p>
        </p:txBody>
      </p:sp>
      <p:sp>
        <p:nvSpPr>
          <p:cNvPr id="5" name="矩形 4"/>
          <p:cNvSpPr/>
          <p:nvPr/>
        </p:nvSpPr>
        <p:spPr>
          <a:xfrm>
            <a:off x="393196" y="5385954"/>
            <a:ext cx="6474329" cy="400110"/>
          </a:xfrm>
          <a:prstGeom prst="rect">
            <a:avLst/>
          </a:prstGeom>
          <a:solidFill>
            <a:srgbClr val="FF0000"/>
          </a:solidFill>
        </p:spPr>
        <p:txBody>
          <a:bodyPr wrap="square">
            <a:spAutoFit/>
          </a:bodyPr>
          <a:lstStyle/>
          <a:p>
            <a:r>
              <a:rPr lang="zh-CN" altLang="en-US" sz="2000" dirty="0"/>
              <a:t>对于完全保密的密码体制，有</a:t>
            </a:r>
            <a:r>
              <a:rPr lang="en-US" altLang="zh-CN" sz="2000" i="1" dirty="0">
                <a:latin typeface="Times New Roman" panose="02020603050405020304" pitchFamily="18" charset="0"/>
                <a:cs typeface="Times New Roman" panose="02020603050405020304" pitchFamily="18" charset="0"/>
              </a:rPr>
              <a:t>H</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K</a:t>
            </a:r>
            <a:r>
              <a:rPr lang="en-US" altLang="zh-CN" sz="2000" dirty="0">
                <a:latin typeface="Times New Roman" panose="02020603050405020304" pitchFamily="18" charset="0"/>
                <a:cs typeface="Times New Roman" panose="02020603050405020304" pitchFamily="18" charset="0"/>
              </a:rPr>
              <a:t>)</a:t>
            </a:r>
            <a:r>
              <a:rPr lang="en-US" altLang="zh-CN" sz="2000" dirty="0">
                <a:sym typeface="Symbol" panose="05050102010706020507" pitchFamily="18" charset="2"/>
              </a:rPr>
              <a:t></a:t>
            </a:r>
            <a:r>
              <a:rPr lang="en-US" altLang="zh-CN" sz="2000" i="1" dirty="0">
                <a:latin typeface="Times New Roman" panose="02020603050405020304" pitchFamily="18" charset="0"/>
                <a:cs typeface="Times New Roman" panose="02020603050405020304" pitchFamily="18" charset="0"/>
              </a:rPr>
              <a:t>H</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M</a:t>
            </a:r>
            <a:r>
              <a:rPr lang="en-US" altLang="zh-CN" sz="2000" dirty="0">
                <a:latin typeface="Times New Roman" panose="02020603050405020304" pitchFamily="18" charset="0"/>
                <a:cs typeface="Times New Roman" panose="02020603050405020304" pitchFamily="18" charset="0"/>
              </a:rPr>
              <a:t>). </a:t>
            </a:r>
            <a:endParaRPr lang="zh-CN" altLang="en-US" sz="2000" dirty="0"/>
          </a:p>
        </p:txBody>
      </p:sp>
      <p:sp>
        <p:nvSpPr>
          <p:cNvPr id="6" name="文本框 5"/>
          <p:cNvSpPr txBox="1"/>
          <p:nvPr/>
        </p:nvSpPr>
        <p:spPr>
          <a:xfrm>
            <a:off x="393196" y="5905418"/>
            <a:ext cx="8312654" cy="707886"/>
          </a:xfrm>
          <a:prstGeom prst="rect">
            <a:avLst/>
          </a:prstGeom>
          <a:solidFill>
            <a:srgbClr val="C00000"/>
          </a:solidFill>
        </p:spPr>
        <p:txBody>
          <a:bodyPr wrap="square" rtlCol="0">
            <a:spAutoFit/>
          </a:bodyPr>
          <a:lstStyle/>
          <a:p>
            <a:r>
              <a:rPr lang="zh-CN" altLang="en-US" sz="2000" dirty="0"/>
              <a:t>即如果要加密</a:t>
            </a:r>
            <a:r>
              <a:rPr lang="en-US" altLang="zh-CN" sz="2000" dirty="0"/>
              <a:t>L</a:t>
            </a:r>
            <a:r>
              <a:rPr lang="zh-CN" altLang="en-US" sz="2000" dirty="0"/>
              <a:t>比特的明文，至少需要</a:t>
            </a:r>
            <a:r>
              <a:rPr lang="en-US" altLang="zh-CN" sz="2000" dirty="0"/>
              <a:t>L</a:t>
            </a:r>
            <a:r>
              <a:rPr lang="zh-CN" altLang="en-US" sz="2000" dirty="0"/>
              <a:t>比特的密钥加密该明文才有可能达到</a:t>
            </a:r>
            <a:r>
              <a:rPr lang="zh-CN" altLang="en-US" sz="2000" dirty="0" smtClean="0"/>
              <a:t>完全保密！！！</a:t>
            </a:r>
            <a:endParaRPr lang="zh-CN" altLang="en-US" sz="2000" dirty="0"/>
          </a:p>
        </p:txBody>
      </p:sp>
    </p:spTree>
    <p:extLst>
      <p:ext uri="{BB962C8B-B14F-4D97-AF65-F5344CB8AC3E}">
        <p14:creationId xmlns:p14="http://schemas.microsoft.com/office/powerpoint/2010/main" val="3562614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FF00"/>
                </a:solidFill>
              </a:rPr>
              <a:t>计算复杂性</a:t>
            </a:r>
            <a:endParaRPr lang="zh-CN" altLang="en-US" dirty="0">
              <a:solidFill>
                <a:srgbClr val="FFFF00"/>
              </a:solidFill>
            </a:endParaRPr>
          </a:p>
        </p:txBody>
      </p:sp>
      <p:sp>
        <p:nvSpPr>
          <p:cNvPr id="3" name="内容占位符 2"/>
          <p:cNvSpPr>
            <a:spLocks noGrp="1"/>
          </p:cNvSpPr>
          <p:nvPr>
            <p:ph idx="1"/>
          </p:nvPr>
        </p:nvSpPr>
        <p:spPr>
          <a:xfrm>
            <a:off x="484710" y="1774558"/>
            <a:ext cx="8402115" cy="777826"/>
          </a:xfrm>
        </p:spPr>
        <p:txBody>
          <a:bodyPr>
            <a:noAutofit/>
          </a:bodyPr>
          <a:lstStyle/>
          <a:p>
            <a:r>
              <a:rPr lang="zh-CN" altLang="en-US" dirty="0" smtClean="0"/>
              <a:t>与信息论方法不同，计算复杂性是研究密码保密性的另一种方法。研究一个问题是否具有可行的求解方法，以及所需的计算时间和硬件资源。</a:t>
            </a:r>
            <a:endParaRPr lang="en-US" altLang="zh-CN" dirty="0" smtClean="0"/>
          </a:p>
        </p:txBody>
      </p:sp>
      <p:sp>
        <p:nvSpPr>
          <p:cNvPr id="4" name="文本框 3"/>
          <p:cNvSpPr txBox="1"/>
          <p:nvPr/>
        </p:nvSpPr>
        <p:spPr>
          <a:xfrm>
            <a:off x="484709" y="2911070"/>
            <a:ext cx="8402115" cy="1597873"/>
          </a:xfrm>
          <a:prstGeom prst="rect">
            <a:avLst/>
          </a:prstGeom>
          <a:solidFill>
            <a:srgbClr val="7030A0"/>
          </a:solidFill>
        </p:spPr>
        <p:txBody>
          <a:bodyPr wrap="square" rtlCol="0">
            <a:spAutoFit/>
          </a:bodyPr>
          <a:lstStyle/>
          <a:p>
            <a:pPr marL="214313" indent="-214313" algn="just">
              <a:lnSpc>
                <a:spcPct val="125000"/>
              </a:lnSpc>
              <a:buFont typeface="Arial" panose="020B0604020202020204" pitchFamily="34" charset="0"/>
              <a:buChar char="•"/>
            </a:pPr>
            <a:r>
              <a:rPr lang="zh-CN" altLang="en-US" sz="1600" dirty="0"/>
              <a:t>如果破译一个密码体制所需的代价，超过了破译者的能力（时间、资源等），则这个密码体制实际是保密的。</a:t>
            </a:r>
            <a:endParaRPr lang="en-US" altLang="zh-CN" sz="1600" dirty="0"/>
          </a:p>
          <a:p>
            <a:pPr marL="214313" indent="-214313" algn="just">
              <a:lnSpc>
                <a:spcPct val="125000"/>
              </a:lnSpc>
              <a:buFont typeface="Arial" panose="020B0604020202020204" pitchFamily="34" charset="0"/>
              <a:buChar char="•"/>
            </a:pPr>
            <a:r>
              <a:rPr lang="zh-CN" altLang="en-US" sz="1600" dirty="0"/>
              <a:t>现代密码体制主要考察实际保密性。理论上不保密的，实际上可能保密。</a:t>
            </a:r>
            <a:endParaRPr lang="en-US" altLang="zh-CN" sz="1600" dirty="0"/>
          </a:p>
          <a:p>
            <a:pPr marL="214313" indent="-214313" algn="just">
              <a:lnSpc>
                <a:spcPct val="125000"/>
              </a:lnSpc>
              <a:buFont typeface="Arial" panose="020B0604020202020204" pitchFamily="34" charset="0"/>
              <a:buChar char="•"/>
            </a:pPr>
            <a:r>
              <a:rPr lang="zh-CN" altLang="en-US" sz="1600" dirty="0"/>
              <a:t>而理论上保密的，在实际上因为密钥管理等原因，可能是脆弱的。</a:t>
            </a:r>
            <a:endParaRPr lang="en-US" altLang="zh-CN" sz="1600" dirty="0"/>
          </a:p>
          <a:p>
            <a:pPr marL="214313" indent="-214313" algn="just">
              <a:lnSpc>
                <a:spcPct val="125000"/>
              </a:lnSpc>
              <a:buFont typeface="Arial" panose="020B0604020202020204" pitchFamily="34" charset="0"/>
              <a:buChar char="•"/>
            </a:pPr>
            <a:r>
              <a:rPr lang="zh-CN" altLang="en-US" sz="1600" dirty="0"/>
              <a:t>密钥的传输、存储、销毁等过程可能不能保证密钥的秘密性，密钥的复用也导致不保密。</a:t>
            </a:r>
          </a:p>
        </p:txBody>
      </p:sp>
      <p:sp>
        <p:nvSpPr>
          <p:cNvPr id="5" name="文本框 4"/>
          <p:cNvSpPr txBox="1"/>
          <p:nvPr/>
        </p:nvSpPr>
        <p:spPr>
          <a:xfrm>
            <a:off x="653894" y="5208079"/>
            <a:ext cx="4031873" cy="1015663"/>
          </a:xfrm>
          <a:prstGeom prst="rect">
            <a:avLst/>
          </a:prstGeom>
          <a:solidFill>
            <a:srgbClr val="FF0000"/>
          </a:solidFill>
        </p:spPr>
        <p:txBody>
          <a:bodyPr wrap="none" rtlCol="0">
            <a:spAutoFit/>
          </a:bodyPr>
          <a:lstStyle/>
          <a:p>
            <a:r>
              <a:rPr lang="zh-CN" altLang="en-US" sz="2000" dirty="0"/>
              <a:t>分析密码的实际保密性主要考察：</a:t>
            </a:r>
            <a:endParaRPr lang="en-US" altLang="zh-CN" sz="2000" dirty="0"/>
          </a:p>
          <a:p>
            <a:pPr marL="214313" indent="-214313">
              <a:buFont typeface="Arial" panose="020B0604020202020204" pitchFamily="34" charset="0"/>
              <a:buChar char="•"/>
            </a:pPr>
            <a:r>
              <a:rPr lang="zh-CN" altLang="en-US" sz="2000" dirty="0"/>
              <a:t>密码分析者的计算能力；</a:t>
            </a:r>
            <a:endParaRPr lang="en-US" altLang="zh-CN" sz="2000" dirty="0"/>
          </a:p>
          <a:p>
            <a:pPr marL="214313" indent="-214313">
              <a:buFont typeface="Arial" panose="020B0604020202020204" pitchFamily="34" charset="0"/>
              <a:buChar char="•"/>
            </a:pPr>
            <a:r>
              <a:rPr lang="zh-CN" altLang="en-US" sz="2000" dirty="0"/>
              <a:t>密码分析算法的有效性。</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9327" y="4764322"/>
            <a:ext cx="2854768" cy="1903178"/>
          </a:xfrm>
          <a:prstGeom prst="rect">
            <a:avLst/>
          </a:prstGeom>
        </p:spPr>
      </p:pic>
    </p:spTree>
    <p:extLst>
      <p:ext uri="{BB962C8B-B14F-4D97-AF65-F5344CB8AC3E}">
        <p14:creationId xmlns:p14="http://schemas.microsoft.com/office/powerpoint/2010/main" val="22739172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因式分解问题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28220" y="2474663"/>
                <a:ext cx="7477580" cy="2754562"/>
              </a:xfrm>
            </p:spPr>
            <p:txBody>
              <a:bodyPr>
                <a:noAutofit/>
              </a:bodyPr>
              <a:lstStyle/>
              <a:p>
                <a:pPr algn="just"/>
                <a:r>
                  <a:rPr lang="zh-CN" altLang="en-US" sz="3200" dirty="0" smtClean="0">
                    <a:solidFill>
                      <a:srgbClr val="FFFF00"/>
                    </a:solidFill>
                  </a:rPr>
                  <a:t>要求对给定的合数</a:t>
                </a:r>
                <a:r>
                  <a:rPr lang="en-US" altLang="zh-CN" sz="3200" i="1" dirty="0" smtClean="0">
                    <a:solidFill>
                      <a:srgbClr val="FFFF00"/>
                    </a:solidFill>
                    <a:latin typeface="Times New Roman" panose="02020603050405020304" pitchFamily="18" charset="0"/>
                    <a:cs typeface="Times New Roman" panose="02020603050405020304" pitchFamily="18" charset="0"/>
                  </a:rPr>
                  <a:t>n</a:t>
                </a:r>
                <a:r>
                  <a:rPr lang="zh-CN" altLang="en-US" sz="3200" dirty="0" smtClean="0">
                    <a:solidFill>
                      <a:srgbClr val="FFFF00"/>
                    </a:solidFill>
                  </a:rPr>
                  <a:t>进行因式分解，即求出素数</a:t>
                </a:r>
                <a:r>
                  <a:rPr lang="en-US" altLang="zh-CN" sz="3200" i="1" dirty="0" smtClean="0">
                    <a:solidFill>
                      <a:srgbClr val="FFFF00"/>
                    </a:solidFill>
                    <a:latin typeface="Times New Roman" panose="02020603050405020304" pitchFamily="18" charset="0"/>
                    <a:cs typeface="Times New Roman" panose="02020603050405020304" pitchFamily="18" charset="0"/>
                  </a:rPr>
                  <a:t>p</a:t>
                </a:r>
                <a:r>
                  <a:rPr lang="en-US" altLang="zh-CN" sz="3200" i="1" baseline="-25000" dirty="0" smtClean="0">
                    <a:solidFill>
                      <a:srgbClr val="FFFF00"/>
                    </a:solidFill>
                    <a:latin typeface="Times New Roman" panose="02020603050405020304" pitchFamily="18" charset="0"/>
                    <a:cs typeface="Times New Roman" panose="02020603050405020304" pitchFamily="18" charset="0"/>
                  </a:rPr>
                  <a:t>1</a:t>
                </a:r>
                <a:r>
                  <a:rPr lang="zh-CN" altLang="en-US" sz="3200" i="1" dirty="0" smtClean="0">
                    <a:solidFill>
                      <a:srgbClr val="FFFF00"/>
                    </a:solidFill>
                    <a:latin typeface="Times New Roman" panose="02020603050405020304" pitchFamily="18" charset="0"/>
                    <a:cs typeface="Times New Roman" panose="02020603050405020304" pitchFamily="18" charset="0"/>
                  </a:rPr>
                  <a:t>、</a:t>
                </a:r>
                <a:r>
                  <a:rPr lang="en-US" altLang="zh-CN" sz="3200" i="1" dirty="0" smtClean="0">
                    <a:solidFill>
                      <a:srgbClr val="FFFF00"/>
                    </a:solidFill>
                    <a:latin typeface="Times New Roman" panose="02020603050405020304" pitchFamily="18" charset="0"/>
                    <a:cs typeface="Times New Roman" panose="02020603050405020304" pitchFamily="18" charset="0"/>
                  </a:rPr>
                  <a:t>p</a:t>
                </a:r>
                <a:r>
                  <a:rPr lang="en-US" altLang="zh-CN" sz="3200" baseline="-25000" dirty="0" smtClean="0">
                    <a:solidFill>
                      <a:srgbClr val="FFFF00"/>
                    </a:solidFill>
                    <a:latin typeface="Times New Roman" panose="02020603050405020304" pitchFamily="18" charset="0"/>
                    <a:cs typeface="Times New Roman" panose="02020603050405020304" pitchFamily="18" charset="0"/>
                  </a:rPr>
                  <a:t>2</a:t>
                </a:r>
                <a:r>
                  <a:rPr lang="zh-CN" altLang="en-US" sz="3200" dirty="0" smtClean="0">
                    <a:solidFill>
                      <a:srgbClr val="FFFF00"/>
                    </a:solidFill>
                    <a:latin typeface="Times New Roman" panose="02020603050405020304" pitchFamily="18" charset="0"/>
                    <a:cs typeface="Times New Roman" panose="02020603050405020304" pitchFamily="18" charset="0"/>
                  </a:rPr>
                  <a:t>、</a:t>
                </a:r>
                <a:r>
                  <a:rPr lang="en-US" altLang="zh-CN" sz="3200" dirty="0" smtClean="0">
                    <a:solidFill>
                      <a:srgbClr val="FFFF00"/>
                    </a:solidFill>
                    <a:latin typeface="Times New Roman" panose="02020603050405020304" pitchFamily="18" charset="0"/>
                    <a:cs typeface="Times New Roman" panose="02020603050405020304" pitchFamily="18" charset="0"/>
                  </a:rPr>
                  <a:t>…</a:t>
                </a:r>
                <a:r>
                  <a:rPr lang="zh-CN" altLang="en-US" sz="3200" dirty="0" smtClean="0">
                    <a:solidFill>
                      <a:srgbClr val="FFFF00"/>
                    </a:solidFill>
                    <a:latin typeface="Times New Roman" panose="02020603050405020304" pitchFamily="18" charset="0"/>
                    <a:cs typeface="Times New Roman" panose="02020603050405020304" pitchFamily="18" charset="0"/>
                  </a:rPr>
                  <a:t>、</a:t>
                </a:r>
                <a:r>
                  <a:rPr lang="en-US" altLang="zh-CN" sz="3200" i="1" dirty="0" smtClean="0">
                    <a:solidFill>
                      <a:srgbClr val="FFFF00"/>
                    </a:solidFill>
                    <a:latin typeface="Times New Roman" panose="02020603050405020304" pitchFamily="18" charset="0"/>
                    <a:cs typeface="Times New Roman" panose="02020603050405020304" pitchFamily="18" charset="0"/>
                  </a:rPr>
                  <a:t>p</a:t>
                </a:r>
                <a:r>
                  <a:rPr lang="en-US" altLang="zh-CN" sz="3200" i="1" baseline="-25000" dirty="0" smtClean="0">
                    <a:solidFill>
                      <a:srgbClr val="FFFF00"/>
                    </a:solidFill>
                    <a:latin typeface="Times New Roman" panose="02020603050405020304" pitchFamily="18" charset="0"/>
                    <a:cs typeface="Times New Roman" panose="02020603050405020304" pitchFamily="18" charset="0"/>
                  </a:rPr>
                  <a:t>m</a:t>
                </a:r>
                <a:r>
                  <a:rPr lang="zh-CN" altLang="en-US" sz="3200" dirty="0" smtClean="0">
                    <a:solidFill>
                      <a:srgbClr val="FFFF00"/>
                    </a:solidFill>
                  </a:rPr>
                  <a:t>和自然数</a:t>
                </a:r>
                <a:r>
                  <a:rPr lang="en-US" altLang="zh-CN" sz="3200" i="1" dirty="0" smtClean="0">
                    <a:solidFill>
                      <a:srgbClr val="FFFF00"/>
                    </a:solidFill>
                    <a:latin typeface="Times New Roman" panose="02020603050405020304" pitchFamily="18" charset="0"/>
                    <a:cs typeface="Times New Roman" panose="02020603050405020304" pitchFamily="18" charset="0"/>
                  </a:rPr>
                  <a:t>e</a:t>
                </a:r>
                <a:r>
                  <a:rPr lang="en-US" altLang="zh-CN" sz="3200" i="1" baseline="-25000" dirty="0" smtClean="0">
                    <a:solidFill>
                      <a:srgbClr val="FFFF00"/>
                    </a:solidFill>
                    <a:latin typeface="Times New Roman" panose="02020603050405020304" pitchFamily="18" charset="0"/>
                    <a:cs typeface="Times New Roman" panose="02020603050405020304" pitchFamily="18" charset="0"/>
                  </a:rPr>
                  <a:t>1</a:t>
                </a:r>
                <a:r>
                  <a:rPr lang="zh-CN" altLang="en-US" sz="3200" i="1" dirty="0" smtClean="0">
                    <a:solidFill>
                      <a:srgbClr val="FFFF00"/>
                    </a:solidFill>
                    <a:latin typeface="Times New Roman" panose="02020603050405020304" pitchFamily="18" charset="0"/>
                    <a:cs typeface="Times New Roman" panose="02020603050405020304" pitchFamily="18" charset="0"/>
                  </a:rPr>
                  <a:t>、</a:t>
                </a:r>
                <a:r>
                  <a:rPr lang="en-US" altLang="zh-CN" sz="3200" i="1" dirty="0" smtClean="0">
                    <a:solidFill>
                      <a:srgbClr val="FFFF00"/>
                    </a:solidFill>
                    <a:latin typeface="Times New Roman" panose="02020603050405020304" pitchFamily="18" charset="0"/>
                    <a:cs typeface="Times New Roman" panose="02020603050405020304" pitchFamily="18" charset="0"/>
                  </a:rPr>
                  <a:t>e</a:t>
                </a:r>
                <a:r>
                  <a:rPr lang="en-US" altLang="zh-CN" sz="3200" i="1" baseline="-25000" dirty="0" smtClean="0">
                    <a:solidFill>
                      <a:srgbClr val="FFFF00"/>
                    </a:solidFill>
                    <a:latin typeface="Times New Roman" panose="02020603050405020304" pitchFamily="18" charset="0"/>
                    <a:cs typeface="Times New Roman" panose="02020603050405020304" pitchFamily="18" charset="0"/>
                  </a:rPr>
                  <a:t>2</a:t>
                </a:r>
                <a:r>
                  <a:rPr lang="zh-CN" altLang="en-US" sz="3200" i="1" dirty="0" smtClean="0">
                    <a:solidFill>
                      <a:srgbClr val="FFFF00"/>
                    </a:solidFill>
                    <a:latin typeface="Times New Roman" panose="02020603050405020304" pitchFamily="18" charset="0"/>
                    <a:cs typeface="Times New Roman" panose="02020603050405020304" pitchFamily="18" charset="0"/>
                  </a:rPr>
                  <a:t>、</a:t>
                </a:r>
                <a:r>
                  <a:rPr lang="en-US" altLang="zh-CN" sz="3200" i="1" dirty="0" smtClean="0">
                    <a:solidFill>
                      <a:srgbClr val="FFFF00"/>
                    </a:solidFill>
                    <a:latin typeface="Times New Roman" panose="02020603050405020304" pitchFamily="18" charset="0"/>
                    <a:cs typeface="Times New Roman" panose="02020603050405020304" pitchFamily="18" charset="0"/>
                  </a:rPr>
                  <a:t>…</a:t>
                </a:r>
                <a:r>
                  <a:rPr lang="zh-CN" altLang="en-US" sz="3200" i="1" dirty="0" smtClean="0">
                    <a:solidFill>
                      <a:srgbClr val="FFFF00"/>
                    </a:solidFill>
                    <a:latin typeface="Times New Roman" panose="02020603050405020304" pitchFamily="18" charset="0"/>
                    <a:cs typeface="Times New Roman" panose="02020603050405020304" pitchFamily="18" charset="0"/>
                  </a:rPr>
                  <a:t>、</a:t>
                </a:r>
                <a:r>
                  <a:rPr lang="en-US" altLang="zh-CN" sz="3200" i="1" dirty="0" err="1" smtClean="0">
                    <a:solidFill>
                      <a:srgbClr val="FFFF00"/>
                    </a:solidFill>
                    <a:latin typeface="Times New Roman" panose="02020603050405020304" pitchFamily="18" charset="0"/>
                    <a:cs typeface="Times New Roman" panose="02020603050405020304" pitchFamily="18" charset="0"/>
                  </a:rPr>
                  <a:t>e</a:t>
                </a:r>
                <a:r>
                  <a:rPr lang="en-US" altLang="zh-CN" sz="3200" i="1" baseline="-25000" dirty="0" err="1" smtClean="0">
                    <a:solidFill>
                      <a:srgbClr val="FFFF00"/>
                    </a:solidFill>
                    <a:latin typeface="Times New Roman" panose="02020603050405020304" pitchFamily="18" charset="0"/>
                    <a:cs typeface="Times New Roman" panose="02020603050405020304" pitchFamily="18" charset="0"/>
                  </a:rPr>
                  <a:t>m</a:t>
                </a:r>
                <a:r>
                  <a:rPr lang="en-US" altLang="zh-CN" sz="3200" dirty="0" smtClean="0">
                    <a:solidFill>
                      <a:srgbClr val="FFFF00"/>
                    </a:solidFill>
                  </a:rPr>
                  <a:t>, </a:t>
                </a:r>
                <a:r>
                  <a:rPr lang="zh-CN" altLang="en-US" sz="3200" dirty="0" smtClean="0">
                    <a:solidFill>
                      <a:srgbClr val="FFFF00"/>
                    </a:solidFill>
                  </a:rPr>
                  <a:t>使得</a:t>
                </a:r>
                <a:endParaRPr lang="en-US" altLang="zh-CN" sz="3200" dirty="0" smtClean="0">
                  <a:solidFill>
                    <a:srgbClr val="FFFF00"/>
                  </a:solidFill>
                </a:endParaRPr>
              </a:p>
              <a:p>
                <a:pPr algn="just"/>
                <a:endParaRPr lang="en-US" altLang="zh-CN" sz="3200" dirty="0" smtClean="0">
                  <a:solidFill>
                    <a:srgbClr val="FFFF00"/>
                  </a:solidFill>
                </a:endParaRPr>
              </a:p>
              <a:p>
                <a:pPr marL="0" indent="0" algn="just">
                  <a:buNone/>
                </a:pPr>
                <a14:m>
                  <m:oMathPara xmlns:m="http://schemas.openxmlformats.org/officeDocument/2006/math">
                    <m:oMathParaPr>
                      <m:jc m:val="center"/>
                    </m:oMathParaPr>
                    <m:oMath xmlns:m="http://schemas.openxmlformats.org/officeDocument/2006/math">
                      <m:r>
                        <a:rPr lang="en-US" altLang="zh-CN" sz="3200" b="0" i="1" smtClean="0">
                          <a:solidFill>
                            <a:srgbClr val="FFFF00"/>
                          </a:solidFill>
                          <a:latin typeface="Cambria Math" panose="02040503050406030204" pitchFamily="18" charset="0"/>
                        </a:rPr>
                        <m:t>𝑛</m:t>
                      </m:r>
                      <m:r>
                        <a:rPr lang="en-US" altLang="zh-CN" sz="3200" b="0" i="1" smtClean="0">
                          <a:solidFill>
                            <a:srgbClr val="FFFF00"/>
                          </a:solidFill>
                          <a:latin typeface="Cambria Math" panose="02040503050406030204" pitchFamily="18" charset="0"/>
                        </a:rPr>
                        <m:t>=</m:t>
                      </m:r>
                      <m:sSubSup>
                        <m:sSubSupPr>
                          <m:ctrlPr>
                            <a:rPr lang="en-US" altLang="zh-CN" sz="3200" b="0" i="1" smtClean="0">
                              <a:solidFill>
                                <a:srgbClr val="FFFF00"/>
                              </a:solidFill>
                              <a:latin typeface="Cambria Math" panose="02040503050406030204" pitchFamily="18" charset="0"/>
                            </a:rPr>
                          </m:ctrlPr>
                        </m:sSubSupPr>
                        <m:e>
                          <m:r>
                            <a:rPr lang="en-US" altLang="zh-CN" sz="3200" b="0" i="1" smtClean="0">
                              <a:solidFill>
                                <a:srgbClr val="FFFF00"/>
                              </a:solidFill>
                              <a:latin typeface="Cambria Math" panose="02040503050406030204" pitchFamily="18" charset="0"/>
                            </a:rPr>
                            <m:t>𝑝</m:t>
                          </m:r>
                        </m:e>
                        <m:sub>
                          <m:r>
                            <a:rPr lang="en-US" altLang="zh-CN" sz="3200" b="0" i="1" smtClean="0">
                              <a:solidFill>
                                <a:srgbClr val="FFFF00"/>
                              </a:solidFill>
                              <a:latin typeface="Cambria Math" panose="02040503050406030204" pitchFamily="18" charset="0"/>
                            </a:rPr>
                            <m:t>1</m:t>
                          </m:r>
                        </m:sub>
                        <m:sup>
                          <m:sSub>
                            <m:sSubPr>
                              <m:ctrlPr>
                                <a:rPr lang="en-US" altLang="zh-CN" sz="3200" b="0" i="1" smtClean="0">
                                  <a:solidFill>
                                    <a:srgbClr val="FFFF00"/>
                                  </a:solidFill>
                                  <a:latin typeface="Cambria Math" panose="02040503050406030204" pitchFamily="18" charset="0"/>
                                </a:rPr>
                              </m:ctrlPr>
                            </m:sSubPr>
                            <m:e>
                              <m:r>
                                <a:rPr lang="en-US" altLang="zh-CN" sz="3200" b="0" i="1" smtClean="0">
                                  <a:solidFill>
                                    <a:srgbClr val="FFFF00"/>
                                  </a:solidFill>
                                  <a:latin typeface="Cambria Math" panose="02040503050406030204" pitchFamily="18" charset="0"/>
                                </a:rPr>
                                <m:t>𝑒</m:t>
                              </m:r>
                            </m:e>
                            <m:sub>
                              <m:r>
                                <a:rPr lang="en-US" altLang="zh-CN" sz="3200" b="0" i="1" smtClean="0">
                                  <a:solidFill>
                                    <a:srgbClr val="FFFF00"/>
                                  </a:solidFill>
                                  <a:latin typeface="Cambria Math" panose="02040503050406030204" pitchFamily="18" charset="0"/>
                                </a:rPr>
                                <m:t>1</m:t>
                              </m:r>
                            </m:sub>
                          </m:sSub>
                        </m:sup>
                      </m:sSubSup>
                      <m:sSubSup>
                        <m:sSubSupPr>
                          <m:ctrlPr>
                            <a:rPr lang="en-US" altLang="zh-CN" sz="3200" i="1">
                              <a:solidFill>
                                <a:srgbClr val="FFFF00"/>
                              </a:solidFill>
                              <a:latin typeface="Cambria Math" panose="02040503050406030204" pitchFamily="18" charset="0"/>
                            </a:rPr>
                          </m:ctrlPr>
                        </m:sSubSupPr>
                        <m:e>
                          <m:r>
                            <a:rPr lang="en-US" altLang="zh-CN" sz="3200" i="1">
                              <a:solidFill>
                                <a:srgbClr val="FFFF00"/>
                              </a:solidFill>
                              <a:latin typeface="Cambria Math" panose="02040503050406030204" pitchFamily="18" charset="0"/>
                            </a:rPr>
                            <m:t>𝑝</m:t>
                          </m:r>
                        </m:e>
                        <m:sub>
                          <m:r>
                            <a:rPr lang="en-US" altLang="zh-CN" sz="3200" b="0" i="1" smtClean="0">
                              <a:solidFill>
                                <a:srgbClr val="FFFF00"/>
                              </a:solidFill>
                              <a:latin typeface="Cambria Math" panose="02040503050406030204" pitchFamily="18" charset="0"/>
                            </a:rPr>
                            <m:t>2</m:t>
                          </m:r>
                        </m:sub>
                        <m:sup>
                          <m:sSub>
                            <m:sSubPr>
                              <m:ctrlPr>
                                <a:rPr lang="en-US" altLang="zh-CN" sz="3200" i="1">
                                  <a:solidFill>
                                    <a:srgbClr val="FFFF00"/>
                                  </a:solidFill>
                                  <a:latin typeface="Cambria Math" panose="02040503050406030204" pitchFamily="18" charset="0"/>
                                </a:rPr>
                              </m:ctrlPr>
                            </m:sSubPr>
                            <m:e>
                              <m:r>
                                <a:rPr lang="en-US" altLang="zh-CN" sz="3200" i="1">
                                  <a:solidFill>
                                    <a:srgbClr val="FFFF00"/>
                                  </a:solidFill>
                                  <a:latin typeface="Cambria Math" panose="02040503050406030204" pitchFamily="18" charset="0"/>
                                </a:rPr>
                                <m:t>𝑒</m:t>
                              </m:r>
                            </m:e>
                            <m:sub>
                              <m:r>
                                <a:rPr lang="en-US" altLang="zh-CN" sz="3200" b="0" i="1" smtClean="0">
                                  <a:solidFill>
                                    <a:srgbClr val="FFFF00"/>
                                  </a:solidFill>
                                  <a:latin typeface="Cambria Math" panose="02040503050406030204" pitchFamily="18" charset="0"/>
                                </a:rPr>
                                <m:t>2</m:t>
                              </m:r>
                            </m:sub>
                          </m:sSub>
                        </m:sup>
                      </m:sSubSup>
                      <m:r>
                        <a:rPr lang="en-US" altLang="zh-CN" sz="3200" b="0" i="1" smtClean="0">
                          <a:solidFill>
                            <a:srgbClr val="FFFF00"/>
                          </a:solidFill>
                          <a:latin typeface="Cambria Math" panose="02040503050406030204" pitchFamily="18" charset="0"/>
                        </a:rPr>
                        <m:t>…</m:t>
                      </m:r>
                      <m:sSubSup>
                        <m:sSubSupPr>
                          <m:ctrlPr>
                            <a:rPr lang="en-US" altLang="zh-CN" sz="3200" i="1">
                              <a:solidFill>
                                <a:srgbClr val="FFFF00"/>
                              </a:solidFill>
                              <a:latin typeface="Cambria Math" panose="02040503050406030204" pitchFamily="18" charset="0"/>
                            </a:rPr>
                          </m:ctrlPr>
                        </m:sSubSupPr>
                        <m:e>
                          <m:r>
                            <a:rPr lang="en-US" altLang="zh-CN" sz="3200" i="1">
                              <a:solidFill>
                                <a:srgbClr val="FFFF00"/>
                              </a:solidFill>
                              <a:latin typeface="Cambria Math" panose="02040503050406030204" pitchFamily="18" charset="0"/>
                            </a:rPr>
                            <m:t>𝑝</m:t>
                          </m:r>
                        </m:e>
                        <m:sub>
                          <m:r>
                            <a:rPr lang="en-US" altLang="zh-CN" sz="3200" b="0" i="1" smtClean="0">
                              <a:solidFill>
                                <a:srgbClr val="FFFF00"/>
                              </a:solidFill>
                              <a:latin typeface="Cambria Math" panose="02040503050406030204" pitchFamily="18" charset="0"/>
                            </a:rPr>
                            <m:t>𝑚</m:t>
                          </m:r>
                        </m:sub>
                        <m:sup>
                          <m:sSub>
                            <m:sSubPr>
                              <m:ctrlPr>
                                <a:rPr lang="en-US" altLang="zh-CN" sz="3200" i="1">
                                  <a:solidFill>
                                    <a:srgbClr val="FFFF00"/>
                                  </a:solidFill>
                                  <a:latin typeface="Cambria Math" panose="02040503050406030204" pitchFamily="18" charset="0"/>
                                </a:rPr>
                              </m:ctrlPr>
                            </m:sSubPr>
                            <m:e>
                              <m:r>
                                <a:rPr lang="en-US" altLang="zh-CN" sz="3200" i="1">
                                  <a:solidFill>
                                    <a:srgbClr val="FFFF00"/>
                                  </a:solidFill>
                                  <a:latin typeface="Cambria Math" panose="02040503050406030204" pitchFamily="18" charset="0"/>
                                </a:rPr>
                                <m:t>𝑒</m:t>
                              </m:r>
                            </m:e>
                            <m:sub>
                              <m:r>
                                <a:rPr lang="en-US" altLang="zh-CN" sz="3200" b="0" i="1" smtClean="0">
                                  <a:solidFill>
                                    <a:srgbClr val="FFFF00"/>
                                  </a:solidFill>
                                  <a:latin typeface="Cambria Math" panose="02040503050406030204" pitchFamily="18" charset="0"/>
                                </a:rPr>
                                <m:t>𝑚</m:t>
                              </m:r>
                            </m:sub>
                          </m:sSub>
                        </m:sup>
                      </m:sSubSup>
                    </m:oMath>
                  </m:oMathPara>
                </a14:m>
                <a:endParaRPr lang="zh-CN" altLang="en-US" sz="3200" dirty="0">
                  <a:solidFill>
                    <a:srgbClr val="FFFF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28220" y="2474663"/>
                <a:ext cx="7477580" cy="2754562"/>
              </a:xfrm>
              <a:blipFill rotWithShape="0">
                <a:blip r:embed="rId2"/>
                <a:stretch>
                  <a:fillRect l="-1304" t="-3761" r="-20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3423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FF00"/>
                </a:solidFill>
              </a:rPr>
              <a:t>一、密码学概述</a:t>
            </a:r>
            <a:endParaRPr lang="zh-CN" altLang="en-US" dirty="0">
              <a:solidFill>
                <a:srgbClr val="FFFF00"/>
              </a:solidFill>
            </a:endParaRPr>
          </a:p>
        </p:txBody>
      </p:sp>
      <p:sp>
        <p:nvSpPr>
          <p:cNvPr id="3" name="内容占位符 2"/>
          <p:cNvSpPr>
            <a:spLocks noGrp="1"/>
          </p:cNvSpPr>
          <p:nvPr>
            <p:ph idx="1"/>
          </p:nvPr>
        </p:nvSpPr>
        <p:spPr>
          <a:xfrm>
            <a:off x="646508" y="1628776"/>
            <a:ext cx="7811691" cy="4448174"/>
          </a:xfrm>
        </p:spPr>
        <p:txBody>
          <a:bodyPr>
            <a:noAutofit/>
          </a:bodyPr>
          <a:lstStyle/>
          <a:p>
            <a:pPr algn="just"/>
            <a:r>
              <a:rPr lang="zh-CN" altLang="en-US" sz="2400" dirty="0"/>
              <a:t>网络空间安全的理论基础，大多数应用离不开密码理论的支撑；</a:t>
            </a:r>
            <a:endParaRPr lang="en-US" altLang="zh-CN" sz="2400" dirty="0"/>
          </a:p>
          <a:p>
            <a:pPr algn="just"/>
            <a:r>
              <a:rPr lang="en-US" altLang="zh-CN" sz="2400" dirty="0"/>
              <a:t>1949</a:t>
            </a:r>
            <a:r>
              <a:rPr lang="zh-CN" altLang="en-US" sz="2400" dirty="0"/>
              <a:t>年以前密码技术是一种</a:t>
            </a:r>
            <a:r>
              <a:rPr lang="zh-CN" altLang="en-US" sz="2400" dirty="0" smtClean="0"/>
              <a:t>技巧（</a:t>
            </a:r>
            <a:r>
              <a:rPr lang="zh-CN" altLang="en-US" sz="2400" dirty="0" smtClean="0">
                <a:solidFill>
                  <a:srgbClr val="FFFF00"/>
                </a:solidFill>
              </a:rPr>
              <a:t>古典密码</a:t>
            </a:r>
            <a:r>
              <a:rPr lang="zh-CN" altLang="en-US" sz="2400" dirty="0" smtClean="0"/>
              <a:t>）；</a:t>
            </a:r>
            <a:endParaRPr lang="en-US" altLang="zh-CN" sz="2400" dirty="0"/>
          </a:p>
          <a:p>
            <a:pPr algn="just"/>
            <a:r>
              <a:rPr lang="en-US" altLang="zh-CN" sz="2400" dirty="0"/>
              <a:t>1949</a:t>
            </a:r>
            <a:r>
              <a:rPr lang="zh-CN" altLang="en-US" sz="2400" dirty="0"/>
              <a:t>年</a:t>
            </a:r>
            <a:r>
              <a:rPr lang="en-US" altLang="zh-CN" sz="2400" dirty="0"/>
              <a:t>Shannon</a:t>
            </a:r>
            <a:r>
              <a:rPr lang="zh-CN" altLang="en-US" sz="2400" dirty="0"/>
              <a:t>发表</a:t>
            </a:r>
            <a:r>
              <a:rPr lang="en-US" altLang="zh-CN" sz="2400" dirty="0"/>
              <a:t>《</a:t>
            </a:r>
            <a:r>
              <a:rPr lang="zh-CN" altLang="en-US" sz="2400" dirty="0"/>
              <a:t>保密系统的通信理论</a:t>
            </a:r>
            <a:r>
              <a:rPr lang="en-US" altLang="zh-CN" sz="2400" dirty="0"/>
              <a:t>》</a:t>
            </a:r>
            <a:r>
              <a:rPr lang="zh-CN" altLang="en-US" sz="2400" dirty="0"/>
              <a:t>；</a:t>
            </a:r>
            <a:endParaRPr lang="en-US" altLang="zh-CN" sz="2400" dirty="0"/>
          </a:p>
          <a:p>
            <a:pPr algn="just"/>
            <a:r>
              <a:rPr lang="en-US" altLang="zh-CN" sz="2400" dirty="0"/>
              <a:t>1970</a:t>
            </a:r>
            <a:r>
              <a:rPr lang="zh-CN" altLang="en-US" sz="2400" dirty="0"/>
              <a:t>年</a:t>
            </a:r>
            <a:r>
              <a:rPr lang="en-US" altLang="zh-CN" sz="2400" dirty="0"/>
              <a:t>IBM</a:t>
            </a:r>
            <a:r>
              <a:rPr lang="zh-CN" altLang="en-US" sz="2400" dirty="0"/>
              <a:t>推出</a:t>
            </a:r>
            <a:r>
              <a:rPr lang="en-US" altLang="zh-CN" sz="2400" dirty="0"/>
              <a:t>DES</a:t>
            </a:r>
            <a:r>
              <a:rPr lang="zh-CN" altLang="en-US" sz="2400" dirty="0"/>
              <a:t>（数据加密标准）密码算法；</a:t>
            </a:r>
            <a:endParaRPr lang="en-US" altLang="zh-CN" sz="2400" dirty="0"/>
          </a:p>
          <a:p>
            <a:pPr algn="just"/>
            <a:r>
              <a:rPr lang="en-US" altLang="zh-CN" sz="2400" dirty="0"/>
              <a:t>1976</a:t>
            </a:r>
            <a:r>
              <a:rPr lang="zh-CN" altLang="en-US" sz="2400" dirty="0"/>
              <a:t>年</a:t>
            </a:r>
            <a:r>
              <a:rPr lang="en-US" altLang="zh-CN" sz="2400" dirty="0" err="1"/>
              <a:t>Diffie</a:t>
            </a:r>
            <a:r>
              <a:rPr lang="zh-CN" altLang="en-US" sz="2400" dirty="0"/>
              <a:t>和</a:t>
            </a:r>
            <a:r>
              <a:rPr lang="en-US" altLang="zh-CN" sz="2400" dirty="0"/>
              <a:t>Hellman</a:t>
            </a:r>
            <a:r>
              <a:rPr lang="zh-CN" altLang="en-US" sz="2400" dirty="0"/>
              <a:t>发表了</a:t>
            </a:r>
            <a:r>
              <a:rPr lang="en-US" altLang="zh-CN" sz="2400" dirty="0"/>
              <a:t>《</a:t>
            </a:r>
            <a:r>
              <a:rPr lang="zh-CN" altLang="en-US" sz="2400" dirty="0"/>
              <a:t>密码学的新方向</a:t>
            </a:r>
            <a:r>
              <a:rPr lang="en-US" altLang="zh-CN" sz="2400" dirty="0"/>
              <a:t>》</a:t>
            </a:r>
            <a:r>
              <a:rPr lang="zh-CN" altLang="en-US" sz="2400" dirty="0"/>
              <a:t>，引入公钥密码的概念，基于公开信息的密钥交换和互不信任双方的信息认证问题成为可能；</a:t>
            </a:r>
            <a:endParaRPr lang="en-US" altLang="zh-CN" sz="2400" dirty="0"/>
          </a:p>
          <a:p>
            <a:pPr algn="just"/>
            <a:r>
              <a:rPr lang="zh-CN" altLang="en-US" sz="2400" dirty="0"/>
              <a:t>广泛应用于信息加密、真实性认证、完整性保护、产品防伪等。</a:t>
            </a:r>
          </a:p>
        </p:txBody>
      </p:sp>
    </p:spTree>
    <p:extLst>
      <p:ext uri="{BB962C8B-B14F-4D97-AF65-F5344CB8AC3E}">
        <p14:creationId xmlns:p14="http://schemas.microsoft.com/office/powerpoint/2010/main" val="965841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二元域上的多元二次方程组的求解问题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27484" y="2396939"/>
                <a:ext cx="6709906" cy="4070536"/>
              </a:xfrm>
            </p:spPr>
            <p:txBody>
              <a:bodyPr>
                <a:noAutofit/>
              </a:bodyPr>
              <a:lstStyle/>
              <a:p>
                <a:r>
                  <a:rPr lang="en-US" altLang="zh-CN" sz="1800" dirty="0" smtClean="0">
                    <a:solidFill>
                      <a:srgbClr val="FFFF00"/>
                    </a:solidFill>
                  </a:rPr>
                  <a:t>  </a:t>
                </a:r>
                <a:r>
                  <a:rPr lang="zh-CN" altLang="en-US" sz="1800" dirty="0" smtClean="0">
                    <a:solidFill>
                      <a:srgbClr val="FFFF00"/>
                    </a:solidFill>
                  </a:rPr>
                  <a:t>求出满足</a:t>
                </a:r>
                <a:endParaRPr lang="en-US" altLang="zh-CN" sz="1800" dirty="0" smtClean="0">
                  <a:solidFill>
                    <a:srgbClr val="FFFF00"/>
                  </a:solidFill>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sz="1800" i="1" smtClean="0">
                              <a:solidFill>
                                <a:srgbClr val="FFFF00"/>
                              </a:solidFill>
                              <a:latin typeface="Cambria Math" panose="02040503050406030204" pitchFamily="18" charset="0"/>
                            </a:rPr>
                          </m:ctrlPr>
                        </m:dPr>
                        <m:e>
                          <m:eqArr>
                            <m:eqArrPr>
                              <m:ctrlPr>
                                <a:rPr lang="en-US" altLang="zh-CN" sz="1800" i="1" smtClean="0">
                                  <a:solidFill>
                                    <a:srgbClr val="FFFF00"/>
                                  </a:solidFill>
                                  <a:latin typeface="Cambria Math" panose="02040503050406030204" pitchFamily="18" charset="0"/>
                                </a:rPr>
                              </m:ctrlPr>
                            </m:eqArrPr>
                            <m:e>
                              <m:sSub>
                                <m:sSubPr>
                                  <m:ctrlPr>
                                    <a:rPr lang="en-US" altLang="zh-CN" sz="1800" i="1" smtClean="0">
                                      <a:solidFill>
                                        <a:srgbClr val="FFFF00"/>
                                      </a:solidFill>
                                      <a:latin typeface="Cambria Math" panose="02040503050406030204" pitchFamily="18" charset="0"/>
                                    </a:rPr>
                                  </m:ctrlPr>
                                </m:sSubPr>
                                <m:e>
                                  <m:r>
                                    <a:rPr lang="en-US" altLang="zh-CN" sz="1800" b="0" i="1" smtClean="0">
                                      <a:solidFill>
                                        <a:srgbClr val="FFFF00"/>
                                      </a:solidFill>
                                      <a:latin typeface="Cambria Math" panose="02040503050406030204" pitchFamily="18" charset="0"/>
                                    </a:rPr>
                                    <m:t>𝑓</m:t>
                                  </m:r>
                                </m:e>
                                <m:sub>
                                  <m:r>
                                    <a:rPr lang="en-US" altLang="zh-CN" sz="1800" b="0" i="1" smtClean="0">
                                      <a:solidFill>
                                        <a:srgbClr val="FFFF00"/>
                                      </a:solidFill>
                                      <a:latin typeface="Cambria Math" panose="02040503050406030204" pitchFamily="18" charset="0"/>
                                    </a:rPr>
                                    <m:t>1</m:t>
                                  </m:r>
                                </m:sub>
                              </m:sSub>
                              <m:d>
                                <m:dPr>
                                  <m:ctrlPr>
                                    <a:rPr lang="en-US" altLang="zh-CN" sz="1800" i="1" smtClean="0">
                                      <a:solidFill>
                                        <a:srgbClr val="FFFF00"/>
                                      </a:solidFill>
                                      <a:latin typeface="Cambria Math" panose="02040503050406030204" pitchFamily="18" charset="0"/>
                                    </a:rPr>
                                  </m:ctrlPr>
                                </m:dPr>
                                <m:e>
                                  <m:sSub>
                                    <m:sSubPr>
                                      <m:ctrlPr>
                                        <a:rPr lang="en-US" altLang="zh-CN" sz="1800" i="1" smtClean="0">
                                          <a:solidFill>
                                            <a:srgbClr val="FFFF00"/>
                                          </a:solidFill>
                                          <a:latin typeface="Cambria Math" panose="02040503050406030204" pitchFamily="18" charset="0"/>
                                        </a:rPr>
                                      </m:ctrlPr>
                                    </m:sSubPr>
                                    <m:e>
                                      <m:r>
                                        <a:rPr lang="en-US" altLang="zh-CN" sz="1800" b="0" i="1" smtClean="0">
                                          <a:solidFill>
                                            <a:srgbClr val="FFFF00"/>
                                          </a:solidFill>
                                          <a:latin typeface="Cambria Math" panose="02040503050406030204" pitchFamily="18" charset="0"/>
                                        </a:rPr>
                                        <m:t>𝑥</m:t>
                                      </m:r>
                                    </m:e>
                                    <m:sub>
                                      <m:r>
                                        <a:rPr lang="en-US" altLang="zh-CN" sz="1800" b="0" i="1" smtClean="0">
                                          <a:solidFill>
                                            <a:srgbClr val="FFFF00"/>
                                          </a:solidFill>
                                          <a:latin typeface="Cambria Math" panose="02040503050406030204" pitchFamily="18" charset="0"/>
                                        </a:rPr>
                                        <m:t>1</m:t>
                                      </m:r>
                                    </m:sub>
                                  </m:sSub>
                                  <m:r>
                                    <a:rPr lang="en-US" altLang="zh-CN" sz="1800" b="0" i="1" smtClean="0">
                                      <a:solidFill>
                                        <a:srgbClr val="FFFF00"/>
                                      </a:solidFill>
                                      <a:latin typeface="Cambria Math" panose="02040503050406030204" pitchFamily="18" charset="0"/>
                                    </a:rPr>
                                    <m:t>,</m:t>
                                  </m:r>
                                  <m:r>
                                    <a:rPr lang="en-US" altLang="zh-CN" sz="1800" b="0" i="1" smtClean="0">
                                      <a:solidFill>
                                        <a:srgbClr val="FFFF00"/>
                                      </a:solidFill>
                                      <a:latin typeface="Cambria Math" panose="02040503050406030204" pitchFamily="18" charset="0"/>
                                      <a:ea typeface="Cambria Math" panose="02040503050406030204" pitchFamily="18" charset="0"/>
                                    </a:rPr>
                                    <m:t>⋯,</m:t>
                                  </m:r>
                                  <m:sSub>
                                    <m:sSubPr>
                                      <m:ctrlPr>
                                        <a:rPr lang="en-US" altLang="zh-CN" sz="1800" b="0" i="1" smtClean="0">
                                          <a:solidFill>
                                            <a:srgbClr val="FFFF00"/>
                                          </a:solidFill>
                                          <a:latin typeface="Cambria Math" panose="02040503050406030204" pitchFamily="18" charset="0"/>
                                          <a:ea typeface="Cambria Math" panose="02040503050406030204" pitchFamily="18" charset="0"/>
                                        </a:rPr>
                                      </m:ctrlPr>
                                    </m:sSubPr>
                                    <m:e>
                                      <m:r>
                                        <a:rPr lang="en-US" altLang="zh-CN" sz="1800" b="0" i="1" smtClean="0">
                                          <a:solidFill>
                                            <a:srgbClr val="FFFF00"/>
                                          </a:solidFill>
                                          <a:latin typeface="Cambria Math" panose="02040503050406030204" pitchFamily="18" charset="0"/>
                                          <a:ea typeface="Cambria Math" panose="02040503050406030204" pitchFamily="18" charset="0"/>
                                        </a:rPr>
                                        <m:t>𝑥</m:t>
                                      </m:r>
                                    </m:e>
                                    <m:sub>
                                      <m:r>
                                        <a:rPr lang="en-US" altLang="zh-CN" sz="1800" b="0" i="1" smtClean="0">
                                          <a:solidFill>
                                            <a:srgbClr val="FFFF00"/>
                                          </a:solidFill>
                                          <a:latin typeface="Cambria Math" panose="02040503050406030204" pitchFamily="18" charset="0"/>
                                          <a:ea typeface="Cambria Math" panose="02040503050406030204" pitchFamily="18" charset="0"/>
                                        </a:rPr>
                                        <m:t>𝑛</m:t>
                                      </m:r>
                                    </m:sub>
                                  </m:sSub>
                                </m:e>
                              </m:d>
                              <m:r>
                                <a:rPr lang="en-US" altLang="zh-CN" sz="1800" b="0" i="1" smtClean="0">
                                  <a:solidFill>
                                    <a:srgbClr val="FFFF00"/>
                                  </a:solidFill>
                                  <a:latin typeface="Cambria Math" panose="02040503050406030204" pitchFamily="18" charset="0"/>
                                </a:rPr>
                                <m:t>=</m:t>
                              </m:r>
                              <m:sSub>
                                <m:sSubPr>
                                  <m:ctrlPr>
                                    <a:rPr lang="en-US" altLang="zh-CN" sz="1800" b="0" i="1" smtClean="0">
                                      <a:solidFill>
                                        <a:srgbClr val="FFFF00"/>
                                      </a:solidFill>
                                      <a:latin typeface="Cambria Math" panose="02040503050406030204" pitchFamily="18" charset="0"/>
                                    </a:rPr>
                                  </m:ctrlPr>
                                </m:sSubPr>
                                <m:e>
                                  <m:r>
                                    <a:rPr lang="en-US" altLang="zh-CN" sz="1800" b="0" i="1" smtClean="0">
                                      <a:solidFill>
                                        <a:srgbClr val="FFFF00"/>
                                      </a:solidFill>
                                      <a:latin typeface="Cambria Math" panose="02040503050406030204" pitchFamily="18" charset="0"/>
                                    </a:rPr>
                                    <m:t>𝑏</m:t>
                                  </m:r>
                                </m:e>
                                <m:sub>
                                  <m:r>
                                    <a:rPr lang="en-US" altLang="zh-CN" sz="1800" b="0" i="1" smtClean="0">
                                      <a:solidFill>
                                        <a:srgbClr val="FFFF00"/>
                                      </a:solidFill>
                                      <a:latin typeface="Cambria Math" panose="02040503050406030204" pitchFamily="18" charset="0"/>
                                    </a:rPr>
                                    <m:t>1</m:t>
                                  </m:r>
                                </m:sub>
                              </m:sSub>
                            </m:e>
                            <m:e>
                              <m:sSub>
                                <m:sSubPr>
                                  <m:ctrlPr>
                                    <a:rPr lang="en-US" altLang="zh-CN" sz="1800" i="1">
                                      <a:solidFill>
                                        <a:srgbClr val="FFFF00"/>
                                      </a:solidFill>
                                      <a:latin typeface="Cambria Math" panose="02040503050406030204" pitchFamily="18" charset="0"/>
                                    </a:rPr>
                                  </m:ctrlPr>
                                </m:sSubPr>
                                <m:e>
                                  <m:r>
                                    <a:rPr lang="en-US" altLang="zh-CN" sz="1800" i="1">
                                      <a:solidFill>
                                        <a:srgbClr val="FFFF00"/>
                                      </a:solidFill>
                                      <a:latin typeface="Cambria Math" panose="02040503050406030204" pitchFamily="18" charset="0"/>
                                    </a:rPr>
                                    <m:t>𝑓</m:t>
                                  </m:r>
                                </m:e>
                                <m:sub>
                                  <m:r>
                                    <a:rPr lang="en-US" altLang="zh-CN" sz="1800" b="0" i="1" smtClean="0">
                                      <a:solidFill>
                                        <a:srgbClr val="FFFF00"/>
                                      </a:solidFill>
                                      <a:latin typeface="Cambria Math" panose="02040503050406030204" pitchFamily="18" charset="0"/>
                                    </a:rPr>
                                    <m:t>2</m:t>
                                  </m:r>
                                </m:sub>
                              </m:sSub>
                              <m:d>
                                <m:dPr>
                                  <m:ctrlPr>
                                    <a:rPr lang="en-US" altLang="zh-CN" sz="1800" i="1">
                                      <a:solidFill>
                                        <a:srgbClr val="FFFF00"/>
                                      </a:solidFill>
                                      <a:latin typeface="Cambria Math" panose="02040503050406030204" pitchFamily="18" charset="0"/>
                                    </a:rPr>
                                  </m:ctrlPr>
                                </m:dPr>
                                <m:e>
                                  <m:sSub>
                                    <m:sSubPr>
                                      <m:ctrlPr>
                                        <a:rPr lang="en-US" altLang="zh-CN" sz="1800" i="1">
                                          <a:solidFill>
                                            <a:srgbClr val="FFFF00"/>
                                          </a:solidFill>
                                          <a:latin typeface="Cambria Math" panose="02040503050406030204" pitchFamily="18" charset="0"/>
                                        </a:rPr>
                                      </m:ctrlPr>
                                    </m:sSubPr>
                                    <m:e>
                                      <m:r>
                                        <a:rPr lang="en-US" altLang="zh-CN" sz="1800" i="1">
                                          <a:solidFill>
                                            <a:srgbClr val="FFFF00"/>
                                          </a:solidFill>
                                          <a:latin typeface="Cambria Math" panose="02040503050406030204" pitchFamily="18" charset="0"/>
                                        </a:rPr>
                                        <m:t>𝑥</m:t>
                                      </m:r>
                                    </m:e>
                                    <m:sub>
                                      <m:r>
                                        <a:rPr lang="en-US" altLang="zh-CN" sz="1800" i="1">
                                          <a:solidFill>
                                            <a:srgbClr val="FFFF00"/>
                                          </a:solidFill>
                                          <a:latin typeface="Cambria Math" panose="02040503050406030204" pitchFamily="18" charset="0"/>
                                        </a:rPr>
                                        <m:t>1</m:t>
                                      </m:r>
                                    </m:sub>
                                  </m:sSub>
                                  <m:r>
                                    <a:rPr lang="en-US" altLang="zh-CN" sz="1800" i="1">
                                      <a:solidFill>
                                        <a:srgbClr val="FFFF00"/>
                                      </a:solidFill>
                                      <a:latin typeface="Cambria Math" panose="02040503050406030204" pitchFamily="18" charset="0"/>
                                    </a:rPr>
                                    <m:t>,</m:t>
                                  </m:r>
                                  <m:r>
                                    <a:rPr lang="en-US" altLang="zh-CN" sz="1800" i="1">
                                      <a:solidFill>
                                        <a:srgbClr val="FFFF00"/>
                                      </a:solidFill>
                                      <a:latin typeface="Cambria Math" panose="02040503050406030204" pitchFamily="18" charset="0"/>
                                      <a:ea typeface="Cambria Math" panose="02040503050406030204" pitchFamily="18" charset="0"/>
                                    </a:rPr>
                                    <m:t>⋯,</m:t>
                                  </m:r>
                                  <m:sSub>
                                    <m:sSubPr>
                                      <m:ctrlPr>
                                        <a:rPr lang="en-US" altLang="zh-CN" sz="1800" i="1">
                                          <a:solidFill>
                                            <a:srgbClr val="FFFF00"/>
                                          </a:solidFill>
                                          <a:latin typeface="Cambria Math" panose="02040503050406030204" pitchFamily="18" charset="0"/>
                                          <a:ea typeface="Cambria Math" panose="02040503050406030204" pitchFamily="18" charset="0"/>
                                        </a:rPr>
                                      </m:ctrlPr>
                                    </m:sSubPr>
                                    <m:e>
                                      <m:r>
                                        <a:rPr lang="en-US" altLang="zh-CN" sz="1800" i="1">
                                          <a:solidFill>
                                            <a:srgbClr val="FFFF00"/>
                                          </a:solidFill>
                                          <a:latin typeface="Cambria Math" panose="02040503050406030204" pitchFamily="18" charset="0"/>
                                          <a:ea typeface="Cambria Math" panose="02040503050406030204" pitchFamily="18" charset="0"/>
                                        </a:rPr>
                                        <m:t>𝑥</m:t>
                                      </m:r>
                                    </m:e>
                                    <m:sub>
                                      <m:r>
                                        <a:rPr lang="en-US" altLang="zh-CN" sz="1800" i="1">
                                          <a:solidFill>
                                            <a:srgbClr val="FFFF00"/>
                                          </a:solidFill>
                                          <a:latin typeface="Cambria Math" panose="02040503050406030204" pitchFamily="18" charset="0"/>
                                          <a:ea typeface="Cambria Math" panose="02040503050406030204" pitchFamily="18" charset="0"/>
                                        </a:rPr>
                                        <m:t>𝑛</m:t>
                                      </m:r>
                                    </m:sub>
                                  </m:sSub>
                                </m:e>
                              </m:d>
                              <m:r>
                                <a:rPr lang="en-US" altLang="zh-CN" sz="1800" i="1">
                                  <a:solidFill>
                                    <a:srgbClr val="FFFF00"/>
                                  </a:solidFill>
                                  <a:latin typeface="Cambria Math" panose="02040503050406030204" pitchFamily="18" charset="0"/>
                                </a:rPr>
                                <m:t>=</m:t>
                              </m:r>
                              <m:sSub>
                                <m:sSubPr>
                                  <m:ctrlPr>
                                    <a:rPr lang="en-US" altLang="zh-CN" sz="1800" i="1">
                                      <a:solidFill>
                                        <a:srgbClr val="FFFF00"/>
                                      </a:solidFill>
                                      <a:latin typeface="Cambria Math" panose="02040503050406030204" pitchFamily="18" charset="0"/>
                                    </a:rPr>
                                  </m:ctrlPr>
                                </m:sSubPr>
                                <m:e>
                                  <m:r>
                                    <a:rPr lang="en-US" altLang="zh-CN" sz="1800" i="1">
                                      <a:solidFill>
                                        <a:srgbClr val="FFFF00"/>
                                      </a:solidFill>
                                      <a:latin typeface="Cambria Math" panose="02040503050406030204" pitchFamily="18" charset="0"/>
                                    </a:rPr>
                                    <m:t>𝑏</m:t>
                                  </m:r>
                                </m:e>
                                <m:sub>
                                  <m:r>
                                    <a:rPr lang="en-US" altLang="zh-CN" sz="1800" b="0" i="1" smtClean="0">
                                      <a:solidFill>
                                        <a:srgbClr val="FFFF00"/>
                                      </a:solidFill>
                                      <a:latin typeface="Cambria Math" panose="02040503050406030204" pitchFamily="18" charset="0"/>
                                    </a:rPr>
                                    <m:t>2</m:t>
                                  </m:r>
                                </m:sub>
                              </m:sSub>
                            </m:e>
                            <m:e/>
                            <m:e/>
                            <m:e/>
                            <m:e>
                              <m:sSub>
                                <m:sSubPr>
                                  <m:ctrlPr>
                                    <a:rPr lang="en-US" altLang="zh-CN" sz="1800" i="1">
                                      <a:solidFill>
                                        <a:srgbClr val="FFFF00"/>
                                      </a:solidFill>
                                      <a:latin typeface="Cambria Math" panose="02040503050406030204" pitchFamily="18" charset="0"/>
                                    </a:rPr>
                                  </m:ctrlPr>
                                </m:sSubPr>
                                <m:e>
                                  <m:r>
                                    <a:rPr lang="en-US" altLang="zh-CN" sz="1800" i="1">
                                      <a:solidFill>
                                        <a:srgbClr val="FFFF00"/>
                                      </a:solidFill>
                                      <a:latin typeface="Cambria Math" panose="02040503050406030204" pitchFamily="18" charset="0"/>
                                    </a:rPr>
                                    <m:t>𝑓</m:t>
                                  </m:r>
                                </m:e>
                                <m:sub>
                                  <m:r>
                                    <a:rPr lang="en-US" altLang="zh-CN" sz="1800" b="0" i="1" smtClean="0">
                                      <a:solidFill>
                                        <a:srgbClr val="FFFF00"/>
                                      </a:solidFill>
                                      <a:latin typeface="Cambria Math" panose="02040503050406030204" pitchFamily="18" charset="0"/>
                                    </a:rPr>
                                    <m:t>𝑚</m:t>
                                  </m:r>
                                </m:sub>
                              </m:sSub>
                              <m:d>
                                <m:dPr>
                                  <m:ctrlPr>
                                    <a:rPr lang="en-US" altLang="zh-CN" sz="1800" i="1">
                                      <a:solidFill>
                                        <a:srgbClr val="FFFF00"/>
                                      </a:solidFill>
                                      <a:latin typeface="Cambria Math" panose="02040503050406030204" pitchFamily="18" charset="0"/>
                                    </a:rPr>
                                  </m:ctrlPr>
                                </m:dPr>
                                <m:e>
                                  <m:sSub>
                                    <m:sSubPr>
                                      <m:ctrlPr>
                                        <a:rPr lang="en-US" altLang="zh-CN" sz="1800" i="1">
                                          <a:solidFill>
                                            <a:srgbClr val="FFFF00"/>
                                          </a:solidFill>
                                          <a:latin typeface="Cambria Math" panose="02040503050406030204" pitchFamily="18" charset="0"/>
                                        </a:rPr>
                                      </m:ctrlPr>
                                    </m:sSubPr>
                                    <m:e>
                                      <m:r>
                                        <a:rPr lang="en-US" altLang="zh-CN" sz="1800" i="1">
                                          <a:solidFill>
                                            <a:srgbClr val="FFFF00"/>
                                          </a:solidFill>
                                          <a:latin typeface="Cambria Math" panose="02040503050406030204" pitchFamily="18" charset="0"/>
                                        </a:rPr>
                                        <m:t>𝑥</m:t>
                                      </m:r>
                                    </m:e>
                                    <m:sub>
                                      <m:r>
                                        <a:rPr lang="en-US" altLang="zh-CN" sz="1800" i="1">
                                          <a:solidFill>
                                            <a:srgbClr val="FFFF00"/>
                                          </a:solidFill>
                                          <a:latin typeface="Cambria Math" panose="02040503050406030204" pitchFamily="18" charset="0"/>
                                        </a:rPr>
                                        <m:t>1</m:t>
                                      </m:r>
                                    </m:sub>
                                  </m:sSub>
                                  <m:r>
                                    <a:rPr lang="en-US" altLang="zh-CN" sz="1800" i="1">
                                      <a:solidFill>
                                        <a:srgbClr val="FFFF00"/>
                                      </a:solidFill>
                                      <a:latin typeface="Cambria Math" panose="02040503050406030204" pitchFamily="18" charset="0"/>
                                    </a:rPr>
                                    <m:t>,</m:t>
                                  </m:r>
                                  <m:r>
                                    <a:rPr lang="en-US" altLang="zh-CN" sz="1800" i="1">
                                      <a:solidFill>
                                        <a:srgbClr val="FFFF00"/>
                                      </a:solidFill>
                                      <a:latin typeface="Cambria Math" panose="02040503050406030204" pitchFamily="18" charset="0"/>
                                      <a:ea typeface="Cambria Math" panose="02040503050406030204" pitchFamily="18" charset="0"/>
                                    </a:rPr>
                                    <m:t>⋯,</m:t>
                                  </m:r>
                                  <m:sSub>
                                    <m:sSubPr>
                                      <m:ctrlPr>
                                        <a:rPr lang="en-US" altLang="zh-CN" sz="1800" i="1">
                                          <a:solidFill>
                                            <a:srgbClr val="FFFF00"/>
                                          </a:solidFill>
                                          <a:latin typeface="Cambria Math" panose="02040503050406030204" pitchFamily="18" charset="0"/>
                                          <a:ea typeface="Cambria Math" panose="02040503050406030204" pitchFamily="18" charset="0"/>
                                        </a:rPr>
                                      </m:ctrlPr>
                                    </m:sSubPr>
                                    <m:e>
                                      <m:r>
                                        <a:rPr lang="en-US" altLang="zh-CN" sz="1800" i="1">
                                          <a:solidFill>
                                            <a:srgbClr val="FFFF00"/>
                                          </a:solidFill>
                                          <a:latin typeface="Cambria Math" panose="02040503050406030204" pitchFamily="18" charset="0"/>
                                          <a:ea typeface="Cambria Math" panose="02040503050406030204" pitchFamily="18" charset="0"/>
                                        </a:rPr>
                                        <m:t>𝑥</m:t>
                                      </m:r>
                                    </m:e>
                                    <m:sub>
                                      <m:r>
                                        <a:rPr lang="en-US" altLang="zh-CN" sz="1800" i="1">
                                          <a:solidFill>
                                            <a:srgbClr val="FFFF00"/>
                                          </a:solidFill>
                                          <a:latin typeface="Cambria Math" panose="02040503050406030204" pitchFamily="18" charset="0"/>
                                          <a:ea typeface="Cambria Math" panose="02040503050406030204" pitchFamily="18" charset="0"/>
                                        </a:rPr>
                                        <m:t>𝑛</m:t>
                                      </m:r>
                                    </m:sub>
                                  </m:sSub>
                                </m:e>
                              </m:d>
                              <m:r>
                                <a:rPr lang="en-US" altLang="zh-CN" sz="1800" i="1">
                                  <a:solidFill>
                                    <a:srgbClr val="FFFF00"/>
                                  </a:solidFill>
                                  <a:latin typeface="Cambria Math" panose="02040503050406030204" pitchFamily="18" charset="0"/>
                                </a:rPr>
                                <m:t>=</m:t>
                              </m:r>
                              <m:sSub>
                                <m:sSubPr>
                                  <m:ctrlPr>
                                    <a:rPr lang="en-US" altLang="zh-CN" sz="1800" i="1">
                                      <a:solidFill>
                                        <a:srgbClr val="FFFF00"/>
                                      </a:solidFill>
                                      <a:latin typeface="Cambria Math" panose="02040503050406030204" pitchFamily="18" charset="0"/>
                                    </a:rPr>
                                  </m:ctrlPr>
                                </m:sSubPr>
                                <m:e>
                                  <m:r>
                                    <a:rPr lang="en-US" altLang="zh-CN" sz="1800" i="1">
                                      <a:solidFill>
                                        <a:srgbClr val="FFFF00"/>
                                      </a:solidFill>
                                      <a:latin typeface="Cambria Math" panose="02040503050406030204" pitchFamily="18" charset="0"/>
                                    </a:rPr>
                                    <m:t>𝑏</m:t>
                                  </m:r>
                                </m:e>
                                <m:sub>
                                  <m:r>
                                    <a:rPr lang="en-US" altLang="zh-CN" sz="1800" b="0" i="1" smtClean="0">
                                      <a:solidFill>
                                        <a:srgbClr val="FFFF00"/>
                                      </a:solidFill>
                                      <a:latin typeface="Cambria Math" panose="02040503050406030204" pitchFamily="18" charset="0"/>
                                    </a:rPr>
                                    <m:t>𝑚</m:t>
                                  </m:r>
                                </m:sub>
                              </m:sSub>
                            </m:e>
                          </m:eqArr>
                        </m:e>
                      </m:d>
                    </m:oMath>
                  </m:oMathPara>
                </a14:m>
                <a:endParaRPr lang="en-US" altLang="zh-CN" sz="1800" dirty="0" smtClean="0">
                  <a:solidFill>
                    <a:srgbClr val="FFFF00"/>
                  </a:solidFill>
                </a:endParaRPr>
              </a:p>
              <a:p>
                <a:pPr marL="0" indent="0">
                  <a:buNone/>
                </a:pPr>
                <a:r>
                  <a:rPr lang="zh-CN" altLang="en-US" sz="1800" dirty="0" smtClean="0">
                    <a:solidFill>
                      <a:srgbClr val="FFFF00"/>
                    </a:solidFill>
                  </a:rPr>
                  <a:t>的一个</a:t>
                </a:r>
                <a:r>
                  <a:rPr lang="en-US" altLang="zh-CN" sz="1800" i="1" dirty="0">
                    <a:solidFill>
                      <a:srgbClr val="FFFF00"/>
                    </a:solidFill>
                    <a:latin typeface="Times New Roman" panose="02020603050405020304" pitchFamily="18" charset="0"/>
                    <a:cs typeface="Times New Roman" panose="02020603050405020304" pitchFamily="18" charset="0"/>
                  </a:rPr>
                  <a:t>n</a:t>
                </a:r>
                <a:r>
                  <a:rPr lang="zh-CN" altLang="en-US" sz="1800" dirty="0">
                    <a:solidFill>
                      <a:srgbClr val="FFFF00"/>
                    </a:solidFill>
                  </a:rPr>
                  <a:t>维二元</a:t>
                </a:r>
                <a:r>
                  <a:rPr lang="zh-CN" altLang="en-US" sz="1800" dirty="0" smtClean="0">
                    <a:solidFill>
                      <a:srgbClr val="FFFF00"/>
                    </a:solidFill>
                  </a:rPr>
                  <a:t>向量（</a:t>
                </a:r>
                <a:r>
                  <a:rPr lang="en-US" altLang="zh-CN" sz="1800" i="1" dirty="0" smtClean="0">
                    <a:solidFill>
                      <a:srgbClr val="FFFF00"/>
                    </a:solidFill>
                    <a:latin typeface="Times New Roman" panose="02020603050405020304" pitchFamily="18" charset="0"/>
                    <a:cs typeface="Times New Roman" panose="02020603050405020304" pitchFamily="18" charset="0"/>
                  </a:rPr>
                  <a:t>x</a:t>
                </a:r>
                <a:r>
                  <a:rPr lang="en-US" altLang="zh-CN" sz="1800" i="1" baseline="-25000" dirty="0" smtClean="0">
                    <a:solidFill>
                      <a:srgbClr val="FFFF00"/>
                    </a:solidFill>
                    <a:latin typeface="Times New Roman" panose="02020603050405020304" pitchFamily="18" charset="0"/>
                    <a:cs typeface="Times New Roman" panose="02020603050405020304" pitchFamily="18" charset="0"/>
                  </a:rPr>
                  <a:t>1</a:t>
                </a:r>
                <a:r>
                  <a:rPr lang="en-US" altLang="zh-CN" sz="1800" i="1" dirty="0" smtClean="0">
                    <a:solidFill>
                      <a:srgbClr val="FFFF00"/>
                    </a:solidFill>
                    <a:latin typeface="Times New Roman" panose="02020603050405020304" pitchFamily="18" charset="0"/>
                    <a:cs typeface="Times New Roman" panose="02020603050405020304" pitchFamily="18" charset="0"/>
                  </a:rPr>
                  <a:t>,x</a:t>
                </a:r>
                <a:r>
                  <a:rPr lang="en-US" altLang="zh-CN" sz="1800" i="1" baseline="-25000" dirty="0" smtClean="0">
                    <a:solidFill>
                      <a:srgbClr val="FFFF00"/>
                    </a:solidFill>
                    <a:latin typeface="Times New Roman" panose="02020603050405020304" pitchFamily="18" charset="0"/>
                    <a:cs typeface="Times New Roman" panose="02020603050405020304" pitchFamily="18" charset="0"/>
                  </a:rPr>
                  <a:t>2</a:t>
                </a:r>
                <a:r>
                  <a:rPr lang="en-US" altLang="zh-CN" sz="1800" i="1" dirty="0" smtClean="0">
                    <a:solidFill>
                      <a:srgbClr val="FFFF00"/>
                    </a:solidFill>
                    <a:latin typeface="Times New Roman" panose="02020603050405020304" pitchFamily="18" charset="0"/>
                    <a:cs typeface="Times New Roman" panose="02020603050405020304" pitchFamily="18" charset="0"/>
                  </a:rPr>
                  <a:t>,…,</a:t>
                </a:r>
                <a:r>
                  <a:rPr lang="en-US" altLang="zh-CN" sz="1800" i="1" dirty="0" err="1" smtClean="0">
                    <a:solidFill>
                      <a:srgbClr val="FFFF00"/>
                    </a:solidFill>
                    <a:latin typeface="Times New Roman" panose="02020603050405020304" pitchFamily="18" charset="0"/>
                    <a:cs typeface="Times New Roman" panose="02020603050405020304" pitchFamily="18" charset="0"/>
                  </a:rPr>
                  <a:t>x</a:t>
                </a:r>
                <a:r>
                  <a:rPr lang="en-US" altLang="zh-CN" sz="1800" i="1" baseline="-25000" dirty="0" err="1" smtClean="0">
                    <a:solidFill>
                      <a:srgbClr val="FFFF00"/>
                    </a:solidFill>
                    <a:latin typeface="Times New Roman" panose="02020603050405020304" pitchFamily="18" charset="0"/>
                    <a:cs typeface="Times New Roman" panose="02020603050405020304" pitchFamily="18" charset="0"/>
                  </a:rPr>
                  <a:t>n</a:t>
                </a:r>
                <a:r>
                  <a:rPr lang="zh-CN" altLang="en-US" sz="1800" dirty="0" smtClean="0">
                    <a:solidFill>
                      <a:srgbClr val="FFFF00"/>
                    </a:solidFill>
                  </a:rPr>
                  <a:t>）</a:t>
                </a:r>
                <a:r>
                  <a:rPr lang="en-US" altLang="zh-CN" sz="1800" dirty="0" smtClean="0">
                    <a:solidFill>
                      <a:srgbClr val="FFFF00"/>
                    </a:solidFill>
                  </a:rPr>
                  <a:t>,</a:t>
                </a:r>
                <a:r>
                  <a:rPr lang="zh-CN" altLang="en-US" sz="1800" dirty="0" smtClean="0">
                    <a:solidFill>
                      <a:srgbClr val="FFFF00"/>
                    </a:solidFill>
                  </a:rPr>
                  <a:t>其中</a:t>
                </a:r>
                <a:endParaRPr lang="en-US" altLang="zh-CN" sz="1800" dirty="0" smtClean="0">
                  <a:solidFill>
                    <a:srgbClr val="FFFF00"/>
                  </a:solidFill>
                </a:endParaRPr>
              </a:p>
              <a:p>
                <a:pPr marL="0" indent="0">
                  <a:buNone/>
                </a:pPr>
                <a:endParaRPr lang="en-US" altLang="zh-CN" sz="1800" dirty="0" smtClean="0">
                  <a:solidFill>
                    <a:srgbClr val="FFFF00"/>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1800" b="0" i="1" smtClean="0">
                              <a:solidFill>
                                <a:srgbClr val="FFFF00"/>
                              </a:solidFill>
                              <a:latin typeface="Cambria Math" panose="02040503050406030204" pitchFamily="18" charset="0"/>
                            </a:rPr>
                          </m:ctrlPr>
                        </m:sSubPr>
                        <m:e>
                          <m:r>
                            <a:rPr lang="en-US" altLang="zh-CN" sz="1800" b="0" i="1" smtClean="0">
                              <a:solidFill>
                                <a:srgbClr val="FFFF00"/>
                              </a:solidFill>
                              <a:latin typeface="Cambria Math" panose="02040503050406030204" pitchFamily="18" charset="0"/>
                            </a:rPr>
                            <m:t>𝑓</m:t>
                          </m:r>
                        </m:e>
                        <m:sub>
                          <m:r>
                            <a:rPr lang="en-US" altLang="zh-CN" sz="1800" b="0" i="1" smtClean="0">
                              <a:solidFill>
                                <a:srgbClr val="FFFF00"/>
                              </a:solidFill>
                              <a:latin typeface="Cambria Math" panose="02040503050406030204" pitchFamily="18" charset="0"/>
                            </a:rPr>
                            <m:t>𝑘</m:t>
                          </m:r>
                        </m:sub>
                      </m:sSub>
                      <m:d>
                        <m:dPr>
                          <m:ctrlPr>
                            <a:rPr lang="en-US" altLang="zh-CN" sz="1800" b="0" i="1" smtClean="0">
                              <a:solidFill>
                                <a:srgbClr val="FFFF00"/>
                              </a:solidFill>
                              <a:latin typeface="Cambria Math" panose="02040503050406030204" pitchFamily="18" charset="0"/>
                            </a:rPr>
                          </m:ctrlPr>
                        </m:dPr>
                        <m:e>
                          <m:sSub>
                            <m:sSubPr>
                              <m:ctrlPr>
                                <a:rPr lang="en-US" altLang="zh-CN" sz="1800" b="0" i="1" smtClean="0">
                                  <a:solidFill>
                                    <a:srgbClr val="FFFF00"/>
                                  </a:solidFill>
                                  <a:latin typeface="Cambria Math" panose="02040503050406030204" pitchFamily="18" charset="0"/>
                                </a:rPr>
                              </m:ctrlPr>
                            </m:sSubPr>
                            <m:e>
                              <m:r>
                                <a:rPr lang="en-US" altLang="zh-CN" sz="1800" b="0" i="1" smtClean="0">
                                  <a:solidFill>
                                    <a:srgbClr val="FFFF00"/>
                                  </a:solidFill>
                                  <a:latin typeface="Cambria Math" panose="02040503050406030204" pitchFamily="18" charset="0"/>
                                </a:rPr>
                                <m:t>𝑥</m:t>
                              </m:r>
                            </m:e>
                            <m:sub>
                              <m:r>
                                <a:rPr lang="en-US" altLang="zh-CN" sz="1800" b="0" i="1" smtClean="0">
                                  <a:solidFill>
                                    <a:srgbClr val="FFFF00"/>
                                  </a:solidFill>
                                  <a:latin typeface="Cambria Math" panose="02040503050406030204" pitchFamily="18" charset="0"/>
                                </a:rPr>
                                <m:t>1</m:t>
                              </m:r>
                            </m:sub>
                          </m:sSub>
                          <m:r>
                            <a:rPr lang="en-US" altLang="zh-CN" sz="1800" b="0" i="1" smtClean="0">
                              <a:solidFill>
                                <a:srgbClr val="FFFF00"/>
                              </a:solidFill>
                              <a:latin typeface="Cambria Math" panose="02040503050406030204" pitchFamily="18" charset="0"/>
                            </a:rPr>
                            <m:t>,</m:t>
                          </m:r>
                          <m:sSub>
                            <m:sSubPr>
                              <m:ctrlPr>
                                <a:rPr lang="en-US" altLang="zh-CN" sz="1800" b="0" i="1" smtClean="0">
                                  <a:solidFill>
                                    <a:srgbClr val="FFFF00"/>
                                  </a:solidFill>
                                  <a:latin typeface="Cambria Math" panose="02040503050406030204" pitchFamily="18" charset="0"/>
                                </a:rPr>
                              </m:ctrlPr>
                            </m:sSubPr>
                            <m:e>
                              <m:r>
                                <a:rPr lang="en-US" altLang="zh-CN" sz="1800" b="0" i="1" smtClean="0">
                                  <a:solidFill>
                                    <a:srgbClr val="FFFF00"/>
                                  </a:solidFill>
                                  <a:latin typeface="Cambria Math" panose="02040503050406030204" pitchFamily="18" charset="0"/>
                                </a:rPr>
                                <m:t>𝑥</m:t>
                              </m:r>
                            </m:e>
                            <m:sub>
                              <m:r>
                                <a:rPr lang="en-US" altLang="zh-CN" sz="1800" b="0" i="1" smtClean="0">
                                  <a:solidFill>
                                    <a:srgbClr val="FFFF00"/>
                                  </a:solidFill>
                                  <a:latin typeface="Cambria Math" panose="02040503050406030204" pitchFamily="18" charset="0"/>
                                </a:rPr>
                                <m:t>2</m:t>
                              </m:r>
                            </m:sub>
                          </m:sSub>
                          <m:r>
                            <a:rPr lang="en-US" altLang="zh-CN" sz="1800" b="0" i="1" smtClean="0">
                              <a:solidFill>
                                <a:srgbClr val="FFFF00"/>
                              </a:solidFill>
                              <a:latin typeface="Cambria Math" panose="02040503050406030204" pitchFamily="18" charset="0"/>
                            </a:rPr>
                            <m:t>, </m:t>
                          </m:r>
                          <m:r>
                            <a:rPr lang="en-US" altLang="zh-CN" sz="1800" b="0" i="1" smtClean="0">
                              <a:solidFill>
                                <a:srgbClr val="FFFF00"/>
                              </a:solidFill>
                              <a:latin typeface="Cambria Math" panose="02040503050406030204" pitchFamily="18" charset="0"/>
                              <a:ea typeface="Cambria Math" panose="02040503050406030204" pitchFamily="18" charset="0"/>
                            </a:rPr>
                            <m:t>⋯,</m:t>
                          </m:r>
                          <m:sSub>
                            <m:sSubPr>
                              <m:ctrlPr>
                                <a:rPr lang="en-US" altLang="zh-CN" sz="1800" b="0" i="1" smtClean="0">
                                  <a:solidFill>
                                    <a:srgbClr val="FFFF00"/>
                                  </a:solidFill>
                                  <a:latin typeface="Cambria Math" panose="02040503050406030204" pitchFamily="18" charset="0"/>
                                  <a:ea typeface="Cambria Math" panose="02040503050406030204" pitchFamily="18" charset="0"/>
                                </a:rPr>
                              </m:ctrlPr>
                            </m:sSubPr>
                            <m:e>
                              <m:r>
                                <a:rPr lang="en-US" altLang="zh-CN" sz="1800" b="0" i="1" smtClean="0">
                                  <a:solidFill>
                                    <a:srgbClr val="FFFF00"/>
                                  </a:solidFill>
                                  <a:latin typeface="Cambria Math" panose="02040503050406030204" pitchFamily="18" charset="0"/>
                                  <a:ea typeface="Cambria Math" panose="02040503050406030204" pitchFamily="18" charset="0"/>
                                </a:rPr>
                                <m:t>𝑥</m:t>
                              </m:r>
                            </m:e>
                            <m:sub>
                              <m:r>
                                <a:rPr lang="en-US" altLang="zh-CN" sz="1800" b="0" i="1" smtClean="0">
                                  <a:solidFill>
                                    <a:srgbClr val="FFFF00"/>
                                  </a:solidFill>
                                  <a:latin typeface="Cambria Math" panose="02040503050406030204" pitchFamily="18" charset="0"/>
                                  <a:ea typeface="Cambria Math" panose="02040503050406030204" pitchFamily="18" charset="0"/>
                                </a:rPr>
                                <m:t>𝑛</m:t>
                              </m:r>
                            </m:sub>
                          </m:sSub>
                        </m:e>
                      </m:d>
                      <m:r>
                        <a:rPr lang="en-US" altLang="zh-CN" sz="1800" b="0" i="1" smtClean="0">
                          <a:solidFill>
                            <a:srgbClr val="FFFF00"/>
                          </a:solidFill>
                          <a:latin typeface="Cambria Math" panose="02040503050406030204" pitchFamily="18" charset="0"/>
                        </a:rPr>
                        <m:t>=</m:t>
                      </m:r>
                      <m:nary>
                        <m:naryPr>
                          <m:chr m:val="∑"/>
                          <m:ctrlPr>
                            <a:rPr lang="en-US" altLang="zh-CN" sz="1800" i="1" smtClean="0">
                              <a:solidFill>
                                <a:srgbClr val="FFFF00"/>
                              </a:solidFill>
                              <a:latin typeface="Cambria Math" panose="02040503050406030204" pitchFamily="18" charset="0"/>
                            </a:rPr>
                          </m:ctrlPr>
                        </m:naryPr>
                        <m:sub>
                          <m:r>
                            <m:rPr>
                              <m:brk m:alnAt="23"/>
                            </m:rPr>
                            <a:rPr lang="en-US" altLang="zh-CN" sz="1800" b="0" i="1" smtClean="0">
                              <a:solidFill>
                                <a:srgbClr val="FFFF00"/>
                              </a:solidFill>
                              <a:latin typeface="Cambria Math" panose="02040503050406030204" pitchFamily="18" charset="0"/>
                            </a:rPr>
                            <m:t>𝑖</m:t>
                          </m:r>
                          <m:r>
                            <a:rPr lang="en-US" altLang="zh-CN" sz="1800" b="0" i="1" smtClean="0">
                              <a:solidFill>
                                <a:srgbClr val="FFFF00"/>
                              </a:solidFill>
                              <a:latin typeface="Cambria Math" panose="02040503050406030204" pitchFamily="18" charset="0"/>
                            </a:rPr>
                            <m:t>=1</m:t>
                          </m:r>
                        </m:sub>
                        <m:sup>
                          <m:r>
                            <a:rPr lang="en-US" altLang="zh-CN" sz="1800" b="0" i="1" smtClean="0">
                              <a:solidFill>
                                <a:srgbClr val="FFFF00"/>
                              </a:solidFill>
                              <a:latin typeface="Cambria Math" panose="02040503050406030204" pitchFamily="18" charset="0"/>
                            </a:rPr>
                            <m:t>𝑛</m:t>
                          </m:r>
                        </m:sup>
                        <m:e>
                          <m:nary>
                            <m:naryPr>
                              <m:chr m:val="∑"/>
                              <m:ctrlPr>
                                <a:rPr lang="en-US" altLang="zh-CN" sz="1800" i="1" smtClean="0">
                                  <a:solidFill>
                                    <a:srgbClr val="FFFF00"/>
                                  </a:solidFill>
                                  <a:latin typeface="Cambria Math" panose="02040503050406030204" pitchFamily="18" charset="0"/>
                                </a:rPr>
                              </m:ctrlPr>
                            </m:naryPr>
                            <m:sub>
                              <m:r>
                                <m:rPr>
                                  <m:brk m:alnAt="23"/>
                                </m:rPr>
                                <a:rPr lang="en-US" altLang="zh-CN" sz="1800" b="0" i="1" smtClean="0">
                                  <a:solidFill>
                                    <a:srgbClr val="FFFF00"/>
                                  </a:solidFill>
                                  <a:latin typeface="Cambria Math" panose="02040503050406030204" pitchFamily="18" charset="0"/>
                                </a:rPr>
                                <m:t>𝑗</m:t>
                              </m:r>
                              <m:r>
                                <a:rPr lang="en-US" altLang="zh-CN" sz="1800" b="0" i="1" smtClean="0">
                                  <a:solidFill>
                                    <a:srgbClr val="FFFF00"/>
                                  </a:solidFill>
                                  <a:latin typeface="Cambria Math" panose="02040503050406030204" pitchFamily="18" charset="0"/>
                                </a:rPr>
                                <m:t>=1</m:t>
                              </m:r>
                            </m:sub>
                            <m:sup>
                              <m:r>
                                <a:rPr lang="en-US" altLang="zh-CN" sz="1800" b="0" i="1" smtClean="0">
                                  <a:solidFill>
                                    <a:srgbClr val="FFFF00"/>
                                  </a:solidFill>
                                  <a:latin typeface="Cambria Math" panose="02040503050406030204" pitchFamily="18" charset="0"/>
                                </a:rPr>
                                <m:t>𝑛</m:t>
                              </m:r>
                            </m:sup>
                            <m:e>
                              <m:sSub>
                                <m:sSubPr>
                                  <m:ctrlPr>
                                    <a:rPr lang="en-US" altLang="zh-CN" sz="1800" i="1" smtClean="0">
                                      <a:solidFill>
                                        <a:srgbClr val="FFFF00"/>
                                      </a:solidFill>
                                      <a:latin typeface="Cambria Math" panose="02040503050406030204" pitchFamily="18" charset="0"/>
                                    </a:rPr>
                                  </m:ctrlPr>
                                </m:sSubPr>
                                <m:e>
                                  <m:r>
                                    <a:rPr lang="en-US" altLang="zh-CN" sz="1800" b="0" i="1" smtClean="0">
                                      <a:solidFill>
                                        <a:srgbClr val="FFFF00"/>
                                      </a:solidFill>
                                      <a:latin typeface="Cambria Math" panose="02040503050406030204" pitchFamily="18" charset="0"/>
                                    </a:rPr>
                                    <m:t>𝑎</m:t>
                                  </m:r>
                                </m:e>
                                <m:sub>
                                  <m:r>
                                    <a:rPr lang="en-US" altLang="zh-CN" sz="1800" b="0" i="1" smtClean="0">
                                      <a:solidFill>
                                        <a:srgbClr val="FFFF00"/>
                                      </a:solidFill>
                                      <a:latin typeface="Cambria Math" panose="02040503050406030204" pitchFamily="18" charset="0"/>
                                    </a:rPr>
                                    <m:t>𝑘</m:t>
                                  </m:r>
                                  <m:r>
                                    <a:rPr lang="en-US" altLang="zh-CN" sz="1800" b="0" i="1" smtClean="0">
                                      <a:solidFill>
                                        <a:srgbClr val="FFFF00"/>
                                      </a:solidFill>
                                      <a:latin typeface="Cambria Math" panose="02040503050406030204" pitchFamily="18" charset="0"/>
                                    </a:rPr>
                                    <m:t>,</m:t>
                                  </m:r>
                                  <m:r>
                                    <a:rPr lang="en-US" altLang="zh-CN" sz="1800" b="0" i="1" smtClean="0">
                                      <a:solidFill>
                                        <a:srgbClr val="FFFF00"/>
                                      </a:solidFill>
                                      <a:latin typeface="Cambria Math" panose="02040503050406030204" pitchFamily="18" charset="0"/>
                                    </a:rPr>
                                    <m:t>𝑖</m:t>
                                  </m:r>
                                  <m:r>
                                    <a:rPr lang="en-US" altLang="zh-CN" sz="1800" b="0" i="1" smtClean="0">
                                      <a:solidFill>
                                        <a:srgbClr val="FFFF00"/>
                                      </a:solidFill>
                                      <a:latin typeface="Cambria Math" panose="02040503050406030204" pitchFamily="18" charset="0"/>
                                    </a:rPr>
                                    <m:t>,</m:t>
                                  </m:r>
                                  <m:r>
                                    <a:rPr lang="en-US" altLang="zh-CN" sz="1800" b="0" i="1" smtClean="0">
                                      <a:solidFill>
                                        <a:srgbClr val="FFFF00"/>
                                      </a:solidFill>
                                      <a:latin typeface="Cambria Math" panose="02040503050406030204" pitchFamily="18" charset="0"/>
                                    </a:rPr>
                                    <m:t>𝑗</m:t>
                                  </m:r>
                                </m:sub>
                              </m:sSub>
                              <m:sSub>
                                <m:sSubPr>
                                  <m:ctrlPr>
                                    <a:rPr lang="en-US" altLang="zh-CN" sz="1800" i="1" smtClean="0">
                                      <a:solidFill>
                                        <a:srgbClr val="FFFF00"/>
                                      </a:solidFill>
                                      <a:latin typeface="Cambria Math" panose="02040503050406030204" pitchFamily="18" charset="0"/>
                                    </a:rPr>
                                  </m:ctrlPr>
                                </m:sSubPr>
                                <m:e>
                                  <m:r>
                                    <a:rPr lang="en-US" altLang="zh-CN" sz="1800" b="0" i="1" smtClean="0">
                                      <a:solidFill>
                                        <a:srgbClr val="FFFF00"/>
                                      </a:solidFill>
                                      <a:latin typeface="Cambria Math" panose="02040503050406030204" pitchFamily="18" charset="0"/>
                                    </a:rPr>
                                    <m:t>𝑥</m:t>
                                  </m:r>
                                </m:e>
                                <m:sub>
                                  <m:r>
                                    <a:rPr lang="en-US" altLang="zh-CN" sz="1800" b="0" i="1" smtClean="0">
                                      <a:solidFill>
                                        <a:srgbClr val="FFFF00"/>
                                      </a:solidFill>
                                      <a:latin typeface="Cambria Math" panose="02040503050406030204" pitchFamily="18" charset="0"/>
                                    </a:rPr>
                                    <m:t>𝑖</m:t>
                                  </m:r>
                                </m:sub>
                              </m:sSub>
                            </m:e>
                          </m:nary>
                        </m:e>
                      </m:nary>
                      <m:sSub>
                        <m:sSubPr>
                          <m:ctrlPr>
                            <a:rPr lang="en-US" altLang="zh-CN" sz="1800" i="1" smtClean="0">
                              <a:solidFill>
                                <a:srgbClr val="FFFF00"/>
                              </a:solidFill>
                              <a:latin typeface="Cambria Math" panose="02040503050406030204" pitchFamily="18" charset="0"/>
                            </a:rPr>
                          </m:ctrlPr>
                        </m:sSubPr>
                        <m:e>
                          <m:r>
                            <a:rPr lang="en-US" altLang="zh-CN" sz="1800" b="0" i="1" smtClean="0">
                              <a:solidFill>
                                <a:srgbClr val="FFFF00"/>
                              </a:solidFill>
                              <a:latin typeface="Cambria Math" panose="02040503050406030204" pitchFamily="18" charset="0"/>
                            </a:rPr>
                            <m:t>𝑥</m:t>
                          </m:r>
                        </m:e>
                        <m:sub>
                          <m:r>
                            <a:rPr lang="en-US" altLang="zh-CN" sz="1800" b="0" i="1" smtClean="0">
                              <a:solidFill>
                                <a:srgbClr val="FFFF00"/>
                              </a:solidFill>
                              <a:latin typeface="Cambria Math" panose="02040503050406030204" pitchFamily="18" charset="0"/>
                            </a:rPr>
                            <m:t>𝑗</m:t>
                          </m:r>
                        </m:sub>
                      </m:sSub>
                    </m:oMath>
                  </m:oMathPara>
                </a14:m>
                <a:endParaRPr lang="en-US" altLang="zh-CN" sz="1800" dirty="0">
                  <a:solidFill>
                    <a:srgbClr val="FFFF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27484" y="2396939"/>
                <a:ext cx="6709906" cy="4070536"/>
              </a:xfrm>
              <a:blipFill rotWithShape="0">
                <a:blip r:embed="rId2"/>
                <a:stretch>
                  <a:fillRect l="-818" t="-10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28347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背包问题</a:t>
            </a:r>
            <a:endParaRPr lang="zh-CN" altLang="en-US" dirty="0"/>
          </a:p>
        </p:txBody>
      </p:sp>
      <p:sp>
        <p:nvSpPr>
          <p:cNvPr id="3" name="内容占位符 2"/>
          <p:cNvSpPr>
            <a:spLocks noGrp="1"/>
          </p:cNvSpPr>
          <p:nvPr>
            <p:ph idx="1"/>
          </p:nvPr>
        </p:nvSpPr>
        <p:spPr>
          <a:xfrm>
            <a:off x="484710" y="1519873"/>
            <a:ext cx="7953154" cy="1480502"/>
          </a:xfrm>
        </p:spPr>
        <p:txBody>
          <a:bodyPr>
            <a:noAutofit/>
          </a:bodyPr>
          <a:lstStyle/>
          <a:p>
            <a:r>
              <a:rPr lang="zh-CN" altLang="en-US" dirty="0" smtClean="0">
                <a:solidFill>
                  <a:srgbClr val="FFFF00"/>
                </a:solidFill>
                <a:latin typeface="Times New Roman" panose="02020603050405020304" pitchFamily="18" charset="0"/>
                <a:cs typeface="Times New Roman" panose="02020603050405020304" pitchFamily="18" charset="0"/>
              </a:rPr>
              <a:t>给定</a:t>
            </a:r>
            <a:r>
              <a:rPr lang="en-US" altLang="zh-CN" i="1" dirty="0" smtClean="0">
                <a:solidFill>
                  <a:srgbClr val="FFFF00"/>
                </a:solidFill>
                <a:latin typeface="Times New Roman" panose="02020603050405020304" pitchFamily="18" charset="0"/>
                <a:cs typeface="Times New Roman" panose="02020603050405020304" pitchFamily="18" charset="0"/>
              </a:rPr>
              <a:t>n</a:t>
            </a:r>
            <a:r>
              <a:rPr lang="zh-CN" altLang="en-US" dirty="0" smtClean="0">
                <a:solidFill>
                  <a:srgbClr val="FFFF00"/>
                </a:solidFill>
                <a:latin typeface="Times New Roman" panose="02020603050405020304" pitchFamily="18" charset="0"/>
                <a:cs typeface="Times New Roman" panose="02020603050405020304" pitchFamily="18" charset="0"/>
              </a:rPr>
              <a:t>个整数</a:t>
            </a:r>
            <a:r>
              <a:rPr lang="en-US" altLang="zh-CN" i="1" dirty="0" smtClean="0">
                <a:solidFill>
                  <a:srgbClr val="FFFF00"/>
                </a:solidFill>
                <a:latin typeface="Times New Roman" panose="02020603050405020304" pitchFamily="18" charset="0"/>
                <a:cs typeface="Times New Roman" panose="02020603050405020304" pitchFamily="18" charset="0"/>
              </a:rPr>
              <a:t>a</a:t>
            </a:r>
            <a:r>
              <a:rPr lang="en-US" altLang="zh-CN" i="1" baseline="-25000" dirty="0" smtClean="0">
                <a:solidFill>
                  <a:srgbClr val="FFFF00"/>
                </a:solidFill>
                <a:latin typeface="Times New Roman" panose="02020603050405020304" pitchFamily="18" charset="0"/>
                <a:cs typeface="Times New Roman" panose="02020603050405020304" pitchFamily="18" charset="0"/>
              </a:rPr>
              <a:t>1</a:t>
            </a:r>
            <a:r>
              <a:rPr lang="en-US" altLang="zh-CN" i="1" dirty="0" smtClean="0">
                <a:solidFill>
                  <a:srgbClr val="FFFF00"/>
                </a:solidFill>
                <a:latin typeface="Times New Roman" panose="02020603050405020304" pitchFamily="18" charset="0"/>
                <a:cs typeface="Times New Roman" panose="02020603050405020304" pitchFamily="18" charset="0"/>
              </a:rPr>
              <a:t>,a</a:t>
            </a:r>
            <a:r>
              <a:rPr lang="en-US" altLang="zh-CN" i="1" baseline="-25000" dirty="0" smtClean="0">
                <a:solidFill>
                  <a:srgbClr val="FFFF00"/>
                </a:solidFill>
                <a:latin typeface="Times New Roman" panose="02020603050405020304" pitchFamily="18" charset="0"/>
                <a:cs typeface="Times New Roman" panose="02020603050405020304" pitchFamily="18" charset="0"/>
              </a:rPr>
              <a:t>2</a:t>
            </a:r>
            <a:r>
              <a:rPr lang="en-US" altLang="zh-CN" i="1" dirty="0" smtClean="0">
                <a:solidFill>
                  <a:srgbClr val="FFFF00"/>
                </a:solidFill>
                <a:latin typeface="Times New Roman" panose="02020603050405020304" pitchFamily="18" charset="0"/>
                <a:cs typeface="Times New Roman" panose="02020603050405020304" pitchFamily="18" charset="0"/>
              </a:rPr>
              <a:t>,…,a</a:t>
            </a:r>
            <a:r>
              <a:rPr lang="en-US" altLang="zh-CN" i="1" baseline="-25000" dirty="0" smtClean="0">
                <a:solidFill>
                  <a:srgbClr val="FFFF00"/>
                </a:solidFill>
                <a:latin typeface="Times New Roman" panose="02020603050405020304" pitchFamily="18" charset="0"/>
                <a:cs typeface="Times New Roman" panose="02020603050405020304" pitchFamily="18" charset="0"/>
              </a:rPr>
              <a:t>n</a:t>
            </a:r>
            <a:r>
              <a:rPr lang="zh-CN" altLang="en-US" dirty="0" smtClean="0">
                <a:solidFill>
                  <a:srgbClr val="FFFF00"/>
                </a:solidFill>
                <a:latin typeface="Times New Roman" panose="02020603050405020304" pitchFamily="18" charset="0"/>
                <a:cs typeface="Times New Roman" panose="02020603050405020304" pitchFamily="18" charset="0"/>
              </a:rPr>
              <a:t>和整数</a:t>
            </a:r>
            <a:r>
              <a:rPr lang="en-US" altLang="zh-CN" i="1" dirty="0" smtClean="0">
                <a:solidFill>
                  <a:srgbClr val="FFFF00"/>
                </a:solidFill>
                <a:latin typeface="Times New Roman" panose="02020603050405020304" pitchFamily="18" charset="0"/>
                <a:cs typeface="Times New Roman" panose="02020603050405020304" pitchFamily="18" charset="0"/>
              </a:rPr>
              <a:t>S</a:t>
            </a:r>
            <a:r>
              <a:rPr lang="en-US" altLang="zh-CN" dirty="0" smtClean="0">
                <a:solidFill>
                  <a:srgbClr val="FFFF00"/>
                </a:solidFill>
                <a:latin typeface="Times New Roman" panose="02020603050405020304" pitchFamily="18" charset="0"/>
                <a:cs typeface="Times New Roman" panose="02020603050405020304" pitchFamily="18" charset="0"/>
              </a:rPr>
              <a:t>, </a:t>
            </a:r>
            <a:r>
              <a:rPr lang="zh-CN" altLang="en-US" dirty="0" smtClean="0">
                <a:solidFill>
                  <a:srgbClr val="FFFF00"/>
                </a:solidFill>
                <a:latin typeface="Times New Roman" panose="02020603050405020304" pitchFamily="18" charset="0"/>
                <a:cs typeface="Times New Roman" panose="02020603050405020304" pitchFamily="18" charset="0"/>
              </a:rPr>
              <a:t>求</a:t>
            </a:r>
            <a:r>
              <a:rPr lang="en-US" altLang="zh-CN" i="1" dirty="0" smtClean="0">
                <a:solidFill>
                  <a:srgbClr val="FFFF00"/>
                </a:solidFill>
                <a:latin typeface="Times New Roman" panose="02020603050405020304" pitchFamily="18" charset="0"/>
                <a:cs typeface="Times New Roman" panose="02020603050405020304" pitchFamily="18" charset="0"/>
              </a:rPr>
              <a:t>n</a:t>
            </a:r>
            <a:r>
              <a:rPr lang="zh-CN" altLang="en-US" dirty="0" smtClean="0">
                <a:solidFill>
                  <a:srgbClr val="FFFF00"/>
                </a:solidFill>
                <a:latin typeface="Times New Roman" panose="02020603050405020304" pitchFamily="18" charset="0"/>
                <a:cs typeface="Times New Roman" panose="02020603050405020304" pitchFamily="18" charset="0"/>
              </a:rPr>
              <a:t>维向量（</a:t>
            </a:r>
            <a:r>
              <a:rPr lang="en-US" altLang="zh-CN" i="1" dirty="0" smtClean="0">
                <a:solidFill>
                  <a:srgbClr val="FFFF00"/>
                </a:solidFill>
                <a:latin typeface="Times New Roman" panose="02020603050405020304" pitchFamily="18" charset="0"/>
                <a:cs typeface="Times New Roman" panose="02020603050405020304" pitchFamily="18" charset="0"/>
              </a:rPr>
              <a:t>x</a:t>
            </a:r>
            <a:r>
              <a:rPr lang="en-US" altLang="zh-CN" i="1" baseline="-25000" dirty="0">
                <a:solidFill>
                  <a:srgbClr val="FFFF00"/>
                </a:solidFill>
                <a:latin typeface="Times New Roman" panose="02020603050405020304" pitchFamily="18" charset="0"/>
                <a:cs typeface="Times New Roman" panose="02020603050405020304" pitchFamily="18" charset="0"/>
              </a:rPr>
              <a:t>1</a:t>
            </a:r>
            <a:r>
              <a:rPr lang="en-US" altLang="zh-CN" i="1" dirty="0" smtClean="0">
                <a:solidFill>
                  <a:srgbClr val="FFFF00"/>
                </a:solidFill>
                <a:latin typeface="Times New Roman" panose="02020603050405020304" pitchFamily="18" charset="0"/>
                <a:cs typeface="Times New Roman" panose="02020603050405020304" pitchFamily="18" charset="0"/>
              </a:rPr>
              <a:t>,x</a:t>
            </a:r>
            <a:r>
              <a:rPr lang="en-US" altLang="zh-CN" i="1" baseline="-25000" dirty="0">
                <a:solidFill>
                  <a:srgbClr val="FFFF00"/>
                </a:solidFill>
                <a:latin typeface="Times New Roman" panose="02020603050405020304" pitchFamily="18" charset="0"/>
                <a:cs typeface="Times New Roman" panose="02020603050405020304" pitchFamily="18" charset="0"/>
              </a:rPr>
              <a:t>2</a:t>
            </a:r>
            <a:r>
              <a:rPr lang="en-US" altLang="zh-CN" i="1" dirty="0" smtClean="0">
                <a:solidFill>
                  <a:srgbClr val="FFFF00"/>
                </a:solidFill>
                <a:latin typeface="Times New Roman" panose="02020603050405020304" pitchFamily="18" charset="0"/>
                <a:cs typeface="Times New Roman" panose="02020603050405020304" pitchFamily="18" charset="0"/>
              </a:rPr>
              <a:t>,…,</a:t>
            </a:r>
            <a:r>
              <a:rPr lang="en-US" altLang="zh-CN" i="1" dirty="0" err="1" smtClean="0">
                <a:solidFill>
                  <a:srgbClr val="FFFF00"/>
                </a:solidFill>
                <a:latin typeface="Times New Roman" panose="02020603050405020304" pitchFamily="18" charset="0"/>
                <a:cs typeface="Times New Roman" panose="02020603050405020304" pitchFamily="18" charset="0"/>
              </a:rPr>
              <a:t>x</a:t>
            </a:r>
            <a:r>
              <a:rPr lang="en-US" altLang="zh-CN" i="1" baseline="-25000" dirty="0" err="1">
                <a:solidFill>
                  <a:srgbClr val="FFFF00"/>
                </a:solidFill>
                <a:latin typeface="Times New Roman" panose="02020603050405020304" pitchFamily="18" charset="0"/>
                <a:cs typeface="Times New Roman" panose="02020603050405020304" pitchFamily="18" charset="0"/>
              </a:rPr>
              <a:t>n</a:t>
            </a:r>
            <a:r>
              <a:rPr lang="zh-CN" altLang="en-US" dirty="0" smtClean="0">
                <a:solidFill>
                  <a:srgbClr val="FFFF00"/>
                </a:solidFill>
                <a:latin typeface="Times New Roman" panose="02020603050405020304" pitchFamily="18" charset="0"/>
                <a:cs typeface="Times New Roman" panose="02020603050405020304" pitchFamily="18" charset="0"/>
              </a:rPr>
              <a:t>），满足</a:t>
            </a:r>
            <a:endParaRPr lang="en-US" altLang="zh-CN" dirty="0" smtClean="0">
              <a:solidFill>
                <a:srgbClr val="FFFF00"/>
              </a:solidFill>
              <a:latin typeface="Times New Roman" panose="02020603050405020304" pitchFamily="18" charset="0"/>
              <a:cs typeface="Times New Roman" panose="02020603050405020304" pitchFamily="18" charset="0"/>
            </a:endParaRPr>
          </a:p>
          <a:p>
            <a:pPr marL="0" indent="0" algn="ctr">
              <a:buNone/>
            </a:pPr>
            <a:r>
              <a:rPr lang="en-US" altLang="zh-CN" i="1" dirty="0">
                <a:solidFill>
                  <a:srgbClr val="FFFF00"/>
                </a:solidFill>
                <a:latin typeface="Times New Roman" panose="02020603050405020304" pitchFamily="18" charset="0"/>
                <a:cs typeface="Times New Roman" panose="02020603050405020304" pitchFamily="18" charset="0"/>
              </a:rPr>
              <a:t>a</a:t>
            </a:r>
            <a:r>
              <a:rPr lang="en-US" altLang="zh-CN" i="1" baseline="-25000" dirty="0" smtClean="0">
                <a:solidFill>
                  <a:srgbClr val="FFFF00"/>
                </a:solidFill>
                <a:latin typeface="Times New Roman" panose="02020603050405020304" pitchFamily="18" charset="0"/>
                <a:cs typeface="Times New Roman" panose="02020603050405020304" pitchFamily="18" charset="0"/>
              </a:rPr>
              <a:t>1</a:t>
            </a:r>
            <a:r>
              <a:rPr lang="en-US" altLang="zh-CN" i="1" dirty="0" smtClean="0">
                <a:solidFill>
                  <a:srgbClr val="FFFF00"/>
                </a:solidFill>
                <a:latin typeface="Times New Roman" panose="02020603050405020304" pitchFamily="18" charset="0"/>
                <a:cs typeface="Times New Roman" panose="02020603050405020304" pitchFamily="18" charset="0"/>
              </a:rPr>
              <a:t>x</a:t>
            </a:r>
            <a:r>
              <a:rPr lang="en-US" altLang="zh-CN" i="1" baseline="-25000" dirty="0">
                <a:solidFill>
                  <a:srgbClr val="FFFF00"/>
                </a:solidFill>
                <a:latin typeface="Times New Roman" panose="02020603050405020304" pitchFamily="18" charset="0"/>
                <a:cs typeface="Times New Roman" panose="02020603050405020304" pitchFamily="18" charset="0"/>
              </a:rPr>
              <a:t>1</a:t>
            </a:r>
            <a:r>
              <a:rPr lang="en-US" altLang="zh-CN" i="1" dirty="0" smtClean="0">
                <a:solidFill>
                  <a:srgbClr val="FFFF00"/>
                </a:solidFill>
                <a:latin typeface="Times New Roman" panose="02020603050405020304" pitchFamily="18" charset="0"/>
                <a:cs typeface="Times New Roman" panose="02020603050405020304" pitchFamily="18" charset="0"/>
              </a:rPr>
              <a:t>+a</a:t>
            </a:r>
            <a:r>
              <a:rPr lang="en-US" altLang="zh-CN" i="1" baseline="-25000" dirty="0">
                <a:solidFill>
                  <a:srgbClr val="FFFF00"/>
                </a:solidFill>
                <a:latin typeface="Times New Roman" panose="02020603050405020304" pitchFamily="18" charset="0"/>
                <a:cs typeface="Times New Roman" panose="02020603050405020304" pitchFamily="18" charset="0"/>
              </a:rPr>
              <a:t>2</a:t>
            </a:r>
            <a:r>
              <a:rPr lang="en-US" altLang="zh-CN" i="1" dirty="0" smtClean="0">
                <a:solidFill>
                  <a:srgbClr val="FFFF00"/>
                </a:solidFill>
                <a:latin typeface="Times New Roman" panose="02020603050405020304" pitchFamily="18" charset="0"/>
                <a:cs typeface="Times New Roman" panose="02020603050405020304" pitchFamily="18" charset="0"/>
              </a:rPr>
              <a:t>x</a:t>
            </a:r>
            <a:r>
              <a:rPr lang="en-US" altLang="zh-CN" i="1" baseline="-25000" dirty="0">
                <a:solidFill>
                  <a:srgbClr val="FFFF00"/>
                </a:solidFill>
                <a:latin typeface="Times New Roman" panose="02020603050405020304" pitchFamily="18" charset="0"/>
                <a:cs typeface="Times New Roman" panose="02020603050405020304" pitchFamily="18" charset="0"/>
              </a:rPr>
              <a:t>2</a:t>
            </a:r>
            <a:r>
              <a:rPr lang="en-US" altLang="zh-CN" i="1" dirty="0" smtClean="0">
                <a:solidFill>
                  <a:srgbClr val="FFFF00"/>
                </a:solidFill>
                <a:latin typeface="Times New Roman" panose="02020603050405020304" pitchFamily="18" charset="0"/>
                <a:cs typeface="Times New Roman" panose="02020603050405020304" pitchFamily="18" charset="0"/>
              </a:rPr>
              <a:t>+…+</a:t>
            </a:r>
            <a:r>
              <a:rPr lang="en-US" altLang="zh-CN" i="1" dirty="0" err="1" smtClean="0">
                <a:solidFill>
                  <a:srgbClr val="FFFF00"/>
                </a:solidFill>
                <a:latin typeface="Times New Roman" panose="02020603050405020304" pitchFamily="18" charset="0"/>
                <a:cs typeface="Times New Roman" panose="02020603050405020304" pitchFamily="18" charset="0"/>
              </a:rPr>
              <a:t>a</a:t>
            </a:r>
            <a:r>
              <a:rPr lang="en-US" altLang="zh-CN" i="1" baseline="-25000" dirty="0" err="1">
                <a:solidFill>
                  <a:srgbClr val="FFFF00"/>
                </a:solidFill>
                <a:latin typeface="Times New Roman" panose="02020603050405020304" pitchFamily="18" charset="0"/>
                <a:cs typeface="Times New Roman" panose="02020603050405020304" pitchFamily="18" charset="0"/>
              </a:rPr>
              <a:t>n</a:t>
            </a:r>
            <a:r>
              <a:rPr lang="en-US" altLang="zh-CN" i="1" dirty="0" err="1" smtClean="0">
                <a:solidFill>
                  <a:srgbClr val="FFFF00"/>
                </a:solidFill>
                <a:latin typeface="Times New Roman" panose="02020603050405020304" pitchFamily="18" charset="0"/>
                <a:cs typeface="Times New Roman" panose="02020603050405020304" pitchFamily="18" charset="0"/>
              </a:rPr>
              <a:t>x</a:t>
            </a:r>
            <a:r>
              <a:rPr lang="en-US" altLang="zh-CN" i="1" baseline="-25000" dirty="0" err="1">
                <a:solidFill>
                  <a:srgbClr val="FFFF00"/>
                </a:solidFill>
                <a:latin typeface="Times New Roman" panose="02020603050405020304" pitchFamily="18" charset="0"/>
                <a:cs typeface="Times New Roman" panose="02020603050405020304" pitchFamily="18" charset="0"/>
              </a:rPr>
              <a:t>n</a:t>
            </a:r>
            <a:r>
              <a:rPr lang="en-US" altLang="zh-CN" i="1" dirty="0" smtClean="0">
                <a:solidFill>
                  <a:srgbClr val="FFFF00"/>
                </a:solidFill>
                <a:latin typeface="Times New Roman" panose="02020603050405020304" pitchFamily="18" charset="0"/>
                <a:cs typeface="Times New Roman" panose="02020603050405020304" pitchFamily="18" charset="0"/>
              </a:rPr>
              <a:t>=S</a:t>
            </a:r>
          </a:p>
          <a:p>
            <a:pPr marL="0" indent="0">
              <a:buNone/>
            </a:pPr>
            <a:r>
              <a:rPr lang="zh-CN" altLang="en-US" dirty="0" smtClean="0">
                <a:solidFill>
                  <a:srgbClr val="FFFF00"/>
                </a:solidFill>
                <a:latin typeface="Times New Roman" panose="02020603050405020304" pitchFamily="18" charset="0"/>
                <a:cs typeface="Times New Roman" panose="02020603050405020304" pitchFamily="18" charset="0"/>
              </a:rPr>
              <a:t>这里（</a:t>
            </a:r>
            <a:r>
              <a:rPr lang="en-US" altLang="zh-CN" i="1" dirty="0" smtClean="0">
                <a:solidFill>
                  <a:srgbClr val="FFFF00"/>
                </a:solidFill>
                <a:latin typeface="Times New Roman" panose="02020603050405020304" pitchFamily="18" charset="0"/>
                <a:cs typeface="Times New Roman" panose="02020603050405020304" pitchFamily="18" charset="0"/>
              </a:rPr>
              <a:t>a</a:t>
            </a:r>
            <a:r>
              <a:rPr lang="en-US" altLang="zh-CN" i="1" baseline="-25000" dirty="0">
                <a:solidFill>
                  <a:srgbClr val="FFFF00"/>
                </a:solidFill>
                <a:latin typeface="Times New Roman" panose="02020603050405020304" pitchFamily="18" charset="0"/>
                <a:cs typeface="Times New Roman" panose="02020603050405020304" pitchFamily="18" charset="0"/>
              </a:rPr>
              <a:t>1</a:t>
            </a:r>
            <a:r>
              <a:rPr lang="en-US" altLang="zh-CN" i="1" dirty="0" smtClean="0">
                <a:solidFill>
                  <a:srgbClr val="FFFF00"/>
                </a:solidFill>
                <a:latin typeface="Times New Roman" panose="02020603050405020304" pitchFamily="18" charset="0"/>
                <a:cs typeface="Times New Roman" panose="02020603050405020304" pitchFamily="18" charset="0"/>
              </a:rPr>
              <a:t>,a</a:t>
            </a:r>
            <a:r>
              <a:rPr lang="en-US" altLang="zh-CN" i="1" baseline="-25000" dirty="0">
                <a:solidFill>
                  <a:srgbClr val="FFFF00"/>
                </a:solidFill>
                <a:latin typeface="Times New Roman" panose="02020603050405020304" pitchFamily="18" charset="0"/>
                <a:cs typeface="Times New Roman" panose="02020603050405020304" pitchFamily="18" charset="0"/>
              </a:rPr>
              <a:t>2</a:t>
            </a:r>
            <a:r>
              <a:rPr lang="en-US" altLang="zh-CN" i="1" dirty="0" smtClean="0">
                <a:solidFill>
                  <a:srgbClr val="FFFF00"/>
                </a:solidFill>
                <a:latin typeface="Times New Roman" panose="02020603050405020304" pitchFamily="18" charset="0"/>
                <a:cs typeface="Times New Roman" panose="02020603050405020304" pitchFamily="18" charset="0"/>
              </a:rPr>
              <a:t>,…,a</a:t>
            </a:r>
            <a:r>
              <a:rPr lang="en-US" altLang="zh-CN" i="1" baseline="-25000" dirty="0">
                <a:solidFill>
                  <a:srgbClr val="FFFF00"/>
                </a:solidFill>
                <a:latin typeface="Times New Roman" panose="02020603050405020304" pitchFamily="18" charset="0"/>
                <a:cs typeface="Times New Roman" panose="02020603050405020304" pitchFamily="18" charset="0"/>
              </a:rPr>
              <a:t>n</a:t>
            </a:r>
            <a:r>
              <a:rPr lang="zh-CN" altLang="en-US" dirty="0" smtClean="0">
                <a:solidFill>
                  <a:srgbClr val="FFFF00"/>
                </a:solidFill>
                <a:latin typeface="Times New Roman" panose="02020603050405020304" pitchFamily="18" charset="0"/>
                <a:cs typeface="Times New Roman" panose="02020603050405020304" pitchFamily="18" charset="0"/>
              </a:rPr>
              <a:t>）称为背包向量。</a:t>
            </a:r>
            <a:endParaRPr lang="en-US" altLang="zh-CN" dirty="0">
              <a:solidFill>
                <a:srgbClr val="FFFF00"/>
              </a:solidFill>
              <a:latin typeface="Times New Roman" panose="02020603050405020304" pitchFamily="18" charset="0"/>
              <a:cs typeface="Times New Roman" panose="02020603050405020304" pitchFamily="18" charset="0"/>
            </a:endParaRPr>
          </a:p>
        </p:txBody>
      </p:sp>
      <p:sp>
        <p:nvSpPr>
          <p:cNvPr id="5" name="矩形 4"/>
          <p:cNvSpPr/>
          <p:nvPr/>
        </p:nvSpPr>
        <p:spPr>
          <a:xfrm>
            <a:off x="454723" y="3144200"/>
            <a:ext cx="7983141" cy="1015663"/>
          </a:xfrm>
          <a:prstGeom prst="rect">
            <a:avLst/>
          </a:prstGeom>
          <a:solidFill>
            <a:srgbClr val="002060"/>
          </a:solidFill>
        </p:spPr>
        <p:txBody>
          <a:bodyPr wrap="square">
            <a:spAutoFit/>
          </a:bodyPr>
          <a:lstStyle/>
          <a:p>
            <a:pPr marL="285750" indent="-285750" algn="just">
              <a:buFont typeface="Wingdings" panose="05000000000000000000" pitchFamily="2" charset="2"/>
              <a:buChar char="l"/>
            </a:pPr>
            <a:r>
              <a:rPr lang="zh-CN" altLang="en-US" sz="2000" dirty="0"/>
              <a:t>有</a:t>
            </a:r>
            <a:r>
              <a:rPr lang="en-US" altLang="zh-CN" sz="2000" i="1" dirty="0">
                <a:latin typeface="Times New Roman" panose="02020603050405020304" pitchFamily="18" charset="0"/>
                <a:cs typeface="Times New Roman" panose="02020603050405020304" pitchFamily="18" charset="0"/>
              </a:rPr>
              <a:t>n</a:t>
            </a:r>
            <a:r>
              <a:rPr lang="zh-CN" altLang="en-US" sz="2000" dirty="0"/>
              <a:t>种物品和一个容量为</a:t>
            </a:r>
            <a:r>
              <a:rPr lang="en-US" altLang="zh-CN" sz="2000" i="1" dirty="0">
                <a:latin typeface="Times New Roman" panose="02020603050405020304" pitchFamily="18" charset="0"/>
                <a:cs typeface="Times New Roman" panose="02020603050405020304" pitchFamily="18" charset="0"/>
              </a:rPr>
              <a:t>S</a:t>
            </a:r>
            <a:r>
              <a:rPr lang="zh-CN" altLang="en-US" sz="2000" dirty="0"/>
              <a:t>的背包，每种物品都有无限件可用。第</a:t>
            </a:r>
            <a:r>
              <a:rPr lang="en-US" altLang="zh-CN" sz="2000" i="1" dirty="0" err="1">
                <a:latin typeface="Times New Roman" panose="02020603050405020304" pitchFamily="18" charset="0"/>
                <a:cs typeface="Times New Roman" panose="02020603050405020304" pitchFamily="18" charset="0"/>
              </a:rPr>
              <a:t>i</a:t>
            </a:r>
            <a:r>
              <a:rPr lang="zh-CN" altLang="en-US" sz="2000" dirty="0"/>
              <a:t>种物品的体积是</a:t>
            </a:r>
            <a:r>
              <a:rPr lang="en-US" altLang="zh-CN" sz="2000" i="1" dirty="0" err="1">
                <a:latin typeface="Times New Roman" panose="02020603050405020304" pitchFamily="18" charset="0"/>
                <a:cs typeface="Times New Roman" panose="02020603050405020304" pitchFamily="18" charset="0"/>
              </a:rPr>
              <a:t>a</a:t>
            </a:r>
            <a:r>
              <a:rPr lang="en-US" altLang="zh-CN" sz="2000" i="1" baseline="-25000" dirty="0" err="1">
                <a:latin typeface="Times New Roman" panose="02020603050405020304" pitchFamily="18" charset="0"/>
                <a:cs typeface="Times New Roman" panose="02020603050405020304" pitchFamily="18" charset="0"/>
              </a:rPr>
              <a:t>i</a:t>
            </a:r>
            <a:r>
              <a:rPr lang="zh-CN" altLang="en-US" sz="2000" dirty="0"/>
              <a:t>，价值是</a:t>
            </a:r>
            <a:r>
              <a:rPr lang="en-US" altLang="zh-CN" sz="2000" i="1" dirty="0" err="1">
                <a:latin typeface="Times New Roman" panose="02020603050405020304" pitchFamily="18" charset="0"/>
                <a:cs typeface="Times New Roman" panose="02020603050405020304" pitchFamily="18" charset="0"/>
              </a:rPr>
              <a:t>w</a:t>
            </a:r>
            <a:r>
              <a:rPr lang="en-US" altLang="zh-CN" sz="2000" i="1" baseline="-25000" dirty="0" err="1">
                <a:latin typeface="Times New Roman" panose="02020603050405020304" pitchFamily="18" charset="0"/>
                <a:cs typeface="Times New Roman" panose="02020603050405020304" pitchFamily="18" charset="0"/>
              </a:rPr>
              <a:t>i</a:t>
            </a:r>
            <a:r>
              <a:rPr lang="zh-CN" altLang="en-US" sz="2000" dirty="0"/>
              <a:t>。将哪些物品</a:t>
            </a:r>
            <a:r>
              <a:rPr lang="en-US" altLang="zh-CN" sz="2000" i="1" dirty="0">
                <a:latin typeface="Times New Roman" panose="02020603050405020304" pitchFamily="18" charset="0"/>
                <a:cs typeface="Times New Roman" panose="02020603050405020304" pitchFamily="18" charset="0"/>
              </a:rPr>
              <a:t>x</a:t>
            </a:r>
            <a:r>
              <a:rPr lang="en-US" altLang="zh-CN" sz="2000" i="1" baseline="-25000" dirty="0">
                <a:latin typeface="Times New Roman" panose="02020603050405020304" pitchFamily="18" charset="0"/>
                <a:cs typeface="Times New Roman" panose="02020603050405020304" pitchFamily="18" charset="0"/>
              </a:rPr>
              <a:t>i</a:t>
            </a:r>
            <a:r>
              <a:rPr lang="zh-CN" altLang="en-US" sz="2000" dirty="0"/>
              <a:t>装入背包可使这些物品的体积总和不超过背包容量</a:t>
            </a:r>
            <a:r>
              <a:rPr lang="en-US" altLang="zh-CN" sz="2000" dirty="0"/>
              <a:t>S</a:t>
            </a:r>
            <a:r>
              <a:rPr lang="zh-CN" altLang="en-US" sz="2000" dirty="0"/>
              <a:t>，且价值总和最大。</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5990" y="4525680"/>
            <a:ext cx="2058733" cy="2058733"/>
          </a:xfrm>
          <a:prstGeom prst="rect">
            <a:avLst/>
          </a:prstGeom>
        </p:spPr>
      </p:pic>
    </p:spTree>
    <p:extLst>
      <p:ext uri="{BB962C8B-B14F-4D97-AF65-F5344CB8AC3E}">
        <p14:creationId xmlns:p14="http://schemas.microsoft.com/office/powerpoint/2010/main" val="4861822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3159" y="743017"/>
            <a:ext cx="7053542" cy="866708"/>
          </a:xfrm>
        </p:spPr>
        <p:txBody>
          <a:bodyPr/>
          <a:lstStyle/>
          <a:p>
            <a:r>
              <a:rPr lang="zh-CN" altLang="en-US" dirty="0" smtClean="0"/>
              <a:t>离散对数问题</a:t>
            </a:r>
            <a:endParaRPr lang="zh-CN" altLang="en-US" dirty="0"/>
          </a:p>
        </p:txBody>
      </p:sp>
      <p:sp>
        <p:nvSpPr>
          <p:cNvPr id="5" name="文本框 4"/>
          <p:cNvSpPr txBox="1"/>
          <p:nvPr/>
        </p:nvSpPr>
        <p:spPr>
          <a:xfrm>
            <a:off x="513159" y="2061639"/>
            <a:ext cx="7964091" cy="3970318"/>
          </a:xfrm>
          <a:prstGeom prst="rect">
            <a:avLst/>
          </a:prstGeom>
          <a:noFill/>
        </p:spPr>
        <p:txBody>
          <a:bodyPr wrap="square" rtlCol="0">
            <a:spAutoFit/>
          </a:bodyPr>
          <a:lstStyle/>
          <a:p>
            <a:pPr marL="214313" indent="-214313" algn="just">
              <a:lnSpc>
                <a:spcPct val="150000"/>
              </a:lnSpc>
              <a:buFont typeface="Arial" panose="020B0604020202020204" pitchFamily="34" charset="0"/>
              <a:buChar char="•"/>
            </a:pPr>
            <a:r>
              <a:rPr lang="zh-CN" altLang="en-US" sz="2400" dirty="0">
                <a:solidFill>
                  <a:srgbClr val="FFFF00"/>
                </a:solidFill>
                <a:latin typeface="Times New Roman" panose="02020603050405020304" pitchFamily="18" charset="0"/>
                <a:cs typeface="Times New Roman" panose="02020603050405020304" pitchFamily="18" charset="0"/>
              </a:rPr>
              <a:t>给定一个质数</a:t>
            </a:r>
            <a:r>
              <a:rPr lang="en-US" altLang="zh-CN" sz="2400" i="1" dirty="0">
                <a:solidFill>
                  <a:srgbClr val="FFFF00"/>
                </a:solidFill>
                <a:latin typeface="Times New Roman" panose="02020603050405020304" pitchFamily="18" charset="0"/>
                <a:cs typeface="Times New Roman" panose="02020603050405020304" pitchFamily="18" charset="0"/>
              </a:rPr>
              <a:t>p</a:t>
            </a:r>
            <a:r>
              <a:rPr lang="zh-CN" altLang="en-US" sz="2400" dirty="0">
                <a:solidFill>
                  <a:srgbClr val="FFFF00"/>
                </a:solidFill>
                <a:latin typeface="Times New Roman" panose="02020603050405020304" pitchFamily="18" charset="0"/>
                <a:cs typeface="Times New Roman" panose="02020603050405020304" pitchFamily="18" charset="0"/>
              </a:rPr>
              <a:t>和有限域</a:t>
            </a:r>
            <a:r>
              <a:rPr lang="en-US" altLang="zh-CN" sz="2400" i="1" dirty="0" err="1">
                <a:solidFill>
                  <a:srgbClr val="FFFF00"/>
                </a:solidFill>
                <a:latin typeface="Times New Roman" panose="02020603050405020304" pitchFamily="18" charset="0"/>
                <a:cs typeface="Times New Roman" panose="02020603050405020304" pitchFamily="18" charset="0"/>
              </a:rPr>
              <a:t>Z</a:t>
            </a:r>
            <a:r>
              <a:rPr lang="en-US" altLang="zh-CN" sz="2400" i="1" baseline="-25000" dirty="0" err="1">
                <a:solidFill>
                  <a:srgbClr val="FFFF00"/>
                </a:solidFill>
                <a:latin typeface="Times New Roman" panose="02020603050405020304" pitchFamily="18" charset="0"/>
                <a:cs typeface="Times New Roman" panose="02020603050405020304" pitchFamily="18" charset="0"/>
              </a:rPr>
              <a:t>p</a:t>
            </a:r>
            <a:r>
              <a:rPr lang="zh-CN" altLang="en-US" sz="2400" dirty="0">
                <a:solidFill>
                  <a:srgbClr val="FFFF00"/>
                </a:solidFill>
                <a:latin typeface="Times New Roman" panose="02020603050405020304" pitchFamily="18" charset="0"/>
                <a:cs typeface="Times New Roman" panose="02020603050405020304" pitchFamily="18" charset="0"/>
              </a:rPr>
              <a:t>上的一个本原元</a:t>
            </a:r>
            <a:r>
              <a:rPr lang="en-US" altLang="zh-CN" sz="2400" i="1" dirty="0">
                <a:solidFill>
                  <a:srgbClr val="FFFF00"/>
                </a:solidFill>
                <a:latin typeface="Times New Roman" panose="02020603050405020304" pitchFamily="18" charset="0"/>
                <a:cs typeface="Times New Roman" panose="02020603050405020304" pitchFamily="18" charset="0"/>
              </a:rPr>
              <a:t>a</a:t>
            </a:r>
            <a:r>
              <a:rPr lang="zh-CN" altLang="en-US" sz="2400" dirty="0">
                <a:solidFill>
                  <a:srgbClr val="FFFF00"/>
                </a:solidFill>
                <a:latin typeface="Times New Roman" panose="02020603050405020304" pitchFamily="18" charset="0"/>
                <a:cs typeface="Times New Roman" panose="02020603050405020304" pitchFamily="18" charset="0"/>
              </a:rPr>
              <a:t>，对</a:t>
            </a:r>
            <a:r>
              <a:rPr lang="en-US" altLang="zh-CN" sz="2400" i="1" dirty="0" err="1">
                <a:solidFill>
                  <a:srgbClr val="FFFF00"/>
                </a:solidFill>
                <a:latin typeface="Times New Roman" panose="02020603050405020304" pitchFamily="18" charset="0"/>
                <a:cs typeface="Times New Roman" panose="02020603050405020304" pitchFamily="18" charset="0"/>
              </a:rPr>
              <a:t>Z</a:t>
            </a:r>
            <a:r>
              <a:rPr lang="en-US" altLang="zh-CN" sz="2400" i="1" baseline="-25000" dirty="0" err="1">
                <a:solidFill>
                  <a:srgbClr val="FFFF00"/>
                </a:solidFill>
                <a:latin typeface="Times New Roman" panose="02020603050405020304" pitchFamily="18" charset="0"/>
                <a:cs typeface="Times New Roman" panose="02020603050405020304" pitchFamily="18" charset="0"/>
              </a:rPr>
              <a:t>p</a:t>
            </a:r>
            <a:r>
              <a:rPr lang="zh-CN" altLang="en-US" sz="2400" dirty="0">
                <a:solidFill>
                  <a:srgbClr val="FFFF00"/>
                </a:solidFill>
                <a:latin typeface="Times New Roman" panose="02020603050405020304" pitchFamily="18" charset="0"/>
                <a:cs typeface="Times New Roman" panose="02020603050405020304" pitchFamily="18" charset="0"/>
              </a:rPr>
              <a:t>上整数</a:t>
            </a:r>
            <a:r>
              <a:rPr lang="en-US" altLang="zh-CN" sz="2400" i="1" dirty="0">
                <a:solidFill>
                  <a:srgbClr val="FFFF00"/>
                </a:solidFill>
                <a:latin typeface="Times New Roman" panose="02020603050405020304" pitchFamily="18" charset="0"/>
                <a:cs typeface="Times New Roman" panose="02020603050405020304" pitchFamily="18" charset="0"/>
              </a:rPr>
              <a:t>b</a:t>
            </a:r>
            <a:r>
              <a:rPr lang="zh-CN" altLang="en-US" sz="2400" dirty="0">
                <a:solidFill>
                  <a:srgbClr val="FFFF00"/>
                </a:solidFill>
                <a:latin typeface="Times New Roman" panose="02020603050405020304" pitchFamily="18" charset="0"/>
                <a:cs typeface="Times New Roman" panose="02020603050405020304" pitchFamily="18" charset="0"/>
              </a:rPr>
              <a:t>，寻找唯一的整数</a:t>
            </a:r>
            <a:r>
              <a:rPr lang="en-US" altLang="zh-CN" sz="2400" i="1" dirty="0">
                <a:latin typeface="Times New Roman" panose="02020603050405020304" pitchFamily="18" charset="0"/>
                <a:cs typeface="Times New Roman" panose="02020603050405020304" pitchFamily="18" charset="0"/>
              </a:rPr>
              <a:t>c</a:t>
            </a:r>
            <a:r>
              <a:rPr lang="zh-CN" altLang="en-US" sz="2400" dirty="0">
                <a:solidFill>
                  <a:srgbClr val="FFFF00"/>
                </a:solidFill>
                <a:latin typeface="Times New Roman" panose="02020603050405020304" pitchFamily="18" charset="0"/>
                <a:cs typeface="Times New Roman" panose="02020603050405020304" pitchFamily="18" charset="0"/>
              </a:rPr>
              <a:t>，使得</a:t>
            </a:r>
            <a:endParaRPr lang="en-US" altLang="zh-CN" sz="2400" dirty="0">
              <a:solidFill>
                <a:srgbClr val="FFFF00"/>
              </a:solidFill>
              <a:latin typeface="Times New Roman" panose="02020603050405020304" pitchFamily="18" charset="0"/>
              <a:cs typeface="Times New Roman" panose="02020603050405020304" pitchFamily="18" charset="0"/>
            </a:endParaRPr>
          </a:p>
          <a:p>
            <a:pPr algn="ctr">
              <a:lnSpc>
                <a:spcPct val="150000"/>
              </a:lnSpc>
            </a:pPr>
            <a:r>
              <a:rPr lang="en-US" altLang="zh-CN" sz="2400" i="1" dirty="0" err="1">
                <a:latin typeface="Times New Roman" panose="02020603050405020304" pitchFamily="18" charset="0"/>
                <a:cs typeface="Times New Roman" panose="02020603050405020304" pitchFamily="18" charset="0"/>
              </a:rPr>
              <a:t>a</a:t>
            </a:r>
            <a:r>
              <a:rPr lang="en-US" altLang="zh-CN" sz="2400" i="1" baseline="30000" dirty="0" err="1">
                <a:latin typeface="Times New Roman" panose="02020603050405020304" pitchFamily="18" charset="0"/>
                <a:cs typeface="Times New Roman" panose="02020603050405020304" pitchFamily="18" charset="0"/>
              </a:rPr>
              <a:t>c</a:t>
            </a:r>
            <a:r>
              <a:rPr lang="en-US" altLang="zh-CN" sz="2400" dirty="0" err="1">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b</a:t>
            </a:r>
            <a:r>
              <a:rPr lang="en-US" altLang="zh-CN" sz="2400" dirty="0">
                <a:latin typeface="Times New Roman" panose="02020603050405020304" pitchFamily="18" charset="0"/>
                <a:cs typeface="Times New Roman" panose="02020603050405020304" pitchFamily="18" charset="0"/>
              </a:rPr>
              <a:t>(mod </a:t>
            </a:r>
            <a:r>
              <a:rPr lang="en-US" altLang="zh-CN" sz="2400" i="1" dirty="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a:t>
            </a:r>
          </a:p>
          <a:p>
            <a:pPr marL="214313" indent="-214313" algn="just">
              <a:lnSpc>
                <a:spcPct val="150000"/>
              </a:lnSpc>
              <a:buFont typeface="Arial" panose="020B0604020202020204" pitchFamily="34" charset="0"/>
              <a:buChar char="•"/>
            </a:pPr>
            <a:r>
              <a:rPr lang="zh-CN" altLang="en-US" sz="2400" dirty="0">
                <a:solidFill>
                  <a:srgbClr val="FFFF00"/>
                </a:solidFill>
                <a:latin typeface="Times New Roman" panose="02020603050405020304" pitchFamily="18" charset="0"/>
                <a:cs typeface="Times New Roman" panose="02020603050405020304" pitchFamily="18" charset="0"/>
              </a:rPr>
              <a:t>一般的，如果仔细选择</a:t>
            </a:r>
            <a:r>
              <a:rPr lang="en-US" altLang="zh-CN" sz="2400" i="1" dirty="0">
                <a:solidFill>
                  <a:srgbClr val="FFFF00"/>
                </a:solidFill>
                <a:latin typeface="Times New Roman" panose="02020603050405020304" pitchFamily="18" charset="0"/>
                <a:cs typeface="Times New Roman" panose="02020603050405020304" pitchFamily="18" charset="0"/>
              </a:rPr>
              <a:t>p</a:t>
            </a:r>
            <a:r>
              <a:rPr lang="zh-CN" altLang="en-US" sz="2400" dirty="0">
                <a:solidFill>
                  <a:srgbClr val="FFFF00"/>
                </a:solidFill>
                <a:latin typeface="Times New Roman" panose="02020603050405020304" pitchFamily="18" charset="0"/>
                <a:cs typeface="Times New Roman" panose="02020603050405020304" pitchFamily="18" charset="0"/>
              </a:rPr>
              <a:t>，则认为该问题是难解的，且目前还没有找到计算离散对数问题的多项式时间算法。</a:t>
            </a:r>
            <a:endParaRPr lang="en-US" altLang="zh-CN" sz="2400" dirty="0">
              <a:solidFill>
                <a:srgbClr val="FFFF00"/>
              </a:solidFill>
              <a:latin typeface="Times New Roman" panose="02020603050405020304" pitchFamily="18" charset="0"/>
              <a:cs typeface="Times New Roman" panose="02020603050405020304" pitchFamily="18" charset="0"/>
            </a:endParaRPr>
          </a:p>
          <a:p>
            <a:pPr marL="214313" indent="-214313" algn="just">
              <a:lnSpc>
                <a:spcPct val="150000"/>
              </a:lnSpc>
              <a:buFont typeface="Arial" panose="020B0604020202020204" pitchFamily="34" charset="0"/>
              <a:buChar char="•"/>
            </a:pPr>
            <a:r>
              <a:rPr lang="zh-CN" altLang="en-US" sz="2400" dirty="0">
                <a:solidFill>
                  <a:srgbClr val="FFFF00"/>
                </a:solidFill>
                <a:latin typeface="Times New Roman" panose="02020603050405020304" pitchFamily="18" charset="0"/>
                <a:cs typeface="Times New Roman" panose="02020603050405020304" pitchFamily="18" charset="0"/>
              </a:rPr>
              <a:t>为了抵抗已知的攻击，</a:t>
            </a:r>
            <a:r>
              <a:rPr lang="en-US" altLang="zh-CN" sz="2400" i="1" dirty="0">
                <a:solidFill>
                  <a:srgbClr val="FFFF00"/>
                </a:solidFill>
                <a:latin typeface="Times New Roman" panose="02020603050405020304" pitchFamily="18" charset="0"/>
                <a:cs typeface="Times New Roman" panose="02020603050405020304" pitchFamily="18" charset="0"/>
              </a:rPr>
              <a:t>p</a:t>
            </a:r>
            <a:r>
              <a:rPr lang="zh-CN" altLang="en-US" sz="2400" dirty="0">
                <a:solidFill>
                  <a:srgbClr val="FFFF00"/>
                </a:solidFill>
                <a:latin typeface="Times New Roman" panose="02020603050405020304" pitchFamily="18" charset="0"/>
                <a:cs typeface="Times New Roman" panose="02020603050405020304" pitchFamily="18" charset="0"/>
              </a:rPr>
              <a:t>至少应该是</a:t>
            </a:r>
            <a:r>
              <a:rPr lang="en-US" altLang="zh-CN" sz="2400" dirty="0">
                <a:solidFill>
                  <a:srgbClr val="FFFF00"/>
                </a:solidFill>
                <a:latin typeface="Times New Roman" panose="02020603050405020304" pitchFamily="18" charset="0"/>
                <a:cs typeface="Times New Roman" panose="02020603050405020304" pitchFamily="18" charset="0"/>
              </a:rPr>
              <a:t>150</a:t>
            </a:r>
            <a:r>
              <a:rPr lang="zh-CN" altLang="en-US" sz="2400" dirty="0">
                <a:solidFill>
                  <a:srgbClr val="FFFF00"/>
                </a:solidFill>
                <a:latin typeface="Times New Roman" panose="02020603050405020304" pitchFamily="18" charset="0"/>
                <a:cs typeface="Times New Roman" panose="02020603050405020304" pitchFamily="18" charset="0"/>
              </a:rPr>
              <a:t>位的十进制整数，且</a:t>
            </a:r>
            <a:r>
              <a:rPr lang="en-US" altLang="zh-CN" sz="2400" i="1" dirty="0">
                <a:solidFill>
                  <a:srgbClr val="FFFF00"/>
                </a:solidFill>
                <a:latin typeface="Times New Roman" panose="02020603050405020304" pitchFamily="18" charset="0"/>
                <a:cs typeface="Times New Roman" panose="02020603050405020304" pitchFamily="18" charset="0"/>
              </a:rPr>
              <a:t>p</a:t>
            </a:r>
            <a:r>
              <a:rPr lang="en-US" altLang="zh-CN" sz="2400" dirty="0">
                <a:solidFill>
                  <a:srgbClr val="FFFF00"/>
                </a:solidFill>
                <a:latin typeface="Times New Roman" panose="02020603050405020304" pitchFamily="18" charset="0"/>
                <a:cs typeface="Times New Roman" panose="02020603050405020304" pitchFamily="18" charset="0"/>
              </a:rPr>
              <a:t>-1</a:t>
            </a:r>
            <a:r>
              <a:rPr lang="zh-CN" altLang="en-US" sz="2400" dirty="0">
                <a:solidFill>
                  <a:srgbClr val="FFFF00"/>
                </a:solidFill>
                <a:latin typeface="Times New Roman" panose="02020603050405020304" pitchFamily="18" charset="0"/>
                <a:cs typeface="Times New Roman" panose="02020603050405020304" pitchFamily="18" charset="0"/>
              </a:rPr>
              <a:t>至少有一个大的素数因子。</a:t>
            </a:r>
          </a:p>
        </p:txBody>
      </p:sp>
    </p:spTree>
    <p:extLst>
      <p:ext uri="{BB962C8B-B14F-4D97-AF65-F5344CB8AC3E}">
        <p14:creationId xmlns:p14="http://schemas.microsoft.com/office/powerpoint/2010/main" val="2187707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FF00"/>
                </a:solidFill>
              </a:rPr>
              <a:t>算法的运行时间</a:t>
            </a:r>
            <a:endParaRPr lang="zh-CN" altLang="en-US" dirty="0">
              <a:solidFill>
                <a:srgbClr val="FFFF00"/>
              </a:solidFill>
            </a:endParaRPr>
          </a:p>
        </p:txBody>
      </p:sp>
      <p:sp>
        <p:nvSpPr>
          <p:cNvPr id="3" name="内容占位符 2"/>
          <p:cNvSpPr>
            <a:spLocks noGrp="1"/>
          </p:cNvSpPr>
          <p:nvPr>
            <p:ph idx="1"/>
          </p:nvPr>
        </p:nvSpPr>
        <p:spPr>
          <a:xfrm>
            <a:off x="475833" y="1507055"/>
            <a:ext cx="8268117" cy="1053172"/>
          </a:xfrm>
        </p:spPr>
        <p:txBody>
          <a:bodyPr>
            <a:noAutofit/>
          </a:bodyPr>
          <a:lstStyle/>
          <a:p>
            <a:pPr algn="just"/>
            <a:r>
              <a:rPr lang="zh-CN" altLang="en-US" sz="2800" dirty="0" smtClean="0"/>
              <a:t>时间复杂度考察的是</a:t>
            </a:r>
            <a:r>
              <a:rPr lang="zh-CN" altLang="en-US" sz="2800" dirty="0" smtClean="0">
                <a:solidFill>
                  <a:srgbClr val="FFFF00"/>
                </a:solidFill>
              </a:rPr>
              <a:t>随着输入规模</a:t>
            </a:r>
            <a:r>
              <a:rPr lang="en-US" altLang="zh-CN" sz="2800" i="1" dirty="0" smtClean="0">
                <a:solidFill>
                  <a:srgbClr val="FFFF00"/>
                </a:solidFill>
                <a:latin typeface="Times New Roman" panose="02020603050405020304" pitchFamily="18" charset="0"/>
                <a:cs typeface="Times New Roman" panose="02020603050405020304" pitchFamily="18" charset="0"/>
              </a:rPr>
              <a:t>n</a:t>
            </a:r>
            <a:r>
              <a:rPr lang="zh-CN" altLang="en-US" sz="2800" dirty="0" smtClean="0">
                <a:solidFill>
                  <a:srgbClr val="FFFF00"/>
                </a:solidFill>
              </a:rPr>
              <a:t>的增大，算法的运行时间增加的规律</a:t>
            </a:r>
            <a:r>
              <a:rPr lang="zh-CN" altLang="en-US" sz="2800" dirty="0" smtClean="0"/>
              <a:t>。</a:t>
            </a:r>
            <a:endParaRPr lang="zh-CN" altLang="en-US" sz="2800" dirty="0"/>
          </a:p>
        </p:txBody>
      </p:sp>
      <mc:AlternateContent xmlns:mc="http://schemas.openxmlformats.org/markup-compatibility/2006" xmlns:a14="http://schemas.microsoft.com/office/drawing/2010/main">
        <mc:Choice Requires="a14">
          <p:sp>
            <p:nvSpPr>
              <p:cNvPr id="4" name="文本框 3"/>
              <p:cNvSpPr txBox="1"/>
              <p:nvPr/>
            </p:nvSpPr>
            <p:spPr>
              <a:xfrm>
                <a:off x="252458" y="2763343"/>
                <a:ext cx="8491492" cy="810543"/>
              </a:xfrm>
              <a:prstGeom prst="rect">
                <a:avLst/>
              </a:prstGeom>
              <a:solidFill>
                <a:srgbClr val="7030A0"/>
              </a:solidFill>
            </p:spPr>
            <p:txBody>
              <a:bodyPr wrap="none" rtlCol="0">
                <a:spAutoFit/>
              </a:bodyPr>
              <a:lstStyle/>
              <a:p>
                <a:r>
                  <a:rPr lang="zh-CN" altLang="en-US" dirty="0"/>
                  <a:t>定义</a:t>
                </a:r>
                <a:r>
                  <a:rPr lang="zh-CN" altLang="en-US" dirty="0" smtClean="0"/>
                  <a:t>：设</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t>和</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t>是两个正的实数值函数，则</a:t>
                </a:r>
                <a:endParaRPr lang="en-US" altLang="zh-CN" dirty="0"/>
              </a:p>
              <a:p>
                <a:pPr marL="214313" indent="-214313">
                  <a:buFont typeface="Arial" panose="020B0604020202020204" pitchFamily="34" charset="0"/>
                  <a:buChar char="•"/>
                </a:pPr>
                <a:r>
                  <a:rPr lang="zh-CN" altLang="en-US" dirty="0"/>
                  <a:t>如果存在正常数</a:t>
                </a:r>
                <a:r>
                  <a:rPr lang="en-US" altLang="zh-CN" i="1" dirty="0">
                    <a:latin typeface="Times New Roman" panose="02020603050405020304" pitchFamily="18" charset="0"/>
                    <a:cs typeface="Times New Roman" panose="02020603050405020304" pitchFamily="18" charset="0"/>
                  </a:rPr>
                  <a:t>c</a:t>
                </a:r>
                <a:r>
                  <a:rPr lang="zh-CN" altLang="en-US" dirty="0"/>
                  <a:t>和正整数</a:t>
                </a:r>
                <a:r>
                  <a:rPr lang="en-US" altLang="zh-CN" i="1" dirty="0">
                    <a:latin typeface="Times New Roman" panose="02020603050405020304" pitchFamily="18" charset="0"/>
                    <a:cs typeface="Times New Roman" panose="02020603050405020304" pitchFamily="18" charset="0"/>
                  </a:rPr>
                  <a:t>N,</a:t>
                </a:r>
                <a:r>
                  <a:rPr lang="en-US" altLang="zh-CN" dirty="0"/>
                  <a:t> </a:t>
                </a:r>
                <a:r>
                  <a:rPr lang="zh-CN" altLang="en-US" dirty="0"/>
                  <a:t>使得</a:t>
                </a:r>
                <a:r>
                  <a:rPr lang="en-US" altLang="zh-CN" i="1" dirty="0" err="1">
                    <a:latin typeface="Times New Roman" panose="02020603050405020304" pitchFamily="18" charset="0"/>
                    <a:cs typeface="Times New Roman" panose="02020603050405020304" pitchFamily="18" charset="0"/>
                  </a:rPr>
                  <a:t>n</a:t>
                </a:r>
                <a:r>
                  <a:rPr lang="en-US" altLang="zh-CN" dirty="0" err="1">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sym typeface="Symbol" panose="05050102010706020507" pitchFamily="18" charset="2"/>
                  </a:rPr>
                  <a:t>N</a:t>
                </a:r>
                <a:r>
                  <a:rPr lang="zh-CN" altLang="en-US" dirty="0">
                    <a:sym typeface="Symbol" panose="05050102010706020507" pitchFamily="18" charset="2"/>
                  </a:rPr>
                  <a:t>时，都有</a:t>
                </a:r>
                <a14:m>
                  <m:oMath xmlns:m="http://schemas.openxmlformats.org/officeDocument/2006/math">
                    <m:r>
                      <a:rPr lang="en-US" altLang="zh-CN" i="1" dirty="0">
                        <a:latin typeface="Cambria Math" panose="02040503050406030204" pitchFamily="18" charset="0"/>
                        <a:sym typeface="Symbol" panose="05050102010706020507" pitchFamily="18" charset="2"/>
                      </a:rPr>
                      <m:t>0</m:t>
                    </m:r>
                    <m:r>
                      <a:rPr lang="zh-CN" altLang="en-US" i="1">
                        <a:latin typeface="Cambria Math" panose="02040503050406030204" pitchFamily="18" charset="0"/>
                        <a:sym typeface="Symbol" panose="05050102010706020507" pitchFamily="18" charset="2"/>
                      </a:rPr>
                      <m:t>≤</m:t>
                    </m:r>
                    <m:f>
                      <m:fPr>
                        <m:ctrlPr>
                          <a:rPr lang="en-US" altLang="zh-CN" i="1">
                            <a:latin typeface="Cambria Math" panose="02040503050406030204" pitchFamily="18" charset="0"/>
                            <a:sym typeface="Symbol" panose="05050102010706020507" pitchFamily="18" charset="2"/>
                          </a:rPr>
                        </m:ctrlPr>
                      </m:fPr>
                      <m:num>
                        <m:r>
                          <a:rPr lang="en-US" altLang="zh-CN" i="1">
                            <a:latin typeface="Cambria Math" panose="02040503050406030204" pitchFamily="18" charset="0"/>
                            <a:sym typeface="Symbol" panose="05050102010706020507" pitchFamily="18" charset="2"/>
                          </a:rPr>
                          <m:t>𝑓</m:t>
                        </m:r>
                        <m:r>
                          <a:rPr lang="en-US" altLang="zh-CN" i="1">
                            <a:latin typeface="Cambria Math" panose="02040503050406030204" pitchFamily="18" charset="0"/>
                            <a:sym typeface="Symbol" panose="05050102010706020507" pitchFamily="18" charset="2"/>
                          </a:rPr>
                          <m:t>(</m:t>
                        </m:r>
                        <m:r>
                          <a:rPr lang="en-US" altLang="zh-CN" i="1">
                            <a:latin typeface="Cambria Math" panose="02040503050406030204" pitchFamily="18" charset="0"/>
                            <a:sym typeface="Symbol" panose="05050102010706020507" pitchFamily="18" charset="2"/>
                          </a:rPr>
                          <m:t>𝑛</m:t>
                        </m:r>
                        <m:r>
                          <a:rPr lang="en-US" altLang="zh-CN" i="1">
                            <a:latin typeface="Cambria Math" panose="02040503050406030204" pitchFamily="18" charset="0"/>
                            <a:sym typeface="Symbol" panose="05050102010706020507" pitchFamily="18" charset="2"/>
                          </a:rPr>
                          <m:t>)</m:t>
                        </m:r>
                      </m:num>
                      <m:den>
                        <m:r>
                          <a:rPr lang="en-US" altLang="zh-CN" i="1">
                            <a:latin typeface="Cambria Math" panose="02040503050406030204" pitchFamily="18" charset="0"/>
                            <a:sym typeface="Symbol" panose="05050102010706020507" pitchFamily="18" charset="2"/>
                          </a:rPr>
                          <m:t>𝑔</m:t>
                        </m:r>
                        <m:r>
                          <a:rPr lang="en-US" altLang="zh-CN" i="1">
                            <a:latin typeface="Cambria Math" panose="02040503050406030204" pitchFamily="18" charset="0"/>
                            <a:sym typeface="Symbol" panose="05050102010706020507" pitchFamily="18" charset="2"/>
                          </a:rPr>
                          <m:t>(</m:t>
                        </m:r>
                        <m:r>
                          <a:rPr lang="en-US" altLang="zh-CN" i="1">
                            <a:latin typeface="Cambria Math" panose="02040503050406030204" pitchFamily="18" charset="0"/>
                            <a:sym typeface="Symbol" panose="05050102010706020507" pitchFamily="18" charset="2"/>
                          </a:rPr>
                          <m:t>𝑛</m:t>
                        </m:r>
                        <m:r>
                          <a:rPr lang="en-US" altLang="zh-CN" i="1">
                            <a:latin typeface="Cambria Math" panose="02040503050406030204" pitchFamily="18" charset="0"/>
                            <a:sym typeface="Symbol" panose="05050102010706020507" pitchFamily="18" charset="2"/>
                          </a:rPr>
                          <m:t>)</m:t>
                        </m:r>
                      </m:den>
                    </m:f>
                    <m:r>
                      <a:rPr lang="en-US" altLang="zh-CN" i="1">
                        <a:latin typeface="Cambria Math" panose="02040503050406030204" pitchFamily="18" charset="0"/>
                        <a:ea typeface="Cambria Math" panose="02040503050406030204" pitchFamily="18" charset="0"/>
                        <a:sym typeface="Symbol" panose="05050102010706020507" pitchFamily="18" charset="2"/>
                      </a:rPr>
                      <m:t>≤</m:t>
                    </m:r>
                    <m:r>
                      <a:rPr lang="en-US" altLang="zh-CN" i="1">
                        <a:latin typeface="Cambria Math" panose="02040503050406030204" pitchFamily="18" charset="0"/>
                        <a:ea typeface="Cambria Math" panose="02040503050406030204" pitchFamily="18" charset="0"/>
                        <a:sym typeface="Symbol" panose="05050102010706020507" pitchFamily="18" charset="2"/>
                      </a:rPr>
                      <m:t>𝑐</m:t>
                    </m:r>
                  </m:oMath>
                </a14:m>
                <a:r>
                  <a:rPr lang="en-US" altLang="zh-CN" dirty="0"/>
                  <a:t>, </a:t>
                </a:r>
                <a:r>
                  <a:rPr lang="zh-CN" altLang="en-US" dirty="0"/>
                  <a:t>则称</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r>
                      <a:rPr lang="en-US" altLang="zh-CN" i="1">
                        <a:latin typeface="Cambria Math" panose="02040503050406030204" pitchFamily="18" charset="0"/>
                      </a:rPr>
                      <m:t>=</m:t>
                    </m:r>
                    <m:r>
                      <a:rPr lang="en-US" altLang="zh-CN" i="1">
                        <a:latin typeface="Cambria Math" panose="02040503050406030204" pitchFamily="18" charset="0"/>
                      </a:rPr>
                      <m:t>𝑂</m:t>
                    </m:r>
                    <m:r>
                      <a:rPr lang="en-US" altLang="zh-CN" i="1">
                        <a:latin typeface="Cambria Math" panose="02040503050406030204" pitchFamily="18" charset="0"/>
                        <a:sym typeface="Symbol" panose="05050102010706020507" pitchFamily="18" charset="2"/>
                      </a:rPr>
                      <m:t>(</m:t>
                    </m:r>
                    <m:r>
                      <a:rPr lang="en-US" altLang="zh-CN" i="1">
                        <a:latin typeface="Cambria Math" panose="02040503050406030204" pitchFamily="18" charset="0"/>
                        <a:sym typeface="Symbol" panose="05050102010706020507" pitchFamily="18" charset="2"/>
                      </a:rPr>
                      <m:t>𝑔</m:t>
                    </m:r>
                    <m:r>
                      <a:rPr lang="en-US" altLang="zh-CN" i="1">
                        <a:latin typeface="Cambria Math" panose="02040503050406030204" pitchFamily="18" charset="0"/>
                        <a:sym typeface="Symbol" panose="05050102010706020507" pitchFamily="18" charset="2"/>
                      </a:rPr>
                      <m:t>(</m:t>
                    </m:r>
                    <m:r>
                      <a:rPr lang="en-US" altLang="zh-CN" i="1">
                        <a:latin typeface="Cambria Math" panose="02040503050406030204" pitchFamily="18" charset="0"/>
                        <a:sym typeface="Symbol" panose="05050102010706020507" pitchFamily="18" charset="2"/>
                      </a:rPr>
                      <m:t>𝑛</m:t>
                    </m:r>
                    <m:r>
                      <a:rPr lang="en-US" altLang="zh-CN" i="1">
                        <a:latin typeface="Cambria Math" panose="02040503050406030204" pitchFamily="18" charset="0"/>
                        <a:sym typeface="Symbol" panose="05050102010706020507" pitchFamily="18" charset="2"/>
                      </a:rPr>
                      <m:t>))</m:t>
                    </m:r>
                  </m:oMath>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252458" y="2763343"/>
                <a:ext cx="8491492" cy="810543"/>
              </a:xfrm>
              <a:prstGeom prst="rect">
                <a:avLst/>
              </a:prstGeom>
              <a:blipFill rotWithShape="0">
                <a:blip r:embed="rId2"/>
                <a:stretch>
                  <a:fillRect l="-574" t="-5263" b="-3759"/>
                </a:stretch>
              </a:blipFill>
            </p:spPr>
            <p:txBody>
              <a:bodyPr/>
              <a:lstStyle/>
              <a:p>
                <a:r>
                  <a:rPr lang="zh-CN" altLang="en-US">
                    <a:noFill/>
                  </a:rPr>
                  <a:t> </a:t>
                </a:r>
              </a:p>
            </p:txBody>
          </p:sp>
        </mc:Fallback>
      </mc:AlternateContent>
      <p:sp>
        <p:nvSpPr>
          <p:cNvPr id="6" name="文本框 5"/>
          <p:cNvSpPr txBox="1"/>
          <p:nvPr/>
        </p:nvSpPr>
        <p:spPr>
          <a:xfrm>
            <a:off x="589858" y="3773210"/>
            <a:ext cx="7481535" cy="400110"/>
          </a:xfrm>
          <a:prstGeom prst="rect">
            <a:avLst/>
          </a:prstGeom>
          <a:solidFill>
            <a:schemeClr val="accent2"/>
          </a:solidFill>
        </p:spPr>
        <p:txBody>
          <a:bodyPr wrap="none" rtlCol="0">
            <a:spAutoFit/>
          </a:bodyPr>
          <a:lstStyle/>
          <a:p>
            <a:r>
              <a:rPr lang="zh-CN" altLang="en-US" sz="2000" dirty="0"/>
              <a:t>即</a:t>
            </a:r>
            <a:r>
              <a:rPr lang="en-US" altLang="zh-CN" sz="2000" i="1" dirty="0">
                <a:latin typeface="Times New Roman" panose="02020603050405020304" pitchFamily="18" charset="0"/>
                <a:cs typeface="Times New Roman" panose="02020603050405020304" pitchFamily="18" charset="0"/>
              </a:rPr>
              <a:t>f</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a:t>
            </a:r>
            <a:r>
              <a:rPr lang="zh-CN" altLang="en-US" sz="2000" dirty="0">
                <a:latin typeface="+mn-ea"/>
              </a:rPr>
              <a:t>与</a:t>
            </a:r>
            <a:r>
              <a:rPr lang="en-US" altLang="zh-CN" sz="2000" i="1" dirty="0">
                <a:latin typeface="Times New Roman" panose="02020603050405020304" pitchFamily="18" charset="0"/>
                <a:cs typeface="Times New Roman" panose="02020603050405020304" pitchFamily="18" charset="0"/>
              </a:rPr>
              <a:t>g</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a:t>
            </a:r>
            <a:r>
              <a:rPr lang="zh-CN" altLang="en-US" sz="2000" dirty="0"/>
              <a:t>是在忽略常数倍的前提下，</a:t>
            </a:r>
            <a:r>
              <a:rPr lang="en-US" altLang="zh-CN" sz="2000" i="1" dirty="0">
                <a:latin typeface="Times New Roman" panose="02020603050405020304" pitchFamily="18" charset="0"/>
                <a:cs typeface="Times New Roman" panose="02020603050405020304" pitchFamily="18" charset="0"/>
              </a:rPr>
              <a:t> f</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a:t>
            </a:r>
            <a:r>
              <a:rPr lang="zh-CN" altLang="en-US" sz="2000" dirty="0">
                <a:latin typeface="+mn-ea"/>
              </a:rPr>
              <a:t>比</a:t>
            </a:r>
            <a:r>
              <a:rPr lang="en-US" altLang="zh-CN" sz="2000" i="1" dirty="0">
                <a:latin typeface="Times New Roman" panose="02020603050405020304" pitchFamily="18" charset="0"/>
                <a:cs typeface="Times New Roman" panose="02020603050405020304" pitchFamily="18" charset="0"/>
              </a:rPr>
              <a:t>g</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a:t>
            </a:r>
            <a:r>
              <a:rPr lang="zh-CN" altLang="en-US" sz="2000" dirty="0"/>
              <a:t>渐近增长得慢。</a:t>
            </a:r>
          </a:p>
        </p:txBody>
      </p:sp>
      <mc:AlternateContent xmlns:mc="http://schemas.openxmlformats.org/markup-compatibility/2006" xmlns:a14="http://schemas.microsoft.com/office/drawing/2010/main">
        <mc:Choice Requires="a14">
          <p:sp>
            <p:nvSpPr>
              <p:cNvPr id="7" name="文本框 6"/>
              <p:cNvSpPr txBox="1"/>
              <p:nvPr/>
            </p:nvSpPr>
            <p:spPr>
              <a:xfrm>
                <a:off x="271633" y="4498844"/>
                <a:ext cx="8472318" cy="810543"/>
              </a:xfrm>
              <a:prstGeom prst="rect">
                <a:avLst/>
              </a:prstGeom>
              <a:solidFill>
                <a:srgbClr val="7030A0"/>
              </a:solidFill>
            </p:spPr>
            <p:txBody>
              <a:bodyPr wrap="square" rtlCol="0">
                <a:spAutoFit/>
              </a:bodyPr>
              <a:lstStyle/>
              <a:p>
                <a:pPr marL="214313" indent="-214313">
                  <a:buFont typeface="Arial" panose="020B0604020202020204" pitchFamily="34" charset="0"/>
                  <a:buChar char="•"/>
                </a:pPr>
                <a:r>
                  <a:rPr lang="zh-CN" altLang="en-US" dirty="0"/>
                  <a:t>如果存在正常数</a:t>
                </a:r>
                <a:r>
                  <a:rPr lang="en-US" altLang="zh-CN" i="1" dirty="0">
                    <a:latin typeface="Times New Roman" panose="02020603050405020304" pitchFamily="18" charset="0"/>
                    <a:cs typeface="Times New Roman" panose="02020603050405020304" pitchFamily="18" charset="0"/>
                  </a:rPr>
                  <a:t>c</a:t>
                </a:r>
                <a:r>
                  <a:rPr lang="en-US" altLang="zh-CN" i="1" baseline="-25000" dirty="0">
                    <a:latin typeface="Times New Roman" panose="02020603050405020304" pitchFamily="18" charset="0"/>
                    <a:cs typeface="Times New Roman" panose="02020603050405020304" pitchFamily="18" charset="0"/>
                  </a:rPr>
                  <a:t>1</a:t>
                </a:r>
                <a:r>
                  <a:rPr lang="zh-CN" altLang="en-US" i="1"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a:t>
                </a:r>
                <a:r>
                  <a:rPr lang="en-US" altLang="zh-CN" i="1" baseline="-25000" dirty="0">
                    <a:latin typeface="Times New Roman" panose="02020603050405020304" pitchFamily="18" charset="0"/>
                    <a:cs typeface="Times New Roman" panose="02020603050405020304" pitchFamily="18" charset="0"/>
                  </a:rPr>
                  <a:t>2</a:t>
                </a:r>
                <a:r>
                  <a:rPr lang="zh-CN" altLang="en-US" dirty="0"/>
                  <a:t>和正整数</a:t>
                </a:r>
                <a:r>
                  <a:rPr lang="en-US" altLang="zh-CN" i="1" dirty="0">
                    <a:latin typeface="Times New Roman" panose="02020603050405020304" pitchFamily="18" charset="0"/>
                    <a:cs typeface="Times New Roman" panose="02020603050405020304" pitchFamily="18" charset="0"/>
                  </a:rPr>
                  <a:t>N,</a:t>
                </a:r>
                <a:r>
                  <a:rPr lang="en-US" altLang="zh-CN" dirty="0"/>
                  <a:t> </a:t>
                </a:r>
                <a:r>
                  <a:rPr lang="zh-CN" altLang="en-US" dirty="0"/>
                  <a:t>使得</a:t>
                </a:r>
                <a:r>
                  <a:rPr lang="en-US" altLang="zh-CN" i="1" dirty="0" err="1">
                    <a:latin typeface="Times New Roman" panose="02020603050405020304" pitchFamily="18" charset="0"/>
                    <a:cs typeface="Times New Roman" panose="02020603050405020304" pitchFamily="18" charset="0"/>
                  </a:rPr>
                  <a:t>n</a:t>
                </a:r>
                <a:r>
                  <a:rPr lang="en-US" altLang="zh-CN" dirty="0" err="1">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sym typeface="Symbol" panose="05050102010706020507" pitchFamily="18" charset="2"/>
                  </a:rPr>
                  <a:t>N</a:t>
                </a:r>
                <a:r>
                  <a:rPr lang="zh-CN" altLang="en-US" dirty="0">
                    <a:sym typeface="Symbol" panose="05050102010706020507" pitchFamily="18" charset="2"/>
                  </a:rPr>
                  <a:t>时，都有</a:t>
                </a:r>
                <a14:m>
                  <m:oMath xmlns:m="http://schemas.openxmlformats.org/officeDocument/2006/math">
                    <m:sSub>
                      <m:sSubPr>
                        <m:ctrlPr>
                          <a:rPr lang="en-US" altLang="zh-CN" i="1" dirty="0">
                            <a:latin typeface="Cambria Math" panose="02040503050406030204" pitchFamily="18" charset="0"/>
                            <a:sym typeface="Symbol" panose="05050102010706020507" pitchFamily="18" charset="2"/>
                          </a:rPr>
                        </m:ctrlPr>
                      </m:sSubPr>
                      <m:e>
                        <m:r>
                          <a:rPr lang="en-US" altLang="zh-CN" i="1" dirty="0">
                            <a:latin typeface="Cambria Math" panose="02040503050406030204" pitchFamily="18" charset="0"/>
                            <a:sym typeface="Symbol" panose="05050102010706020507" pitchFamily="18" charset="2"/>
                          </a:rPr>
                          <m:t>𝑐</m:t>
                        </m:r>
                      </m:e>
                      <m:sub>
                        <m:r>
                          <a:rPr lang="en-US" altLang="zh-CN" i="1" dirty="0">
                            <a:latin typeface="Cambria Math" panose="02040503050406030204" pitchFamily="18" charset="0"/>
                            <a:sym typeface="Symbol" panose="05050102010706020507" pitchFamily="18" charset="2"/>
                          </a:rPr>
                          <m:t>1</m:t>
                        </m:r>
                      </m:sub>
                    </m:sSub>
                    <m:r>
                      <a:rPr lang="zh-CN" altLang="en-US" i="1">
                        <a:latin typeface="Cambria Math" panose="02040503050406030204" pitchFamily="18" charset="0"/>
                        <a:sym typeface="Symbol" panose="05050102010706020507" pitchFamily="18" charset="2"/>
                      </a:rPr>
                      <m:t>≤</m:t>
                    </m:r>
                    <m:f>
                      <m:fPr>
                        <m:ctrlPr>
                          <a:rPr lang="en-US" altLang="zh-CN" i="1">
                            <a:latin typeface="Cambria Math" panose="02040503050406030204" pitchFamily="18" charset="0"/>
                            <a:sym typeface="Symbol" panose="05050102010706020507" pitchFamily="18" charset="2"/>
                          </a:rPr>
                        </m:ctrlPr>
                      </m:fPr>
                      <m:num>
                        <m:r>
                          <a:rPr lang="en-US" altLang="zh-CN" i="1">
                            <a:latin typeface="Cambria Math" panose="02040503050406030204" pitchFamily="18" charset="0"/>
                            <a:sym typeface="Symbol" panose="05050102010706020507" pitchFamily="18" charset="2"/>
                          </a:rPr>
                          <m:t>𝑓</m:t>
                        </m:r>
                        <m:r>
                          <a:rPr lang="en-US" altLang="zh-CN" i="1">
                            <a:latin typeface="Cambria Math" panose="02040503050406030204" pitchFamily="18" charset="0"/>
                            <a:sym typeface="Symbol" panose="05050102010706020507" pitchFamily="18" charset="2"/>
                          </a:rPr>
                          <m:t>(</m:t>
                        </m:r>
                        <m:r>
                          <a:rPr lang="en-US" altLang="zh-CN" i="1">
                            <a:latin typeface="Cambria Math" panose="02040503050406030204" pitchFamily="18" charset="0"/>
                            <a:sym typeface="Symbol" panose="05050102010706020507" pitchFamily="18" charset="2"/>
                          </a:rPr>
                          <m:t>𝑛</m:t>
                        </m:r>
                        <m:r>
                          <a:rPr lang="en-US" altLang="zh-CN" i="1">
                            <a:latin typeface="Cambria Math" panose="02040503050406030204" pitchFamily="18" charset="0"/>
                            <a:sym typeface="Symbol" panose="05050102010706020507" pitchFamily="18" charset="2"/>
                          </a:rPr>
                          <m:t>)</m:t>
                        </m:r>
                      </m:num>
                      <m:den>
                        <m:r>
                          <a:rPr lang="en-US" altLang="zh-CN" i="1">
                            <a:latin typeface="Cambria Math" panose="02040503050406030204" pitchFamily="18" charset="0"/>
                            <a:sym typeface="Symbol" panose="05050102010706020507" pitchFamily="18" charset="2"/>
                          </a:rPr>
                          <m:t>𝑔</m:t>
                        </m:r>
                        <m:r>
                          <a:rPr lang="en-US" altLang="zh-CN" i="1">
                            <a:latin typeface="Cambria Math" panose="02040503050406030204" pitchFamily="18" charset="0"/>
                            <a:sym typeface="Symbol" panose="05050102010706020507" pitchFamily="18" charset="2"/>
                          </a:rPr>
                          <m:t>(</m:t>
                        </m:r>
                        <m:r>
                          <a:rPr lang="en-US" altLang="zh-CN" i="1">
                            <a:latin typeface="Cambria Math" panose="02040503050406030204" pitchFamily="18" charset="0"/>
                            <a:sym typeface="Symbol" panose="05050102010706020507" pitchFamily="18" charset="2"/>
                          </a:rPr>
                          <m:t>𝑛</m:t>
                        </m:r>
                        <m:r>
                          <a:rPr lang="en-US" altLang="zh-CN" i="1">
                            <a:latin typeface="Cambria Math" panose="02040503050406030204" pitchFamily="18" charset="0"/>
                            <a:sym typeface="Symbol" panose="05050102010706020507" pitchFamily="18" charset="2"/>
                          </a:rPr>
                          <m:t>)</m:t>
                        </m:r>
                      </m:den>
                    </m:f>
                    <m:r>
                      <a:rPr lang="en-US" altLang="zh-CN" i="1">
                        <a:latin typeface="Cambria Math" panose="02040503050406030204" pitchFamily="18" charset="0"/>
                        <a:ea typeface="Cambria Math" panose="02040503050406030204" pitchFamily="18" charset="0"/>
                        <a:sym typeface="Symbol" panose="05050102010706020507" pitchFamily="18" charset="2"/>
                      </a:rPr>
                      <m:t>≤</m:t>
                    </m:r>
                    <m:sSub>
                      <m:sSubPr>
                        <m:ctrlPr>
                          <a:rPr lang="en-US" altLang="zh-CN" i="1">
                            <a:latin typeface="Cambria Math" panose="02040503050406030204" pitchFamily="18" charset="0"/>
                            <a:ea typeface="Cambria Math" panose="02040503050406030204" pitchFamily="18" charset="0"/>
                            <a:sym typeface="Symbol" panose="05050102010706020507" pitchFamily="18" charset="2"/>
                          </a:rPr>
                        </m:ctrlPr>
                      </m:sSubPr>
                      <m:e>
                        <m:r>
                          <a:rPr lang="en-US" altLang="zh-CN" i="1">
                            <a:latin typeface="Cambria Math" panose="02040503050406030204" pitchFamily="18" charset="0"/>
                            <a:ea typeface="Cambria Math" panose="02040503050406030204" pitchFamily="18" charset="0"/>
                            <a:sym typeface="Symbol" panose="05050102010706020507" pitchFamily="18" charset="2"/>
                          </a:rPr>
                          <m:t>𝑐</m:t>
                        </m:r>
                      </m:e>
                      <m:sub>
                        <m:r>
                          <a:rPr lang="en-US" altLang="zh-CN" i="1">
                            <a:latin typeface="Cambria Math" panose="02040503050406030204" pitchFamily="18" charset="0"/>
                            <a:ea typeface="Cambria Math" panose="02040503050406030204" pitchFamily="18" charset="0"/>
                            <a:sym typeface="Symbol" panose="05050102010706020507" pitchFamily="18" charset="2"/>
                          </a:rPr>
                          <m:t>2</m:t>
                        </m:r>
                      </m:sub>
                    </m:sSub>
                  </m:oMath>
                </a14:m>
                <a:r>
                  <a:rPr lang="en-US" altLang="zh-CN" dirty="0"/>
                  <a:t>, </a:t>
                </a:r>
                <a:endParaRPr lang="en-US" altLang="zh-CN" dirty="0" smtClean="0"/>
              </a:p>
              <a:p>
                <a:r>
                  <a:rPr lang="en-US" altLang="zh-CN" dirty="0"/>
                  <a:t> </a:t>
                </a:r>
                <a:r>
                  <a:rPr lang="en-US" altLang="zh-CN" dirty="0" smtClean="0"/>
                  <a:t>   </a:t>
                </a:r>
                <a:r>
                  <a:rPr lang="zh-CN" altLang="en-US" dirty="0" smtClean="0"/>
                  <a:t>则</a:t>
                </a:r>
                <a:r>
                  <a:rPr lang="zh-CN" altLang="en-US" dirty="0"/>
                  <a:t>称</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r>
                      <a:rPr lang="en-US" altLang="zh-CN" i="1">
                        <a:latin typeface="Cambria Math" panose="02040503050406030204" pitchFamily="18" charset="0"/>
                      </a:rPr>
                      <m:t>=</m:t>
                    </m:r>
                    <m:r>
                      <a:rPr lang="en-US" altLang="zh-CN" i="1">
                        <a:latin typeface="Cambria Math" panose="02040503050406030204" pitchFamily="18" charset="0"/>
                        <a:sym typeface="Symbol" panose="05050102010706020507" pitchFamily="18" charset="2"/>
                      </a:rPr>
                      <m:t>(</m:t>
                    </m:r>
                    <m:r>
                      <a:rPr lang="en-US" altLang="zh-CN" i="1">
                        <a:latin typeface="Cambria Math" panose="02040503050406030204" pitchFamily="18" charset="0"/>
                        <a:sym typeface="Symbol" panose="05050102010706020507" pitchFamily="18" charset="2"/>
                      </a:rPr>
                      <m:t>𝑔</m:t>
                    </m:r>
                    <m:r>
                      <a:rPr lang="en-US" altLang="zh-CN" i="1">
                        <a:latin typeface="Cambria Math" panose="02040503050406030204" pitchFamily="18" charset="0"/>
                        <a:sym typeface="Symbol" panose="05050102010706020507" pitchFamily="18" charset="2"/>
                      </a:rPr>
                      <m:t>(</m:t>
                    </m:r>
                    <m:r>
                      <a:rPr lang="en-US" altLang="zh-CN" i="1">
                        <a:latin typeface="Cambria Math" panose="02040503050406030204" pitchFamily="18" charset="0"/>
                        <a:sym typeface="Symbol" panose="05050102010706020507" pitchFamily="18" charset="2"/>
                      </a:rPr>
                      <m:t>𝑛</m:t>
                    </m:r>
                    <m:r>
                      <a:rPr lang="en-US" altLang="zh-CN" i="1">
                        <a:latin typeface="Cambria Math" panose="02040503050406030204" pitchFamily="18" charset="0"/>
                        <a:sym typeface="Symbol" panose="05050102010706020507" pitchFamily="18" charset="2"/>
                      </a:rPr>
                      <m:t>))</m:t>
                    </m:r>
                  </m:oMath>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71633" y="4498844"/>
                <a:ext cx="8472318" cy="810543"/>
              </a:xfrm>
              <a:prstGeom prst="rect">
                <a:avLst/>
              </a:prstGeom>
              <a:blipFill rotWithShape="0">
                <a:blip r:embed="rId3"/>
                <a:stretch>
                  <a:fillRect l="-504" b="-9774"/>
                </a:stretch>
              </a:blipFill>
            </p:spPr>
            <p:txBody>
              <a:bodyPr/>
              <a:lstStyle/>
              <a:p>
                <a:r>
                  <a:rPr lang="zh-CN" altLang="en-US">
                    <a:noFill/>
                  </a:rPr>
                  <a:t> </a:t>
                </a:r>
              </a:p>
            </p:txBody>
          </p:sp>
        </mc:Fallback>
      </mc:AlternateContent>
      <p:sp>
        <p:nvSpPr>
          <p:cNvPr id="8" name="文本框 7"/>
          <p:cNvSpPr txBox="1"/>
          <p:nvPr/>
        </p:nvSpPr>
        <p:spPr>
          <a:xfrm>
            <a:off x="619289" y="5508711"/>
            <a:ext cx="6987810" cy="369332"/>
          </a:xfrm>
          <a:prstGeom prst="rect">
            <a:avLst/>
          </a:prstGeom>
          <a:solidFill>
            <a:schemeClr val="accent2"/>
          </a:solidFill>
        </p:spPr>
        <p:txBody>
          <a:bodyPr wrap="none" rtlCol="0">
            <a:spAutoFit/>
          </a:bodyPr>
          <a:lstStyle/>
          <a:p>
            <a:r>
              <a:rPr lang="zh-CN" altLang="en-US" dirty="0"/>
              <a:t>即</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latin typeface="+mn-ea"/>
              </a:rPr>
              <a:t>与</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t>是在忽略常数倍的前提下，</a:t>
            </a:r>
            <a:r>
              <a:rPr lang="en-US" altLang="zh-CN" i="1" dirty="0">
                <a:latin typeface="Times New Roman" panose="02020603050405020304" pitchFamily="18" charset="0"/>
                <a:cs typeface="Times New Roman" panose="02020603050405020304" pitchFamily="18" charset="0"/>
              </a:rPr>
              <a:t> 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latin typeface="+mn-ea"/>
              </a:rPr>
              <a:t>比</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t>渐近增长一样快。</a:t>
            </a:r>
          </a:p>
        </p:txBody>
      </p:sp>
      <mc:AlternateContent xmlns:mc="http://schemas.openxmlformats.org/markup-compatibility/2006" xmlns:a14="http://schemas.microsoft.com/office/drawing/2010/main">
        <mc:Choice Requires="a14">
          <p:sp>
            <p:nvSpPr>
              <p:cNvPr id="9" name="文本框 8"/>
              <p:cNvSpPr txBox="1"/>
              <p:nvPr/>
            </p:nvSpPr>
            <p:spPr>
              <a:xfrm>
                <a:off x="2676457" y="6111938"/>
                <a:ext cx="13359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3</m:t>
                          </m:r>
                        </m:sup>
                      </m:sSup>
                      <m:r>
                        <a:rPr lang="en-US" altLang="zh-CN" i="1">
                          <a:latin typeface="Cambria Math" panose="02040503050406030204" pitchFamily="18" charset="0"/>
                        </a:rPr>
                        <m:t>=</m:t>
                      </m:r>
                      <m:r>
                        <a:rPr lang="en-US" altLang="zh-CN" i="1">
                          <a:latin typeface="Cambria Math" panose="02040503050406030204" pitchFamily="18" charset="0"/>
                        </a:rPr>
                        <m:t>𝑂</m:t>
                      </m:r>
                      <m:r>
                        <a:rPr lang="en-US" altLang="zh-CN" i="1">
                          <a:latin typeface="Cambria Math" panose="02040503050406030204" pitchFamily="18" charset="0"/>
                        </a:rPr>
                        <m:t>(3</m:t>
                      </m:r>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3</m:t>
                          </m:r>
                        </m:sup>
                      </m:sSup>
                      <m:r>
                        <a:rPr lang="en-US" altLang="zh-CN" i="1">
                          <a:latin typeface="Cambria Math" panose="02040503050406030204" pitchFamily="18" charset="0"/>
                        </a:rPr>
                        <m:t>)</m:t>
                      </m:r>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2676457" y="6111938"/>
                <a:ext cx="1335943" cy="276999"/>
              </a:xfrm>
              <a:prstGeom prst="rect">
                <a:avLst/>
              </a:prstGeom>
              <a:blipFill rotWithShape="0">
                <a:blip r:embed="rId4"/>
                <a:stretch>
                  <a:fillRect l="-1826" r="-5936" b="-4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4376109" y="6111937"/>
                <a:ext cx="13463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3</m:t>
                          </m:r>
                        </m:sup>
                      </m:sSup>
                      <m:r>
                        <a:rPr lang="en-US" altLang="zh-CN" i="1">
                          <a:latin typeface="Cambria Math" panose="02040503050406030204" pitchFamily="18" charset="0"/>
                        </a:rPr>
                        <m:t>=</m:t>
                      </m:r>
                      <m:r>
                        <a:rPr lang="en-US" altLang="zh-CN" i="1">
                          <a:latin typeface="Cambria Math" panose="02040503050406030204" pitchFamily="18" charset="0"/>
                          <a:sym typeface="Symbol" panose="05050102010706020507" pitchFamily="18" charset="2"/>
                        </a:rPr>
                        <m:t></m:t>
                      </m:r>
                      <m:r>
                        <a:rPr lang="en-US" altLang="zh-CN" i="1">
                          <a:latin typeface="Cambria Math" panose="02040503050406030204" pitchFamily="18" charset="0"/>
                        </a:rPr>
                        <m:t>(3</m:t>
                      </m:r>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3</m:t>
                          </m:r>
                        </m:sup>
                      </m:sSup>
                      <m:r>
                        <a:rPr lang="en-US" altLang="zh-CN" i="1">
                          <a:latin typeface="Cambria Math" panose="02040503050406030204" pitchFamily="18" charset="0"/>
                        </a:rPr>
                        <m:t>)</m:t>
                      </m:r>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4376109" y="6111937"/>
                <a:ext cx="1346331" cy="276999"/>
              </a:xfrm>
              <a:prstGeom prst="rect">
                <a:avLst/>
              </a:prstGeom>
              <a:blipFill rotWithShape="0">
                <a:blip r:embed="rId5"/>
                <a:stretch>
                  <a:fillRect l="-1810" r="-5882" b="-4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73879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多项式时间</a:t>
            </a:r>
            <a:endParaRPr lang="zh-CN" altLang="en-US" dirty="0"/>
          </a:p>
        </p:txBody>
      </p:sp>
      <p:sp>
        <p:nvSpPr>
          <p:cNvPr id="3" name="内容占位符 2"/>
          <p:cNvSpPr>
            <a:spLocks noGrp="1"/>
          </p:cNvSpPr>
          <p:nvPr>
            <p:ph idx="1"/>
          </p:nvPr>
        </p:nvSpPr>
        <p:spPr>
          <a:xfrm>
            <a:off x="548053" y="1592391"/>
            <a:ext cx="7919672" cy="922209"/>
          </a:xfrm>
          <a:solidFill>
            <a:srgbClr val="7030A0"/>
          </a:solidFill>
        </p:spPr>
        <p:txBody>
          <a:bodyPr>
            <a:noAutofit/>
          </a:bodyPr>
          <a:lstStyle/>
          <a:p>
            <a:pPr>
              <a:lnSpc>
                <a:spcPct val="125000"/>
              </a:lnSpc>
            </a:pPr>
            <a:r>
              <a:rPr lang="zh-CN" altLang="en-US" dirty="0" smtClean="0"/>
              <a:t>设</a:t>
            </a:r>
            <a:r>
              <a:rPr lang="en-US" altLang="zh-CN" i="1" dirty="0" smtClean="0">
                <a:latin typeface="Times New Roman" panose="02020603050405020304" pitchFamily="18" charset="0"/>
                <a:cs typeface="Times New Roman" panose="02020603050405020304" pitchFamily="18" charset="0"/>
              </a:rPr>
              <a:t>n</a:t>
            </a:r>
            <a:r>
              <a:rPr lang="zh-CN" altLang="en-US" dirty="0" smtClean="0"/>
              <a:t>是输入的规模，一个多项式时间的算法是指存在正整数</a:t>
            </a:r>
            <a:r>
              <a:rPr lang="en-US" altLang="zh-CN" i="1" dirty="0" smtClean="0">
                <a:latin typeface="Times New Roman" panose="02020603050405020304" pitchFamily="18" charset="0"/>
                <a:cs typeface="Times New Roman" panose="02020603050405020304" pitchFamily="18" charset="0"/>
              </a:rPr>
              <a:t>k</a:t>
            </a:r>
            <a:r>
              <a:rPr lang="zh-CN" altLang="en-US" dirty="0" smtClean="0"/>
              <a:t>，使得时间复杂度为</a:t>
            </a:r>
            <a:r>
              <a:rPr lang="en-US" altLang="zh-CN" i="1" dirty="0" smtClean="0">
                <a:latin typeface="Times New Roman" panose="02020603050405020304" pitchFamily="18" charset="0"/>
                <a:cs typeface="Times New Roman" panose="02020603050405020304" pitchFamily="18" charset="0"/>
              </a:rPr>
              <a:t>O</a:t>
            </a:r>
            <a:r>
              <a:rPr lang="en-US" altLang="zh-CN" dirty="0" smtClean="0"/>
              <a:t>(</a:t>
            </a:r>
            <a:r>
              <a:rPr lang="en-US" altLang="zh-CN" i="1" dirty="0" err="1" smtClean="0">
                <a:latin typeface="Times New Roman" panose="02020603050405020304" pitchFamily="18" charset="0"/>
                <a:cs typeface="Times New Roman" panose="02020603050405020304" pitchFamily="18" charset="0"/>
              </a:rPr>
              <a:t>n</a:t>
            </a:r>
            <a:r>
              <a:rPr lang="en-US" altLang="zh-CN" i="1" baseline="30000" dirty="0" err="1" smtClean="0">
                <a:latin typeface="Times New Roman" panose="02020603050405020304" pitchFamily="18" charset="0"/>
                <a:cs typeface="Times New Roman" panose="02020603050405020304" pitchFamily="18" charset="0"/>
              </a:rPr>
              <a:t>k</a:t>
            </a:r>
            <a:r>
              <a:rPr lang="en-US" altLang="zh-CN" dirty="0" smtClean="0"/>
              <a:t>)</a:t>
            </a:r>
            <a:r>
              <a:rPr lang="zh-CN" altLang="en-US" dirty="0" smtClean="0"/>
              <a:t>的算法。</a:t>
            </a:r>
            <a:endParaRPr lang="zh-CN" altLang="en-US" dirty="0"/>
          </a:p>
        </p:txBody>
      </p:sp>
      <p:sp>
        <p:nvSpPr>
          <p:cNvPr id="4" name="文本框 3"/>
          <p:cNvSpPr txBox="1"/>
          <p:nvPr/>
        </p:nvSpPr>
        <p:spPr>
          <a:xfrm>
            <a:off x="548053" y="2817728"/>
            <a:ext cx="7919672" cy="923330"/>
          </a:xfrm>
          <a:prstGeom prst="rect">
            <a:avLst/>
          </a:prstGeom>
          <a:solidFill>
            <a:srgbClr val="C00000"/>
          </a:solidFill>
        </p:spPr>
        <p:txBody>
          <a:bodyPr wrap="square" rtlCol="0">
            <a:spAutoFit/>
          </a:bodyPr>
          <a:lstStyle/>
          <a:p>
            <a:pPr marL="214313" indent="-214313">
              <a:buFont typeface="Arial" panose="020B0604020202020204" pitchFamily="34" charset="0"/>
              <a:buChar char="•"/>
            </a:pPr>
            <a:r>
              <a:rPr lang="zh-CN" altLang="en-US" dirty="0"/>
              <a:t>多项式时间的算法意味着有效的或好的算法。</a:t>
            </a:r>
            <a:endParaRPr lang="en-US" altLang="zh-CN" dirty="0"/>
          </a:p>
          <a:p>
            <a:pPr marL="214313" indent="-214313">
              <a:buFont typeface="Arial" panose="020B0604020202020204" pitchFamily="34" charset="0"/>
              <a:buChar char="•"/>
            </a:pPr>
            <a:r>
              <a:rPr lang="zh-CN" altLang="en-US" dirty="0"/>
              <a:t>在密码学中，通常将平均时间复杂性是多项式函数的算法称为多项式时间算法。</a:t>
            </a:r>
          </a:p>
        </p:txBody>
      </p:sp>
      <p:sp>
        <p:nvSpPr>
          <p:cNvPr id="5" name="文本框 4"/>
          <p:cNvSpPr txBox="1"/>
          <p:nvPr/>
        </p:nvSpPr>
        <p:spPr>
          <a:xfrm>
            <a:off x="548053" y="4253371"/>
            <a:ext cx="7983015" cy="1200329"/>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l"/>
            </a:pPr>
            <a:r>
              <a:rPr lang="zh-CN" altLang="en-US" sz="2000" dirty="0" smtClean="0"/>
              <a:t>对于</a:t>
            </a:r>
            <a:r>
              <a:rPr lang="zh-CN" altLang="en-US" sz="2000" dirty="0"/>
              <a:t>前面的背包问题，如果</a:t>
            </a:r>
            <a:r>
              <a:rPr lang="zh-CN" altLang="en-US" sz="2000" dirty="0">
                <a:solidFill>
                  <a:srgbClr val="FFFF00"/>
                </a:solidFill>
                <a:latin typeface="Times New Roman" panose="02020603050405020304" pitchFamily="18" charset="0"/>
                <a:cs typeface="Times New Roman" panose="02020603050405020304" pitchFamily="18" charset="0"/>
              </a:rPr>
              <a:t>背包向量（</a:t>
            </a:r>
            <a:r>
              <a:rPr lang="en-US" altLang="zh-CN" sz="2000" i="1" dirty="0">
                <a:solidFill>
                  <a:srgbClr val="FFFF00"/>
                </a:solidFill>
                <a:latin typeface="Times New Roman" panose="02020603050405020304" pitchFamily="18" charset="0"/>
                <a:cs typeface="Times New Roman" panose="02020603050405020304" pitchFamily="18" charset="0"/>
              </a:rPr>
              <a:t>a</a:t>
            </a:r>
            <a:r>
              <a:rPr lang="en-US" altLang="zh-CN" sz="2000" i="1" baseline="-25000" dirty="0">
                <a:solidFill>
                  <a:srgbClr val="FFFF00"/>
                </a:solidFill>
                <a:latin typeface="Times New Roman" panose="02020603050405020304" pitchFamily="18" charset="0"/>
                <a:cs typeface="Times New Roman" panose="02020603050405020304" pitchFamily="18" charset="0"/>
              </a:rPr>
              <a:t>1</a:t>
            </a:r>
            <a:r>
              <a:rPr lang="en-US" altLang="zh-CN" sz="2000" i="1" dirty="0">
                <a:solidFill>
                  <a:srgbClr val="FFFF00"/>
                </a:solidFill>
                <a:latin typeface="Times New Roman" panose="02020603050405020304" pitchFamily="18" charset="0"/>
                <a:cs typeface="Times New Roman" panose="02020603050405020304" pitchFamily="18" charset="0"/>
              </a:rPr>
              <a:t>,a</a:t>
            </a:r>
            <a:r>
              <a:rPr lang="en-US" altLang="zh-CN" sz="2000" i="1" baseline="-25000" dirty="0">
                <a:solidFill>
                  <a:srgbClr val="FFFF00"/>
                </a:solidFill>
                <a:latin typeface="Times New Roman" panose="02020603050405020304" pitchFamily="18" charset="0"/>
                <a:cs typeface="Times New Roman" panose="02020603050405020304" pitchFamily="18" charset="0"/>
              </a:rPr>
              <a:t>2</a:t>
            </a:r>
            <a:r>
              <a:rPr lang="en-US" altLang="zh-CN" sz="2000" i="1" dirty="0">
                <a:solidFill>
                  <a:srgbClr val="FFFF00"/>
                </a:solidFill>
                <a:latin typeface="Times New Roman" panose="02020603050405020304" pitchFamily="18" charset="0"/>
                <a:cs typeface="Times New Roman" panose="02020603050405020304" pitchFamily="18" charset="0"/>
              </a:rPr>
              <a:t>,…,a</a:t>
            </a:r>
            <a:r>
              <a:rPr lang="en-US" altLang="zh-CN" sz="2000" i="1" baseline="-25000" dirty="0">
                <a:solidFill>
                  <a:srgbClr val="FFFF00"/>
                </a:solidFill>
                <a:latin typeface="Times New Roman" panose="02020603050405020304" pitchFamily="18" charset="0"/>
                <a:cs typeface="Times New Roman" panose="02020603050405020304" pitchFamily="18" charset="0"/>
              </a:rPr>
              <a:t>n</a:t>
            </a:r>
            <a:r>
              <a:rPr lang="zh-CN" altLang="en-US" sz="2000" dirty="0">
                <a:solidFill>
                  <a:srgbClr val="FFFF00"/>
                </a:solidFill>
                <a:latin typeface="Times New Roman" panose="02020603050405020304" pitchFamily="18" charset="0"/>
                <a:cs typeface="Times New Roman" panose="02020603050405020304" pitchFamily="18" charset="0"/>
              </a:rPr>
              <a:t>）为（</a:t>
            </a:r>
            <a:r>
              <a:rPr lang="en-US" altLang="zh-CN" sz="2000" i="1" dirty="0">
                <a:solidFill>
                  <a:srgbClr val="FFFF00"/>
                </a:solidFill>
                <a:latin typeface="Times New Roman" panose="02020603050405020304" pitchFamily="18" charset="0"/>
                <a:cs typeface="Times New Roman" panose="02020603050405020304" pitchFamily="18" charset="0"/>
              </a:rPr>
              <a:t>1,a,a</a:t>
            </a:r>
            <a:r>
              <a:rPr lang="en-US" altLang="zh-CN" sz="2000" i="1" baseline="30000" dirty="0">
                <a:solidFill>
                  <a:srgbClr val="FFFF00"/>
                </a:solidFill>
                <a:latin typeface="Times New Roman" panose="02020603050405020304" pitchFamily="18" charset="0"/>
                <a:cs typeface="Times New Roman" panose="02020603050405020304" pitchFamily="18" charset="0"/>
              </a:rPr>
              <a:t>2</a:t>
            </a:r>
            <a:r>
              <a:rPr lang="en-US" altLang="zh-CN" sz="2000" i="1" dirty="0">
                <a:solidFill>
                  <a:srgbClr val="FFFF00"/>
                </a:solidFill>
                <a:latin typeface="Times New Roman" panose="02020603050405020304" pitchFamily="18" charset="0"/>
                <a:cs typeface="Times New Roman" panose="02020603050405020304" pitchFamily="18" charset="0"/>
              </a:rPr>
              <a:t>,…,a</a:t>
            </a:r>
            <a:r>
              <a:rPr lang="en-US" altLang="zh-CN" sz="2000" i="1" baseline="30000" dirty="0">
                <a:solidFill>
                  <a:srgbClr val="FFFF00"/>
                </a:solidFill>
                <a:latin typeface="Times New Roman" panose="02020603050405020304" pitchFamily="18" charset="0"/>
                <a:cs typeface="Times New Roman" panose="02020603050405020304" pitchFamily="18" charset="0"/>
              </a:rPr>
              <a:t>n</a:t>
            </a:r>
            <a:r>
              <a:rPr lang="zh-CN" altLang="en-US" sz="2000" dirty="0">
                <a:solidFill>
                  <a:srgbClr val="FFFF00"/>
                </a:solidFill>
                <a:latin typeface="Times New Roman" panose="02020603050405020304" pitchFamily="18" charset="0"/>
                <a:cs typeface="Times New Roman" panose="02020603050405020304" pitchFamily="18" charset="0"/>
              </a:rPr>
              <a:t>）</a:t>
            </a:r>
            <a:r>
              <a:rPr lang="en-US" altLang="zh-CN" sz="2000" dirty="0">
                <a:solidFill>
                  <a:srgbClr val="FFFF00"/>
                </a:solidFill>
                <a:latin typeface="Times New Roman" panose="02020603050405020304" pitchFamily="18" charset="0"/>
                <a:cs typeface="Times New Roman" panose="02020603050405020304" pitchFamily="18" charset="0"/>
              </a:rPr>
              <a:t>,</a:t>
            </a:r>
            <a:r>
              <a:rPr lang="zh-CN" altLang="en-US" sz="2000" dirty="0">
                <a:solidFill>
                  <a:srgbClr val="FFFF00"/>
                </a:solidFill>
                <a:latin typeface="Times New Roman" panose="02020603050405020304" pitchFamily="18" charset="0"/>
                <a:cs typeface="Times New Roman" panose="02020603050405020304" pitchFamily="18" charset="0"/>
              </a:rPr>
              <a:t>则称为超递增背包问题</a:t>
            </a:r>
            <a:r>
              <a:rPr lang="zh-CN" altLang="en-US" sz="2000" dirty="0" smtClean="0">
                <a:solidFill>
                  <a:srgbClr val="FFFF00"/>
                </a:solidFill>
                <a:latin typeface="Times New Roman" panose="02020603050405020304" pitchFamily="18" charset="0"/>
                <a:cs typeface="Times New Roman" panose="02020603050405020304" pitchFamily="18" charset="0"/>
              </a:rPr>
              <a:t>。</a:t>
            </a:r>
            <a:r>
              <a:rPr lang="zh-CN" altLang="en-US" sz="2000" dirty="0" smtClean="0"/>
              <a:t>可以</a:t>
            </a:r>
            <a:r>
              <a:rPr lang="zh-CN" altLang="en-US" sz="2000" dirty="0"/>
              <a:t>验证，求解该问题的复杂性为</a:t>
            </a:r>
            <a:r>
              <a:rPr lang="zh-CN" alt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a:sym typeface="Symbol" panose="05050102010706020507" pitchFamily="18" charset="2"/>
              </a:rPr>
              <a:t>.</a:t>
            </a:r>
            <a:endParaRPr lang="zh-CN" altLang="en-US" sz="2000" dirty="0"/>
          </a:p>
        </p:txBody>
      </p:sp>
      <p:sp>
        <p:nvSpPr>
          <p:cNvPr id="6" name="文本框 5"/>
          <p:cNvSpPr txBox="1"/>
          <p:nvPr/>
        </p:nvSpPr>
        <p:spPr>
          <a:xfrm>
            <a:off x="548053" y="5479829"/>
            <a:ext cx="7383753" cy="795667"/>
          </a:xfrm>
          <a:prstGeom prst="rect">
            <a:avLst/>
          </a:prstGeom>
          <a:noFill/>
        </p:spPr>
        <p:txBody>
          <a:bodyPr wrap="none" rtlCol="0">
            <a:spAutoFit/>
          </a:bodyPr>
          <a:lstStyle/>
          <a:p>
            <a:pPr marL="342900" indent="-342900" algn="just">
              <a:lnSpc>
                <a:spcPct val="120000"/>
              </a:lnSpc>
              <a:buFont typeface="Wingdings" panose="05000000000000000000" pitchFamily="2" charset="2"/>
              <a:buChar char="l"/>
            </a:pPr>
            <a:r>
              <a:rPr lang="zh-CN" altLang="en-US" sz="2000" dirty="0"/>
              <a:t>求解</a:t>
            </a:r>
            <a:r>
              <a:rPr lang="en-US" altLang="zh-CN" sz="2000" i="1" dirty="0">
                <a:latin typeface="Times New Roman" panose="02020603050405020304" pitchFamily="18" charset="0"/>
                <a:cs typeface="Times New Roman" panose="02020603050405020304" pitchFamily="18" charset="0"/>
              </a:rPr>
              <a:t>n</a:t>
            </a:r>
            <a:r>
              <a:rPr lang="zh-CN" altLang="en-US" sz="2000" dirty="0"/>
              <a:t>元线性方程组问题的高斯消元法的时间复杂性为</a:t>
            </a:r>
            <a:r>
              <a:rPr lang="en-US" altLang="zh-CN" sz="2000" i="1" dirty="0">
                <a:latin typeface="Times New Roman" panose="02020603050405020304" pitchFamily="18" charset="0"/>
                <a:cs typeface="Times New Roman" panose="02020603050405020304" pitchFamily="18" charset="0"/>
              </a:rPr>
              <a:t>O</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n</a:t>
            </a:r>
            <a:r>
              <a:rPr lang="en-US" altLang="zh-CN" sz="2000" i="1" baseline="30000" dirty="0">
                <a:latin typeface="Times New Roman" panose="02020603050405020304" pitchFamily="18" charset="0"/>
                <a:cs typeface="Times New Roman" panose="02020603050405020304" pitchFamily="18" charset="0"/>
              </a:rPr>
              <a:t>3</a:t>
            </a:r>
            <a:r>
              <a:rPr lang="en-US" altLang="zh-CN" sz="2000" dirty="0">
                <a:latin typeface="Times New Roman" panose="02020603050405020304" pitchFamily="18" charset="0"/>
                <a:cs typeface="Times New Roman" panose="02020603050405020304" pitchFamily="18" charset="0"/>
              </a:rPr>
              <a:t>)</a:t>
            </a:r>
            <a:r>
              <a:rPr lang="zh-CN" altLang="en-US" sz="2000" dirty="0"/>
              <a:t>；</a:t>
            </a:r>
            <a:endParaRPr lang="en-US" altLang="zh-CN" sz="2000" dirty="0"/>
          </a:p>
          <a:p>
            <a:pPr marL="342900" indent="-342900" algn="just">
              <a:lnSpc>
                <a:spcPct val="120000"/>
              </a:lnSpc>
              <a:buFont typeface="Wingdings" panose="05000000000000000000" pitchFamily="2" charset="2"/>
              <a:buChar char="l"/>
            </a:pPr>
            <a:r>
              <a:rPr lang="en-US" altLang="zh-CN" sz="2000" i="1" dirty="0">
                <a:latin typeface="Times New Roman" panose="02020603050405020304" pitchFamily="18" charset="0"/>
                <a:cs typeface="Times New Roman" panose="02020603050405020304" pitchFamily="18" charset="0"/>
              </a:rPr>
              <a:t>n</a:t>
            </a:r>
            <a:r>
              <a:rPr lang="zh-CN" altLang="en-US" sz="2000" dirty="0"/>
              <a:t>个数的排序算法时间复杂性为</a:t>
            </a:r>
            <a:r>
              <a:rPr lang="en-US" altLang="zh-CN" sz="2000" i="1" dirty="0">
                <a:latin typeface="Times New Roman" panose="02020603050405020304" pitchFamily="18" charset="0"/>
                <a:cs typeface="Times New Roman" panose="02020603050405020304" pitchFamily="18" charset="0"/>
              </a:rPr>
              <a:t>O(n</a:t>
            </a:r>
            <a:r>
              <a:rPr lang="en-US" altLang="zh-CN" sz="2000" i="1" baseline="30000" dirty="0">
                <a:latin typeface="Times New Roman" panose="02020603050405020304" pitchFamily="18" charset="0"/>
                <a:cs typeface="Times New Roman" panose="02020603050405020304" pitchFamily="18" charset="0"/>
              </a:rPr>
              <a:t>2</a:t>
            </a:r>
            <a:r>
              <a:rPr lang="en-US" altLang="zh-CN" sz="2000" i="1" dirty="0">
                <a:latin typeface="Times New Roman" panose="02020603050405020304" pitchFamily="18" charset="0"/>
                <a:cs typeface="Times New Roman" panose="02020603050405020304" pitchFamily="18" charset="0"/>
              </a:rPr>
              <a:t>)</a:t>
            </a:r>
            <a:r>
              <a:rPr lang="en-US" altLang="zh-CN" sz="2000" dirty="0"/>
              <a:t>.</a:t>
            </a:r>
          </a:p>
        </p:txBody>
      </p:sp>
    </p:spTree>
    <p:extLst>
      <p:ext uri="{BB962C8B-B14F-4D97-AF65-F5344CB8AC3E}">
        <p14:creationId xmlns:p14="http://schemas.microsoft.com/office/powerpoint/2010/main" val="17224284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问题的复杂性</a:t>
            </a:r>
            <a:endParaRPr lang="zh-CN" altLang="en-US" dirty="0"/>
          </a:p>
        </p:txBody>
      </p:sp>
      <p:sp>
        <p:nvSpPr>
          <p:cNvPr id="3" name="内容占位符 2"/>
          <p:cNvSpPr>
            <a:spLocks noGrp="1"/>
          </p:cNvSpPr>
          <p:nvPr>
            <p:ph idx="1"/>
          </p:nvPr>
        </p:nvSpPr>
        <p:spPr>
          <a:xfrm>
            <a:off x="499197" y="1534761"/>
            <a:ext cx="7959003" cy="739539"/>
          </a:xfrm>
        </p:spPr>
        <p:txBody>
          <a:bodyPr>
            <a:noAutofit/>
          </a:bodyPr>
          <a:lstStyle/>
          <a:p>
            <a:pPr>
              <a:buFont typeface="Wingdings" panose="05000000000000000000" pitchFamily="2" charset="2"/>
              <a:buChar char="ü"/>
            </a:pPr>
            <a:r>
              <a:rPr lang="zh-CN" altLang="en-US" sz="2400" dirty="0" smtClean="0"/>
              <a:t>一个密码的破译困难程度有时可以归结为一个典型问题。</a:t>
            </a:r>
            <a:endParaRPr lang="en-US" altLang="zh-CN" sz="2400" dirty="0" smtClean="0"/>
          </a:p>
          <a:p>
            <a:pPr>
              <a:buFont typeface="Wingdings" panose="05000000000000000000" pitchFamily="2" charset="2"/>
              <a:buChar char="ü"/>
            </a:pPr>
            <a:endParaRPr lang="zh-CN" altLang="en-US" sz="2400" dirty="0"/>
          </a:p>
        </p:txBody>
      </p:sp>
      <p:sp>
        <p:nvSpPr>
          <p:cNvPr id="4" name="文本框 3"/>
          <p:cNvSpPr txBox="1"/>
          <p:nvPr/>
        </p:nvSpPr>
        <p:spPr>
          <a:xfrm>
            <a:off x="499197" y="2376864"/>
            <a:ext cx="8096250" cy="2169825"/>
          </a:xfrm>
          <a:prstGeom prst="rect">
            <a:avLst/>
          </a:prstGeom>
          <a:solidFill>
            <a:schemeClr val="accent1">
              <a:lumMod val="75000"/>
            </a:schemeClr>
          </a:solidFill>
        </p:spPr>
        <p:txBody>
          <a:bodyPr wrap="square" rtlCol="0">
            <a:spAutoFit/>
          </a:bodyPr>
          <a:lstStyle/>
          <a:p>
            <a:pPr marL="214313" indent="-214313" algn="just">
              <a:lnSpc>
                <a:spcPct val="125000"/>
              </a:lnSpc>
              <a:buFont typeface="Arial" panose="020B0604020202020204" pitchFamily="34" charset="0"/>
              <a:buChar char="•"/>
            </a:pPr>
            <a:r>
              <a:rPr lang="zh-CN" altLang="en-US" dirty="0"/>
              <a:t>对于一个问题，如果存在一个多项式时间的求解算法，则称该问题为</a:t>
            </a:r>
            <a:r>
              <a:rPr lang="en-US" altLang="zh-CN" dirty="0"/>
              <a:t>P</a:t>
            </a:r>
            <a:r>
              <a:rPr lang="zh-CN" altLang="en-US" dirty="0"/>
              <a:t>问题。（如前述的几个问题）</a:t>
            </a:r>
            <a:endParaRPr lang="en-US" altLang="zh-CN" dirty="0"/>
          </a:p>
          <a:p>
            <a:pPr marL="214313" indent="-214313" algn="just">
              <a:lnSpc>
                <a:spcPct val="125000"/>
              </a:lnSpc>
              <a:buFont typeface="Arial" panose="020B0604020202020204" pitchFamily="34" charset="0"/>
              <a:buChar char="•"/>
            </a:pPr>
            <a:r>
              <a:rPr lang="zh-CN" altLang="en-US" dirty="0"/>
              <a:t>如果存在一个多项式时间的算法，对问题的解的每个猜测，都能判断解是否正确，则称该问题为</a:t>
            </a:r>
            <a:r>
              <a:rPr lang="en-US" altLang="zh-CN" dirty="0"/>
              <a:t>NP</a:t>
            </a:r>
            <a:r>
              <a:rPr lang="zh-CN" altLang="en-US" dirty="0" smtClean="0"/>
              <a:t>问题</a:t>
            </a:r>
            <a:r>
              <a:rPr lang="en-US" altLang="zh-CN" dirty="0" smtClean="0"/>
              <a:t>(</a:t>
            </a:r>
            <a:r>
              <a:rPr lang="en-US" altLang="zh-CN" dirty="0">
                <a:solidFill>
                  <a:srgbClr val="FFFF00"/>
                </a:solidFill>
              </a:rPr>
              <a:t>Non-deterministic Polynomial,</a:t>
            </a:r>
            <a:r>
              <a:rPr lang="zh-CN" altLang="en-US" dirty="0">
                <a:solidFill>
                  <a:srgbClr val="FFFF00"/>
                </a:solidFill>
              </a:rPr>
              <a:t>多项式复杂程度的非确定性问题</a:t>
            </a:r>
            <a:r>
              <a:rPr lang="en-US" altLang="zh-CN" dirty="0"/>
              <a:t>)</a:t>
            </a:r>
            <a:r>
              <a:rPr lang="zh-CN" altLang="en-US" dirty="0"/>
              <a:t>。</a:t>
            </a:r>
            <a:endParaRPr lang="en-US" altLang="zh-CN" dirty="0"/>
          </a:p>
          <a:p>
            <a:pPr marL="214313" indent="-214313" algn="just">
              <a:lnSpc>
                <a:spcPct val="125000"/>
              </a:lnSpc>
              <a:buFont typeface="Arial" panose="020B0604020202020204" pitchFamily="34" charset="0"/>
              <a:buChar char="•"/>
            </a:pPr>
            <a:r>
              <a:rPr lang="en-US" altLang="zh-CN" dirty="0"/>
              <a:t>P</a:t>
            </a:r>
            <a:r>
              <a:rPr lang="zh-CN" altLang="en-US" dirty="0"/>
              <a:t>问题就是实际可求解的问题；</a:t>
            </a:r>
            <a:r>
              <a:rPr lang="en-US" altLang="zh-CN" dirty="0"/>
              <a:t>NP</a:t>
            </a:r>
            <a:r>
              <a:rPr lang="zh-CN" altLang="en-US" dirty="0"/>
              <a:t>问题就是对其解的猜测可进行验证的问题</a:t>
            </a:r>
            <a:r>
              <a:rPr lang="zh-CN" altLang="en-US" dirty="0" smtClean="0"/>
              <a:t>。</a:t>
            </a:r>
            <a:endParaRPr lang="en-US" altLang="zh-CN" dirty="0"/>
          </a:p>
        </p:txBody>
      </p:sp>
      <p:sp>
        <p:nvSpPr>
          <p:cNvPr id="5" name="文本框 4"/>
          <p:cNvSpPr txBox="1"/>
          <p:nvPr/>
        </p:nvSpPr>
        <p:spPr>
          <a:xfrm>
            <a:off x="590404" y="5575916"/>
            <a:ext cx="4443845" cy="400110"/>
          </a:xfrm>
          <a:prstGeom prst="rect">
            <a:avLst/>
          </a:prstGeom>
          <a:solidFill>
            <a:srgbClr val="7030A0"/>
          </a:solidFill>
        </p:spPr>
        <p:txBody>
          <a:bodyPr wrap="none" rtlCol="0">
            <a:spAutoFit/>
          </a:bodyPr>
          <a:lstStyle/>
          <a:p>
            <a:r>
              <a:rPr lang="zh-CN" altLang="en-US" sz="2000" dirty="0"/>
              <a:t>密码学中的求解问题一般为</a:t>
            </a:r>
            <a:r>
              <a:rPr lang="en-US" altLang="zh-CN" sz="2000" dirty="0"/>
              <a:t>NP</a:t>
            </a:r>
            <a:r>
              <a:rPr lang="zh-CN" altLang="en-US" sz="2000" dirty="0"/>
              <a:t>问题。 </a:t>
            </a:r>
          </a:p>
        </p:txBody>
      </p:sp>
      <p:sp>
        <p:nvSpPr>
          <p:cNvPr id="7" name="文本框 6"/>
          <p:cNvSpPr txBox="1"/>
          <p:nvPr/>
        </p:nvSpPr>
        <p:spPr>
          <a:xfrm>
            <a:off x="484710" y="6176081"/>
            <a:ext cx="8096250" cy="400110"/>
          </a:xfrm>
          <a:prstGeom prst="rect">
            <a:avLst/>
          </a:prstGeom>
          <a:noFill/>
        </p:spPr>
        <p:txBody>
          <a:bodyPr wrap="square" rtlCol="0">
            <a:spAutoFit/>
          </a:bodyPr>
          <a:lstStyle/>
          <a:p>
            <a:r>
              <a:rPr lang="zh-CN" altLang="en-US" sz="2000" dirty="0"/>
              <a:t>密码算法的安全性依赖一些困难问题的难解性</a:t>
            </a:r>
            <a:r>
              <a:rPr lang="zh-CN" altLang="en-US" sz="2000" dirty="0" smtClean="0"/>
              <a:t>。</a:t>
            </a:r>
            <a:endParaRPr lang="zh-CN" altLang="en-US" sz="2000" dirty="0"/>
          </a:p>
        </p:txBody>
      </p:sp>
      <p:sp>
        <p:nvSpPr>
          <p:cNvPr id="8" name="文本框 7"/>
          <p:cNvSpPr txBox="1"/>
          <p:nvPr/>
        </p:nvSpPr>
        <p:spPr>
          <a:xfrm>
            <a:off x="499197" y="4729530"/>
            <a:ext cx="5923738" cy="646331"/>
          </a:xfrm>
          <a:prstGeom prst="rect">
            <a:avLst/>
          </a:prstGeom>
          <a:noFill/>
          <a:ln>
            <a:solidFill>
              <a:schemeClr val="accent1"/>
            </a:solidFill>
          </a:ln>
        </p:spPr>
        <p:txBody>
          <a:bodyPr wrap="none" rtlCol="0">
            <a:spAutoFit/>
          </a:bodyPr>
          <a:lstStyle/>
          <a:p>
            <a:pPr marL="214313" indent="-214313">
              <a:buFont typeface="Arial" panose="020B0604020202020204" pitchFamily="34" charset="0"/>
              <a:buChar char="•"/>
            </a:pPr>
            <a:r>
              <a:rPr lang="zh-CN" altLang="en-US" dirty="0"/>
              <a:t>背包问题是</a:t>
            </a:r>
            <a:r>
              <a:rPr lang="en-US" altLang="zh-CN" dirty="0"/>
              <a:t>NP</a:t>
            </a:r>
            <a:r>
              <a:rPr lang="zh-CN" altLang="en-US" dirty="0"/>
              <a:t>问题，但递增背包是一个</a:t>
            </a:r>
            <a:r>
              <a:rPr lang="en-US" altLang="zh-CN" dirty="0"/>
              <a:t>P</a:t>
            </a:r>
            <a:r>
              <a:rPr lang="zh-CN" altLang="en-US" dirty="0"/>
              <a:t>问题；</a:t>
            </a:r>
            <a:endParaRPr lang="en-US" altLang="zh-CN" dirty="0"/>
          </a:p>
          <a:p>
            <a:pPr marL="214313" indent="-214313">
              <a:buFont typeface="Arial" panose="020B0604020202020204" pitchFamily="34" charset="0"/>
              <a:buChar char="•"/>
            </a:pPr>
            <a:r>
              <a:rPr lang="zh-CN" altLang="en-US" dirty="0"/>
              <a:t>因式分解问题是</a:t>
            </a:r>
            <a:r>
              <a:rPr lang="en-US" altLang="zh-CN" dirty="0"/>
              <a:t>NP</a:t>
            </a:r>
            <a:r>
              <a:rPr lang="zh-CN" altLang="en-US" dirty="0"/>
              <a:t>问题，但尚未证明其是一个</a:t>
            </a:r>
            <a:r>
              <a:rPr lang="en-US" altLang="zh-CN" dirty="0"/>
              <a:t>P</a:t>
            </a:r>
            <a:r>
              <a:rPr lang="zh-CN" altLang="en-US" dirty="0"/>
              <a:t>问题。</a:t>
            </a:r>
          </a:p>
        </p:txBody>
      </p:sp>
    </p:spTree>
    <p:extLst>
      <p:ext uri="{BB962C8B-B14F-4D97-AF65-F5344CB8AC3E}">
        <p14:creationId xmlns:p14="http://schemas.microsoft.com/office/powerpoint/2010/main" val="2731642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idx="1"/>
          </p:nvPr>
        </p:nvSpPr>
        <p:spPr>
          <a:xfrm>
            <a:off x="457200" y="2667000"/>
            <a:ext cx="8229600" cy="977900"/>
          </a:xfrm>
        </p:spPr>
        <p:txBody>
          <a:bodyPr/>
          <a:lstStyle/>
          <a:p>
            <a:pPr algn="ctr" eaLnBrk="1" hangingPunct="1">
              <a:buFont typeface="Wingdings" panose="05000000000000000000" pitchFamily="2" charset="2"/>
              <a:buNone/>
            </a:pPr>
            <a:r>
              <a:rPr lang="zh-CN" altLang="en-US" sz="4000" dirty="0"/>
              <a:t>三</a:t>
            </a:r>
            <a:r>
              <a:rPr lang="zh-CN" altLang="en-US" sz="4000" dirty="0" smtClean="0"/>
              <a:t>、现代密码学</a:t>
            </a:r>
          </a:p>
        </p:txBody>
      </p:sp>
    </p:spTree>
    <p:extLst>
      <p:ext uri="{BB962C8B-B14F-4D97-AF65-F5344CB8AC3E}">
        <p14:creationId xmlns:p14="http://schemas.microsoft.com/office/powerpoint/2010/main" val="995853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fontAlgn="auto" hangingPunct="1">
              <a:spcAft>
                <a:spcPts val="0"/>
              </a:spcAft>
              <a:defRPr/>
            </a:pPr>
            <a:r>
              <a:rPr lang="zh-CN" altLang="en-US">
                <a:solidFill>
                  <a:schemeClr val="tx2">
                    <a:satMod val="200000"/>
                  </a:schemeClr>
                </a:solidFill>
                <a:ea typeface="宋体" pitchFamily="2" charset="-122"/>
              </a:rPr>
              <a:t>乘积密码</a:t>
            </a:r>
            <a:endParaRPr lang="zh-CN" altLang="en-AU">
              <a:solidFill>
                <a:schemeClr val="tx2">
                  <a:satMod val="200000"/>
                </a:schemeClr>
              </a:solidFill>
              <a:ea typeface="宋体" pitchFamily="2" charset="-122"/>
            </a:endParaRPr>
          </a:p>
        </p:txBody>
      </p:sp>
      <p:sp>
        <p:nvSpPr>
          <p:cNvPr id="49155" name="Rectangle 3"/>
          <p:cNvSpPr>
            <a:spLocks noGrp="1" noChangeArrowheads="1"/>
          </p:cNvSpPr>
          <p:nvPr>
            <p:ph idx="1"/>
          </p:nvPr>
        </p:nvSpPr>
        <p:spPr>
          <a:xfrm>
            <a:off x="684825" y="2052925"/>
            <a:ext cx="7611450" cy="3281075"/>
          </a:xfrm>
        </p:spPr>
        <p:txBody>
          <a:bodyPr>
            <a:normAutofit/>
          </a:bodyPr>
          <a:lstStyle/>
          <a:p>
            <a:pPr algn="just" eaLnBrk="1" hangingPunct="1">
              <a:lnSpc>
                <a:spcPct val="90000"/>
              </a:lnSpc>
            </a:pPr>
            <a:r>
              <a:rPr lang="zh-CN" altLang="en-AU" sz="2400" dirty="0" smtClean="0">
                <a:solidFill>
                  <a:srgbClr val="FFFF00"/>
                </a:solidFill>
              </a:rPr>
              <a:t>由于语言的统计特性使得使用替换或置换进行加密并不安全</a:t>
            </a:r>
            <a:r>
              <a:rPr lang="zh-CN" altLang="en-US" sz="2400" dirty="0" smtClean="0">
                <a:solidFill>
                  <a:srgbClr val="FFFF00"/>
                </a:solidFill>
              </a:rPr>
              <a:t>；</a:t>
            </a:r>
            <a:endParaRPr lang="zh-CN" altLang="en-AU" sz="2400" dirty="0" smtClean="0">
              <a:solidFill>
                <a:srgbClr val="FFFF00"/>
              </a:solidFill>
            </a:endParaRPr>
          </a:p>
          <a:p>
            <a:pPr algn="just" eaLnBrk="1" hangingPunct="1">
              <a:lnSpc>
                <a:spcPct val="90000"/>
              </a:lnSpc>
            </a:pPr>
            <a:r>
              <a:rPr lang="zh-CN" altLang="en-AU" sz="2400" dirty="0" smtClean="0">
                <a:solidFill>
                  <a:srgbClr val="FFFF00"/>
                </a:solidFill>
              </a:rPr>
              <a:t>可以交替的使用多种加密方式</a:t>
            </a:r>
            <a:r>
              <a:rPr lang="en-AU" altLang="zh-CN" sz="2400" dirty="0" smtClean="0">
                <a:solidFill>
                  <a:srgbClr val="FFFF00"/>
                </a:solidFill>
              </a:rPr>
              <a:t>: </a:t>
            </a:r>
          </a:p>
          <a:p>
            <a:pPr lvl="1" algn="just" eaLnBrk="1" hangingPunct="1">
              <a:lnSpc>
                <a:spcPct val="90000"/>
              </a:lnSpc>
            </a:pPr>
            <a:r>
              <a:rPr lang="zh-CN" altLang="en-US" sz="2400" dirty="0" smtClean="0"/>
              <a:t>多次</a:t>
            </a:r>
            <a:r>
              <a:rPr lang="zh-CN" altLang="en-AU" sz="2400" dirty="0" smtClean="0"/>
              <a:t>替换得到更复杂的替换结果 </a:t>
            </a:r>
          </a:p>
          <a:p>
            <a:pPr lvl="1" algn="just" eaLnBrk="1" hangingPunct="1">
              <a:lnSpc>
                <a:spcPct val="90000"/>
              </a:lnSpc>
            </a:pPr>
            <a:r>
              <a:rPr lang="zh-CN" altLang="en-US" sz="2400" dirty="0" smtClean="0"/>
              <a:t>多次</a:t>
            </a:r>
            <a:r>
              <a:rPr lang="zh-CN" altLang="en-AU" sz="2400" dirty="0" smtClean="0"/>
              <a:t>置换得到更复杂的置换结果 </a:t>
            </a:r>
          </a:p>
          <a:p>
            <a:pPr lvl="1" algn="just" eaLnBrk="1" hangingPunct="1">
              <a:lnSpc>
                <a:spcPct val="90000"/>
              </a:lnSpc>
            </a:pPr>
            <a:r>
              <a:rPr lang="zh-CN" altLang="en-AU" sz="2400" dirty="0" smtClean="0"/>
              <a:t>替换后再进行置换得到的结果相对更复杂！ </a:t>
            </a:r>
          </a:p>
          <a:p>
            <a:pPr algn="just" eaLnBrk="1" hangingPunct="1">
              <a:lnSpc>
                <a:spcPct val="90000"/>
              </a:lnSpc>
            </a:pPr>
            <a:r>
              <a:rPr lang="zh-CN" altLang="en-US" sz="2400" dirty="0" smtClean="0">
                <a:solidFill>
                  <a:srgbClr val="FFFF00"/>
                </a:solidFill>
              </a:rPr>
              <a:t>这种思想是从经典密码到现代密码体制的桥梁！</a:t>
            </a:r>
            <a:endParaRPr lang="zh-CN" altLang="en-AU" sz="2400" dirty="0" smtClean="0">
              <a:solidFill>
                <a:srgbClr val="FFFF00"/>
              </a:solidFill>
            </a:endParaRPr>
          </a:p>
        </p:txBody>
      </p:sp>
    </p:spTree>
    <p:extLst>
      <p:ext uri="{BB962C8B-B14F-4D97-AF65-F5344CB8AC3E}">
        <p14:creationId xmlns:p14="http://schemas.microsoft.com/office/powerpoint/2010/main" val="19671931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 y="3432175"/>
            <a:ext cx="67627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3" name="Picture 3" desc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350" y="3432175"/>
            <a:ext cx="7239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4" descr="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1350" y="3470275"/>
            <a:ext cx="7239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5" descr="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1050" y="3470275"/>
            <a:ext cx="7239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6" descr="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8850" y="3470275"/>
            <a:ext cx="7239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7" descr="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4750" y="3508375"/>
            <a:ext cx="7239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Picture 8" descr="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57350" y="5146675"/>
            <a:ext cx="7239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9" name="Picture 9" descr="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81350" y="5146675"/>
            <a:ext cx="7239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0" name="Picture 10" descr="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29150" y="5146675"/>
            <a:ext cx="7239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1" name="Picture 11" descr="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76950" y="5146675"/>
            <a:ext cx="7239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2" name="Picture 12" descr="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24750" y="5146675"/>
            <a:ext cx="7239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3" name="Rectangle 13"/>
          <p:cNvSpPr>
            <a:spLocks noChangeArrowheads="1"/>
          </p:cNvSpPr>
          <p:nvPr/>
        </p:nvSpPr>
        <p:spPr bwMode="auto">
          <a:xfrm>
            <a:off x="0" y="-571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51214" name="Rectangle 14"/>
          <p:cNvSpPr>
            <a:spLocks noChangeArrowheads="1"/>
          </p:cNvSpPr>
          <p:nvPr/>
        </p:nvSpPr>
        <p:spPr bwMode="auto">
          <a:xfrm>
            <a:off x="1276350" y="4384675"/>
            <a:ext cx="6902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algn="dist" eaLnBrk="1" hangingPunct="1">
              <a:spcBef>
                <a:spcPct val="0"/>
              </a:spcBef>
              <a:buClrTx/>
              <a:buSzTx/>
              <a:buFontTx/>
              <a:buNone/>
            </a:pPr>
            <a:r>
              <a:rPr lang="zh-CN" altLang="en-US" sz="1000" b="0">
                <a:latin typeface="Times New Roman" panose="02020603050405020304" pitchFamily="18" charset="0"/>
                <a:cs typeface="Times New Roman" panose="02020603050405020304" pitchFamily="18" charset="0"/>
              </a:rPr>
              <a:t>第</a:t>
            </a:r>
            <a:r>
              <a:rPr lang="en-US" altLang="zh-CN" sz="1000" b="0">
                <a:latin typeface="Times New Roman" panose="02020603050405020304" pitchFamily="18" charset="0"/>
                <a:cs typeface="Times New Roman" panose="02020603050405020304" pitchFamily="18" charset="0"/>
              </a:rPr>
              <a:t>1</a:t>
            </a:r>
            <a:r>
              <a:rPr lang="zh-CN" altLang="en-US" sz="1000" b="0">
                <a:latin typeface="Times New Roman" panose="02020603050405020304" pitchFamily="18" charset="0"/>
                <a:cs typeface="Times New Roman" panose="02020603050405020304" pitchFamily="18" charset="0"/>
              </a:rPr>
              <a:t>轮          第</a:t>
            </a:r>
            <a:r>
              <a:rPr lang="en-US" altLang="zh-CN" sz="1000" b="0">
                <a:latin typeface="Times New Roman" panose="02020603050405020304" pitchFamily="18" charset="0"/>
                <a:cs typeface="Times New Roman" panose="02020603050405020304" pitchFamily="18" charset="0"/>
              </a:rPr>
              <a:t>2</a:t>
            </a:r>
            <a:r>
              <a:rPr lang="zh-CN" altLang="en-US" sz="1000" b="0">
                <a:latin typeface="Times New Roman" panose="02020603050405020304" pitchFamily="18" charset="0"/>
                <a:cs typeface="Times New Roman" panose="02020603050405020304" pitchFamily="18" charset="0"/>
              </a:rPr>
              <a:t>轮          第</a:t>
            </a:r>
            <a:r>
              <a:rPr lang="en-US" altLang="zh-CN" sz="1000" b="0">
                <a:latin typeface="Times New Roman" panose="02020603050405020304" pitchFamily="18" charset="0"/>
                <a:cs typeface="Times New Roman" panose="02020603050405020304" pitchFamily="18" charset="0"/>
              </a:rPr>
              <a:t>3</a:t>
            </a:r>
            <a:r>
              <a:rPr lang="zh-CN" altLang="en-US" sz="1000" b="0">
                <a:latin typeface="Times New Roman" panose="02020603050405020304" pitchFamily="18" charset="0"/>
                <a:cs typeface="Times New Roman" panose="02020603050405020304" pitchFamily="18" charset="0"/>
              </a:rPr>
              <a:t>轮           第</a:t>
            </a:r>
            <a:r>
              <a:rPr lang="en-US" altLang="zh-CN" sz="1000" b="0">
                <a:latin typeface="Times New Roman" panose="02020603050405020304" pitchFamily="18" charset="0"/>
                <a:cs typeface="Times New Roman" panose="02020603050405020304" pitchFamily="18" charset="0"/>
              </a:rPr>
              <a:t>4</a:t>
            </a:r>
            <a:r>
              <a:rPr lang="zh-CN" altLang="en-US" sz="1000" b="0">
                <a:latin typeface="Times New Roman" panose="02020603050405020304" pitchFamily="18" charset="0"/>
                <a:cs typeface="Times New Roman" panose="02020603050405020304" pitchFamily="18" charset="0"/>
              </a:rPr>
              <a:t>轮          第</a:t>
            </a:r>
            <a:r>
              <a:rPr lang="en-US" altLang="zh-CN" sz="1000" b="0">
                <a:latin typeface="Times New Roman" panose="02020603050405020304" pitchFamily="18" charset="0"/>
                <a:cs typeface="Times New Roman" panose="02020603050405020304" pitchFamily="18" charset="0"/>
              </a:rPr>
              <a:t>5</a:t>
            </a:r>
            <a:r>
              <a:rPr lang="zh-CN" altLang="en-US" sz="1000" b="0">
                <a:latin typeface="Times New Roman" panose="02020603050405020304" pitchFamily="18" charset="0"/>
                <a:cs typeface="Times New Roman" panose="02020603050405020304" pitchFamily="18" charset="0"/>
              </a:rPr>
              <a:t>轮</a:t>
            </a:r>
            <a:endParaRPr lang="zh-CN" altLang="en-US" sz="1100" b="0">
              <a:latin typeface="Arial" panose="020B0604020202020204" pitchFamily="34" charset="0"/>
            </a:endParaRPr>
          </a:p>
          <a:p>
            <a:pPr>
              <a:spcBef>
                <a:spcPct val="0"/>
              </a:spcBef>
              <a:buClrTx/>
              <a:buSzTx/>
              <a:buFontTx/>
              <a:buNone/>
            </a:pPr>
            <a:endParaRPr lang="en-US" altLang="zh-CN" sz="1800" b="0">
              <a:latin typeface="Arial" panose="020B0604020202020204" pitchFamily="34" charset="0"/>
            </a:endParaRPr>
          </a:p>
        </p:txBody>
      </p:sp>
      <p:sp>
        <p:nvSpPr>
          <p:cNvPr id="51215" name="Rectangle 15"/>
          <p:cNvSpPr>
            <a:spLocks noChangeArrowheads="1"/>
          </p:cNvSpPr>
          <p:nvPr/>
        </p:nvSpPr>
        <p:spPr bwMode="auto">
          <a:xfrm>
            <a:off x="1352550" y="6061075"/>
            <a:ext cx="7010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algn="dist" eaLnBrk="1" hangingPunct="1">
              <a:spcBef>
                <a:spcPct val="0"/>
              </a:spcBef>
              <a:buClrTx/>
              <a:buSzTx/>
              <a:buFontTx/>
              <a:buNone/>
            </a:pPr>
            <a:r>
              <a:rPr lang="zh-CN" altLang="en-US" sz="1000" b="0">
                <a:latin typeface="Times New Roman" panose="02020603050405020304" pitchFamily="18" charset="0"/>
                <a:cs typeface="Times New Roman" panose="02020603050405020304" pitchFamily="18" charset="0"/>
              </a:rPr>
              <a:t>第</a:t>
            </a:r>
            <a:r>
              <a:rPr lang="en-US" altLang="zh-CN" sz="1000" b="0">
                <a:latin typeface="Times New Roman" panose="02020603050405020304" pitchFamily="18" charset="0"/>
                <a:cs typeface="Times New Roman" panose="02020603050405020304" pitchFamily="18" charset="0"/>
              </a:rPr>
              <a:t>6</a:t>
            </a:r>
            <a:r>
              <a:rPr lang="zh-CN" altLang="en-US" sz="1000" b="0">
                <a:latin typeface="Times New Roman" panose="02020603050405020304" pitchFamily="18" charset="0"/>
                <a:cs typeface="Times New Roman" panose="02020603050405020304" pitchFamily="18" charset="0"/>
              </a:rPr>
              <a:t>轮          第</a:t>
            </a:r>
            <a:r>
              <a:rPr lang="en-US" altLang="zh-CN" sz="1000" b="0">
                <a:latin typeface="Times New Roman" panose="02020603050405020304" pitchFamily="18" charset="0"/>
                <a:cs typeface="Times New Roman" panose="02020603050405020304" pitchFamily="18" charset="0"/>
              </a:rPr>
              <a:t>7</a:t>
            </a:r>
            <a:r>
              <a:rPr lang="zh-CN" altLang="en-US" sz="1000" b="0">
                <a:latin typeface="Times New Roman" panose="02020603050405020304" pitchFamily="18" charset="0"/>
                <a:cs typeface="Times New Roman" panose="02020603050405020304" pitchFamily="18" charset="0"/>
              </a:rPr>
              <a:t>轮          第</a:t>
            </a:r>
            <a:r>
              <a:rPr lang="en-US" altLang="zh-CN" sz="1000" b="0">
                <a:latin typeface="Times New Roman" panose="02020603050405020304" pitchFamily="18" charset="0"/>
                <a:cs typeface="Times New Roman" panose="02020603050405020304" pitchFamily="18" charset="0"/>
              </a:rPr>
              <a:t>8</a:t>
            </a:r>
            <a:r>
              <a:rPr lang="zh-CN" altLang="en-US" sz="1000" b="0">
                <a:latin typeface="Times New Roman" panose="02020603050405020304" pitchFamily="18" charset="0"/>
                <a:cs typeface="Times New Roman" panose="02020603050405020304" pitchFamily="18" charset="0"/>
              </a:rPr>
              <a:t>轮           第</a:t>
            </a:r>
            <a:r>
              <a:rPr lang="en-US" altLang="zh-CN" sz="1000" b="0">
                <a:latin typeface="Times New Roman" panose="02020603050405020304" pitchFamily="18" charset="0"/>
                <a:cs typeface="Times New Roman" panose="02020603050405020304" pitchFamily="18" charset="0"/>
              </a:rPr>
              <a:t>9</a:t>
            </a:r>
            <a:r>
              <a:rPr lang="zh-CN" altLang="en-US" sz="1000" b="0">
                <a:latin typeface="Times New Roman" panose="02020603050405020304" pitchFamily="18" charset="0"/>
                <a:cs typeface="Times New Roman" panose="02020603050405020304" pitchFamily="18" charset="0"/>
              </a:rPr>
              <a:t>轮          第</a:t>
            </a:r>
            <a:r>
              <a:rPr lang="en-US" altLang="zh-CN" sz="1000" b="0">
                <a:latin typeface="Times New Roman" panose="02020603050405020304" pitchFamily="18" charset="0"/>
                <a:cs typeface="Times New Roman" panose="02020603050405020304" pitchFamily="18" charset="0"/>
              </a:rPr>
              <a:t>16</a:t>
            </a:r>
            <a:r>
              <a:rPr lang="zh-CN" altLang="en-US" sz="1000" b="0">
                <a:latin typeface="Times New Roman" panose="02020603050405020304" pitchFamily="18" charset="0"/>
                <a:cs typeface="Times New Roman" panose="02020603050405020304" pitchFamily="18" charset="0"/>
              </a:rPr>
              <a:t>轮</a:t>
            </a:r>
            <a:endParaRPr lang="zh-CN" altLang="en-US" sz="1800" b="0">
              <a:latin typeface="Arial" panose="020B0604020202020204" pitchFamily="34" charset="0"/>
            </a:endParaRPr>
          </a:p>
        </p:txBody>
      </p:sp>
      <p:pic>
        <p:nvPicPr>
          <p:cNvPr id="51216" name="Picture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01838" y="1751806"/>
            <a:ext cx="209232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7" name="TextBox 1"/>
          <p:cNvSpPr txBox="1">
            <a:spLocks noChangeArrowheads="1"/>
          </p:cNvSpPr>
          <p:nvPr/>
        </p:nvSpPr>
        <p:spPr bwMode="auto">
          <a:xfrm>
            <a:off x="600075" y="682625"/>
            <a:ext cx="69103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3200">
                <a:solidFill>
                  <a:srgbClr val="FFFF00"/>
                </a:solidFill>
                <a:latin typeface="Arial" panose="020B0604020202020204" pitchFamily="34" charset="0"/>
              </a:rPr>
              <a:t>图形多轮变换例子</a:t>
            </a:r>
            <a:r>
              <a:rPr lang="en-US" altLang="zh-CN" sz="3200">
                <a:solidFill>
                  <a:srgbClr val="FFFF00"/>
                </a:solidFill>
                <a:latin typeface="Arial" panose="020B0604020202020204" pitchFamily="34" charset="0"/>
              </a:rPr>
              <a:t>----</a:t>
            </a:r>
            <a:r>
              <a:rPr lang="zh-CN" altLang="en-US" sz="3200">
                <a:solidFill>
                  <a:srgbClr val="FFFF00"/>
                </a:solidFill>
                <a:latin typeface="Arial" panose="020B0604020202020204" pitchFamily="34" charset="0"/>
              </a:rPr>
              <a:t>乘积密码的思想</a:t>
            </a:r>
          </a:p>
        </p:txBody>
      </p:sp>
      <p:sp>
        <p:nvSpPr>
          <p:cNvPr id="51218" name="TextBox 2"/>
          <p:cNvSpPr txBox="1">
            <a:spLocks noChangeArrowheads="1"/>
          </p:cNvSpPr>
          <p:nvPr/>
        </p:nvSpPr>
        <p:spPr bwMode="auto">
          <a:xfrm>
            <a:off x="476250" y="2245519"/>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1800">
                <a:latin typeface="Arial" panose="020B0604020202020204" pitchFamily="34" charset="0"/>
              </a:rPr>
              <a:t>操作方式：</a:t>
            </a:r>
          </a:p>
        </p:txBody>
      </p:sp>
      <p:sp>
        <p:nvSpPr>
          <p:cNvPr id="2" name="文本框 1"/>
          <p:cNvSpPr txBox="1"/>
          <p:nvPr/>
        </p:nvSpPr>
        <p:spPr>
          <a:xfrm>
            <a:off x="4479998" y="2024618"/>
            <a:ext cx="3406702" cy="369332"/>
          </a:xfrm>
          <a:prstGeom prst="rect">
            <a:avLst/>
          </a:prstGeom>
          <a:noFill/>
        </p:spPr>
        <p:txBody>
          <a:bodyPr wrap="none" rtlCol="0">
            <a:spAutoFit/>
          </a:bodyPr>
          <a:lstStyle/>
          <a:p>
            <a:r>
              <a:rPr lang="zh-CN" altLang="en-US" dirty="0" smtClean="0">
                <a:solidFill>
                  <a:srgbClr val="FFC000"/>
                </a:solidFill>
              </a:rPr>
              <a:t>方形</a:t>
            </a:r>
            <a:r>
              <a:rPr lang="en-US" altLang="zh-CN" dirty="0" smtClean="0">
                <a:solidFill>
                  <a:srgbClr val="FFC000"/>
                </a:solidFill>
                <a:sym typeface="Wingdings" panose="05000000000000000000" pitchFamily="2" charset="2"/>
              </a:rPr>
              <a:t></a:t>
            </a:r>
            <a:r>
              <a:rPr lang="zh-CN" altLang="en-US" dirty="0" smtClean="0">
                <a:solidFill>
                  <a:srgbClr val="FFC000"/>
                </a:solidFill>
                <a:sym typeface="Wingdings" panose="05000000000000000000" pitchFamily="2" charset="2"/>
              </a:rPr>
              <a:t>平行四边形</a:t>
            </a:r>
            <a:r>
              <a:rPr lang="en-US" altLang="zh-CN" dirty="0" smtClean="0">
                <a:solidFill>
                  <a:srgbClr val="FFC000"/>
                </a:solidFill>
                <a:sym typeface="Wingdings" panose="05000000000000000000" pitchFamily="2" charset="2"/>
              </a:rPr>
              <a:t></a:t>
            </a:r>
            <a:r>
              <a:rPr lang="zh-CN" altLang="en-US" dirty="0" smtClean="0">
                <a:solidFill>
                  <a:srgbClr val="FFC000"/>
                </a:solidFill>
                <a:sym typeface="Wingdings" panose="05000000000000000000" pitchFamily="2" charset="2"/>
              </a:rPr>
              <a:t>剪切成方形</a:t>
            </a:r>
            <a:endParaRPr lang="zh-CN" altLang="en-US" dirty="0">
              <a:solidFill>
                <a:srgbClr val="FFC000"/>
              </a:solidFill>
            </a:endParaRPr>
          </a:p>
        </p:txBody>
      </p:sp>
      <p:sp>
        <p:nvSpPr>
          <p:cNvPr id="3" name="弧形 2"/>
          <p:cNvSpPr/>
          <p:nvPr/>
        </p:nvSpPr>
        <p:spPr>
          <a:xfrm flipV="1">
            <a:off x="4702211" y="2357835"/>
            <a:ext cx="2962275" cy="286544"/>
          </a:xfrm>
          <a:prstGeom prst="arc">
            <a:avLst>
              <a:gd name="adj1" fmla="val 10650248"/>
              <a:gd name="adj2" fmla="val 70120"/>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8587612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86000"/>
            <a:ext cx="1360488" cy="136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1" name="Picture 3" descr="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265363"/>
            <a:ext cx="1392238" cy="139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4" descr="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2286000"/>
            <a:ext cx="1392238" cy="139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Rectangle 5"/>
          <p:cNvSpPr>
            <a:spLocks noChangeArrowheads="1"/>
          </p:cNvSpPr>
          <p:nvPr/>
        </p:nvSpPr>
        <p:spPr bwMode="auto">
          <a:xfrm>
            <a:off x="0" y="1976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53254" name="Rectangle 6"/>
          <p:cNvSpPr>
            <a:spLocks noChangeArrowheads="1"/>
          </p:cNvSpPr>
          <p:nvPr/>
        </p:nvSpPr>
        <p:spPr bwMode="auto">
          <a:xfrm>
            <a:off x="4267200" y="3668713"/>
            <a:ext cx="609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algn="ctr" eaLnBrk="1" hangingPunct="1">
              <a:spcBef>
                <a:spcPct val="0"/>
              </a:spcBef>
              <a:buClrTx/>
              <a:buSzTx/>
              <a:buFontTx/>
              <a:buNone/>
            </a:pPr>
            <a:r>
              <a:rPr lang="en-US" altLang="zh-CN" sz="1000" b="0">
                <a:latin typeface="Times New Roman" panose="02020603050405020304" pitchFamily="18" charset="0"/>
                <a:cs typeface="Times New Roman" panose="02020603050405020304" pitchFamily="18" charset="0"/>
              </a:rPr>
              <a:t>     </a:t>
            </a:r>
            <a:endParaRPr lang="en-US" altLang="zh-CN" sz="1800" b="0">
              <a:latin typeface="Arial" panose="020B0604020202020204" pitchFamily="34" charset="0"/>
            </a:endParaRPr>
          </a:p>
        </p:txBody>
      </p:sp>
      <p:sp>
        <p:nvSpPr>
          <p:cNvPr id="53255" name="Rectangle 7"/>
          <p:cNvSpPr>
            <a:spLocks noChangeArrowheads="1"/>
          </p:cNvSpPr>
          <p:nvPr/>
        </p:nvSpPr>
        <p:spPr bwMode="auto">
          <a:xfrm>
            <a:off x="990600" y="3932238"/>
            <a:ext cx="693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algn="dist" eaLnBrk="1" hangingPunct="1">
              <a:spcBef>
                <a:spcPct val="0"/>
              </a:spcBef>
              <a:buClrTx/>
              <a:buSzTx/>
              <a:buFontTx/>
              <a:buNone/>
            </a:pPr>
            <a:r>
              <a:rPr lang="zh-CN" altLang="en-US" sz="2400" b="0">
                <a:latin typeface="Times New Roman" panose="02020603050405020304" pitchFamily="18" charset="0"/>
                <a:cs typeface="Times New Roman" panose="02020603050405020304" pitchFamily="18" charset="0"/>
              </a:rPr>
              <a:t>第</a:t>
            </a:r>
            <a:r>
              <a:rPr lang="en-US" altLang="zh-CN" sz="2400" b="0">
                <a:latin typeface="Times New Roman" panose="02020603050405020304" pitchFamily="18" charset="0"/>
                <a:cs typeface="Times New Roman" panose="02020603050405020304" pitchFamily="18" charset="0"/>
              </a:rPr>
              <a:t>24</a:t>
            </a:r>
            <a:r>
              <a:rPr lang="zh-CN" altLang="en-US" sz="2400" b="0">
                <a:latin typeface="Times New Roman" panose="02020603050405020304" pitchFamily="18" charset="0"/>
                <a:cs typeface="Times New Roman" panose="02020603050405020304" pitchFamily="18" charset="0"/>
              </a:rPr>
              <a:t>轮         第</a:t>
            </a:r>
            <a:r>
              <a:rPr lang="en-US" altLang="zh-CN" sz="2400" b="0">
                <a:latin typeface="Times New Roman" panose="02020603050405020304" pitchFamily="18" charset="0"/>
                <a:cs typeface="Times New Roman" panose="02020603050405020304" pitchFamily="18" charset="0"/>
              </a:rPr>
              <a:t>48</a:t>
            </a:r>
            <a:r>
              <a:rPr lang="zh-CN" altLang="en-US" sz="2400" b="0">
                <a:latin typeface="Times New Roman" panose="02020603050405020304" pitchFamily="18" charset="0"/>
                <a:cs typeface="Times New Roman" panose="02020603050405020304" pitchFamily="18" charset="0"/>
              </a:rPr>
              <a:t>轮          第</a:t>
            </a:r>
            <a:r>
              <a:rPr lang="en-US" altLang="zh-CN" sz="2400" b="0">
                <a:latin typeface="Times New Roman" panose="02020603050405020304" pitchFamily="18" charset="0"/>
                <a:cs typeface="Times New Roman" panose="02020603050405020304" pitchFamily="18" charset="0"/>
              </a:rPr>
              <a:t>72</a:t>
            </a:r>
            <a:r>
              <a:rPr lang="zh-CN" altLang="en-US" sz="2400" b="0">
                <a:latin typeface="Times New Roman" panose="02020603050405020304" pitchFamily="18" charset="0"/>
                <a:cs typeface="Times New Roman" panose="02020603050405020304" pitchFamily="18" charset="0"/>
              </a:rPr>
              <a:t>轮</a:t>
            </a:r>
            <a:endParaRPr lang="zh-CN" altLang="en-US" sz="2400" b="0">
              <a:latin typeface="Arial" panose="020B0604020202020204" pitchFamily="34" charset="0"/>
            </a:endParaRPr>
          </a:p>
        </p:txBody>
      </p:sp>
      <p:sp>
        <p:nvSpPr>
          <p:cNvPr id="2" name="文本框 1"/>
          <p:cNvSpPr txBox="1"/>
          <p:nvPr/>
        </p:nvSpPr>
        <p:spPr>
          <a:xfrm>
            <a:off x="774640" y="5150504"/>
            <a:ext cx="7366119" cy="523220"/>
          </a:xfrm>
          <a:prstGeom prst="rect">
            <a:avLst/>
          </a:prstGeom>
          <a:solidFill>
            <a:schemeClr val="accent1">
              <a:lumMod val="75000"/>
            </a:schemeClr>
          </a:solidFill>
        </p:spPr>
        <p:txBody>
          <a:bodyPr wrap="none" rtlCol="0">
            <a:spAutoFit/>
          </a:bodyPr>
          <a:lstStyle/>
          <a:p>
            <a:r>
              <a:rPr lang="zh-CN" altLang="en-US" sz="2800" dirty="0" smtClean="0">
                <a:solidFill>
                  <a:srgbClr val="FFFF00"/>
                </a:solidFill>
              </a:rPr>
              <a:t>即多轮重复变换可能会造成安全性下降！！！</a:t>
            </a:r>
            <a:endParaRPr lang="zh-CN" altLang="en-US" sz="2800" dirty="0">
              <a:solidFill>
                <a:srgbClr val="FFFF00"/>
              </a:solidFill>
            </a:endParaRPr>
          </a:p>
        </p:txBody>
      </p:sp>
    </p:spTree>
    <p:extLst>
      <p:ext uri="{BB962C8B-B14F-4D97-AF65-F5344CB8AC3E}">
        <p14:creationId xmlns:p14="http://schemas.microsoft.com/office/powerpoint/2010/main" val="7186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0885" y="715877"/>
            <a:ext cx="7055380" cy="940205"/>
          </a:xfrm>
        </p:spPr>
        <p:txBody>
          <a:bodyPr/>
          <a:lstStyle/>
          <a:p>
            <a:r>
              <a:rPr lang="en-US" altLang="zh-CN" dirty="0" smtClean="0"/>
              <a:t>1</a:t>
            </a:r>
            <a:r>
              <a:rPr lang="zh-CN" altLang="en-US" dirty="0" smtClean="0"/>
              <a:t>、密码学基本概念</a:t>
            </a:r>
            <a:endParaRPr lang="zh-CN" altLang="en-US" dirty="0"/>
          </a:p>
        </p:txBody>
      </p:sp>
      <p:sp>
        <p:nvSpPr>
          <p:cNvPr id="3" name="内容占位符 2"/>
          <p:cNvSpPr>
            <a:spLocks noGrp="1"/>
          </p:cNvSpPr>
          <p:nvPr>
            <p:ph idx="1"/>
          </p:nvPr>
        </p:nvSpPr>
        <p:spPr>
          <a:xfrm>
            <a:off x="656033" y="2019340"/>
            <a:ext cx="7754541" cy="1160064"/>
          </a:xfrm>
          <a:ln>
            <a:solidFill>
              <a:schemeClr val="bg2">
                <a:lumMod val="20000"/>
                <a:lumOff val="80000"/>
              </a:schemeClr>
            </a:solidFill>
          </a:ln>
        </p:spPr>
        <p:txBody>
          <a:bodyPr>
            <a:noAutofit/>
          </a:bodyPr>
          <a:lstStyle/>
          <a:p>
            <a:r>
              <a:rPr lang="zh-CN" altLang="en-US" sz="2400" dirty="0" smtClean="0"/>
              <a:t>密码学目标： </a:t>
            </a:r>
            <a:r>
              <a:rPr lang="zh-CN" altLang="en-US" sz="2400" dirty="0" smtClean="0">
                <a:solidFill>
                  <a:srgbClr val="FFC000"/>
                </a:solidFill>
              </a:rPr>
              <a:t>机密性、真实性、不可否认性；</a:t>
            </a:r>
            <a:endParaRPr lang="en-US" altLang="zh-CN" sz="2400" dirty="0" smtClean="0">
              <a:solidFill>
                <a:srgbClr val="FFC000"/>
              </a:solidFill>
            </a:endParaRPr>
          </a:p>
          <a:p>
            <a:r>
              <a:rPr lang="zh-CN" altLang="en-US" sz="2400" dirty="0"/>
              <a:t>密码学包括：</a:t>
            </a:r>
            <a:r>
              <a:rPr lang="zh-CN" altLang="en-US" sz="2400" dirty="0" smtClean="0">
                <a:solidFill>
                  <a:srgbClr val="FFC000"/>
                </a:solidFill>
              </a:rPr>
              <a:t>密码编码学、密码分析学和密钥管理学。</a:t>
            </a:r>
            <a:endParaRPr lang="en-US" altLang="zh-CN" sz="2400" dirty="0" smtClean="0">
              <a:solidFill>
                <a:srgbClr val="FFC000"/>
              </a:solidFill>
            </a:endParaRPr>
          </a:p>
        </p:txBody>
      </p:sp>
      <p:sp>
        <p:nvSpPr>
          <p:cNvPr id="4" name="文本框 3"/>
          <p:cNvSpPr txBox="1"/>
          <p:nvPr/>
        </p:nvSpPr>
        <p:spPr>
          <a:xfrm>
            <a:off x="992071" y="3584003"/>
            <a:ext cx="7647431" cy="707886"/>
          </a:xfrm>
          <a:prstGeom prst="rect">
            <a:avLst/>
          </a:prstGeom>
          <a:noFill/>
        </p:spPr>
        <p:txBody>
          <a:bodyPr wrap="square" rtlCol="0">
            <a:spAutoFit/>
          </a:bodyPr>
          <a:lstStyle/>
          <a:p>
            <a:pPr marL="342900" indent="-342900">
              <a:buFont typeface="Wingdings" panose="05000000000000000000" pitchFamily="2" charset="2"/>
              <a:buChar char="ü"/>
            </a:pPr>
            <a:r>
              <a:rPr lang="zh-CN" altLang="en-US" sz="2000" dirty="0"/>
              <a:t>密码编码学：</a:t>
            </a:r>
            <a:r>
              <a:rPr lang="zh-CN" altLang="en-US" sz="2000" dirty="0">
                <a:solidFill>
                  <a:srgbClr val="FFC000"/>
                </a:solidFill>
                <a:latin typeface="+mj-lt"/>
                <a:ea typeface="+mj-ea"/>
                <a:cs typeface="+mj-cs"/>
              </a:rPr>
              <a:t>研究安全、高效的信息加密算法和信息认证算法的设计理论与技术</a:t>
            </a:r>
            <a:r>
              <a:rPr lang="zh-CN" altLang="en-US" sz="2000" dirty="0" smtClean="0">
                <a:solidFill>
                  <a:srgbClr val="FFC000"/>
                </a:solidFill>
                <a:latin typeface="+mj-lt"/>
                <a:ea typeface="+mj-ea"/>
                <a:cs typeface="+mj-cs"/>
              </a:rPr>
              <a:t>；</a:t>
            </a:r>
            <a:endParaRPr lang="en-US" altLang="zh-CN" sz="2000" dirty="0">
              <a:solidFill>
                <a:srgbClr val="FFC000"/>
              </a:solidFill>
              <a:latin typeface="+mj-lt"/>
              <a:ea typeface="+mj-ea"/>
              <a:cs typeface="+mj-cs"/>
            </a:endParaRPr>
          </a:p>
        </p:txBody>
      </p:sp>
      <p:sp>
        <p:nvSpPr>
          <p:cNvPr id="5" name="文本框 4"/>
          <p:cNvSpPr txBox="1"/>
          <p:nvPr/>
        </p:nvSpPr>
        <p:spPr>
          <a:xfrm>
            <a:off x="992071" y="4309896"/>
            <a:ext cx="7805903" cy="646331"/>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t>一个密码体制：</a:t>
            </a:r>
            <a:r>
              <a:rPr lang="zh-CN" altLang="en-US" dirty="0">
                <a:solidFill>
                  <a:srgbClr val="FFC000"/>
                </a:solidFill>
              </a:rPr>
              <a:t>明文空间</a:t>
            </a:r>
            <a:r>
              <a:rPr lang="en-US" altLang="zh-CN" b="1" dirty="0"/>
              <a:t>M</a:t>
            </a:r>
            <a:r>
              <a:rPr lang="zh-CN" altLang="en-US" dirty="0">
                <a:solidFill>
                  <a:srgbClr val="FFC000"/>
                </a:solidFill>
              </a:rPr>
              <a:t>、密文空间</a:t>
            </a:r>
            <a:r>
              <a:rPr lang="en-US" altLang="zh-CN" b="1" dirty="0"/>
              <a:t>C</a:t>
            </a:r>
            <a:r>
              <a:rPr lang="zh-CN" altLang="en-US" dirty="0">
                <a:solidFill>
                  <a:srgbClr val="FFC000"/>
                </a:solidFill>
              </a:rPr>
              <a:t>、密钥空间</a:t>
            </a:r>
            <a:r>
              <a:rPr lang="en-US" altLang="zh-CN" b="1" dirty="0"/>
              <a:t>K</a:t>
            </a:r>
            <a:r>
              <a:rPr lang="zh-CN" altLang="en-US" dirty="0">
                <a:solidFill>
                  <a:srgbClr val="FFC000"/>
                </a:solidFill>
              </a:rPr>
              <a:t>、加密算</a:t>
            </a:r>
            <a:r>
              <a:rPr lang="en-US" altLang="zh-CN" b="1" dirty="0"/>
              <a:t>E</a:t>
            </a:r>
            <a:r>
              <a:rPr lang="zh-CN" altLang="en-US" dirty="0">
                <a:solidFill>
                  <a:srgbClr val="FFC000"/>
                </a:solidFill>
              </a:rPr>
              <a:t>、解密算法</a:t>
            </a:r>
            <a:r>
              <a:rPr lang="en-US" altLang="zh-CN" b="1" dirty="0"/>
              <a:t>D</a:t>
            </a:r>
            <a:r>
              <a:rPr lang="zh-CN" altLang="en-US" dirty="0">
                <a:solidFill>
                  <a:srgbClr val="FFC000"/>
                </a:solidFill>
              </a:rPr>
              <a:t>五个部分组成</a:t>
            </a:r>
            <a:r>
              <a:rPr lang="zh-CN" altLang="en-US" dirty="0"/>
              <a:t>。</a:t>
            </a:r>
          </a:p>
        </p:txBody>
      </p:sp>
      <p:grpSp>
        <p:nvGrpSpPr>
          <p:cNvPr id="10" name="组合 9"/>
          <p:cNvGrpSpPr/>
          <p:nvPr/>
        </p:nvGrpSpPr>
        <p:grpSpPr>
          <a:xfrm>
            <a:off x="2536133" y="5285051"/>
            <a:ext cx="4717778" cy="977132"/>
            <a:chOff x="2335737" y="5532701"/>
            <a:chExt cx="4717778" cy="977132"/>
          </a:xfrm>
        </p:grpSpPr>
        <mc:AlternateContent xmlns:mc="http://schemas.openxmlformats.org/markup-compatibility/2006" xmlns:a14="http://schemas.microsoft.com/office/drawing/2010/main">
          <mc:Choice Requires="a14">
            <p:sp>
              <p:nvSpPr>
                <p:cNvPr id="6" name="文本框 5"/>
                <p:cNvSpPr txBox="1"/>
                <p:nvPr/>
              </p:nvSpPr>
              <p:spPr>
                <a:xfrm>
                  <a:off x="2667381" y="5532701"/>
                  <a:ext cx="1312154" cy="3357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000">
                            <a:latin typeface="Cambria Math" panose="02040503050406030204" pitchFamily="18" charset="0"/>
                          </a:rPr>
                          <m:t>c</m:t>
                        </m:r>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𝑒</m:t>
                                </m:r>
                              </m:sub>
                            </m:sSub>
                          </m:sub>
                        </m:sSub>
                        <m:d>
                          <m:dPr>
                            <m:ctrlPr>
                              <a:rPr lang="en-US" altLang="zh-CN" sz="2000" i="1">
                                <a:latin typeface="Cambria Math" panose="02040503050406030204" pitchFamily="18" charset="0"/>
                              </a:rPr>
                            </m:ctrlPr>
                          </m:dPr>
                          <m:e>
                            <m:r>
                              <m:rPr>
                                <m:sty m:val="p"/>
                              </m:rPr>
                              <a:rPr lang="en-US" altLang="zh-CN" sz="2000">
                                <a:latin typeface="Cambria Math" panose="02040503050406030204" pitchFamily="18" charset="0"/>
                              </a:rPr>
                              <m:t>m</m:t>
                            </m:r>
                          </m:e>
                        </m:d>
                      </m:oMath>
                    </m:oMathPara>
                  </a14:m>
                  <a:endParaRPr lang="en-US" altLang="zh-CN" sz="2000" dirty="0"/>
                </a:p>
              </p:txBody>
            </p:sp>
          </mc:Choice>
          <mc:Fallback xmlns="">
            <p:sp>
              <p:nvSpPr>
                <p:cNvPr id="6" name="文本框 5"/>
                <p:cNvSpPr txBox="1">
                  <a:spLocks noRot="1" noChangeAspect="1" noMove="1" noResize="1" noEditPoints="1" noAdjustHandles="1" noChangeArrowheads="1" noChangeShapeType="1" noTextEdit="1"/>
                </p:cNvSpPr>
                <p:nvPr/>
              </p:nvSpPr>
              <p:spPr>
                <a:xfrm>
                  <a:off x="2667381" y="5532701"/>
                  <a:ext cx="1312154" cy="335733"/>
                </a:xfrm>
                <a:prstGeom prst="rect">
                  <a:avLst/>
                </a:prstGeom>
                <a:blipFill rotWithShape="0">
                  <a:blip r:embed="rId2"/>
                  <a:stretch>
                    <a:fillRect l="-1389" b="-1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2667381" y="6173459"/>
                  <a:ext cx="1362232" cy="3363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𝑚</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𝑑</m:t>
                                </m:r>
                              </m:sub>
                            </m:sSub>
                          </m:sub>
                        </m:sSub>
                        <m:r>
                          <a:rPr lang="en-US" altLang="zh-CN" sz="2000" i="1">
                            <a:latin typeface="Cambria Math" panose="02040503050406030204" pitchFamily="18" charset="0"/>
                          </a:rPr>
                          <m:t>(</m:t>
                        </m:r>
                        <m:r>
                          <a:rPr lang="en-US" altLang="zh-CN" sz="2000" i="1">
                            <a:latin typeface="Cambria Math" panose="02040503050406030204" pitchFamily="18" charset="0"/>
                          </a:rPr>
                          <m:t>𝑐</m:t>
                        </m:r>
                        <m:r>
                          <a:rPr lang="en-US" altLang="zh-CN" sz="2000" i="1">
                            <a:latin typeface="Cambria Math" panose="02040503050406030204" pitchFamily="18" charset="0"/>
                          </a:rPr>
                          <m:t>)</m:t>
                        </m:r>
                      </m:oMath>
                    </m:oMathPara>
                  </a14:m>
                  <a:endParaRPr lang="zh-CN" altLang="en-US" sz="2000" dirty="0"/>
                </a:p>
              </p:txBody>
            </p:sp>
          </mc:Choice>
          <mc:Fallback xmlns="">
            <p:sp>
              <p:nvSpPr>
                <p:cNvPr id="7" name="文本框 6"/>
                <p:cNvSpPr txBox="1">
                  <a:spLocks noRot="1" noChangeAspect="1" noMove="1" noResize="1" noEditPoints="1" noAdjustHandles="1" noChangeArrowheads="1" noChangeShapeType="1" noTextEdit="1"/>
                </p:cNvSpPr>
                <p:nvPr/>
              </p:nvSpPr>
              <p:spPr>
                <a:xfrm>
                  <a:off x="2667381" y="6173459"/>
                  <a:ext cx="1362232" cy="336374"/>
                </a:xfrm>
                <a:prstGeom prst="rect">
                  <a:avLst/>
                </a:prstGeom>
                <a:blipFill rotWithShape="0">
                  <a:blip r:embed="rId3"/>
                  <a:stretch>
                    <a:fillRect l="-1339" r="-5357" b="-254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678360" y="5818119"/>
                  <a:ext cx="33751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m:t>
                        </m:r>
                        <m:r>
                          <a:rPr lang="en-US" altLang="zh-CN" sz="2000" i="1">
                            <a:latin typeface="Cambria Math" panose="02040503050406030204" pitchFamily="18" charset="0"/>
                          </a:rPr>
                          <m:t>𝑚</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𝑀</m:t>
                        </m:r>
                        <m:r>
                          <a:rPr lang="en-US" altLang="zh-CN" sz="2000" i="1">
                            <a:latin typeface="Cambria Math" panose="02040503050406030204" pitchFamily="18" charset="0"/>
                            <a:ea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𝑐</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𝐶</m:t>
                        </m:r>
                        <m:r>
                          <a:rPr lang="en-US" altLang="zh-CN" sz="2000" i="1">
                            <a:latin typeface="Cambria Math" panose="02040503050406030204" pitchFamily="18" charset="0"/>
                            <a:ea typeface="Cambria Math" panose="02040503050406030204" pitchFamily="18" charset="0"/>
                          </a:rPr>
                          <m:t>, </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𝑘</m:t>
                            </m:r>
                          </m:e>
                          <m:sub>
                            <m:r>
                              <a:rPr lang="en-US" altLang="zh-CN" sz="2000" i="1">
                                <a:latin typeface="Cambria Math" panose="02040503050406030204" pitchFamily="18" charset="0"/>
                                <a:ea typeface="Cambria Math" panose="02040503050406030204" pitchFamily="18" charset="0"/>
                              </a:rPr>
                              <m:t>𝑒</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𝐾</m:t>
                        </m:r>
                        <m:r>
                          <a:rPr lang="en-US" altLang="zh-CN" sz="2000" i="1">
                            <a:latin typeface="Cambria Math" panose="02040503050406030204" pitchFamily="18" charset="0"/>
                            <a:ea typeface="Cambria Math" panose="02040503050406030204" pitchFamily="18" charset="0"/>
                          </a:rPr>
                          <m:t>, </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𝑘</m:t>
                            </m:r>
                          </m:e>
                          <m:sub>
                            <m:r>
                              <a:rPr lang="en-US" altLang="zh-CN" sz="2000" i="1">
                                <a:latin typeface="Cambria Math" panose="02040503050406030204" pitchFamily="18" charset="0"/>
                                <a:ea typeface="Cambria Math" panose="02040503050406030204" pitchFamily="18" charset="0"/>
                              </a:rPr>
                              <m:t>𝑑</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𝐾</m:t>
                        </m:r>
                      </m:oMath>
                    </m:oMathPara>
                  </a14:m>
                  <a:endParaRPr lang="zh-CN" altLang="en-US" sz="20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678360" y="5818119"/>
                  <a:ext cx="3375155" cy="307777"/>
                </a:xfrm>
                <a:prstGeom prst="rect">
                  <a:avLst/>
                </a:prstGeom>
                <a:blipFill rotWithShape="0">
                  <a:blip r:embed="rId4"/>
                  <a:stretch>
                    <a:fillRect l="-903" r="-903" b="-22000"/>
                  </a:stretch>
                </a:blipFill>
              </p:spPr>
              <p:txBody>
                <a:bodyPr/>
                <a:lstStyle/>
                <a:p>
                  <a:r>
                    <a:rPr lang="zh-CN" altLang="en-US">
                      <a:noFill/>
                    </a:rPr>
                    <a:t> </a:t>
                  </a:r>
                </a:p>
              </p:txBody>
            </p:sp>
          </mc:Fallback>
        </mc:AlternateContent>
        <p:sp>
          <p:nvSpPr>
            <p:cNvPr id="9" name="左大括号 8"/>
            <p:cNvSpPr/>
            <p:nvPr/>
          </p:nvSpPr>
          <p:spPr>
            <a:xfrm>
              <a:off x="2335737" y="5700567"/>
              <a:ext cx="215924" cy="685800"/>
            </a:xfrm>
            <a:prstGeom prst="leftBrace">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grpSp>
    </p:spTree>
    <p:extLst>
      <p:ext uri="{BB962C8B-B14F-4D97-AF65-F5344CB8AC3E}">
        <p14:creationId xmlns:p14="http://schemas.microsoft.com/office/powerpoint/2010/main" val="904813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710" y="452718"/>
            <a:ext cx="7055380" cy="755370"/>
          </a:xfrm>
        </p:spPr>
        <p:txBody>
          <a:bodyPr/>
          <a:lstStyle/>
          <a:p>
            <a:pPr>
              <a:defRPr/>
            </a:pPr>
            <a:r>
              <a:rPr lang="zh-CN" altLang="en-US" dirty="0" smtClean="0"/>
              <a:t>乘积密码的一般结构</a:t>
            </a:r>
            <a:endParaRPr lang="zh-CN" altLang="en-US" dirty="0"/>
          </a:p>
        </p:txBody>
      </p:sp>
      <p:sp>
        <p:nvSpPr>
          <p:cNvPr id="5529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5530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aphicFrame>
        <p:nvGraphicFramePr>
          <p:cNvPr id="55302" name="对象 6"/>
          <p:cNvGraphicFramePr>
            <a:graphicFrameLocks noChangeAspect="1"/>
          </p:cNvGraphicFramePr>
          <p:nvPr>
            <p:extLst>
              <p:ext uri="{D42A27DB-BD31-4B8C-83A1-F6EECF244321}">
                <p14:modId xmlns:p14="http://schemas.microsoft.com/office/powerpoint/2010/main" val="317450269"/>
              </p:ext>
            </p:extLst>
          </p:nvPr>
        </p:nvGraphicFramePr>
        <p:xfrm>
          <a:off x="4029075" y="1773238"/>
          <a:ext cx="3511015" cy="503607"/>
        </p:xfrm>
        <a:graphic>
          <a:graphicData uri="http://schemas.openxmlformats.org/presentationml/2006/ole">
            <mc:AlternateContent xmlns:mc="http://schemas.openxmlformats.org/markup-compatibility/2006">
              <mc:Choice xmlns:v="urn:schemas-microsoft-com:vml" Requires="v">
                <p:oleObj spid="_x0000_s5202" r:id="rId3" imgW="1714500" imgH="241300" progId="Equation.DSMT4">
                  <p:embed/>
                </p:oleObj>
              </mc:Choice>
              <mc:Fallback>
                <p:oleObj r:id="rId3" imgW="17145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9075" y="1773238"/>
                        <a:ext cx="3511015" cy="503607"/>
                      </a:xfrm>
                      <a:prstGeom prst="rect">
                        <a:avLst/>
                      </a:prstGeom>
                      <a:solidFill>
                        <a:srgbClr val="FFFF00"/>
                      </a:solidFill>
                      <a:ln>
                        <a:noFill/>
                      </a:ln>
                    </p:spPr>
                  </p:pic>
                </p:oleObj>
              </mc:Fallback>
            </mc:AlternateContent>
          </a:graphicData>
        </a:graphic>
      </p:graphicFrame>
      <p:sp>
        <p:nvSpPr>
          <p:cNvPr id="5530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aphicFrame>
        <p:nvGraphicFramePr>
          <p:cNvPr id="55304" name="对象 8"/>
          <p:cNvGraphicFramePr>
            <a:graphicFrameLocks noChangeAspect="1"/>
          </p:cNvGraphicFramePr>
          <p:nvPr>
            <p:extLst>
              <p:ext uri="{D42A27DB-BD31-4B8C-83A1-F6EECF244321}">
                <p14:modId xmlns:p14="http://schemas.microsoft.com/office/powerpoint/2010/main" val="397185095"/>
              </p:ext>
            </p:extLst>
          </p:nvPr>
        </p:nvGraphicFramePr>
        <p:xfrm>
          <a:off x="4046539" y="2539960"/>
          <a:ext cx="3493551" cy="541224"/>
        </p:xfrm>
        <a:graphic>
          <a:graphicData uri="http://schemas.openxmlformats.org/presentationml/2006/ole">
            <mc:AlternateContent xmlns:mc="http://schemas.openxmlformats.org/markup-compatibility/2006">
              <mc:Choice xmlns:v="urn:schemas-microsoft-com:vml" Requires="v">
                <p:oleObj spid="_x0000_s5203" r:id="rId5" imgW="1714500" imgH="241300" progId="Equation.DSMT4">
                  <p:embed/>
                </p:oleObj>
              </mc:Choice>
              <mc:Fallback>
                <p:oleObj r:id="rId5" imgW="1714500" imgH="241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6539" y="2539960"/>
                        <a:ext cx="3493551" cy="541224"/>
                      </a:xfrm>
                      <a:prstGeom prst="rect">
                        <a:avLst/>
                      </a:prstGeom>
                      <a:solidFill>
                        <a:srgbClr val="FFFF00"/>
                      </a:solidFill>
                      <a:ln>
                        <a:noFill/>
                      </a:ln>
                    </p:spPr>
                  </p:pic>
                </p:oleObj>
              </mc:Fallback>
            </mc:AlternateContent>
          </a:graphicData>
        </a:graphic>
      </p:graphicFrame>
      <p:sp>
        <p:nvSpPr>
          <p:cNvPr id="5530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aphicFrame>
        <p:nvGraphicFramePr>
          <p:cNvPr id="55306" name="对象 10"/>
          <p:cNvGraphicFramePr>
            <a:graphicFrameLocks noChangeAspect="1"/>
          </p:cNvGraphicFramePr>
          <p:nvPr>
            <p:extLst>
              <p:ext uri="{D42A27DB-BD31-4B8C-83A1-F6EECF244321}">
                <p14:modId xmlns:p14="http://schemas.microsoft.com/office/powerpoint/2010/main" val="2333725285"/>
              </p:ext>
            </p:extLst>
          </p:nvPr>
        </p:nvGraphicFramePr>
        <p:xfrm>
          <a:off x="3221831" y="4040268"/>
          <a:ext cx="5724525" cy="358775"/>
        </p:xfrm>
        <a:graphic>
          <a:graphicData uri="http://schemas.openxmlformats.org/presentationml/2006/ole">
            <mc:AlternateContent xmlns:mc="http://schemas.openxmlformats.org/markup-compatibility/2006">
              <mc:Choice xmlns:v="urn:schemas-microsoft-com:vml" Requires="v">
                <p:oleObj spid="_x0000_s5204" r:id="rId7" imgW="4330700" imgH="241300" progId="Equation.DSMT4">
                  <p:embed/>
                </p:oleObj>
              </mc:Choice>
              <mc:Fallback>
                <p:oleObj r:id="rId7" imgW="4330700" imgH="2413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1831" y="4040268"/>
                        <a:ext cx="5724525" cy="3587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7" name="矩形 11"/>
          <p:cNvSpPr>
            <a:spLocks noChangeArrowheads="1"/>
          </p:cNvSpPr>
          <p:nvPr/>
        </p:nvSpPr>
        <p:spPr bwMode="auto">
          <a:xfrm>
            <a:off x="3212306" y="4743076"/>
            <a:ext cx="5734050" cy="1938992"/>
          </a:xfrm>
          <a:prstGeom prst="rect">
            <a:avLst/>
          </a:prstGeom>
          <a:solidFill>
            <a:srgbClr val="7030A0"/>
          </a:solidFill>
          <a:ln>
            <a:noFill/>
          </a:ln>
        </p:spPr>
        <p:txBody>
          <a:bodyPr wrap="square">
            <a:spAutoFit/>
          </a:bodyPr>
          <a:lstStyle>
            <a:lvl1pPr marL="285750" indent="-28575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Char char="•"/>
            </a:pPr>
            <a:r>
              <a:rPr lang="zh-CN" altLang="zh-CN" sz="2000" dirty="0">
                <a:latin typeface="Arial" panose="020B0604020202020204" pitchFamily="34" charset="0"/>
              </a:rPr>
              <a:t>多次重复执行一个简单的密码函数，密码函数每被执行一次称为一轮</a:t>
            </a:r>
            <a:r>
              <a:rPr lang="en-US" altLang="zh-CN" sz="2000" dirty="0">
                <a:latin typeface="Arial" panose="020B0604020202020204" pitchFamily="34" charset="0"/>
              </a:rPr>
              <a:t>(round</a:t>
            </a:r>
            <a:r>
              <a:rPr lang="en-US" altLang="zh-CN" sz="2000" dirty="0" smtClean="0">
                <a:latin typeface="Arial" panose="020B0604020202020204" pitchFamily="34" charset="0"/>
              </a:rPr>
              <a:t>)</a:t>
            </a:r>
            <a:r>
              <a:rPr lang="zh-CN" altLang="en-US" sz="2000" dirty="0" smtClean="0">
                <a:latin typeface="Arial" panose="020B0604020202020204" pitchFamily="34" charset="0"/>
              </a:rPr>
              <a:t>；</a:t>
            </a:r>
            <a:endParaRPr lang="en-US" altLang="zh-CN" sz="2000" dirty="0">
              <a:latin typeface="Arial" panose="020B0604020202020204" pitchFamily="34" charset="0"/>
            </a:endParaRPr>
          </a:p>
          <a:p>
            <a:pPr algn="just" eaLnBrk="1" hangingPunct="1">
              <a:spcBef>
                <a:spcPct val="0"/>
              </a:spcBef>
              <a:buClrTx/>
              <a:buSzTx/>
              <a:buFont typeface="Arial" panose="020B0604020202020204" pitchFamily="34" charset="0"/>
              <a:buChar char="•"/>
            </a:pPr>
            <a:r>
              <a:rPr lang="zh-CN" altLang="zh-CN" sz="2000" dirty="0">
                <a:latin typeface="Arial" panose="020B0604020202020204" pitchFamily="34" charset="0"/>
              </a:rPr>
              <a:t>密码函数称之为轮函数</a:t>
            </a:r>
            <a:r>
              <a:rPr lang="en-US" altLang="zh-CN" sz="2000" dirty="0">
                <a:latin typeface="Arial" panose="020B0604020202020204" pitchFamily="34" charset="0"/>
              </a:rPr>
              <a:t>g</a:t>
            </a:r>
            <a:r>
              <a:rPr lang="zh-CN" altLang="en-US" sz="2000" dirty="0">
                <a:latin typeface="Arial" panose="020B0604020202020204" pitchFamily="34" charset="0"/>
              </a:rPr>
              <a:t>，</a:t>
            </a:r>
            <a:r>
              <a:rPr lang="zh-CN" altLang="zh-CN" sz="2000" dirty="0">
                <a:latin typeface="Arial" panose="020B0604020202020204" pitchFamily="34" charset="0"/>
              </a:rPr>
              <a:t>它使用的密钥称为轮</a:t>
            </a:r>
            <a:r>
              <a:rPr lang="zh-CN" altLang="zh-CN" sz="2000" dirty="0" smtClean="0">
                <a:latin typeface="Arial" panose="020B0604020202020204" pitchFamily="34" charset="0"/>
              </a:rPr>
              <a:t>密钥</a:t>
            </a:r>
            <a:r>
              <a:rPr lang="zh-CN" altLang="en-US" sz="2000" dirty="0" smtClean="0">
                <a:latin typeface="Arial" panose="020B0604020202020204" pitchFamily="34" charset="0"/>
              </a:rPr>
              <a:t>；</a:t>
            </a:r>
            <a:endParaRPr lang="en-US" altLang="zh-CN" sz="2000" dirty="0">
              <a:latin typeface="Arial" panose="020B0604020202020204" pitchFamily="34" charset="0"/>
            </a:endParaRPr>
          </a:p>
          <a:p>
            <a:pPr algn="just" eaLnBrk="1" hangingPunct="1">
              <a:spcBef>
                <a:spcPct val="0"/>
              </a:spcBef>
              <a:buClrTx/>
              <a:buSzTx/>
              <a:buFont typeface="Arial" panose="020B0604020202020204" pitchFamily="34" charset="0"/>
              <a:buChar char="•"/>
            </a:pPr>
            <a:r>
              <a:rPr lang="zh-CN" altLang="zh-CN" sz="2000" dirty="0">
                <a:latin typeface="Arial" panose="020B0604020202020204" pitchFamily="34" charset="0"/>
              </a:rPr>
              <a:t>轮密钥通常从主密钥</a:t>
            </a:r>
            <a:r>
              <a:rPr lang="en-US" altLang="zh-CN" sz="2000" dirty="0">
                <a:latin typeface="Arial" panose="020B0604020202020204" pitchFamily="34" charset="0"/>
              </a:rPr>
              <a:t>K</a:t>
            </a:r>
            <a:r>
              <a:rPr lang="zh-CN" altLang="zh-CN" sz="2000" dirty="0">
                <a:latin typeface="Arial" panose="020B0604020202020204" pitchFamily="34" charset="0"/>
              </a:rPr>
              <a:t>导出</a:t>
            </a:r>
            <a:r>
              <a:rPr lang="zh-CN" altLang="en-US" sz="2000" dirty="0">
                <a:latin typeface="Arial" panose="020B0604020202020204" pitchFamily="34" charset="0"/>
              </a:rPr>
              <a:t>，每轮都不同，避免出现迭代返回现象。</a:t>
            </a:r>
          </a:p>
        </p:txBody>
      </p:sp>
      <p:grpSp>
        <p:nvGrpSpPr>
          <p:cNvPr id="4" name="组合 3"/>
          <p:cNvGrpSpPr/>
          <p:nvPr/>
        </p:nvGrpSpPr>
        <p:grpSpPr>
          <a:xfrm>
            <a:off x="280988" y="1660805"/>
            <a:ext cx="2303462" cy="5021263"/>
            <a:chOff x="280988" y="1660805"/>
            <a:chExt cx="2303462" cy="5021263"/>
          </a:xfrm>
        </p:grpSpPr>
        <p:graphicFrame>
          <p:nvGraphicFramePr>
            <p:cNvPr id="55300" name="对象 4"/>
            <p:cNvGraphicFramePr>
              <a:graphicFrameLocks noChangeAspect="1"/>
            </p:cNvGraphicFramePr>
            <p:nvPr>
              <p:extLst>
                <p:ext uri="{D42A27DB-BD31-4B8C-83A1-F6EECF244321}">
                  <p14:modId xmlns:p14="http://schemas.microsoft.com/office/powerpoint/2010/main" val="313551728"/>
                </p:ext>
              </p:extLst>
            </p:nvPr>
          </p:nvGraphicFramePr>
          <p:xfrm>
            <a:off x="280988" y="1660805"/>
            <a:ext cx="2303462" cy="5021263"/>
          </p:xfrm>
          <a:graphic>
            <a:graphicData uri="http://schemas.openxmlformats.org/presentationml/2006/ole">
              <mc:AlternateContent xmlns:mc="http://schemas.openxmlformats.org/markup-compatibility/2006">
                <mc:Choice xmlns:v="urn:schemas-microsoft-com:vml" Requires="v">
                  <p:oleObj spid="_x0000_s5205" name="Visio" r:id="rId9" imgW="1733702" imgH="3781262" progId="Visio.Drawing.11">
                    <p:embed/>
                  </p:oleObj>
                </mc:Choice>
                <mc:Fallback>
                  <p:oleObj name="Visio" r:id="rId9" imgW="1733702" imgH="3781262" progId="Visio.Drawing.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0988" y="1660805"/>
                          <a:ext cx="2303462" cy="50212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椭圆 2"/>
            <p:cNvSpPr/>
            <p:nvPr/>
          </p:nvSpPr>
          <p:spPr>
            <a:xfrm>
              <a:off x="1885950" y="3241954"/>
              <a:ext cx="698500" cy="400051"/>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527663" y="3241954"/>
            <a:ext cx="877163" cy="369332"/>
          </a:xfrm>
          <a:prstGeom prst="rect">
            <a:avLst/>
          </a:prstGeom>
          <a:noFill/>
        </p:spPr>
        <p:txBody>
          <a:bodyPr wrap="none" rtlCol="0">
            <a:spAutoFit/>
          </a:bodyPr>
          <a:lstStyle/>
          <a:p>
            <a:r>
              <a:rPr lang="zh-CN" altLang="en-US" dirty="0" smtClean="0">
                <a:solidFill>
                  <a:srgbClr val="FFFF00"/>
                </a:solidFill>
              </a:rPr>
              <a:t>轮密钥</a:t>
            </a:r>
            <a:endParaRPr lang="zh-CN" altLang="en-US" dirty="0">
              <a:solidFill>
                <a:srgbClr val="FFFF00"/>
              </a:solidFill>
            </a:endParaRPr>
          </a:p>
        </p:txBody>
      </p:sp>
    </p:spTree>
    <p:extLst>
      <p:ext uri="{BB962C8B-B14F-4D97-AF65-F5344CB8AC3E}">
        <p14:creationId xmlns:p14="http://schemas.microsoft.com/office/powerpoint/2010/main" val="30945872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典型的轮函数</a:t>
            </a:r>
            <a:endParaRPr lang="zh-CN" altLang="en-US" dirty="0"/>
          </a:p>
        </p:txBody>
      </p:sp>
      <p:sp>
        <p:nvSpPr>
          <p:cNvPr id="56323" name="内容占位符 2"/>
          <p:cNvSpPr>
            <a:spLocks noGrp="1"/>
          </p:cNvSpPr>
          <p:nvPr>
            <p:ph idx="1"/>
          </p:nvPr>
        </p:nvSpPr>
        <p:spPr>
          <a:xfrm>
            <a:off x="484710" y="1678385"/>
            <a:ext cx="8229600" cy="708025"/>
          </a:xfrm>
        </p:spPr>
        <p:txBody>
          <a:bodyPr>
            <a:normAutofit/>
          </a:bodyPr>
          <a:lstStyle/>
          <a:p>
            <a:r>
              <a:rPr lang="en-US" altLang="zh-CN" sz="2400" dirty="0" err="1" smtClean="0">
                <a:solidFill>
                  <a:srgbClr val="FFFF00"/>
                </a:solidFill>
              </a:rPr>
              <a:t>Feistel</a:t>
            </a:r>
            <a:r>
              <a:rPr lang="zh-CN" altLang="en-US" sz="2400" dirty="0" smtClean="0">
                <a:solidFill>
                  <a:srgbClr val="FFFF00"/>
                </a:solidFill>
              </a:rPr>
              <a:t>网络：著名的</a:t>
            </a:r>
            <a:r>
              <a:rPr lang="en-US" altLang="zh-CN" sz="2400" dirty="0" smtClean="0">
                <a:solidFill>
                  <a:srgbClr val="FFFF00"/>
                </a:solidFill>
              </a:rPr>
              <a:t>DES</a:t>
            </a:r>
            <a:r>
              <a:rPr lang="zh-CN" altLang="en-US" sz="2400" dirty="0" smtClean="0">
                <a:solidFill>
                  <a:srgbClr val="FFFF00"/>
                </a:solidFill>
              </a:rPr>
              <a:t>算法采用该轮函数。</a:t>
            </a:r>
          </a:p>
        </p:txBody>
      </p:sp>
      <p:pic>
        <p:nvPicPr>
          <p:cNvPr id="5632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2849" y="2681288"/>
            <a:ext cx="3235325" cy="25209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632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aphicFrame>
        <p:nvGraphicFramePr>
          <p:cNvPr id="56326" name="对象 4"/>
          <p:cNvGraphicFramePr>
            <a:graphicFrameLocks noChangeAspect="1"/>
          </p:cNvGraphicFramePr>
          <p:nvPr>
            <p:extLst>
              <p:ext uri="{D42A27DB-BD31-4B8C-83A1-F6EECF244321}">
                <p14:modId xmlns:p14="http://schemas.microsoft.com/office/powerpoint/2010/main" val="463547636"/>
              </p:ext>
            </p:extLst>
          </p:nvPr>
        </p:nvGraphicFramePr>
        <p:xfrm>
          <a:off x="5826125" y="4213226"/>
          <a:ext cx="2359025" cy="792162"/>
        </p:xfrm>
        <a:graphic>
          <a:graphicData uri="http://schemas.openxmlformats.org/presentationml/2006/ole">
            <mc:AlternateContent xmlns:mc="http://schemas.openxmlformats.org/markup-compatibility/2006">
              <mc:Choice xmlns:v="urn:schemas-microsoft-com:vml" Requires="v">
                <p:oleObj spid="_x0000_s6186" r:id="rId4" imgW="1358900" imgH="457200" progId="Equation.DSMT4">
                  <p:embed/>
                </p:oleObj>
              </mc:Choice>
              <mc:Fallback>
                <p:oleObj r:id="rId4" imgW="135890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6125" y="4213226"/>
                        <a:ext cx="2359025" cy="7921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7" name="TextBox 5"/>
          <p:cNvSpPr txBox="1">
            <a:spLocks noChangeArrowheads="1"/>
          </p:cNvSpPr>
          <p:nvPr/>
        </p:nvSpPr>
        <p:spPr bwMode="auto">
          <a:xfrm>
            <a:off x="4711700" y="4425951"/>
            <a:ext cx="1114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1800">
                <a:latin typeface="Arial" panose="020B0604020202020204" pitchFamily="34" charset="0"/>
              </a:rPr>
              <a:t>逆函数：</a:t>
            </a:r>
          </a:p>
        </p:txBody>
      </p:sp>
      <p:sp>
        <p:nvSpPr>
          <p:cNvPr id="56328" name="TextBox 6"/>
          <p:cNvSpPr txBox="1">
            <a:spLocks noChangeArrowheads="1"/>
          </p:cNvSpPr>
          <p:nvPr/>
        </p:nvSpPr>
        <p:spPr bwMode="auto">
          <a:xfrm>
            <a:off x="4711700" y="3282951"/>
            <a:ext cx="1114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1800">
                <a:latin typeface="Arial" panose="020B0604020202020204" pitchFamily="34" charset="0"/>
              </a:rPr>
              <a:t>正函数：</a:t>
            </a:r>
          </a:p>
        </p:txBody>
      </p:sp>
      <p:sp>
        <p:nvSpPr>
          <p:cNvPr id="5632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aphicFrame>
        <p:nvGraphicFramePr>
          <p:cNvPr id="56330" name="对象 8"/>
          <p:cNvGraphicFramePr>
            <a:graphicFrameLocks noChangeAspect="1"/>
          </p:cNvGraphicFramePr>
          <p:nvPr>
            <p:extLst>
              <p:ext uri="{D42A27DB-BD31-4B8C-83A1-F6EECF244321}">
                <p14:modId xmlns:p14="http://schemas.microsoft.com/office/powerpoint/2010/main" val="3591261749"/>
              </p:ext>
            </p:extLst>
          </p:nvPr>
        </p:nvGraphicFramePr>
        <p:xfrm>
          <a:off x="5826125" y="2825751"/>
          <a:ext cx="2462213" cy="825500"/>
        </p:xfrm>
        <a:graphic>
          <a:graphicData uri="http://schemas.openxmlformats.org/presentationml/2006/ole">
            <mc:AlternateContent xmlns:mc="http://schemas.openxmlformats.org/markup-compatibility/2006">
              <mc:Choice xmlns:v="urn:schemas-microsoft-com:vml" Requires="v">
                <p:oleObj spid="_x0000_s6187" r:id="rId6" imgW="1358900" imgH="457200" progId="Equation.DSMT4">
                  <p:embed/>
                </p:oleObj>
              </mc:Choice>
              <mc:Fallback>
                <p:oleObj r:id="rId6" imgW="1358900" imgH="457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6125" y="2825751"/>
                        <a:ext cx="2462213" cy="8255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31" name="TextBox 9"/>
          <p:cNvSpPr txBox="1">
            <a:spLocks noChangeArrowheads="1"/>
          </p:cNvSpPr>
          <p:nvPr/>
        </p:nvSpPr>
        <p:spPr bwMode="auto">
          <a:xfrm>
            <a:off x="1212849" y="5659438"/>
            <a:ext cx="4108817" cy="369332"/>
          </a:xfrm>
          <a:prstGeom prst="rect">
            <a:avLst/>
          </a:prstGeom>
          <a:solidFill>
            <a:srgbClr val="7030A0"/>
          </a:solidFill>
          <a:ln w="9525">
            <a:solidFill>
              <a:schemeClr val="accent1"/>
            </a:solidFill>
            <a:miter lim="800000"/>
            <a:headEnd/>
            <a:tailEnd/>
          </a:ln>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1800" dirty="0">
                <a:solidFill>
                  <a:srgbClr val="FFFF00"/>
                </a:solidFill>
                <a:latin typeface="Arial" panose="020B0604020202020204" pitchFamily="34" charset="0"/>
              </a:rPr>
              <a:t>使得加密和解密可以使用相同的</a:t>
            </a:r>
            <a:r>
              <a:rPr lang="zh-CN" altLang="en-US" sz="1800" dirty="0" smtClean="0">
                <a:solidFill>
                  <a:srgbClr val="FFFF00"/>
                </a:solidFill>
                <a:latin typeface="Arial" panose="020B0604020202020204" pitchFamily="34" charset="0"/>
              </a:rPr>
              <a:t>结构！</a:t>
            </a:r>
            <a:endParaRPr lang="zh-CN" altLang="en-US" sz="1800" dirty="0">
              <a:solidFill>
                <a:srgbClr val="FFFF00"/>
              </a:solidFill>
              <a:latin typeface="Arial" panose="020B0604020202020204" pitchFamily="34" charset="0"/>
            </a:endParaRPr>
          </a:p>
        </p:txBody>
      </p:sp>
    </p:spTree>
    <p:extLst>
      <p:ext uri="{BB962C8B-B14F-4D97-AF65-F5344CB8AC3E}">
        <p14:creationId xmlns:p14="http://schemas.microsoft.com/office/powerpoint/2010/main" val="8169609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288" y="395288"/>
            <a:ext cx="7772400" cy="1150938"/>
          </a:xfrm>
        </p:spPr>
        <p:txBody>
          <a:bodyPr/>
          <a:lstStyle/>
          <a:p>
            <a:pPr>
              <a:defRPr/>
            </a:pPr>
            <a:r>
              <a:rPr lang="zh-CN" altLang="en-US" dirty="0" smtClean="0">
                <a:solidFill>
                  <a:srgbClr val="FFFF00"/>
                </a:solidFill>
              </a:rPr>
              <a:t>代换</a:t>
            </a:r>
            <a:r>
              <a:rPr lang="en-US" altLang="zh-CN" dirty="0" smtClean="0">
                <a:solidFill>
                  <a:srgbClr val="FFFF00"/>
                </a:solidFill>
              </a:rPr>
              <a:t>-</a:t>
            </a:r>
            <a:r>
              <a:rPr lang="zh-CN" altLang="en-US" dirty="0" smtClean="0">
                <a:solidFill>
                  <a:srgbClr val="FFFF00"/>
                </a:solidFill>
              </a:rPr>
              <a:t>置换网络</a:t>
            </a:r>
            <a:r>
              <a:rPr lang="en-US" altLang="zh-CN" dirty="0" smtClean="0">
                <a:solidFill>
                  <a:srgbClr val="FFFF00"/>
                </a:solidFill>
              </a:rPr>
              <a:t/>
            </a:r>
            <a:br>
              <a:rPr lang="en-US" altLang="zh-CN" dirty="0" smtClean="0">
                <a:solidFill>
                  <a:srgbClr val="FFFF00"/>
                </a:solidFill>
              </a:rPr>
            </a:br>
            <a:r>
              <a:rPr lang="en-US" altLang="zh-CN" sz="2800" dirty="0" smtClean="0">
                <a:solidFill>
                  <a:srgbClr val="FFFF00"/>
                </a:solidFill>
              </a:rPr>
              <a:t>SPN</a:t>
            </a:r>
            <a:r>
              <a:rPr lang="zh-CN" altLang="en-US" sz="2800" dirty="0" smtClean="0">
                <a:solidFill>
                  <a:srgbClr val="FFFF00"/>
                </a:solidFill>
              </a:rPr>
              <a:t>：</a:t>
            </a:r>
            <a:r>
              <a:rPr lang="en-US" altLang="zh-CN" sz="2800" b="1" dirty="0" smtClean="0">
                <a:solidFill>
                  <a:srgbClr val="FFC000"/>
                </a:solidFill>
              </a:rPr>
              <a:t>substitution-permutation </a:t>
            </a:r>
            <a:r>
              <a:rPr lang="en-US" altLang="zh-CN" sz="2800" b="1" dirty="0">
                <a:solidFill>
                  <a:srgbClr val="FFC000"/>
                </a:solidFill>
              </a:rPr>
              <a:t>network</a:t>
            </a:r>
            <a:r>
              <a:rPr lang="zh-CN" altLang="en-US" sz="2800" dirty="0" smtClean="0">
                <a:solidFill>
                  <a:srgbClr val="FFC000"/>
                </a:solidFill>
              </a:rPr>
              <a:t>）</a:t>
            </a:r>
            <a:endParaRPr lang="zh-CN" altLang="en-US" sz="2800" dirty="0">
              <a:solidFill>
                <a:srgbClr val="FFC000"/>
              </a:solidFill>
            </a:endParaRPr>
          </a:p>
        </p:txBody>
      </p:sp>
      <p:sp>
        <p:nvSpPr>
          <p:cNvPr id="57347" name="内容占位符 2"/>
          <p:cNvSpPr>
            <a:spLocks noGrp="1"/>
          </p:cNvSpPr>
          <p:nvPr>
            <p:ph idx="1"/>
          </p:nvPr>
        </p:nvSpPr>
        <p:spPr>
          <a:xfrm>
            <a:off x="546100" y="2138364"/>
            <a:ext cx="7978775" cy="3986212"/>
          </a:xfrm>
          <a:ln>
            <a:solidFill>
              <a:schemeClr val="accent1"/>
            </a:solidFill>
          </a:ln>
        </p:spPr>
        <p:txBody>
          <a:bodyPr>
            <a:normAutofit/>
          </a:bodyPr>
          <a:lstStyle/>
          <a:p>
            <a:pPr algn="just"/>
            <a:r>
              <a:rPr lang="en-US" altLang="zh-CN" sz="2400" dirty="0" smtClean="0"/>
              <a:t>SPN</a:t>
            </a:r>
            <a:r>
              <a:rPr lang="zh-CN" altLang="en-US" sz="2400" dirty="0" smtClean="0"/>
              <a:t>轮函数执行：代换、置换和密钥混合。</a:t>
            </a:r>
            <a:endParaRPr lang="en-US" altLang="zh-CN" sz="2400" dirty="0" smtClean="0"/>
          </a:p>
          <a:p>
            <a:pPr algn="just"/>
            <a:r>
              <a:rPr lang="en-US" altLang="zh-CN" sz="2400" dirty="0" smtClean="0"/>
              <a:t>S</a:t>
            </a:r>
            <a:r>
              <a:rPr lang="zh-CN" altLang="zh-CN" sz="2400" dirty="0" smtClean="0"/>
              <a:t>盒和</a:t>
            </a:r>
            <a:r>
              <a:rPr lang="en-US" altLang="zh-CN" sz="2400" dirty="0" smtClean="0"/>
              <a:t>P</a:t>
            </a:r>
            <a:r>
              <a:rPr lang="zh-CN" altLang="zh-CN" sz="2400" dirty="0" smtClean="0"/>
              <a:t>盒的操作通常是固定的，和轮密钥无关。在每一轮中，轮密钥的操作通常采用简单的位异或方式和输入值进行绑定。</a:t>
            </a:r>
            <a:endParaRPr lang="en-US" altLang="zh-CN" sz="2400" dirty="0" smtClean="0"/>
          </a:p>
          <a:p>
            <a:pPr algn="just"/>
            <a:r>
              <a:rPr lang="zh-CN" altLang="zh-CN" sz="2400" dirty="0" smtClean="0"/>
              <a:t>一个设计良好的</a:t>
            </a:r>
            <a:r>
              <a:rPr lang="en-US" altLang="zh-CN" sz="2400" dirty="0" smtClean="0"/>
              <a:t>SPN</a:t>
            </a:r>
            <a:r>
              <a:rPr lang="zh-CN" altLang="zh-CN" sz="2400" dirty="0" smtClean="0"/>
              <a:t>应满足的两个属性：</a:t>
            </a:r>
            <a:r>
              <a:rPr lang="zh-CN" altLang="zh-CN" sz="2400" b="1" i="1" dirty="0" smtClean="0">
                <a:solidFill>
                  <a:srgbClr val="FFFF00"/>
                </a:solidFill>
              </a:rPr>
              <a:t>扩散</a:t>
            </a:r>
            <a:r>
              <a:rPr lang="zh-CN" altLang="zh-CN" sz="2400" dirty="0" smtClean="0"/>
              <a:t>和</a:t>
            </a:r>
            <a:r>
              <a:rPr lang="zh-CN" altLang="zh-CN" sz="2400" b="1" i="1" dirty="0" smtClean="0">
                <a:solidFill>
                  <a:srgbClr val="FFFF00"/>
                </a:solidFill>
              </a:rPr>
              <a:t>混淆</a:t>
            </a:r>
            <a:r>
              <a:rPr lang="zh-CN" altLang="zh-CN" sz="2400" dirty="0" smtClean="0"/>
              <a:t>。</a:t>
            </a:r>
            <a:endParaRPr lang="en-US" altLang="zh-CN" sz="2400" dirty="0" smtClean="0"/>
          </a:p>
          <a:p>
            <a:pPr algn="just"/>
            <a:r>
              <a:rPr lang="zh-CN" altLang="zh-CN" sz="2400" b="1" dirty="0" smtClean="0">
                <a:solidFill>
                  <a:srgbClr val="FFFF00"/>
                </a:solidFill>
              </a:rPr>
              <a:t>扩散</a:t>
            </a:r>
            <a:r>
              <a:rPr lang="zh-CN" altLang="en-US" sz="2400" dirty="0" smtClean="0"/>
              <a:t>使</a:t>
            </a:r>
            <a:r>
              <a:rPr lang="zh-CN" altLang="zh-CN" sz="2400" dirty="0" smtClean="0"/>
              <a:t>明文的每个比特与密钥的每个比特对密文的每个比特都产生影响。</a:t>
            </a:r>
            <a:endParaRPr lang="en-US" altLang="zh-CN" sz="2400" dirty="0" smtClean="0"/>
          </a:p>
          <a:p>
            <a:pPr algn="just"/>
            <a:r>
              <a:rPr lang="zh-CN" altLang="zh-CN" sz="2400" b="1" dirty="0" smtClean="0">
                <a:solidFill>
                  <a:srgbClr val="FFFF00"/>
                </a:solidFill>
              </a:rPr>
              <a:t>混淆</a:t>
            </a:r>
            <a:r>
              <a:rPr lang="zh-CN" altLang="zh-CN" sz="2400" dirty="0" smtClean="0"/>
              <a:t>使明文和密文之间的统计关系变得尽可能复杂，使用复杂的非线形代换算法可得预期的混淆效果。</a:t>
            </a:r>
          </a:p>
        </p:txBody>
      </p:sp>
    </p:spTree>
    <p:extLst>
      <p:ext uri="{BB962C8B-B14F-4D97-AF65-F5344CB8AC3E}">
        <p14:creationId xmlns:p14="http://schemas.microsoft.com/office/powerpoint/2010/main" val="3051160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4638" y="630238"/>
            <a:ext cx="7772400" cy="914400"/>
          </a:xfrm>
        </p:spPr>
        <p:txBody>
          <a:bodyPr/>
          <a:lstStyle/>
          <a:p>
            <a:pPr>
              <a:defRPr/>
            </a:pPr>
            <a:r>
              <a:rPr lang="zh-CN" altLang="en-US" dirty="0" smtClean="0"/>
              <a:t>代换与置换的作用</a:t>
            </a:r>
            <a:r>
              <a:rPr lang="en-US" altLang="zh-CN" dirty="0" smtClean="0"/>
              <a:t>--</a:t>
            </a:r>
            <a:r>
              <a:rPr lang="zh-CN" altLang="en-US" dirty="0" smtClean="0"/>
              <a:t>扩散与混淆</a:t>
            </a:r>
            <a:endParaRPr lang="zh-CN" altLang="en-US" dirty="0"/>
          </a:p>
        </p:txBody>
      </p:sp>
      <p:pic>
        <p:nvPicPr>
          <p:cNvPr id="58371"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059113" y="2565400"/>
            <a:ext cx="3600450" cy="3600450"/>
          </a:xfrm>
        </p:spPr>
      </p:pic>
      <p:sp>
        <p:nvSpPr>
          <p:cNvPr id="58372" name="TextBox 4"/>
          <p:cNvSpPr txBox="1">
            <a:spLocks noChangeArrowheads="1"/>
          </p:cNvSpPr>
          <p:nvPr/>
        </p:nvSpPr>
        <p:spPr bwMode="auto">
          <a:xfrm>
            <a:off x="4643438" y="1916113"/>
            <a:ext cx="650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1800" dirty="0">
                <a:solidFill>
                  <a:srgbClr val="FFFF00"/>
                </a:solidFill>
                <a:latin typeface="Arial" panose="020B0604020202020204" pitchFamily="34" charset="0"/>
              </a:rPr>
              <a:t>明文</a:t>
            </a:r>
          </a:p>
        </p:txBody>
      </p:sp>
      <p:sp>
        <p:nvSpPr>
          <p:cNvPr id="58373" name="TextBox 5"/>
          <p:cNvSpPr txBox="1">
            <a:spLocks noChangeArrowheads="1"/>
          </p:cNvSpPr>
          <p:nvPr/>
        </p:nvSpPr>
        <p:spPr bwMode="auto">
          <a:xfrm>
            <a:off x="6156325" y="1916113"/>
            <a:ext cx="649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1800">
                <a:solidFill>
                  <a:srgbClr val="FFFF00"/>
                </a:solidFill>
                <a:latin typeface="Arial" panose="020B0604020202020204" pitchFamily="34" charset="0"/>
              </a:rPr>
              <a:t>密钥</a:t>
            </a:r>
          </a:p>
        </p:txBody>
      </p:sp>
      <p:sp>
        <p:nvSpPr>
          <p:cNvPr id="58374" name="TextBox 6"/>
          <p:cNvSpPr txBox="1">
            <a:spLocks noChangeArrowheads="1"/>
          </p:cNvSpPr>
          <p:nvPr/>
        </p:nvSpPr>
        <p:spPr bwMode="auto">
          <a:xfrm>
            <a:off x="1547813" y="4179888"/>
            <a:ext cx="649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ea typeface="宋体" panose="02010600030101010101" pitchFamily="2" charset="-122"/>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ea typeface="宋体" panose="02010600030101010101" pitchFamily="2" charset="-122"/>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ea typeface="宋体" panose="02010600030101010101" pitchFamily="2" charset="-122"/>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ea typeface="宋体" panose="02010600030101010101" pitchFamily="2" charset="-122"/>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ea typeface="宋体" panose="02010600030101010101" pitchFamily="2" charset="-122"/>
              </a:defRPr>
            </a:lvl9pPr>
          </a:lstStyle>
          <a:p>
            <a:pPr eaLnBrk="1" hangingPunct="1">
              <a:spcBef>
                <a:spcPct val="0"/>
              </a:spcBef>
              <a:buClrTx/>
              <a:buSzTx/>
              <a:buFontTx/>
              <a:buNone/>
            </a:pPr>
            <a:r>
              <a:rPr lang="zh-CN" altLang="en-US" sz="1800" dirty="0">
                <a:solidFill>
                  <a:srgbClr val="FFFF00"/>
                </a:solidFill>
                <a:latin typeface="Arial" panose="020B0604020202020204" pitchFamily="34" charset="0"/>
              </a:rPr>
              <a:t>密文</a:t>
            </a:r>
          </a:p>
        </p:txBody>
      </p:sp>
      <p:cxnSp>
        <p:nvCxnSpPr>
          <p:cNvPr id="9" name="直接箭头连接符 8"/>
          <p:cNvCxnSpPr/>
          <p:nvPr/>
        </p:nvCxnSpPr>
        <p:spPr>
          <a:xfrm>
            <a:off x="5294313" y="2286000"/>
            <a:ext cx="430212" cy="49530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8373" idx="2"/>
          </p:cNvCxnSpPr>
          <p:nvPr/>
        </p:nvCxnSpPr>
        <p:spPr>
          <a:xfrm flipH="1">
            <a:off x="6156325" y="2286000"/>
            <a:ext cx="323850" cy="49530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8371" idx="1"/>
          </p:cNvCxnSpPr>
          <p:nvPr/>
        </p:nvCxnSpPr>
        <p:spPr>
          <a:xfrm flipH="1">
            <a:off x="2346325" y="4365625"/>
            <a:ext cx="712788" cy="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578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灯片编号占位符 5"/>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7565051-7BCF-4FE9-A7B3-3CAB73D40AD1}" type="slidenum">
              <a:rPr kumimoji="0" lang="en-US" altLang="zh-CN" sz="1800" smtClean="0">
                <a:solidFill>
                  <a:srgbClr val="FFFFCC"/>
                </a:solidFill>
              </a:rPr>
              <a:pPr>
                <a:spcBef>
                  <a:spcPct val="0"/>
                </a:spcBef>
                <a:buClrTx/>
                <a:buSzTx/>
                <a:buFontTx/>
                <a:buNone/>
              </a:pPr>
              <a:t>44</a:t>
            </a:fld>
            <a:endParaRPr kumimoji="0" lang="en-US" altLang="zh-CN" sz="1800" smtClean="0">
              <a:solidFill>
                <a:srgbClr val="FFFFCC"/>
              </a:solidFill>
            </a:endParaRPr>
          </a:p>
        </p:txBody>
      </p:sp>
      <p:sp>
        <p:nvSpPr>
          <p:cNvPr id="59396" name="Rectangle 2"/>
          <p:cNvSpPr>
            <a:spLocks noGrp="1" noChangeArrowheads="1"/>
          </p:cNvSpPr>
          <p:nvPr>
            <p:ph type="title"/>
          </p:nvPr>
        </p:nvSpPr>
        <p:spPr/>
        <p:txBody>
          <a:bodyPr/>
          <a:lstStyle/>
          <a:p>
            <a:pPr eaLnBrk="1" hangingPunct="1"/>
            <a:r>
              <a:rPr lang="zh-CN" altLang="en-US" smtClean="0"/>
              <a:t>分组密码加</a:t>
            </a:r>
            <a:r>
              <a:rPr lang="en-US" altLang="zh-CN" smtClean="0"/>
              <a:t>/</a:t>
            </a:r>
            <a:r>
              <a:rPr lang="zh-CN" altLang="en-US" smtClean="0"/>
              <a:t>解密过程</a:t>
            </a:r>
          </a:p>
        </p:txBody>
      </p:sp>
      <p:grpSp>
        <p:nvGrpSpPr>
          <p:cNvPr id="59398" name="Group 24"/>
          <p:cNvGrpSpPr>
            <a:grpSpLocks noChangeAspect="1"/>
          </p:cNvGrpSpPr>
          <p:nvPr/>
        </p:nvGrpSpPr>
        <p:grpSpPr bwMode="auto">
          <a:xfrm>
            <a:off x="222250" y="2401888"/>
            <a:ext cx="8532813" cy="1974850"/>
            <a:chOff x="3330" y="9685"/>
            <a:chExt cx="7044" cy="1633"/>
          </a:xfrm>
        </p:grpSpPr>
        <p:sp>
          <p:nvSpPr>
            <p:cNvPr id="59400" name="AutoShape 25"/>
            <p:cNvSpPr>
              <a:spLocks noChangeAspect="1" noChangeArrowheads="1"/>
            </p:cNvSpPr>
            <p:nvPr/>
          </p:nvSpPr>
          <p:spPr bwMode="auto">
            <a:xfrm>
              <a:off x="3330" y="9685"/>
              <a:ext cx="7044" cy="1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66"/>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800" b="0">
                <a:solidFill>
                  <a:srgbClr val="FFFFCC"/>
                </a:solidFill>
                <a:latin typeface="Times New Roman" panose="02020603050405020304" pitchFamily="18" charset="0"/>
              </a:endParaRPr>
            </a:p>
          </p:txBody>
        </p:sp>
        <p:sp>
          <p:nvSpPr>
            <p:cNvPr id="59401" name="Text Box 26"/>
            <p:cNvSpPr txBox="1">
              <a:spLocks noChangeArrowheads="1"/>
            </p:cNvSpPr>
            <p:nvPr/>
          </p:nvSpPr>
          <p:spPr bwMode="auto">
            <a:xfrm>
              <a:off x="6617" y="9957"/>
              <a:ext cx="47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b="0" i="1">
                  <a:solidFill>
                    <a:srgbClr val="FFFFCC"/>
                  </a:solidFill>
                  <a:latin typeface="Times New Roman" panose="02020603050405020304" pitchFamily="18" charset="0"/>
                </a:rPr>
                <a:t>y</a:t>
              </a:r>
              <a:r>
                <a:rPr lang="en-US" altLang="zh-CN" sz="1800" b="0" i="1" baseline="-25000">
                  <a:solidFill>
                    <a:srgbClr val="FFFFCC"/>
                  </a:solidFill>
                  <a:latin typeface="Times New Roman" panose="02020603050405020304" pitchFamily="18" charset="0"/>
                </a:rPr>
                <a:t>i</a:t>
              </a:r>
              <a:endParaRPr lang="en-US" altLang="zh-CN" sz="1800" b="0">
                <a:solidFill>
                  <a:srgbClr val="FFFFCC"/>
                </a:solidFill>
                <a:latin typeface="Times New Roman" panose="02020603050405020304" pitchFamily="18" charset="0"/>
              </a:endParaRPr>
            </a:p>
          </p:txBody>
        </p:sp>
        <p:sp>
          <p:nvSpPr>
            <p:cNvPr id="59402" name="Text Box 27"/>
            <p:cNvSpPr txBox="1">
              <a:spLocks noChangeArrowheads="1"/>
            </p:cNvSpPr>
            <p:nvPr/>
          </p:nvSpPr>
          <p:spPr bwMode="auto">
            <a:xfrm>
              <a:off x="9591" y="9685"/>
              <a:ext cx="782"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0">
                  <a:solidFill>
                    <a:srgbClr val="FFFFCC"/>
                  </a:solidFill>
                  <a:latin typeface="Times New Roman" panose="02020603050405020304" pitchFamily="18" charset="0"/>
                </a:rPr>
                <a:t>二进制</a:t>
              </a:r>
            </a:p>
            <a:p>
              <a:pPr algn="ctr" eaLnBrk="1" hangingPunct="1">
                <a:spcBef>
                  <a:spcPct val="0"/>
                </a:spcBef>
                <a:buClrTx/>
                <a:buSzTx/>
                <a:buFontTx/>
                <a:buNone/>
              </a:pPr>
              <a:r>
                <a:rPr lang="zh-CN" altLang="en-US" sz="1800" b="0">
                  <a:solidFill>
                    <a:srgbClr val="FFFFCC"/>
                  </a:solidFill>
                  <a:latin typeface="Times New Roman" panose="02020603050405020304" pitchFamily="18" charset="0"/>
                </a:rPr>
                <a:t>数据流</a:t>
              </a:r>
            </a:p>
          </p:txBody>
        </p:sp>
        <p:sp>
          <p:nvSpPr>
            <p:cNvPr id="59403" name="Text Box 28"/>
            <p:cNvSpPr txBox="1">
              <a:spLocks noChangeArrowheads="1"/>
            </p:cNvSpPr>
            <p:nvPr/>
          </p:nvSpPr>
          <p:spPr bwMode="auto">
            <a:xfrm>
              <a:off x="5521" y="10908"/>
              <a:ext cx="782"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800" b="0">
                  <a:solidFill>
                    <a:srgbClr val="FFFFCC"/>
                  </a:solidFill>
                  <a:latin typeface="Times New Roman" panose="02020603050405020304" pitchFamily="18" charset="0"/>
                </a:rPr>
                <a:t>密钥</a:t>
              </a:r>
              <a:r>
                <a:rPr lang="en-US" altLang="zh-CN" sz="1800" b="0" i="1">
                  <a:solidFill>
                    <a:srgbClr val="FFFFCC"/>
                  </a:solidFill>
                  <a:latin typeface="Times New Roman" panose="02020603050405020304" pitchFamily="18" charset="0"/>
                </a:rPr>
                <a:t>k</a:t>
              </a:r>
              <a:r>
                <a:rPr lang="en-US" altLang="zh-CN" sz="1800" b="0" i="1" baseline="-25000">
                  <a:solidFill>
                    <a:srgbClr val="FFFFCC"/>
                  </a:solidFill>
                  <a:latin typeface="Times New Roman" panose="02020603050405020304" pitchFamily="18" charset="0"/>
                </a:rPr>
                <a:t>i</a:t>
              </a:r>
              <a:endParaRPr lang="en-US" altLang="zh-CN" sz="1800" b="0">
                <a:solidFill>
                  <a:srgbClr val="FFFFCC"/>
                </a:solidFill>
                <a:latin typeface="Times New Roman" panose="02020603050405020304" pitchFamily="18" charset="0"/>
              </a:endParaRPr>
            </a:p>
          </p:txBody>
        </p:sp>
        <p:sp>
          <p:nvSpPr>
            <p:cNvPr id="59404" name="Text Box 29"/>
            <p:cNvSpPr txBox="1">
              <a:spLocks noChangeArrowheads="1"/>
            </p:cNvSpPr>
            <p:nvPr/>
          </p:nvSpPr>
          <p:spPr bwMode="auto">
            <a:xfrm>
              <a:off x="4895" y="9957"/>
              <a:ext cx="46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b="0" i="1">
                  <a:solidFill>
                    <a:srgbClr val="FFFFCC"/>
                  </a:solidFill>
                  <a:latin typeface="Times New Roman" panose="02020603050405020304" pitchFamily="18" charset="0"/>
                </a:rPr>
                <a:t>x</a:t>
              </a:r>
              <a:r>
                <a:rPr lang="en-US" altLang="zh-CN" sz="1800" b="0" i="1" baseline="-25000">
                  <a:solidFill>
                    <a:srgbClr val="FFFFCC"/>
                  </a:solidFill>
                  <a:latin typeface="Times New Roman" panose="02020603050405020304" pitchFamily="18" charset="0"/>
                </a:rPr>
                <a:t>i</a:t>
              </a:r>
              <a:endParaRPr lang="en-US" altLang="zh-CN" sz="1800" b="0">
                <a:solidFill>
                  <a:srgbClr val="FFFFCC"/>
                </a:solidFill>
                <a:latin typeface="Times New Roman" panose="02020603050405020304" pitchFamily="18" charset="0"/>
              </a:endParaRPr>
            </a:p>
          </p:txBody>
        </p:sp>
        <p:sp>
          <p:nvSpPr>
            <p:cNvPr id="59405" name="Text Box 30"/>
            <p:cNvSpPr txBox="1">
              <a:spLocks noChangeArrowheads="1"/>
            </p:cNvSpPr>
            <p:nvPr/>
          </p:nvSpPr>
          <p:spPr bwMode="auto">
            <a:xfrm>
              <a:off x="3330" y="9685"/>
              <a:ext cx="781"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0">
                  <a:solidFill>
                    <a:srgbClr val="FFFFCC"/>
                  </a:solidFill>
                  <a:latin typeface="Times New Roman" panose="02020603050405020304" pitchFamily="18" charset="0"/>
                </a:rPr>
                <a:t>二进制</a:t>
              </a:r>
            </a:p>
            <a:p>
              <a:pPr algn="ctr" eaLnBrk="1" hangingPunct="1">
                <a:spcBef>
                  <a:spcPct val="0"/>
                </a:spcBef>
                <a:buClrTx/>
                <a:buSzTx/>
                <a:buFontTx/>
                <a:buNone/>
              </a:pPr>
              <a:r>
                <a:rPr lang="zh-CN" altLang="en-US" sz="1800" b="0">
                  <a:solidFill>
                    <a:srgbClr val="FFFFCC"/>
                  </a:solidFill>
                  <a:latin typeface="Times New Roman" panose="02020603050405020304" pitchFamily="18" charset="0"/>
                </a:rPr>
                <a:t>数据流</a:t>
              </a:r>
            </a:p>
          </p:txBody>
        </p:sp>
        <p:sp>
          <p:nvSpPr>
            <p:cNvPr id="59406" name="Text Box 31"/>
            <p:cNvSpPr txBox="1">
              <a:spLocks noChangeArrowheads="1"/>
            </p:cNvSpPr>
            <p:nvPr/>
          </p:nvSpPr>
          <p:spPr bwMode="auto">
            <a:xfrm>
              <a:off x="5364" y="9957"/>
              <a:ext cx="1096" cy="6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0">
                  <a:solidFill>
                    <a:srgbClr val="FFFFCC"/>
                  </a:solidFill>
                  <a:latin typeface="Times New Roman" panose="02020603050405020304" pitchFamily="18" charset="0"/>
                </a:rPr>
                <a:t>分组</a:t>
              </a:r>
            </a:p>
            <a:p>
              <a:pPr algn="ctr" eaLnBrk="1" hangingPunct="1">
                <a:spcBef>
                  <a:spcPct val="0"/>
                </a:spcBef>
                <a:buClrTx/>
                <a:buSzTx/>
                <a:buFontTx/>
                <a:buNone/>
              </a:pPr>
              <a:r>
                <a:rPr lang="zh-CN" altLang="en-US" sz="1800" b="0">
                  <a:solidFill>
                    <a:srgbClr val="FFFFCC"/>
                  </a:solidFill>
                  <a:latin typeface="Times New Roman" panose="02020603050405020304" pitchFamily="18" charset="0"/>
                </a:rPr>
                <a:t>加密算法</a:t>
              </a:r>
            </a:p>
          </p:txBody>
        </p:sp>
        <p:sp>
          <p:nvSpPr>
            <p:cNvPr id="59407" name="Text Box 32"/>
            <p:cNvSpPr txBox="1">
              <a:spLocks noChangeArrowheads="1"/>
            </p:cNvSpPr>
            <p:nvPr/>
          </p:nvSpPr>
          <p:spPr bwMode="auto">
            <a:xfrm>
              <a:off x="4112" y="9957"/>
              <a:ext cx="783" cy="6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0">
                  <a:solidFill>
                    <a:srgbClr val="FFFFCC"/>
                  </a:solidFill>
                  <a:latin typeface="Times New Roman" panose="02020603050405020304" pitchFamily="18" charset="0"/>
                </a:rPr>
                <a:t>分组</a:t>
              </a:r>
            </a:p>
            <a:p>
              <a:pPr algn="ctr" eaLnBrk="1" hangingPunct="1">
                <a:spcBef>
                  <a:spcPct val="0"/>
                </a:spcBef>
                <a:buClrTx/>
                <a:buSzTx/>
                <a:buFontTx/>
                <a:buNone/>
              </a:pPr>
              <a:r>
                <a:rPr lang="zh-CN" altLang="en-US" sz="1800" b="0">
                  <a:solidFill>
                    <a:srgbClr val="FFFFCC"/>
                  </a:solidFill>
                  <a:latin typeface="Times New Roman" panose="02020603050405020304" pitchFamily="18" charset="0"/>
                </a:rPr>
                <a:t>操作</a:t>
              </a:r>
            </a:p>
          </p:txBody>
        </p:sp>
        <p:sp>
          <p:nvSpPr>
            <p:cNvPr id="59408" name="Line 33"/>
            <p:cNvSpPr>
              <a:spLocks noChangeShapeType="1"/>
            </p:cNvSpPr>
            <p:nvPr/>
          </p:nvSpPr>
          <p:spPr bwMode="auto">
            <a:xfrm>
              <a:off x="3487" y="10364"/>
              <a:ext cx="625"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09" name="Line 34"/>
            <p:cNvSpPr>
              <a:spLocks noChangeShapeType="1"/>
            </p:cNvSpPr>
            <p:nvPr/>
          </p:nvSpPr>
          <p:spPr bwMode="auto">
            <a:xfrm>
              <a:off x="4895" y="10364"/>
              <a:ext cx="469"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10" name="Line 35"/>
            <p:cNvSpPr>
              <a:spLocks noChangeShapeType="1"/>
            </p:cNvSpPr>
            <p:nvPr/>
          </p:nvSpPr>
          <p:spPr bwMode="auto">
            <a:xfrm flipV="1">
              <a:off x="5834" y="10636"/>
              <a:ext cx="1"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11" name="Line 36"/>
            <p:cNvSpPr>
              <a:spLocks noChangeShapeType="1"/>
            </p:cNvSpPr>
            <p:nvPr/>
          </p:nvSpPr>
          <p:spPr bwMode="auto">
            <a:xfrm>
              <a:off x="6460" y="10364"/>
              <a:ext cx="783" cy="1"/>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12" name="Text Box 37"/>
            <p:cNvSpPr txBox="1">
              <a:spLocks noChangeArrowheads="1"/>
            </p:cNvSpPr>
            <p:nvPr/>
          </p:nvSpPr>
          <p:spPr bwMode="auto">
            <a:xfrm>
              <a:off x="7400" y="10908"/>
              <a:ext cx="783"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800" b="0">
                  <a:solidFill>
                    <a:srgbClr val="FFFFCC"/>
                  </a:solidFill>
                  <a:latin typeface="Times New Roman" panose="02020603050405020304" pitchFamily="18" charset="0"/>
                </a:rPr>
                <a:t>密钥</a:t>
              </a:r>
              <a:r>
                <a:rPr lang="en-US" altLang="zh-CN" sz="1800" b="0" i="1">
                  <a:solidFill>
                    <a:srgbClr val="FFFFCC"/>
                  </a:solidFill>
                  <a:latin typeface="Times New Roman" panose="02020603050405020304" pitchFamily="18" charset="0"/>
                </a:rPr>
                <a:t>k</a:t>
              </a:r>
              <a:r>
                <a:rPr lang="en-US" altLang="zh-CN" sz="1800" b="0" i="1" baseline="-25000">
                  <a:solidFill>
                    <a:srgbClr val="FFFFCC"/>
                  </a:solidFill>
                  <a:latin typeface="Times New Roman" panose="02020603050405020304" pitchFamily="18" charset="0"/>
                </a:rPr>
                <a:t>i</a:t>
              </a:r>
              <a:endParaRPr lang="en-US" altLang="zh-CN" sz="1800" b="0">
                <a:solidFill>
                  <a:srgbClr val="FFFFCC"/>
                </a:solidFill>
                <a:latin typeface="Times New Roman" panose="02020603050405020304" pitchFamily="18" charset="0"/>
              </a:endParaRPr>
            </a:p>
          </p:txBody>
        </p:sp>
        <p:sp>
          <p:nvSpPr>
            <p:cNvPr id="59413" name="Text Box 38"/>
            <p:cNvSpPr txBox="1">
              <a:spLocks noChangeArrowheads="1"/>
            </p:cNvSpPr>
            <p:nvPr/>
          </p:nvSpPr>
          <p:spPr bwMode="auto">
            <a:xfrm>
              <a:off x="8338" y="9957"/>
              <a:ext cx="47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b="0" i="1">
                  <a:solidFill>
                    <a:srgbClr val="FFFFCC"/>
                  </a:solidFill>
                  <a:latin typeface="Times New Roman" panose="02020603050405020304" pitchFamily="18" charset="0"/>
                </a:rPr>
                <a:t>x</a:t>
              </a:r>
              <a:r>
                <a:rPr lang="en-US" altLang="zh-CN" sz="1800" b="0" i="1" baseline="-25000">
                  <a:solidFill>
                    <a:srgbClr val="FFFFCC"/>
                  </a:solidFill>
                  <a:latin typeface="Times New Roman" panose="02020603050405020304" pitchFamily="18" charset="0"/>
                </a:rPr>
                <a:t>i</a:t>
              </a:r>
              <a:endParaRPr lang="en-US" altLang="zh-CN" sz="1800" b="0">
                <a:solidFill>
                  <a:srgbClr val="FFFFCC"/>
                </a:solidFill>
                <a:latin typeface="Times New Roman" panose="02020603050405020304" pitchFamily="18" charset="0"/>
              </a:endParaRPr>
            </a:p>
          </p:txBody>
        </p:sp>
        <p:sp>
          <p:nvSpPr>
            <p:cNvPr id="59414" name="Text Box 39"/>
            <p:cNvSpPr txBox="1">
              <a:spLocks noChangeArrowheads="1"/>
            </p:cNvSpPr>
            <p:nvPr/>
          </p:nvSpPr>
          <p:spPr bwMode="auto">
            <a:xfrm>
              <a:off x="7243" y="9957"/>
              <a:ext cx="1095" cy="6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0">
                  <a:solidFill>
                    <a:srgbClr val="FFFFCC"/>
                  </a:solidFill>
                  <a:latin typeface="Times New Roman" panose="02020603050405020304" pitchFamily="18" charset="0"/>
                </a:rPr>
                <a:t>分组</a:t>
              </a:r>
            </a:p>
            <a:p>
              <a:pPr algn="ctr" eaLnBrk="1" hangingPunct="1">
                <a:spcBef>
                  <a:spcPct val="0"/>
                </a:spcBef>
                <a:buClrTx/>
                <a:buSzTx/>
                <a:buFontTx/>
                <a:buNone/>
              </a:pPr>
              <a:r>
                <a:rPr lang="zh-CN" altLang="en-US" sz="1800" b="0">
                  <a:solidFill>
                    <a:srgbClr val="FFFFCC"/>
                  </a:solidFill>
                  <a:latin typeface="Times New Roman" panose="02020603050405020304" pitchFamily="18" charset="0"/>
                </a:rPr>
                <a:t>解密算法</a:t>
              </a:r>
            </a:p>
          </p:txBody>
        </p:sp>
        <p:sp>
          <p:nvSpPr>
            <p:cNvPr id="59415" name="Line 40"/>
            <p:cNvSpPr>
              <a:spLocks noChangeShapeType="1"/>
            </p:cNvSpPr>
            <p:nvPr/>
          </p:nvSpPr>
          <p:spPr bwMode="auto">
            <a:xfrm flipV="1">
              <a:off x="7712" y="10636"/>
              <a:ext cx="2"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16" name="Line 41"/>
            <p:cNvSpPr>
              <a:spLocks noChangeShapeType="1"/>
            </p:cNvSpPr>
            <p:nvPr/>
          </p:nvSpPr>
          <p:spPr bwMode="auto">
            <a:xfrm>
              <a:off x="8338" y="10364"/>
              <a:ext cx="470"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17" name="Text Box 42"/>
            <p:cNvSpPr txBox="1">
              <a:spLocks noChangeArrowheads="1"/>
            </p:cNvSpPr>
            <p:nvPr/>
          </p:nvSpPr>
          <p:spPr bwMode="auto">
            <a:xfrm>
              <a:off x="8808" y="9957"/>
              <a:ext cx="782" cy="6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0">
                  <a:solidFill>
                    <a:srgbClr val="FFFFCC"/>
                  </a:solidFill>
                  <a:latin typeface="Times New Roman" panose="02020603050405020304" pitchFamily="18" charset="0"/>
                </a:rPr>
                <a:t>组合</a:t>
              </a:r>
            </a:p>
            <a:p>
              <a:pPr algn="ctr" eaLnBrk="1" hangingPunct="1">
                <a:spcBef>
                  <a:spcPct val="0"/>
                </a:spcBef>
                <a:buClrTx/>
                <a:buSzTx/>
                <a:buFontTx/>
                <a:buNone/>
              </a:pPr>
              <a:r>
                <a:rPr lang="zh-CN" altLang="en-US" sz="1800" b="0">
                  <a:solidFill>
                    <a:srgbClr val="FFFFCC"/>
                  </a:solidFill>
                  <a:latin typeface="Times New Roman" panose="02020603050405020304" pitchFamily="18" charset="0"/>
                </a:rPr>
                <a:t>操作</a:t>
              </a:r>
            </a:p>
          </p:txBody>
        </p:sp>
        <p:sp>
          <p:nvSpPr>
            <p:cNvPr id="59418" name="Line 43"/>
            <p:cNvSpPr>
              <a:spLocks noChangeShapeType="1"/>
            </p:cNvSpPr>
            <p:nvPr/>
          </p:nvSpPr>
          <p:spPr bwMode="auto">
            <a:xfrm>
              <a:off x="9591" y="10364"/>
              <a:ext cx="626"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9399" name="Rectangle 44"/>
          <p:cNvSpPr>
            <a:spLocks noChangeArrowheads="1"/>
          </p:cNvSpPr>
          <p:nvPr/>
        </p:nvSpPr>
        <p:spPr bwMode="auto">
          <a:xfrm>
            <a:off x="307658" y="5197879"/>
            <a:ext cx="8564880" cy="1015663"/>
          </a:xfrm>
          <a:prstGeom prst="rect">
            <a:avLst/>
          </a:prstGeom>
          <a:solidFill>
            <a:srgbClr val="C00000"/>
          </a:solidFill>
          <a:ln>
            <a:noFill/>
          </a:ln>
          <a:effectLst/>
          <a:extLst/>
        </p:spPr>
        <p:txBody>
          <a:bodyPr wrap="squar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marL="342900" indent="-342900" algn="just" eaLnBrk="1" hangingPunct="1">
              <a:spcBef>
                <a:spcPct val="0"/>
              </a:spcBef>
              <a:buClrTx/>
              <a:buSzTx/>
              <a:buFont typeface="Wingdings" panose="05000000000000000000" pitchFamily="2" charset="2"/>
              <a:buChar char="ü"/>
            </a:pPr>
            <a:r>
              <a:rPr lang="zh-CN" altLang="en-US" sz="2000" b="0" dirty="0">
                <a:solidFill>
                  <a:srgbClr val="FFFFCC"/>
                </a:solidFill>
                <a:latin typeface="Times New Roman" panose="02020603050405020304" pitchFamily="18" charset="0"/>
              </a:rPr>
              <a:t>经过</a:t>
            </a:r>
            <a:r>
              <a:rPr lang="en-US" altLang="zh-CN" sz="2000" b="0" dirty="0">
                <a:solidFill>
                  <a:srgbClr val="FFFFCC"/>
                </a:solidFill>
                <a:latin typeface="Times New Roman" panose="02020603050405020304" pitchFamily="18" charset="0"/>
              </a:rPr>
              <a:t>5</a:t>
            </a:r>
            <a:r>
              <a:rPr lang="zh-CN" altLang="en-US" sz="2000" b="0" dirty="0">
                <a:solidFill>
                  <a:srgbClr val="FFFFCC"/>
                </a:solidFill>
                <a:latin typeface="Times New Roman" panose="02020603050405020304" pitchFamily="18" charset="0"/>
              </a:rPr>
              <a:t>轮迭代后，密文的每一位基本上是所有明文和密钥位的函数，而经过</a:t>
            </a:r>
            <a:r>
              <a:rPr lang="en-US" altLang="zh-CN" sz="2000" b="0" dirty="0">
                <a:solidFill>
                  <a:srgbClr val="FFFFCC"/>
                </a:solidFill>
                <a:latin typeface="Times New Roman" panose="02020603050405020304" pitchFamily="18" charset="0"/>
              </a:rPr>
              <a:t>8</a:t>
            </a:r>
            <a:r>
              <a:rPr lang="zh-CN" altLang="en-US" sz="2000" b="0" dirty="0">
                <a:solidFill>
                  <a:srgbClr val="FFFFCC"/>
                </a:solidFill>
                <a:latin typeface="Times New Roman" panose="02020603050405020304" pitchFamily="18" charset="0"/>
              </a:rPr>
              <a:t>轮迭代后，密文基本上是所有明文和密钥位的随机函数</a:t>
            </a:r>
            <a:r>
              <a:rPr lang="zh-CN" altLang="en-US" sz="2000" b="0" dirty="0" smtClean="0">
                <a:solidFill>
                  <a:srgbClr val="FFFFCC"/>
                </a:solidFill>
                <a:latin typeface="Times New Roman" panose="02020603050405020304" pitchFamily="18" charset="0"/>
              </a:rPr>
              <a:t>。</a:t>
            </a:r>
            <a:endParaRPr lang="en-US" altLang="zh-CN" sz="2000" b="0" dirty="0" smtClean="0">
              <a:solidFill>
                <a:srgbClr val="FFFFCC"/>
              </a:solidFill>
              <a:latin typeface="Times New Roman" panose="02020603050405020304" pitchFamily="18" charset="0"/>
            </a:endParaRPr>
          </a:p>
          <a:p>
            <a:pPr marL="342900" indent="-342900" algn="just" eaLnBrk="1" hangingPunct="1">
              <a:spcBef>
                <a:spcPct val="0"/>
              </a:spcBef>
              <a:buClrTx/>
              <a:buSzTx/>
              <a:buFont typeface="Wingdings" panose="05000000000000000000" pitchFamily="2" charset="2"/>
              <a:buChar char="ü"/>
            </a:pPr>
            <a:r>
              <a:rPr lang="zh-CN" altLang="en-US" sz="2000" b="0" dirty="0" smtClean="0">
                <a:solidFill>
                  <a:srgbClr val="FFFFCC"/>
                </a:solidFill>
                <a:latin typeface="Times New Roman" panose="02020603050405020304" pitchFamily="18" charset="0"/>
              </a:rPr>
              <a:t>更多</a:t>
            </a:r>
            <a:r>
              <a:rPr lang="zh-CN" altLang="en-US" sz="2000" b="0" dirty="0">
                <a:solidFill>
                  <a:srgbClr val="FFFFCC"/>
                </a:solidFill>
                <a:latin typeface="Times New Roman" panose="02020603050405020304" pitchFamily="18" charset="0"/>
              </a:rPr>
              <a:t>轮的迭代可以防止差分密码分析．</a:t>
            </a:r>
          </a:p>
        </p:txBody>
      </p:sp>
    </p:spTree>
    <p:extLst>
      <p:ext uri="{BB962C8B-B14F-4D97-AF65-F5344CB8AC3E}">
        <p14:creationId xmlns:p14="http://schemas.microsoft.com/office/powerpoint/2010/main" val="856507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灯片编号占位符 5"/>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3A2526B-252D-4A1B-A747-206430EE0269}" type="slidenum">
              <a:rPr kumimoji="0" lang="en-US" altLang="zh-CN" sz="1800" smtClean="0">
                <a:solidFill>
                  <a:srgbClr val="FFFFCC"/>
                </a:solidFill>
              </a:rPr>
              <a:pPr>
                <a:spcBef>
                  <a:spcPct val="0"/>
                </a:spcBef>
                <a:buClrTx/>
                <a:buSzTx/>
                <a:buFontTx/>
                <a:buNone/>
              </a:pPr>
              <a:t>45</a:t>
            </a:fld>
            <a:endParaRPr kumimoji="0" lang="en-US" altLang="zh-CN" sz="1800" smtClean="0">
              <a:solidFill>
                <a:srgbClr val="FFFFCC"/>
              </a:solidFill>
            </a:endParaRPr>
          </a:p>
        </p:txBody>
      </p:sp>
      <p:sp>
        <p:nvSpPr>
          <p:cNvPr id="60420" name="Rectangle 2"/>
          <p:cNvSpPr>
            <a:spLocks noGrp="1" noChangeArrowheads="1"/>
          </p:cNvSpPr>
          <p:nvPr>
            <p:ph type="title"/>
          </p:nvPr>
        </p:nvSpPr>
        <p:spPr/>
        <p:txBody>
          <a:bodyPr/>
          <a:lstStyle/>
          <a:p>
            <a:pPr eaLnBrk="1" hangingPunct="1"/>
            <a:r>
              <a:rPr lang="zh-CN" altLang="en-US" smtClean="0"/>
              <a:t>为什么需要分组密码</a:t>
            </a:r>
            <a:r>
              <a:rPr lang="en-US" altLang="zh-CN" smtClean="0"/>
              <a:t>?</a:t>
            </a:r>
          </a:p>
        </p:txBody>
      </p:sp>
      <p:sp>
        <p:nvSpPr>
          <p:cNvPr id="60421" name="Rectangle 3"/>
          <p:cNvSpPr>
            <a:spLocks noGrp="1" noChangeArrowheads="1"/>
          </p:cNvSpPr>
          <p:nvPr>
            <p:ph type="body" idx="1"/>
          </p:nvPr>
        </p:nvSpPr>
        <p:spPr>
          <a:xfrm>
            <a:off x="736990" y="2049463"/>
            <a:ext cx="7604660" cy="1992312"/>
          </a:xfrm>
          <a:ln>
            <a:solidFill>
              <a:srgbClr val="FFC000"/>
            </a:solidFill>
          </a:ln>
        </p:spPr>
        <p:txBody>
          <a:bodyPr>
            <a:noAutofit/>
          </a:bodyPr>
          <a:lstStyle/>
          <a:p>
            <a:pPr eaLnBrk="1" hangingPunct="1"/>
            <a:r>
              <a:rPr lang="zh-CN" altLang="en-US" sz="2400" dirty="0" smtClean="0">
                <a:solidFill>
                  <a:srgbClr val="FFFF00"/>
                </a:solidFill>
              </a:rPr>
              <a:t>运算量适中</a:t>
            </a:r>
            <a:r>
              <a:rPr lang="en-US" altLang="zh-CN" sz="2400" dirty="0" smtClean="0">
                <a:solidFill>
                  <a:srgbClr val="FFFF00"/>
                </a:solidFill>
              </a:rPr>
              <a:t>,</a:t>
            </a:r>
            <a:r>
              <a:rPr lang="zh-CN" altLang="en-US" sz="2400" dirty="0" smtClean="0">
                <a:solidFill>
                  <a:srgbClr val="FFFF00"/>
                </a:solidFill>
              </a:rPr>
              <a:t>适合实时加密运用</a:t>
            </a:r>
            <a:r>
              <a:rPr lang="zh-CN" altLang="en-US" sz="2400" dirty="0">
                <a:solidFill>
                  <a:srgbClr val="FFFF00"/>
                </a:solidFill>
              </a:rPr>
              <a:t>；</a:t>
            </a:r>
            <a:endParaRPr lang="en-US" altLang="zh-CN" sz="2400" dirty="0" smtClean="0">
              <a:solidFill>
                <a:srgbClr val="FFFF00"/>
              </a:solidFill>
            </a:endParaRPr>
          </a:p>
          <a:p>
            <a:pPr eaLnBrk="1" hangingPunct="1"/>
            <a:r>
              <a:rPr lang="zh-CN" altLang="en-US" sz="2400" dirty="0" smtClean="0">
                <a:solidFill>
                  <a:srgbClr val="FFFF00"/>
                </a:solidFill>
              </a:rPr>
              <a:t>适合芯片高速实现；</a:t>
            </a:r>
            <a:endParaRPr lang="en-US" altLang="zh-CN" sz="2400" dirty="0" smtClean="0">
              <a:solidFill>
                <a:srgbClr val="FFFF00"/>
              </a:solidFill>
            </a:endParaRPr>
          </a:p>
          <a:p>
            <a:pPr eaLnBrk="1" hangingPunct="1"/>
            <a:r>
              <a:rPr lang="zh-CN" altLang="en-US" sz="2400" dirty="0" smtClean="0">
                <a:solidFill>
                  <a:srgbClr val="FFFF00"/>
                </a:solidFill>
              </a:rPr>
              <a:t>一般一次会话更换一个会话密钥，密钥的同步简单；</a:t>
            </a:r>
            <a:endParaRPr lang="en-US" altLang="zh-CN" sz="2400" dirty="0" smtClean="0">
              <a:solidFill>
                <a:srgbClr val="FFFF00"/>
              </a:solidFill>
            </a:endParaRPr>
          </a:p>
          <a:p>
            <a:pPr eaLnBrk="1" hangingPunct="1"/>
            <a:r>
              <a:rPr lang="zh-CN" altLang="en-US" sz="2400" dirty="0" smtClean="0">
                <a:solidFill>
                  <a:srgbClr val="FFFF00"/>
                </a:solidFill>
              </a:rPr>
              <a:t>适用于无误码信道。</a:t>
            </a:r>
            <a:endParaRPr lang="en-US" altLang="zh-CN" sz="2400" dirty="0" smtClean="0">
              <a:solidFill>
                <a:srgbClr val="FFFF00"/>
              </a:solidFill>
            </a:endParaRPr>
          </a:p>
        </p:txBody>
      </p:sp>
      <p:pic>
        <p:nvPicPr>
          <p:cNvPr id="6042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4598988"/>
            <a:ext cx="173672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82526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3"/>
          <p:cNvSpPr>
            <a:spLocks noGrp="1"/>
          </p:cNvSpPr>
          <p:nvPr>
            <p:ph type="dt" sz="quarter" idx="10"/>
          </p:nvPr>
        </p:nvSpPr>
        <p:spPr/>
        <p:txBody>
          <a:bodyPr/>
          <a:lstStyle/>
          <a:p>
            <a:pPr>
              <a:defRPr/>
            </a:pPr>
            <a:fld id="{CD1D47F4-9E98-4231-A9FD-2AA057F2DF15}" type="datetime1">
              <a:rPr lang="zh-CN" altLang="en-US"/>
              <a:pPr>
                <a:defRPr/>
              </a:pPr>
              <a:t>2023/3/17</a:t>
            </a:fld>
            <a:endParaRPr lang="en-US" altLang="zh-CN"/>
          </a:p>
        </p:txBody>
      </p:sp>
      <p:sp>
        <p:nvSpPr>
          <p:cNvPr id="61443" name="灯片编号占位符 5"/>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5000B8F-AE42-4370-B7DD-D031568C512A}" type="slidenum">
              <a:rPr kumimoji="0" lang="en-US" altLang="zh-CN" sz="1800" smtClean="0">
                <a:solidFill>
                  <a:srgbClr val="FFFFCC"/>
                </a:solidFill>
              </a:rPr>
              <a:pPr>
                <a:spcBef>
                  <a:spcPct val="0"/>
                </a:spcBef>
                <a:buClrTx/>
                <a:buSzTx/>
                <a:buFontTx/>
                <a:buNone/>
              </a:pPr>
              <a:t>46</a:t>
            </a:fld>
            <a:endParaRPr kumimoji="0" lang="en-US" altLang="zh-CN" sz="1800" smtClean="0">
              <a:solidFill>
                <a:srgbClr val="FFFFCC"/>
              </a:solidFill>
            </a:endParaRPr>
          </a:p>
        </p:txBody>
      </p:sp>
      <p:sp>
        <p:nvSpPr>
          <p:cNvPr id="61444" name="Rectangle 2"/>
          <p:cNvSpPr>
            <a:spLocks noGrp="1" noChangeArrowheads="1"/>
          </p:cNvSpPr>
          <p:nvPr>
            <p:ph type="title"/>
          </p:nvPr>
        </p:nvSpPr>
        <p:spPr>
          <a:xfrm>
            <a:off x="322116" y="993619"/>
            <a:ext cx="7055380" cy="728381"/>
          </a:xfrm>
        </p:spPr>
        <p:txBody>
          <a:bodyPr/>
          <a:lstStyle/>
          <a:p>
            <a:pPr eaLnBrk="1" hangingPunct="1"/>
            <a:r>
              <a:rPr lang="zh-CN" altLang="en-US" dirty="0" smtClean="0"/>
              <a:t>分组密码的轮迭代过程</a:t>
            </a:r>
          </a:p>
        </p:txBody>
      </p:sp>
      <p:graphicFrame>
        <p:nvGraphicFramePr>
          <p:cNvPr id="61445" name="Object 4"/>
          <p:cNvGraphicFramePr>
            <a:graphicFrameLocks noChangeAspect="1"/>
          </p:cNvGraphicFramePr>
          <p:nvPr>
            <p:extLst>
              <p:ext uri="{D42A27DB-BD31-4B8C-83A1-F6EECF244321}">
                <p14:modId xmlns:p14="http://schemas.microsoft.com/office/powerpoint/2010/main" val="3695480773"/>
              </p:ext>
            </p:extLst>
          </p:nvPr>
        </p:nvGraphicFramePr>
        <p:xfrm>
          <a:off x="1042988" y="3141663"/>
          <a:ext cx="2401887" cy="2665412"/>
        </p:xfrm>
        <a:graphic>
          <a:graphicData uri="http://schemas.openxmlformats.org/presentationml/2006/ole">
            <mc:AlternateContent xmlns:mc="http://schemas.openxmlformats.org/markup-compatibility/2006">
              <mc:Choice xmlns:v="urn:schemas-microsoft-com:vml" Requires="v">
                <p:oleObj spid="_x0000_s7210" name="公式" r:id="rId3" imgW="1308100" imgH="1447800" progId="Equation.3">
                  <p:embed/>
                </p:oleObj>
              </mc:Choice>
              <mc:Fallback>
                <p:oleObj name="公式" r:id="rId3" imgW="1308100" imgH="1447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141663"/>
                        <a:ext cx="2401887" cy="2665412"/>
                      </a:xfrm>
                      <a:prstGeom prst="rect">
                        <a:avLst/>
                      </a:prstGeom>
                      <a:solidFill>
                        <a:srgbClr val="CCFFCC"/>
                      </a:solidFill>
                      <a:ln>
                        <a:solidFill>
                          <a:srgbClr val="7030A0"/>
                        </a:solidFill>
                      </a:ln>
                      <a:extLst/>
                    </p:spPr>
                  </p:pic>
                </p:oleObj>
              </mc:Fallback>
            </mc:AlternateContent>
          </a:graphicData>
        </a:graphic>
      </p:graphicFrame>
      <p:sp>
        <p:nvSpPr>
          <p:cNvPr id="61446" name="Rectangle 7"/>
          <p:cNvSpPr>
            <a:spLocks noChangeArrowheads="1"/>
          </p:cNvSpPr>
          <p:nvPr/>
        </p:nvSpPr>
        <p:spPr bwMode="auto">
          <a:xfrm>
            <a:off x="6650374" y="2556511"/>
            <a:ext cx="14542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dirty="0" smtClean="0">
                <a:solidFill>
                  <a:srgbClr val="FFFFCC"/>
                </a:solidFill>
                <a:latin typeface="Times New Roman" panose="02020603050405020304" pitchFamily="18" charset="0"/>
              </a:rPr>
              <a:t>解密过程</a:t>
            </a:r>
            <a:endParaRPr lang="zh-CN" altLang="en-US" sz="2400" b="0" dirty="0">
              <a:solidFill>
                <a:srgbClr val="FFFFCC"/>
              </a:solidFill>
              <a:latin typeface="Times New Roman" panose="02020603050405020304" pitchFamily="18" charset="0"/>
            </a:endParaRPr>
          </a:p>
        </p:txBody>
      </p:sp>
      <p:graphicFrame>
        <p:nvGraphicFramePr>
          <p:cNvPr id="61447" name="Object 6"/>
          <p:cNvGraphicFramePr>
            <a:graphicFrameLocks noChangeAspect="1"/>
          </p:cNvGraphicFramePr>
          <p:nvPr>
            <p:extLst>
              <p:ext uri="{D42A27DB-BD31-4B8C-83A1-F6EECF244321}">
                <p14:modId xmlns:p14="http://schemas.microsoft.com/office/powerpoint/2010/main" val="2549667569"/>
              </p:ext>
            </p:extLst>
          </p:nvPr>
        </p:nvGraphicFramePr>
        <p:xfrm>
          <a:off x="6011863" y="3141663"/>
          <a:ext cx="2665412" cy="2736850"/>
        </p:xfrm>
        <a:graphic>
          <a:graphicData uri="http://schemas.openxmlformats.org/presentationml/2006/ole">
            <mc:AlternateContent xmlns:mc="http://schemas.openxmlformats.org/markup-compatibility/2006">
              <mc:Choice xmlns:v="urn:schemas-microsoft-com:vml" Requires="v">
                <p:oleObj spid="_x0000_s7211" name="公式" r:id="rId5" imgW="1409700" imgH="1447800" progId="Equation.3">
                  <p:embed/>
                </p:oleObj>
              </mc:Choice>
              <mc:Fallback>
                <p:oleObj name="公式" r:id="rId5" imgW="1409700" imgH="1447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3141663"/>
                        <a:ext cx="2665412" cy="273685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8" name="Text Box 8"/>
          <p:cNvSpPr txBox="1">
            <a:spLocks noChangeArrowheads="1"/>
          </p:cNvSpPr>
          <p:nvPr/>
        </p:nvSpPr>
        <p:spPr bwMode="auto">
          <a:xfrm>
            <a:off x="1516809" y="2499023"/>
            <a:ext cx="14542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0" dirty="0" smtClean="0">
                <a:solidFill>
                  <a:srgbClr val="FFFFCC"/>
                </a:solidFill>
                <a:latin typeface="Times New Roman" panose="02020603050405020304" pitchFamily="18" charset="0"/>
              </a:rPr>
              <a:t>加密过程</a:t>
            </a:r>
            <a:endParaRPr lang="zh-CN" altLang="en-US" sz="2400" b="0" dirty="0">
              <a:solidFill>
                <a:srgbClr val="FFFFCC"/>
              </a:solidFill>
              <a:latin typeface="Times New Roman" panose="02020603050405020304" pitchFamily="18" charset="0"/>
            </a:endParaRPr>
          </a:p>
        </p:txBody>
      </p:sp>
      <p:sp>
        <p:nvSpPr>
          <p:cNvPr id="61449" name="Text Box 10"/>
          <p:cNvSpPr txBox="1">
            <a:spLocks noChangeArrowheads="1"/>
          </p:cNvSpPr>
          <p:nvPr/>
        </p:nvSpPr>
        <p:spPr bwMode="auto">
          <a:xfrm>
            <a:off x="3554263" y="3008313"/>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0">
                <a:solidFill>
                  <a:schemeClr val="bg2">
                    <a:lumMod val="40000"/>
                    <a:lumOff val="60000"/>
                  </a:schemeClr>
                </a:solidFill>
                <a:latin typeface="Times New Roman" panose="02020603050405020304" pitchFamily="18" charset="0"/>
              </a:rPr>
              <a:t>轮函数</a:t>
            </a:r>
          </a:p>
        </p:txBody>
      </p:sp>
      <p:sp>
        <p:nvSpPr>
          <p:cNvPr id="61450" name="Text Box 11"/>
          <p:cNvSpPr txBox="1">
            <a:spLocks noChangeArrowheads="1"/>
          </p:cNvSpPr>
          <p:nvPr/>
        </p:nvSpPr>
        <p:spPr bwMode="auto">
          <a:xfrm>
            <a:off x="3563938" y="3500438"/>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0">
                <a:solidFill>
                  <a:schemeClr val="bg2">
                    <a:lumMod val="40000"/>
                    <a:lumOff val="60000"/>
                  </a:schemeClr>
                </a:solidFill>
                <a:latin typeface="Times New Roman" panose="02020603050405020304" pitchFamily="18" charset="0"/>
              </a:rPr>
              <a:t>轮密钥</a:t>
            </a:r>
          </a:p>
        </p:txBody>
      </p:sp>
      <p:sp>
        <p:nvSpPr>
          <p:cNvPr id="61451" name="Text Box 12"/>
          <p:cNvSpPr txBox="1">
            <a:spLocks noChangeArrowheads="1"/>
          </p:cNvSpPr>
          <p:nvPr/>
        </p:nvSpPr>
        <p:spPr bwMode="auto">
          <a:xfrm>
            <a:off x="130175" y="3095625"/>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i="1" dirty="0">
                <a:solidFill>
                  <a:srgbClr val="CCFF66"/>
                </a:solidFill>
                <a:latin typeface="Times New Roman" panose="02020603050405020304" pitchFamily="18" charset="0"/>
              </a:rPr>
              <a:t>明文</a:t>
            </a:r>
          </a:p>
        </p:txBody>
      </p:sp>
      <p:sp>
        <p:nvSpPr>
          <p:cNvPr id="61452" name="Text Box 19"/>
          <p:cNvSpPr txBox="1">
            <a:spLocks noChangeArrowheads="1"/>
          </p:cNvSpPr>
          <p:nvPr/>
        </p:nvSpPr>
        <p:spPr bwMode="auto">
          <a:xfrm>
            <a:off x="130175" y="5394326"/>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i="1" dirty="0">
                <a:solidFill>
                  <a:schemeClr val="accent1">
                    <a:lumMod val="20000"/>
                    <a:lumOff val="80000"/>
                  </a:schemeClr>
                </a:solidFill>
                <a:latin typeface="Times New Roman" panose="02020603050405020304" pitchFamily="18" charset="0"/>
              </a:rPr>
              <a:t>密文</a:t>
            </a:r>
          </a:p>
        </p:txBody>
      </p:sp>
      <p:sp>
        <p:nvSpPr>
          <p:cNvPr id="61454" name="Line 21"/>
          <p:cNvSpPr>
            <a:spLocks noChangeShapeType="1"/>
          </p:cNvSpPr>
          <p:nvPr/>
        </p:nvSpPr>
        <p:spPr bwMode="auto">
          <a:xfrm flipH="1">
            <a:off x="1908174" y="3209925"/>
            <a:ext cx="1738650" cy="434975"/>
          </a:xfrm>
          <a:prstGeom prst="line">
            <a:avLst/>
          </a:prstGeom>
          <a:noFill/>
          <a:ln w="9525">
            <a:solidFill>
              <a:srgbClr val="00B0F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55" name="Line 22"/>
          <p:cNvSpPr>
            <a:spLocks noChangeShapeType="1"/>
          </p:cNvSpPr>
          <p:nvPr/>
        </p:nvSpPr>
        <p:spPr bwMode="auto">
          <a:xfrm flipH="1">
            <a:off x="2571750" y="3679824"/>
            <a:ext cx="992188" cy="166687"/>
          </a:xfrm>
          <a:prstGeom prst="line">
            <a:avLst/>
          </a:prstGeom>
          <a:noFill/>
          <a:ln w="9525">
            <a:solidFill>
              <a:srgbClr val="00B0F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 name="文本框 1"/>
          <p:cNvSpPr txBox="1"/>
          <p:nvPr/>
        </p:nvSpPr>
        <p:spPr>
          <a:xfrm>
            <a:off x="3646825" y="6255186"/>
            <a:ext cx="2031325" cy="369332"/>
          </a:xfrm>
          <a:prstGeom prst="rect">
            <a:avLst/>
          </a:prstGeom>
          <a:noFill/>
        </p:spPr>
        <p:txBody>
          <a:bodyPr wrap="none" rtlCol="0">
            <a:spAutoFit/>
          </a:bodyPr>
          <a:lstStyle/>
          <a:p>
            <a:r>
              <a:rPr lang="zh-CN" altLang="en-US" dirty="0" smtClean="0"/>
              <a:t>轮密钥倒序使用。</a:t>
            </a:r>
            <a:endParaRPr lang="zh-CN" altLang="en-US" dirty="0"/>
          </a:p>
        </p:txBody>
      </p:sp>
      <p:sp>
        <p:nvSpPr>
          <p:cNvPr id="18" name="Text Box 19"/>
          <p:cNvSpPr txBox="1">
            <a:spLocks noChangeArrowheads="1"/>
          </p:cNvSpPr>
          <p:nvPr/>
        </p:nvSpPr>
        <p:spPr bwMode="auto">
          <a:xfrm>
            <a:off x="5086351" y="3095625"/>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i="1" dirty="0">
                <a:solidFill>
                  <a:schemeClr val="accent1">
                    <a:lumMod val="20000"/>
                    <a:lumOff val="80000"/>
                  </a:schemeClr>
                </a:solidFill>
                <a:latin typeface="Times New Roman" panose="02020603050405020304" pitchFamily="18" charset="0"/>
              </a:rPr>
              <a:t>密文</a:t>
            </a:r>
          </a:p>
        </p:txBody>
      </p:sp>
      <p:sp>
        <p:nvSpPr>
          <p:cNvPr id="19" name="Text Box 12"/>
          <p:cNvSpPr txBox="1">
            <a:spLocks noChangeArrowheads="1"/>
          </p:cNvSpPr>
          <p:nvPr/>
        </p:nvSpPr>
        <p:spPr bwMode="auto">
          <a:xfrm>
            <a:off x="5147394" y="5486400"/>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i="1" dirty="0">
                <a:solidFill>
                  <a:srgbClr val="CCFF66"/>
                </a:solidFill>
                <a:latin typeface="Times New Roman" panose="02020603050405020304" pitchFamily="18" charset="0"/>
              </a:rPr>
              <a:t>明文</a:t>
            </a:r>
          </a:p>
        </p:txBody>
      </p:sp>
    </p:spTree>
    <p:extLst>
      <p:ext uri="{BB962C8B-B14F-4D97-AF65-F5344CB8AC3E}">
        <p14:creationId xmlns:p14="http://schemas.microsoft.com/office/powerpoint/2010/main" val="22444544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0DFD0CB4-B451-4F49-8CFB-933289FC2A54}" type="datetime1">
              <a:rPr lang="zh-CN" altLang="en-US"/>
              <a:pPr>
                <a:defRPr/>
              </a:pPr>
              <a:t>2023/3/17</a:t>
            </a:fld>
            <a:endParaRPr lang="en-US" altLang="zh-CN"/>
          </a:p>
        </p:txBody>
      </p:sp>
      <p:sp>
        <p:nvSpPr>
          <p:cNvPr id="62467" name="灯片编号占位符 5"/>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CD3177A-7420-4AF9-B7A6-A7CD58906E33}" type="slidenum">
              <a:rPr kumimoji="0" lang="en-US" altLang="zh-CN" sz="1800" smtClean="0">
                <a:solidFill>
                  <a:srgbClr val="FFFFCC"/>
                </a:solidFill>
              </a:rPr>
              <a:pPr>
                <a:spcBef>
                  <a:spcPct val="0"/>
                </a:spcBef>
                <a:buClrTx/>
                <a:buSzTx/>
                <a:buFontTx/>
                <a:buNone/>
              </a:pPr>
              <a:t>47</a:t>
            </a:fld>
            <a:endParaRPr kumimoji="0" lang="en-US" altLang="zh-CN" sz="1800" smtClean="0">
              <a:solidFill>
                <a:srgbClr val="FFFFCC"/>
              </a:solidFill>
            </a:endParaRPr>
          </a:p>
        </p:txBody>
      </p:sp>
      <p:sp>
        <p:nvSpPr>
          <p:cNvPr id="62468" name="Rectangle 2"/>
          <p:cNvSpPr>
            <a:spLocks noGrp="1" noChangeArrowheads="1"/>
          </p:cNvSpPr>
          <p:nvPr>
            <p:ph type="title"/>
          </p:nvPr>
        </p:nvSpPr>
        <p:spPr>
          <a:xfrm>
            <a:off x="294210" y="1100418"/>
            <a:ext cx="7055380" cy="842682"/>
          </a:xfrm>
        </p:spPr>
        <p:txBody>
          <a:bodyPr/>
          <a:lstStyle/>
          <a:p>
            <a:pPr eaLnBrk="1" hangingPunct="1"/>
            <a:r>
              <a:rPr lang="zh-CN" altLang="en-US" dirty="0" smtClean="0"/>
              <a:t>几种典型的分组密码</a:t>
            </a:r>
          </a:p>
        </p:txBody>
      </p:sp>
      <p:sp>
        <p:nvSpPr>
          <p:cNvPr id="62469" name="Rectangle 3"/>
          <p:cNvSpPr>
            <a:spLocks noGrp="1" noChangeArrowheads="1"/>
          </p:cNvSpPr>
          <p:nvPr>
            <p:ph type="body" idx="1"/>
          </p:nvPr>
        </p:nvSpPr>
        <p:spPr>
          <a:xfrm>
            <a:off x="659757" y="2714625"/>
            <a:ext cx="7735487" cy="2505075"/>
          </a:xfrm>
        </p:spPr>
        <p:txBody>
          <a:bodyPr>
            <a:normAutofit/>
          </a:bodyPr>
          <a:lstStyle/>
          <a:p>
            <a:pPr algn="just" eaLnBrk="1" hangingPunct="1"/>
            <a:r>
              <a:rPr lang="en-US" altLang="zh-CN" sz="2400" dirty="0" smtClean="0">
                <a:solidFill>
                  <a:srgbClr val="FFFF00"/>
                </a:solidFill>
              </a:rPr>
              <a:t>DES</a:t>
            </a:r>
            <a:r>
              <a:rPr lang="zh-CN" altLang="en-US" sz="2400" dirty="0" smtClean="0">
                <a:solidFill>
                  <a:srgbClr val="FFFF00"/>
                </a:solidFill>
              </a:rPr>
              <a:t>（由</a:t>
            </a:r>
            <a:r>
              <a:rPr lang="en-US" altLang="zh-CN" sz="2400" dirty="0" smtClean="0">
                <a:solidFill>
                  <a:srgbClr val="FFFF00"/>
                </a:solidFill>
              </a:rPr>
              <a:t>IBM</a:t>
            </a:r>
            <a:r>
              <a:rPr lang="zh-CN" altLang="en-US" sz="2400" dirty="0" smtClean="0">
                <a:solidFill>
                  <a:srgbClr val="FFFF00"/>
                </a:solidFill>
              </a:rPr>
              <a:t>提出</a:t>
            </a:r>
            <a:r>
              <a:rPr lang="en-US" altLang="zh-CN" sz="2400" dirty="0" smtClean="0">
                <a:solidFill>
                  <a:srgbClr val="FFFF00"/>
                </a:solidFill>
              </a:rPr>
              <a:t>,</a:t>
            </a:r>
            <a:r>
              <a:rPr lang="zh-CN" altLang="en-US" sz="2400" dirty="0" smtClean="0">
                <a:solidFill>
                  <a:srgbClr val="FFFF00"/>
                </a:solidFill>
              </a:rPr>
              <a:t>分组长度</a:t>
            </a:r>
            <a:r>
              <a:rPr lang="en-US" altLang="zh-CN" sz="2400" dirty="0" smtClean="0">
                <a:solidFill>
                  <a:srgbClr val="FFFF00"/>
                </a:solidFill>
              </a:rPr>
              <a:t>64,</a:t>
            </a:r>
            <a:r>
              <a:rPr lang="zh-CN" altLang="en-US" sz="2400" dirty="0" smtClean="0">
                <a:solidFill>
                  <a:srgbClr val="FFFF00"/>
                </a:solidFill>
              </a:rPr>
              <a:t>密钥长度</a:t>
            </a:r>
            <a:r>
              <a:rPr lang="en-US" altLang="zh-CN" sz="2400" dirty="0" smtClean="0">
                <a:solidFill>
                  <a:srgbClr val="FFFF00"/>
                </a:solidFill>
              </a:rPr>
              <a:t>56</a:t>
            </a:r>
            <a:r>
              <a:rPr lang="zh-CN" altLang="en-US" sz="2400" dirty="0" smtClean="0">
                <a:solidFill>
                  <a:srgbClr val="FFFF00"/>
                </a:solidFill>
              </a:rPr>
              <a:t>位）；</a:t>
            </a:r>
          </a:p>
          <a:p>
            <a:pPr algn="just" eaLnBrk="1" hangingPunct="1"/>
            <a:r>
              <a:rPr lang="en-US" altLang="zh-CN" sz="2400" dirty="0" smtClean="0">
                <a:solidFill>
                  <a:srgbClr val="FFFF00"/>
                </a:solidFill>
              </a:rPr>
              <a:t>AES</a:t>
            </a:r>
            <a:r>
              <a:rPr lang="zh-CN" altLang="en-US" sz="2400" dirty="0" smtClean="0">
                <a:solidFill>
                  <a:srgbClr val="FFFF00"/>
                </a:solidFill>
              </a:rPr>
              <a:t>（</a:t>
            </a:r>
            <a:r>
              <a:rPr lang="en-US" altLang="zh-CN" sz="2400" dirty="0" err="1" smtClean="0">
                <a:solidFill>
                  <a:srgbClr val="FFFF00"/>
                </a:solidFill>
              </a:rPr>
              <a:t>Rijndael</a:t>
            </a:r>
            <a:r>
              <a:rPr lang="zh-CN" altLang="en-US" sz="2400" dirty="0" smtClean="0">
                <a:solidFill>
                  <a:srgbClr val="FFFF00"/>
                </a:solidFill>
              </a:rPr>
              <a:t>由比利时</a:t>
            </a:r>
            <a:r>
              <a:rPr lang="en-US" altLang="zh-CN" sz="2400" dirty="0" err="1" smtClean="0">
                <a:solidFill>
                  <a:srgbClr val="FFFF00"/>
                </a:solidFill>
              </a:rPr>
              <a:t>Daemen</a:t>
            </a:r>
            <a:r>
              <a:rPr lang="zh-CN" altLang="en-US" sz="2400" dirty="0" smtClean="0">
                <a:solidFill>
                  <a:srgbClr val="FFFF00"/>
                </a:solidFill>
              </a:rPr>
              <a:t>和</a:t>
            </a:r>
            <a:r>
              <a:rPr lang="en-US" altLang="zh-CN" sz="2400" dirty="0" err="1" smtClean="0">
                <a:solidFill>
                  <a:srgbClr val="FFFF00"/>
                </a:solidFill>
              </a:rPr>
              <a:t>Rijmen</a:t>
            </a:r>
            <a:r>
              <a:rPr lang="zh-CN" altLang="en-US" sz="2400" dirty="0" smtClean="0">
                <a:solidFill>
                  <a:srgbClr val="FFFF00"/>
                </a:solidFill>
              </a:rPr>
              <a:t>提出</a:t>
            </a:r>
            <a:r>
              <a:rPr lang="en-US" altLang="zh-CN" sz="2400" dirty="0" smtClean="0">
                <a:solidFill>
                  <a:srgbClr val="FFFF00"/>
                </a:solidFill>
              </a:rPr>
              <a:t>,</a:t>
            </a:r>
            <a:r>
              <a:rPr lang="zh-CN" altLang="en-US" sz="2400" dirty="0" smtClean="0">
                <a:solidFill>
                  <a:srgbClr val="FFFF00"/>
                </a:solidFill>
              </a:rPr>
              <a:t>分组长度</a:t>
            </a:r>
            <a:r>
              <a:rPr lang="en-US" altLang="zh-CN" sz="2400" dirty="0" smtClean="0">
                <a:solidFill>
                  <a:srgbClr val="FFFF00"/>
                </a:solidFill>
              </a:rPr>
              <a:t>128,</a:t>
            </a:r>
            <a:r>
              <a:rPr lang="zh-CN" altLang="en-US" sz="2400" dirty="0" smtClean="0">
                <a:solidFill>
                  <a:srgbClr val="FFFF00"/>
                </a:solidFill>
              </a:rPr>
              <a:t>密钥长度</a:t>
            </a:r>
            <a:r>
              <a:rPr lang="en-US" altLang="zh-CN" sz="2400" dirty="0" smtClean="0">
                <a:solidFill>
                  <a:srgbClr val="FFFF00"/>
                </a:solidFill>
              </a:rPr>
              <a:t>128\192\256</a:t>
            </a:r>
            <a:r>
              <a:rPr lang="zh-CN" altLang="en-US" sz="2400" dirty="0" smtClean="0">
                <a:solidFill>
                  <a:srgbClr val="FFFF00"/>
                </a:solidFill>
              </a:rPr>
              <a:t>）；</a:t>
            </a:r>
          </a:p>
          <a:p>
            <a:pPr algn="just" eaLnBrk="1" hangingPunct="1"/>
            <a:r>
              <a:rPr lang="en-US" altLang="zh-CN" sz="2400" dirty="0" smtClean="0">
                <a:solidFill>
                  <a:srgbClr val="FFFF00"/>
                </a:solidFill>
              </a:rPr>
              <a:t>SMS4</a:t>
            </a:r>
            <a:r>
              <a:rPr lang="zh-CN" altLang="en-US" sz="2400" dirty="0" smtClean="0">
                <a:solidFill>
                  <a:srgbClr val="FFFF00"/>
                </a:solidFill>
              </a:rPr>
              <a:t>（国产算法</a:t>
            </a:r>
            <a:r>
              <a:rPr lang="zh-CN" altLang="zh-CN" sz="2400" dirty="0" smtClean="0">
                <a:solidFill>
                  <a:srgbClr val="FFFF00"/>
                </a:solidFill>
              </a:rPr>
              <a:t>是用于WAPI的分组密码算法，是国内官方公布的第一个商用密码算法</a:t>
            </a:r>
            <a:r>
              <a:rPr lang="zh-CN" altLang="en-US" sz="2400" dirty="0" smtClean="0">
                <a:solidFill>
                  <a:srgbClr val="FFFF00"/>
                </a:solidFill>
              </a:rPr>
              <a:t>）。</a:t>
            </a:r>
          </a:p>
        </p:txBody>
      </p:sp>
    </p:spTree>
    <p:extLst>
      <p:ext uri="{BB962C8B-B14F-4D97-AF65-F5344CB8AC3E}">
        <p14:creationId xmlns:p14="http://schemas.microsoft.com/office/powerpoint/2010/main" val="4530994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日期占位符 3"/>
          <p:cNvSpPr>
            <a:spLocks noGrp="1"/>
          </p:cNvSpPr>
          <p:nvPr>
            <p:ph type="dt" sz="quarter" idx="10"/>
          </p:nvPr>
        </p:nvSpPr>
        <p:spPr/>
        <p:txBody>
          <a:bodyPr/>
          <a:lstStyle/>
          <a:p>
            <a:pPr>
              <a:defRPr/>
            </a:pPr>
            <a:fld id="{6CC4F220-EB5B-4A71-8E4F-F9664AB9EB28}" type="datetime1">
              <a:rPr lang="zh-CN" altLang="en-US"/>
              <a:pPr>
                <a:defRPr/>
              </a:pPr>
              <a:t>2023/3/17</a:t>
            </a:fld>
            <a:endParaRPr lang="en-US" altLang="zh-CN"/>
          </a:p>
        </p:txBody>
      </p:sp>
      <p:sp>
        <p:nvSpPr>
          <p:cNvPr id="63491" name="灯片编号占位符 5"/>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8B45834-6A04-428D-BB36-9BEFEAA4A33A}" type="slidenum">
              <a:rPr kumimoji="0" lang="en-US" altLang="zh-CN" sz="1800" smtClean="0">
                <a:solidFill>
                  <a:srgbClr val="FFFFCC"/>
                </a:solidFill>
              </a:rPr>
              <a:pPr>
                <a:spcBef>
                  <a:spcPct val="0"/>
                </a:spcBef>
                <a:buClrTx/>
                <a:buSzTx/>
                <a:buFontTx/>
                <a:buNone/>
              </a:pPr>
              <a:t>48</a:t>
            </a:fld>
            <a:endParaRPr kumimoji="0" lang="en-US" altLang="zh-CN" sz="1800" smtClean="0">
              <a:solidFill>
                <a:srgbClr val="FFFFCC"/>
              </a:solidFill>
            </a:endParaRPr>
          </a:p>
        </p:txBody>
      </p:sp>
      <p:grpSp>
        <p:nvGrpSpPr>
          <p:cNvPr id="63492" name="Group 8"/>
          <p:cNvGrpSpPr>
            <a:grpSpLocks noChangeAspect="1"/>
          </p:cNvGrpSpPr>
          <p:nvPr/>
        </p:nvGrpSpPr>
        <p:grpSpPr bwMode="auto">
          <a:xfrm>
            <a:off x="2133600" y="2706560"/>
            <a:ext cx="3832225" cy="4151440"/>
            <a:chOff x="3799" y="730"/>
            <a:chExt cx="3131" cy="3397"/>
          </a:xfrm>
        </p:grpSpPr>
        <p:sp>
          <p:nvSpPr>
            <p:cNvPr id="63503" name="AutoShape 9"/>
            <p:cNvSpPr>
              <a:spLocks noChangeAspect="1" noChangeArrowheads="1"/>
            </p:cNvSpPr>
            <p:nvPr/>
          </p:nvSpPr>
          <p:spPr bwMode="auto">
            <a:xfrm>
              <a:off x="3799" y="730"/>
              <a:ext cx="3131" cy="3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b="0">
                <a:solidFill>
                  <a:srgbClr val="FFFFCC"/>
                </a:solidFill>
                <a:latin typeface="Times New Roman" panose="02020603050405020304" pitchFamily="18" charset="0"/>
              </a:endParaRPr>
            </a:p>
          </p:txBody>
        </p:sp>
        <p:sp>
          <p:nvSpPr>
            <p:cNvPr id="63504" name="Text Box 10"/>
            <p:cNvSpPr txBox="1">
              <a:spLocks noChangeArrowheads="1"/>
            </p:cNvSpPr>
            <p:nvPr/>
          </p:nvSpPr>
          <p:spPr bwMode="auto">
            <a:xfrm>
              <a:off x="3956" y="866"/>
              <a:ext cx="939" cy="407"/>
            </a:xfrm>
            <a:prstGeom prst="rect">
              <a:avLst/>
            </a:prstGeom>
            <a:solidFill>
              <a:srgbClr val="FFFFFF"/>
            </a:solidFill>
            <a:ln w="9525">
              <a:solidFill>
                <a:srgbClr val="000000"/>
              </a:solidFill>
              <a:miter lim="800000"/>
              <a:headEnd/>
              <a:tailEnd/>
            </a:ln>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000000"/>
                  </a:solidFill>
                  <a:latin typeface="Times New Roman" panose="02020603050405020304" pitchFamily="18" charset="0"/>
                </a:rPr>
                <a:t>L</a:t>
              </a:r>
              <a:r>
                <a:rPr lang="en-US" altLang="zh-CN" sz="2000" b="0" i="1" baseline="30000">
                  <a:solidFill>
                    <a:srgbClr val="000000"/>
                  </a:solidFill>
                  <a:latin typeface="Times New Roman" panose="02020603050405020304" pitchFamily="18" charset="0"/>
                </a:rPr>
                <a:t>i-</a:t>
              </a:r>
              <a:r>
                <a:rPr lang="en-US" altLang="zh-CN" sz="2000" b="0" baseline="30000">
                  <a:solidFill>
                    <a:srgbClr val="000000"/>
                  </a:solidFill>
                  <a:latin typeface="Times New Roman" panose="02020603050405020304" pitchFamily="18" charset="0"/>
                </a:rPr>
                <a:t>1</a:t>
              </a:r>
              <a:endParaRPr lang="en-US" altLang="zh-CN" sz="2000" b="0">
                <a:solidFill>
                  <a:srgbClr val="000000"/>
                </a:solidFill>
                <a:latin typeface="Times New Roman" panose="02020603050405020304" pitchFamily="18" charset="0"/>
              </a:endParaRPr>
            </a:p>
          </p:txBody>
        </p:sp>
        <p:sp>
          <p:nvSpPr>
            <p:cNvPr id="63505" name="Text Box 11"/>
            <p:cNvSpPr txBox="1">
              <a:spLocks noChangeArrowheads="1"/>
            </p:cNvSpPr>
            <p:nvPr/>
          </p:nvSpPr>
          <p:spPr bwMode="auto">
            <a:xfrm>
              <a:off x="4895" y="866"/>
              <a:ext cx="939" cy="407"/>
            </a:xfrm>
            <a:prstGeom prst="rect">
              <a:avLst/>
            </a:prstGeom>
            <a:solidFill>
              <a:srgbClr val="FFFFFF"/>
            </a:solidFill>
            <a:ln w="9525">
              <a:solidFill>
                <a:srgbClr val="000000"/>
              </a:solidFill>
              <a:miter lim="800000"/>
              <a:headEnd/>
              <a:tailEnd/>
            </a:ln>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000000"/>
                  </a:solidFill>
                  <a:latin typeface="Times New Roman" panose="02020603050405020304" pitchFamily="18" charset="0"/>
                </a:rPr>
                <a:t>R</a:t>
              </a:r>
              <a:r>
                <a:rPr lang="en-US" altLang="zh-CN" sz="2000" b="0" i="1" baseline="30000">
                  <a:solidFill>
                    <a:srgbClr val="000000"/>
                  </a:solidFill>
                  <a:latin typeface="Times New Roman" panose="02020603050405020304" pitchFamily="18" charset="0"/>
                </a:rPr>
                <a:t>i-</a:t>
              </a:r>
              <a:r>
                <a:rPr lang="en-US" altLang="zh-CN" sz="2000" b="0" baseline="30000">
                  <a:solidFill>
                    <a:srgbClr val="000000"/>
                  </a:solidFill>
                  <a:latin typeface="Times New Roman" panose="02020603050405020304" pitchFamily="18" charset="0"/>
                </a:rPr>
                <a:t>1</a:t>
              </a:r>
              <a:endParaRPr lang="en-US" altLang="zh-CN" sz="2000" b="0">
                <a:solidFill>
                  <a:srgbClr val="000000"/>
                </a:solidFill>
                <a:latin typeface="Times New Roman" panose="02020603050405020304" pitchFamily="18" charset="0"/>
              </a:endParaRPr>
            </a:p>
          </p:txBody>
        </p:sp>
        <p:sp>
          <p:nvSpPr>
            <p:cNvPr id="63506" name="Text Box 12"/>
            <p:cNvSpPr txBox="1">
              <a:spLocks noChangeArrowheads="1"/>
            </p:cNvSpPr>
            <p:nvPr/>
          </p:nvSpPr>
          <p:spPr bwMode="auto">
            <a:xfrm>
              <a:off x="5208" y="1817"/>
              <a:ext cx="313"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i="1">
                  <a:solidFill>
                    <a:srgbClr val="FFFFCC"/>
                  </a:solidFill>
                  <a:latin typeface="Times New Roman" panose="02020603050405020304" pitchFamily="18" charset="0"/>
                </a:rPr>
                <a:t>f</a:t>
              </a:r>
              <a:endParaRPr lang="en-US" altLang="zh-CN" sz="2000" b="0">
                <a:solidFill>
                  <a:srgbClr val="FFFFCC"/>
                </a:solidFill>
                <a:latin typeface="Times New Roman" panose="02020603050405020304" pitchFamily="18" charset="0"/>
              </a:endParaRPr>
            </a:p>
          </p:txBody>
        </p:sp>
        <p:sp>
          <p:nvSpPr>
            <p:cNvPr id="63507" name="Line 13"/>
            <p:cNvSpPr>
              <a:spLocks noChangeShapeType="1"/>
            </p:cNvSpPr>
            <p:nvPr/>
          </p:nvSpPr>
          <p:spPr bwMode="auto">
            <a:xfrm>
              <a:off x="5364" y="1273"/>
              <a:ext cx="0" cy="408"/>
            </a:xfrm>
            <a:prstGeom prst="line">
              <a:avLst/>
            </a:prstGeom>
            <a:noFill/>
            <a:ln w="9525">
              <a:solidFill>
                <a:srgbClr val="FFFF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63508" name="AutoShape 14"/>
            <p:cNvSpPr>
              <a:spLocks noChangeArrowheads="1"/>
            </p:cNvSpPr>
            <p:nvPr/>
          </p:nvSpPr>
          <p:spPr bwMode="auto">
            <a:xfrm>
              <a:off x="5208" y="2904"/>
              <a:ext cx="313" cy="271"/>
            </a:xfrm>
            <a:prstGeom prst="flowChartOr">
              <a:avLst/>
            </a:prstGeom>
            <a:solidFill>
              <a:srgbClr val="FFFFFF"/>
            </a:solidFill>
            <a:ln w="9525">
              <a:solidFill>
                <a:srgbClr val="000000"/>
              </a:solidFill>
              <a:round/>
              <a:headEnd/>
              <a:tailEnd/>
            </a:ln>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b="0">
                <a:solidFill>
                  <a:srgbClr val="FFFFCC"/>
                </a:solidFill>
                <a:latin typeface="Times New Roman" panose="02020603050405020304" pitchFamily="18" charset="0"/>
              </a:endParaRPr>
            </a:p>
          </p:txBody>
        </p:sp>
        <p:sp>
          <p:nvSpPr>
            <p:cNvPr id="63509" name="Line 15"/>
            <p:cNvSpPr>
              <a:spLocks noChangeShapeType="1"/>
            </p:cNvSpPr>
            <p:nvPr/>
          </p:nvSpPr>
          <p:spPr bwMode="auto">
            <a:xfrm>
              <a:off x="5364" y="2224"/>
              <a:ext cx="1" cy="680"/>
            </a:xfrm>
            <a:prstGeom prst="line">
              <a:avLst/>
            </a:prstGeom>
            <a:noFill/>
            <a:ln w="9525">
              <a:solidFill>
                <a:srgbClr val="FFFF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63510" name="Line 16"/>
            <p:cNvSpPr>
              <a:spLocks noChangeShapeType="1"/>
            </p:cNvSpPr>
            <p:nvPr/>
          </p:nvSpPr>
          <p:spPr bwMode="auto">
            <a:xfrm>
              <a:off x="4425" y="1273"/>
              <a:ext cx="783" cy="1767"/>
            </a:xfrm>
            <a:prstGeom prst="line">
              <a:avLst/>
            </a:prstGeom>
            <a:noFill/>
            <a:ln w="9525">
              <a:solidFill>
                <a:srgbClr val="FFFF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63511" name="Text Box 17"/>
            <p:cNvSpPr txBox="1">
              <a:spLocks noChangeArrowheads="1"/>
            </p:cNvSpPr>
            <p:nvPr/>
          </p:nvSpPr>
          <p:spPr bwMode="auto">
            <a:xfrm>
              <a:off x="3957" y="3583"/>
              <a:ext cx="938" cy="408"/>
            </a:xfrm>
            <a:prstGeom prst="rect">
              <a:avLst/>
            </a:prstGeom>
            <a:solidFill>
              <a:srgbClr val="FFFFFF"/>
            </a:solidFill>
            <a:ln w="9525">
              <a:solidFill>
                <a:srgbClr val="000000"/>
              </a:solidFill>
              <a:miter lim="800000"/>
              <a:headEnd/>
              <a:tailEnd/>
            </a:ln>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000000"/>
                  </a:solidFill>
                  <a:latin typeface="Times New Roman" panose="02020603050405020304" pitchFamily="18" charset="0"/>
                </a:rPr>
                <a:t>L</a:t>
              </a:r>
              <a:r>
                <a:rPr lang="en-US" altLang="zh-CN" sz="2000" b="0" i="1" baseline="30000">
                  <a:solidFill>
                    <a:srgbClr val="000000"/>
                  </a:solidFill>
                  <a:latin typeface="Times New Roman" panose="02020603050405020304" pitchFamily="18" charset="0"/>
                </a:rPr>
                <a:t>i</a:t>
              </a:r>
              <a:endParaRPr lang="en-US" altLang="zh-CN" sz="2000" b="0">
                <a:solidFill>
                  <a:srgbClr val="000000"/>
                </a:solidFill>
                <a:latin typeface="Times New Roman" panose="02020603050405020304" pitchFamily="18" charset="0"/>
              </a:endParaRPr>
            </a:p>
          </p:txBody>
        </p:sp>
        <p:sp>
          <p:nvSpPr>
            <p:cNvPr id="63512" name="Text Box 18"/>
            <p:cNvSpPr txBox="1">
              <a:spLocks noChangeArrowheads="1"/>
            </p:cNvSpPr>
            <p:nvPr/>
          </p:nvSpPr>
          <p:spPr bwMode="auto">
            <a:xfrm>
              <a:off x="4895" y="3583"/>
              <a:ext cx="940" cy="408"/>
            </a:xfrm>
            <a:prstGeom prst="rect">
              <a:avLst/>
            </a:prstGeom>
            <a:solidFill>
              <a:srgbClr val="FFFFFF"/>
            </a:solidFill>
            <a:ln w="9525">
              <a:solidFill>
                <a:srgbClr val="000000"/>
              </a:solidFill>
              <a:miter lim="800000"/>
              <a:headEnd/>
              <a:tailEnd/>
            </a:ln>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000000"/>
                  </a:solidFill>
                  <a:latin typeface="Times New Roman" panose="02020603050405020304" pitchFamily="18" charset="0"/>
                </a:rPr>
                <a:t>R</a:t>
              </a:r>
              <a:r>
                <a:rPr lang="en-US" altLang="zh-CN" sz="2000" b="0" i="1" baseline="30000">
                  <a:solidFill>
                    <a:srgbClr val="000000"/>
                  </a:solidFill>
                  <a:latin typeface="Times New Roman" panose="02020603050405020304" pitchFamily="18" charset="0"/>
                </a:rPr>
                <a:t>i</a:t>
              </a:r>
              <a:endParaRPr lang="en-US" altLang="zh-CN" sz="2000" b="0">
                <a:solidFill>
                  <a:srgbClr val="000000"/>
                </a:solidFill>
                <a:latin typeface="Times New Roman" panose="02020603050405020304" pitchFamily="18" charset="0"/>
              </a:endParaRPr>
            </a:p>
          </p:txBody>
        </p:sp>
        <p:sp>
          <p:nvSpPr>
            <p:cNvPr id="63513" name="Line 19"/>
            <p:cNvSpPr>
              <a:spLocks noChangeShapeType="1"/>
            </p:cNvSpPr>
            <p:nvPr/>
          </p:nvSpPr>
          <p:spPr bwMode="auto">
            <a:xfrm flipH="1">
              <a:off x="4425" y="1273"/>
              <a:ext cx="626" cy="2310"/>
            </a:xfrm>
            <a:prstGeom prst="line">
              <a:avLst/>
            </a:prstGeom>
            <a:noFill/>
            <a:ln w="9525">
              <a:solidFill>
                <a:srgbClr val="FFFF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63514" name="Line 20"/>
            <p:cNvSpPr>
              <a:spLocks noChangeShapeType="1"/>
            </p:cNvSpPr>
            <p:nvPr/>
          </p:nvSpPr>
          <p:spPr bwMode="auto">
            <a:xfrm>
              <a:off x="5364" y="3175"/>
              <a:ext cx="0" cy="408"/>
            </a:xfrm>
            <a:prstGeom prst="line">
              <a:avLst/>
            </a:prstGeom>
            <a:noFill/>
            <a:ln w="9525">
              <a:solidFill>
                <a:srgbClr val="FFFF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63515" name="Line 21"/>
            <p:cNvSpPr>
              <a:spLocks noChangeShapeType="1"/>
            </p:cNvSpPr>
            <p:nvPr/>
          </p:nvSpPr>
          <p:spPr bwMode="auto">
            <a:xfrm flipH="1">
              <a:off x="5677" y="1953"/>
              <a:ext cx="626" cy="1"/>
            </a:xfrm>
            <a:prstGeom prst="line">
              <a:avLst/>
            </a:prstGeom>
            <a:noFill/>
            <a:ln w="9525">
              <a:solidFill>
                <a:srgbClr val="FFFF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63516" name="Oval 22"/>
            <p:cNvSpPr>
              <a:spLocks noChangeArrowheads="1"/>
            </p:cNvSpPr>
            <p:nvPr/>
          </p:nvSpPr>
          <p:spPr bwMode="auto">
            <a:xfrm>
              <a:off x="5051" y="1681"/>
              <a:ext cx="626" cy="543"/>
            </a:xfrm>
            <a:prstGeom prst="ellipse">
              <a:avLst/>
            </a:prstGeom>
            <a:noFill/>
            <a:ln w="9525">
              <a:solidFill>
                <a:srgbClr val="FFFF66"/>
              </a:solidFill>
              <a:round/>
              <a:headEnd/>
              <a:tailEnd/>
            </a:ln>
            <a:extLst>
              <a:ext uri="{909E8E84-426E-40DD-AFC4-6F175D3DCCD1}">
                <a14:hiddenFill xmlns:a14="http://schemas.microsoft.com/office/drawing/2010/main">
                  <a:solidFill>
                    <a:srgbClr val="FFFF66"/>
                  </a:solidFill>
                </a14:hiddenFill>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000" b="0">
                <a:solidFill>
                  <a:srgbClr val="FFFFCC"/>
                </a:solidFill>
                <a:latin typeface="Times New Roman" panose="02020603050405020304" pitchFamily="18" charset="0"/>
              </a:endParaRPr>
            </a:p>
          </p:txBody>
        </p:sp>
        <p:sp>
          <p:nvSpPr>
            <p:cNvPr id="63517" name="Text Box 23"/>
            <p:cNvSpPr txBox="1">
              <a:spLocks noChangeArrowheads="1"/>
            </p:cNvSpPr>
            <p:nvPr/>
          </p:nvSpPr>
          <p:spPr bwMode="auto">
            <a:xfrm>
              <a:off x="6303" y="1681"/>
              <a:ext cx="473" cy="542"/>
            </a:xfrm>
            <a:prstGeom prst="rect">
              <a:avLst/>
            </a:prstGeom>
            <a:solidFill>
              <a:srgbClr val="FFFFFF"/>
            </a:solidFill>
            <a:ln w="9525">
              <a:solidFill>
                <a:srgbClr val="000000"/>
              </a:solidFill>
              <a:miter lim="800000"/>
              <a:headEnd/>
              <a:tailEnd/>
            </a:ln>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ts val="463"/>
                </a:spcBef>
                <a:buClrTx/>
                <a:buSzTx/>
                <a:buFontTx/>
                <a:buNone/>
              </a:pPr>
              <a:r>
                <a:rPr lang="en-US" altLang="zh-CN" sz="2000" b="0" i="1">
                  <a:solidFill>
                    <a:srgbClr val="000000"/>
                  </a:solidFill>
                  <a:latin typeface="Times New Roman" panose="02020603050405020304" pitchFamily="18" charset="0"/>
                </a:rPr>
                <a:t>k</a:t>
              </a:r>
              <a:r>
                <a:rPr lang="en-US" altLang="zh-CN" sz="2000" b="0" i="1" baseline="30000">
                  <a:solidFill>
                    <a:srgbClr val="000000"/>
                  </a:solidFill>
                  <a:latin typeface="Times New Roman" panose="02020603050405020304" pitchFamily="18" charset="0"/>
                </a:rPr>
                <a:t>i</a:t>
              </a:r>
              <a:endParaRPr lang="en-US" altLang="zh-CN" sz="2000" b="0">
                <a:solidFill>
                  <a:srgbClr val="000000"/>
                </a:solidFill>
                <a:latin typeface="Times New Roman" panose="02020603050405020304" pitchFamily="18" charset="0"/>
              </a:endParaRPr>
            </a:p>
          </p:txBody>
        </p:sp>
      </p:grpSp>
      <p:sp>
        <p:nvSpPr>
          <p:cNvPr id="63493" name="Rectangle 2"/>
          <p:cNvSpPr>
            <a:spLocks noGrp="1" noChangeArrowheads="1"/>
          </p:cNvSpPr>
          <p:nvPr>
            <p:ph type="title"/>
          </p:nvPr>
        </p:nvSpPr>
        <p:spPr/>
        <p:txBody>
          <a:bodyPr/>
          <a:lstStyle/>
          <a:p>
            <a:pPr eaLnBrk="1" hangingPunct="1"/>
            <a:r>
              <a:rPr lang="en-US" altLang="zh-CN" dirty="0" smtClean="0"/>
              <a:t>DES</a:t>
            </a:r>
            <a:r>
              <a:rPr lang="zh-CN" altLang="en-US" dirty="0" smtClean="0"/>
              <a:t>算法</a:t>
            </a:r>
            <a:endParaRPr lang="en-US" altLang="zh-CN" dirty="0" smtClean="0"/>
          </a:p>
        </p:txBody>
      </p:sp>
      <p:sp>
        <p:nvSpPr>
          <p:cNvPr id="63494" name="Rectangle 3"/>
          <p:cNvSpPr>
            <a:spLocks noGrp="1" noChangeArrowheads="1"/>
          </p:cNvSpPr>
          <p:nvPr>
            <p:ph type="body" idx="1"/>
          </p:nvPr>
        </p:nvSpPr>
        <p:spPr>
          <a:xfrm>
            <a:off x="328613" y="1941513"/>
            <a:ext cx="8208962" cy="839787"/>
          </a:xfrm>
        </p:spPr>
        <p:txBody>
          <a:bodyPr/>
          <a:lstStyle/>
          <a:p>
            <a:pPr eaLnBrk="1" hangingPunct="1"/>
            <a:r>
              <a:rPr lang="zh-CN" altLang="en-US" smtClean="0"/>
              <a:t>第</a:t>
            </a:r>
            <a:r>
              <a:rPr lang="en-US" altLang="zh-CN" i="1" smtClean="0">
                <a:latin typeface="Times New Roman" panose="02020603050405020304" pitchFamily="18" charset="0"/>
              </a:rPr>
              <a:t>i</a:t>
            </a:r>
            <a:r>
              <a:rPr lang="zh-CN" altLang="en-US" smtClean="0"/>
              <a:t>轮函数</a:t>
            </a:r>
          </a:p>
        </p:txBody>
      </p:sp>
      <p:sp>
        <p:nvSpPr>
          <p:cNvPr id="63495" name="Rectangle 5"/>
          <p:cNvSpPr>
            <a:spLocks noChangeArrowheads="1"/>
          </p:cNvSpPr>
          <p:nvPr/>
        </p:nvSpPr>
        <p:spPr bwMode="auto">
          <a:xfrm>
            <a:off x="0" y="3305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solidFill>
                <a:srgbClr val="FFFFCC"/>
              </a:solidFill>
              <a:latin typeface="Times New Roman" panose="02020603050405020304" pitchFamily="18" charset="0"/>
            </a:endParaRPr>
          </a:p>
        </p:txBody>
      </p:sp>
      <p:graphicFrame>
        <p:nvGraphicFramePr>
          <p:cNvPr id="63496" name="Object 6"/>
          <p:cNvGraphicFramePr>
            <a:graphicFrameLocks noChangeAspect="1"/>
          </p:cNvGraphicFramePr>
          <p:nvPr>
            <p:extLst>
              <p:ext uri="{D42A27DB-BD31-4B8C-83A1-F6EECF244321}">
                <p14:modId xmlns:p14="http://schemas.microsoft.com/office/powerpoint/2010/main" val="4268954308"/>
              </p:ext>
            </p:extLst>
          </p:nvPr>
        </p:nvGraphicFramePr>
        <p:xfrm>
          <a:off x="2308225" y="1782877"/>
          <a:ext cx="4095750" cy="641871"/>
        </p:xfrm>
        <a:graphic>
          <a:graphicData uri="http://schemas.openxmlformats.org/presentationml/2006/ole">
            <mc:AlternateContent xmlns:mc="http://schemas.openxmlformats.org/markup-compatibility/2006">
              <mc:Choice xmlns:v="urn:schemas-microsoft-com:vml" Requires="v">
                <p:oleObj spid="_x0000_s8214" name="公式" r:id="rId3" imgW="1460500" imgH="228600" progId="Equation.3">
                  <p:embed/>
                </p:oleObj>
              </mc:Choice>
              <mc:Fallback>
                <p:oleObj name="公式" r:id="rId3" imgW="14605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8225" y="1782877"/>
                        <a:ext cx="4095750" cy="641871"/>
                      </a:xfrm>
                      <a:prstGeom prst="rect">
                        <a:avLst/>
                      </a:prstGeom>
                      <a:solidFill>
                        <a:srgbClr val="CCFFCC"/>
                      </a:solidFill>
                      <a:ln>
                        <a:noFill/>
                      </a:ln>
                      <a:extLst/>
                    </p:spPr>
                  </p:pic>
                </p:oleObj>
              </mc:Fallback>
            </mc:AlternateContent>
          </a:graphicData>
        </a:graphic>
      </p:graphicFrame>
      <p:sp>
        <p:nvSpPr>
          <p:cNvPr id="63497" name="Text Box 24"/>
          <p:cNvSpPr txBox="1">
            <a:spLocks noChangeArrowheads="1"/>
          </p:cNvSpPr>
          <p:nvPr/>
        </p:nvSpPr>
        <p:spPr bwMode="auto">
          <a:xfrm>
            <a:off x="5867400" y="4025900"/>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0">
                <a:solidFill>
                  <a:srgbClr val="FFFFCC"/>
                </a:solidFill>
                <a:latin typeface="Times New Roman" panose="02020603050405020304" pitchFamily="18" charset="0"/>
              </a:rPr>
              <a:t>轮密钥</a:t>
            </a:r>
            <a:r>
              <a:rPr lang="en-US" altLang="zh-CN" sz="2400" b="0">
                <a:solidFill>
                  <a:srgbClr val="FFFFCC"/>
                </a:solidFill>
                <a:latin typeface="Times New Roman" panose="02020603050405020304" pitchFamily="18" charset="0"/>
              </a:rPr>
              <a:t>48</a:t>
            </a:r>
            <a:r>
              <a:rPr lang="zh-CN" altLang="en-US" sz="2400" b="0">
                <a:solidFill>
                  <a:srgbClr val="FFFFCC"/>
                </a:solidFill>
                <a:latin typeface="Times New Roman" panose="02020603050405020304" pitchFamily="18" charset="0"/>
              </a:rPr>
              <a:t>位</a:t>
            </a:r>
          </a:p>
        </p:txBody>
      </p:sp>
      <p:sp>
        <p:nvSpPr>
          <p:cNvPr id="63498" name="Text Box 25"/>
          <p:cNvSpPr txBox="1">
            <a:spLocks noChangeArrowheads="1"/>
          </p:cNvSpPr>
          <p:nvPr/>
        </p:nvSpPr>
        <p:spPr bwMode="auto">
          <a:xfrm>
            <a:off x="4643438" y="5033963"/>
            <a:ext cx="416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0">
                <a:solidFill>
                  <a:srgbClr val="FFFFCC"/>
                </a:solidFill>
                <a:latin typeface="Times New Roman" panose="02020603050405020304" pitchFamily="18" charset="0"/>
              </a:rPr>
              <a:t>代换和置换</a:t>
            </a:r>
            <a:r>
              <a:rPr lang="en-US" altLang="zh-CN" sz="2400" b="0">
                <a:solidFill>
                  <a:srgbClr val="FFFFCC"/>
                </a:solidFill>
                <a:latin typeface="Times New Roman" panose="02020603050405020304" pitchFamily="18" charset="0"/>
              </a:rPr>
              <a:t>, S</a:t>
            </a:r>
            <a:r>
              <a:rPr lang="zh-CN" altLang="en-US" sz="2400" b="0">
                <a:solidFill>
                  <a:srgbClr val="FFFFCC"/>
                </a:solidFill>
                <a:latin typeface="Times New Roman" panose="02020603050405020304" pitchFamily="18" charset="0"/>
              </a:rPr>
              <a:t>盒是非线性部件</a:t>
            </a:r>
          </a:p>
        </p:txBody>
      </p:sp>
      <p:sp>
        <p:nvSpPr>
          <p:cNvPr id="63499" name="Line 26"/>
          <p:cNvSpPr>
            <a:spLocks noChangeShapeType="1"/>
          </p:cNvSpPr>
          <p:nvPr/>
        </p:nvSpPr>
        <p:spPr bwMode="auto">
          <a:xfrm flipH="1" flipV="1">
            <a:off x="4356100" y="4581525"/>
            <a:ext cx="360363" cy="431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00" name="Text Box 27"/>
          <p:cNvSpPr txBox="1">
            <a:spLocks noChangeArrowheads="1"/>
          </p:cNvSpPr>
          <p:nvPr/>
        </p:nvSpPr>
        <p:spPr bwMode="auto">
          <a:xfrm>
            <a:off x="1403350" y="29972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a:solidFill>
                  <a:srgbClr val="FFFFCC"/>
                </a:solidFill>
                <a:latin typeface="Times New Roman" panose="02020603050405020304" pitchFamily="18" charset="0"/>
              </a:rPr>
              <a:t>32</a:t>
            </a:r>
            <a:r>
              <a:rPr lang="zh-CN" altLang="en-US" sz="2400" b="0">
                <a:solidFill>
                  <a:srgbClr val="FFFFCC"/>
                </a:solidFill>
                <a:latin typeface="Times New Roman" panose="02020603050405020304" pitchFamily="18" charset="0"/>
              </a:rPr>
              <a:t>位</a:t>
            </a:r>
          </a:p>
        </p:txBody>
      </p:sp>
      <p:sp>
        <p:nvSpPr>
          <p:cNvPr id="63501" name="Text Box 28"/>
          <p:cNvSpPr txBox="1">
            <a:spLocks noChangeArrowheads="1"/>
          </p:cNvSpPr>
          <p:nvPr/>
        </p:nvSpPr>
        <p:spPr bwMode="auto">
          <a:xfrm>
            <a:off x="5076825" y="29972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a:solidFill>
                  <a:srgbClr val="FFFFCC"/>
                </a:solidFill>
                <a:latin typeface="Times New Roman" panose="02020603050405020304" pitchFamily="18" charset="0"/>
              </a:rPr>
              <a:t>32</a:t>
            </a:r>
            <a:r>
              <a:rPr lang="zh-CN" altLang="en-US" sz="2400" b="0">
                <a:solidFill>
                  <a:srgbClr val="FFFFCC"/>
                </a:solidFill>
                <a:latin typeface="Times New Roman" panose="02020603050405020304" pitchFamily="18" charset="0"/>
              </a:rPr>
              <a:t>位</a:t>
            </a:r>
          </a:p>
        </p:txBody>
      </p:sp>
      <p:sp>
        <p:nvSpPr>
          <p:cNvPr id="63502" name="Text Box 29"/>
          <p:cNvSpPr txBox="1">
            <a:spLocks noChangeArrowheads="1"/>
          </p:cNvSpPr>
          <p:nvPr/>
        </p:nvSpPr>
        <p:spPr bwMode="auto">
          <a:xfrm>
            <a:off x="250825" y="4745038"/>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0">
                <a:solidFill>
                  <a:srgbClr val="FFFFCC"/>
                </a:solidFill>
                <a:latin typeface="Times New Roman" panose="02020603050405020304" pitchFamily="18" charset="0"/>
              </a:rPr>
              <a:t>共</a:t>
            </a:r>
            <a:r>
              <a:rPr lang="en-US" altLang="zh-CN" sz="2400" b="0">
                <a:solidFill>
                  <a:srgbClr val="FFFFCC"/>
                </a:solidFill>
                <a:latin typeface="Times New Roman" panose="02020603050405020304" pitchFamily="18" charset="0"/>
              </a:rPr>
              <a:t>16</a:t>
            </a:r>
            <a:r>
              <a:rPr lang="zh-CN" altLang="en-US" sz="2400" b="0">
                <a:solidFill>
                  <a:srgbClr val="FFFFCC"/>
                </a:solidFill>
                <a:latin typeface="Times New Roman" panose="02020603050405020304" pitchFamily="18" charset="0"/>
              </a:rPr>
              <a:t>轮迭代</a:t>
            </a:r>
          </a:p>
        </p:txBody>
      </p:sp>
    </p:spTree>
    <p:extLst>
      <p:ext uri="{BB962C8B-B14F-4D97-AF65-F5344CB8AC3E}">
        <p14:creationId xmlns:p14="http://schemas.microsoft.com/office/powerpoint/2010/main" val="2816779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xfrm>
            <a:off x="370410" y="386043"/>
            <a:ext cx="7055380" cy="747432"/>
          </a:xfrm>
        </p:spPr>
        <p:txBody>
          <a:bodyPr/>
          <a:lstStyle/>
          <a:p>
            <a:r>
              <a:rPr lang="en-US" altLang="zh-CN" dirty="0" smtClean="0">
                <a:solidFill>
                  <a:srgbClr val="FFC000"/>
                </a:solidFill>
              </a:rPr>
              <a:t>DES</a:t>
            </a:r>
            <a:r>
              <a:rPr lang="zh-CN" altLang="en-US" dirty="0" smtClean="0">
                <a:solidFill>
                  <a:srgbClr val="FFC000"/>
                </a:solidFill>
              </a:rPr>
              <a:t>算法结构</a:t>
            </a:r>
          </a:p>
        </p:txBody>
      </p:sp>
      <p:pic>
        <p:nvPicPr>
          <p:cNvPr id="64515" name="内容占位符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85930" y="1447801"/>
            <a:ext cx="3887410" cy="4937126"/>
          </a:xfrm>
        </p:spPr>
      </p:pic>
      <p:sp>
        <p:nvSpPr>
          <p:cNvPr id="4" name="日期占位符 3"/>
          <p:cNvSpPr>
            <a:spLocks noGrp="1"/>
          </p:cNvSpPr>
          <p:nvPr>
            <p:ph type="dt" sz="quarter" idx="10"/>
          </p:nvPr>
        </p:nvSpPr>
        <p:spPr/>
        <p:txBody>
          <a:bodyPr/>
          <a:lstStyle/>
          <a:p>
            <a:pPr>
              <a:defRPr/>
            </a:pPr>
            <a:fld id="{EA3864EC-E110-4E1C-8C96-A8F878603683}" type="datetime1">
              <a:rPr lang="zh-CN" altLang="en-US" smtClean="0"/>
              <a:pPr>
                <a:defRPr/>
              </a:pPr>
              <a:t>2023/3/17</a:t>
            </a:fld>
            <a:endParaRPr lang="en-US" altLang="zh-CN"/>
          </a:p>
        </p:txBody>
      </p:sp>
      <p:sp>
        <p:nvSpPr>
          <p:cNvPr id="64517" name="灯片编号占位符 4"/>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DC9CC00-47D8-4A34-92EE-CDD26049BACA}" type="slidenum">
              <a:rPr kumimoji="0" lang="en-US" altLang="zh-CN" sz="1800" smtClean="0">
                <a:solidFill>
                  <a:srgbClr val="FFFFCC"/>
                </a:solidFill>
              </a:rPr>
              <a:pPr>
                <a:spcBef>
                  <a:spcPct val="0"/>
                </a:spcBef>
                <a:buClrTx/>
                <a:buSzTx/>
                <a:buFontTx/>
                <a:buNone/>
              </a:pPr>
              <a:t>49</a:t>
            </a:fld>
            <a:endParaRPr kumimoji="0" lang="en-US" altLang="zh-CN" sz="1800" smtClean="0">
              <a:solidFill>
                <a:srgbClr val="FFFFCC"/>
              </a:solidFill>
            </a:endParaRPr>
          </a:p>
        </p:txBody>
      </p:sp>
    </p:spTree>
    <p:extLst>
      <p:ext uri="{BB962C8B-B14F-4D97-AF65-F5344CB8AC3E}">
        <p14:creationId xmlns:p14="http://schemas.microsoft.com/office/powerpoint/2010/main" val="263964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241" y="757518"/>
            <a:ext cx="7055380" cy="1080807"/>
          </a:xfrm>
        </p:spPr>
        <p:txBody>
          <a:bodyPr/>
          <a:lstStyle/>
          <a:p>
            <a:r>
              <a:rPr lang="en-US" altLang="zh-CN" dirty="0" smtClean="0">
                <a:solidFill>
                  <a:srgbClr val="FFC000"/>
                </a:solidFill>
              </a:rPr>
              <a:t>1</a:t>
            </a:r>
            <a:r>
              <a:rPr lang="zh-CN" altLang="en-US" dirty="0" smtClean="0">
                <a:solidFill>
                  <a:srgbClr val="FFC000"/>
                </a:solidFill>
              </a:rPr>
              <a:t>）信息的保密传输</a:t>
            </a:r>
            <a:endParaRPr lang="zh-CN" altLang="en-US" dirty="0">
              <a:solidFill>
                <a:srgbClr val="FFC000"/>
              </a:solidFill>
            </a:endParaRPr>
          </a:p>
        </p:txBody>
      </p:sp>
      <p:sp>
        <p:nvSpPr>
          <p:cNvPr id="13" name="文本框 12"/>
          <p:cNvSpPr txBox="1"/>
          <p:nvPr/>
        </p:nvSpPr>
        <p:spPr>
          <a:xfrm>
            <a:off x="3766956" y="4686402"/>
            <a:ext cx="1396536" cy="300082"/>
          </a:xfrm>
          <a:prstGeom prst="rect">
            <a:avLst/>
          </a:prstGeom>
          <a:solidFill>
            <a:srgbClr val="FFFF00"/>
          </a:solidFill>
        </p:spPr>
        <p:txBody>
          <a:bodyPr wrap="none" rtlCol="0">
            <a:spAutoFit/>
          </a:bodyPr>
          <a:lstStyle/>
          <a:p>
            <a:r>
              <a:rPr lang="zh-CN" altLang="en-US" sz="1350" dirty="0">
                <a:solidFill>
                  <a:schemeClr val="bg2"/>
                </a:solidFill>
              </a:rPr>
              <a:t>密钥交换、管理</a:t>
            </a:r>
          </a:p>
        </p:txBody>
      </p:sp>
      <p:pic>
        <p:nvPicPr>
          <p:cNvPr id="3" name="图片 2"/>
          <p:cNvPicPr>
            <a:picLocks noChangeAspect="1"/>
          </p:cNvPicPr>
          <p:nvPr/>
        </p:nvPicPr>
        <p:blipFill>
          <a:blip r:embed="rId2"/>
          <a:stretch>
            <a:fillRect/>
          </a:stretch>
        </p:blipFill>
        <p:spPr>
          <a:xfrm>
            <a:off x="244043" y="2357584"/>
            <a:ext cx="8657244" cy="2109641"/>
          </a:xfrm>
          <a:prstGeom prst="rect">
            <a:avLst/>
          </a:prstGeom>
          <a:solidFill>
            <a:schemeClr val="tx1"/>
          </a:solidFill>
        </p:spPr>
      </p:pic>
      <p:cxnSp>
        <p:nvCxnSpPr>
          <p:cNvPr id="15" name="肘形连接符 14"/>
          <p:cNvCxnSpPr>
            <a:stCxn id="13" idx="3"/>
          </p:cNvCxnSpPr>
          <p:nvPr/>
        </p:nvCxnSpPr>
        <p:spPr>
          <a:xfrm flipV="1">
            <a:off x="5163492" y="4467225"/>
            <a:ext cx="1389708" cy="369218"/>
          </a:xfrm>
          <a:prstGeom prst="bentConnector3">
            <a:avLst>
              <a:gd name="adj1" fmla="val 100034"/>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13" idx="1"/>
          </p:cNvCxnSpPr>
          <p:nvPr/>
        </p:nvCxnSpPr>
        <p:spPr>
          <a:xfrm rot="10800000">
            <a:off x="2552700" y="4467225"/>
            <a:ext cx="1214256" cy="369218"/>
          </a:xfrm>
          <a:prstGeom prst="bentConnector3">
            <a:avLst>
              <a:gd name="adj1" fmla="val 100203"/>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9533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日期占位符 3"/>
          <p:cNvSpPr>
            <a:spLocks noGrp="1"/>
          </p:cNvSpPr>
          <p:nvPr>
            <p:ph type="dt" sz="quarter" idx="10"/>
          </p:nvPr>
        </p:nvSpPr>
        <p:spPr>
          <a:xfrm rot="5400000">
            <a:off x="8281959" y="6138833"/>
            <a:ext cx="990599" cy="228659"/>
          </a:xfrm>
        </p:spPr>
        <p:txBody>
          <a:bodyPr/>
          <a:lstStyle/>
          <a:p>
            <a:pPr>
              <a:defRPr/>
            </a:pPr>
            <a:fld id="{1214409D-D778-4CDE-A52D-DED177479A80}" type="datetime1">
              <a:rPr lang="zh-CN" altLang="en-US"/>
              <a:pPr>
                <a:defRPr/>
              </a:pPr>
              <a:t>2023/3/17</a:t>
            </a:fld>
            <a:endParaRPr lang="en-US" altLang="zh-CN" dirty="0"/>
          </a:p>
        </p:txBody>
      </p:sp>
      <p:sp>
        <p:nvSpPr>
          <p:cNvPr id="65539" name="灯片编号占位符 5"/>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D6C6B34-6C58-4AE4-8054-3600D8A24C41}" type="slidenum">
              <a:rPr kumimoji="0" lang="en-US" altLang="zh-CN" sz="1800" smtClean="0">
                <a:solidFill>
                  <a:srgbClr val="FFFFCC"/>
                </a:solidFill>
              </a:rPr>
              <a:pPr>
                <a:spcBef>
                  <a:spcPct val="0"/>
                </a:spcBef>
                <a:buClrTx/>
                <a:buSzTx/>
                <a:buFontTx/>
                <a:buNone/>
              </a:pPr>
              <a:t>50</a:t>
            </a:fld>
            <a:endParaRPr kumimoji="0" lang="en-US" altLang="zh-CN" sz="1800" smtClean="0">
              <a:solidFill>
                <a:srgbClr val="FFFFCC"/>
              </a:solidFill>
            </a:endParaRPr>
          </a:p>
        </p:txBody>
      </p:sp>
      <p:sp>
        <p:nvSpPr>
          <p:cNvPr id="65540" name="Rectangle 2"/>
          <p:cNvSpPr>
            <a:spLocks noGrp="1" noChangeArrowheads="1"/>
          </p:cNvSpPr>
          <p:nvPr>
            <p:ph type="title"/>
          </p:nvPr>
        </p:nvSpPr>
        <p:spPr>
          <a:xfrm>
            <a:off x="484710" y="452718"/>
            <a:ext cx="7055380" cy="745846"/>
          </a:xfrm>
        </p:spPr>
        <p:txBody>
          <a:bodyPr/>
          <a:lstStyle/>
          <a:p>
            <a:pPr eaLnBrk="1" hangingPunct="1"/>
            <a:r>
              <a:rPr lang="en-US" altLang="zh-CN" dirty="0" smtClean="0"/>
              <a:t>AES</a:t>
            </a:r>
            <a:r>
              <a:rPr lang="zh-CN" altLang="en-US" dirty="0" smtClean="0"/>
              <a:t>算法</a:t>
            </a:r>
            <a:endParaRPr lang="en-US" altLang="zh-CN" dirty="0" smtClean="0"/>
          </a:p>
        </p:txBody>
      </p:sp>
      <p:sp>
        <p:nvSpPr>
          <p:cNvPr id="65541" name="Text Box 5"/>
          <p:cNvSpPr txBox="1">
            <a:spLocks noChangeArrowheads="1"/>
          </p:cNvSpPr>
          <p:nvPr/>
        </p:nvSpPr>
        <p:spPr bwMode="auto">
          <a:xfrm>
            <a:off x="376238" y="2081213"/>
            <a:ext cx="1182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0">
                <a:solidFill>
                  <a:srgbClr val="FFFFCC"/>
                </a:solidFill>
                <a:latin typeface="Times New Roman" panose="02020603050405020304" pitchFamily="18" charset="0"/>
              </a:rPr>
              <a:t>轮运算</a:t>
            </a:r>
            <a:r>
              <a:rPr lang="en-US" altLang="zh-CN" sz="2400" b="0">
                <a:solidFill>
                  <a:srgbClr val="FFFFCC"/>
                </a:solidFill>
                <a:latin typeface="Times New Roman" panose="02020603050405020304" pitchFamily="18" charset="0"/>
              </a:rPr>
              <a:t>:</a:t>
            </a:r>
          </a:p>
        </p:txBody>
      </p:sp>
      <p:sp>
        <p:nvSpPr>
          <p:cNvPr id="65542" name="Text Box 6"/>
          <p:cNvSpPr txBox="1">
            <a:spLocks noChangeArrowheads="1"/>
          </p:cNvSpPr>
          <p:nvPr/>
        </p:nvSpPr>
        <p:spPr bwMode="auto">
          <a:xfrm>
            <a:off x="2771775" y="2924175"/>
            <a:ext cx="3182938" cy="466725"/>
          </a:xfrm>
          <a:prstGeom prst="rect">
            <a:avLst/>
          </a:prstGeom>
          <a:noFill/>
          <a:ln w="952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0">
                <a:solidFill>
                  <a:srgbClr val="FFFFCC"/>
                </a:solidFill>
                <a:latin typeface="Times New Roman" panose="02020603050405020304" pitchFamily="18" charset="0"/>
              </a:rPr>
              <a:t>查</a:t>
            </a:r>
            <a:r>
              <a:rPr lang="en-US" altLang="zh-CN" sz="2400" b="0">
                <a:solidFill>
                  <a:srgbClr val="FFFFCC"/>
                </a:solidFill>
                <a:latin typeface="Times New Roman" panose="02020603050405020304" pitchFamily="18" charset="0"/>
              </a:rPr>
              <a:t>S</a:t>
            </a:r>
            <a:r>
              <a:rPr lang="zh-CN" altLang="en-US" sz="2400" b="0">
                <a:solidFill>
                  <a:srgbClr val="FFFFCC"/>
                </a:solidFill>
                <a:latin typeface="Times New Roman" panose="02020603050405020304" pitchFamily="18" charset="0"/>
              </a:rPr>
              <a:t>盒表</a:t>
            </a:r>
            <a:r>
              <a:rPr lang="en-US" altLang="zh-CN" sz="2400" b="0">
                <a:solidFill>
                  <a:srgbClr val="FFFFCC"/>
                </a:solidFill>
                <a:latin typeface="Times New Roman" panose="02020603050405020304" pitchFamily="18" charset="0"/>
              </a:rPr>
              <a:t>,</a:t>
            </a:r>
            <a:r>
              <a:rPr lang="zh-CN" altLang="en-US" sz="2400" b="0">
                <a:solidFill>
                  <a:srgbClr val="FFFFCC"/>
                </a:solidFill>
                <a:latin typeface="Times New Roman" panose="02020603050405020304" pitchFamily="18" charset="0"/>
              </a:rPr>
              <a:t>进行字节代换</a:t>
            </a:r>
          </a:p>
        </p:txBody>
      </p:sp>
      <p:sp>
        <p:nvSpPr>
          <p:cNvPr id="65543" name="Text Box 7"/>
          <p:cNvSpPr txBox="1">
            <a:spLocks noChangeArrowheads="1"/>
          </p:cNvSpPr>
          <p:nvPr/>
        </p:nvSpPr>
        <p:spPr bwMode="auto">
          <a:xfrm>
            <a:off x="3779838" y="3716338"/>
            <a:ext cx="1108075" cy="466725"/>
          </a:xfrm>
          <a:prstGeom prst="rect">
            <a:avLst/>
          </a:prstGeom>
          <a:noFill/>
          <a:ln w="952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0">
                <a:solidFill>
                  <a:srgbClr val="FFFFCC"/>
                </a:solidFill>
                <a:latin typeface="Times New Roman" panose="02020603050405020304" pitchFamily="18" charset="0"/>
              </a:rPr>
              <a:t>行移位</a:t>
            </a:r>
          </a:p>
        </p:txBody>
      </p:sp>
      <p:sp>
        <p:nvSpPr>
          <p:cNvPr id="65544" name="Text Box 8"/>
          <p:cNvSpPr txBox="1">
            <a:spLocks noChangeArrowheads="1"/>
          </p:cNvSpPr>
          <p:nvPr/>
        </p:nvSpPr>
        <p:spPr bwMode="auto">
          <a:xfrm>
            <a:off x="3779838" y="4652963"/>
            <a:ext cx="1108075" cy="466725"/>
          </a:xfrm>
          <a:prstGeom prst="rect">
            <a:avLst/>
          </a:prstGeom>
          <a:noFill/>
          <a:ln w="952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0">
                <a:solidFill>
                  <a:srgbClr val="FFFFCC"/>
                </a:solidFill>
                <a:latin typeface="Times New Roman" panose="02020603050405020304" pitchFamily="18" charset="0"/>
              </a:rPr>
              <a:t>列混淆</a:t>
            </a:r>
          </a:p>
        </p:txBody>
      </p:sp>
      <p:sp>
        <p:nvSpPr>
          <p:cNvPr id="65545" name="Line 10"/>
          <p:cNvSpPr>
            <a:spLocks noChangeShapeType="1"/>
          </p:cNvSpPr>
          <p:nvPr/>
        </p:nvSpPr>
        <p:spPr bwMode="auto">
          <a:xfrm>
            <a:off x="4356100" y="3357563"/>
            <a:ext cx="0" cy="358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6" name="Line 11"/>
          <p:cNvSpPr>
            <a:spLocks noChangeShapeType="1"/>
          </p:cNvSpPr>
          <p:nvPr/>
        </p:nvSpPr>
        <p:spPr bwMode="auto">
          <a:xfrm>
            <a:off x="4356100" y="4149725"/>
            <a:ext cx="0" cy="5032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7" name="AutoShape 12"/>
          <p:cNvSpPr>
            <a:spLocks noChangeArrowheads="1"/>
          </p:cNvSpPr>
          <p:nvPr/>
        </p:nvSpPr>
        <p:spPr bwMode="auto">
          <a:xfrm>
            <a:off x="4140200" y="5445125"/>
            <a:ext cx="431800" cy="288925"/>
          </a:xfrm>
          <a:prstGeom prst="flowChar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solidFill>
                <a:srgbClr val="FFFFCC"/>
              </a:solidFill>
              <a:latin typeface="Times New Roman" panose="02020603050405020304" pitchFamily="18" charset="0"/>
            </a:endParaRPr>
          </a:p>
        </p:txBody>
      </p:sp>
      <p:sp>
        <p:nvSpPr>
          <p:cNvPr id="65548" name="Line 13"/>
          <p:cNvSpPr>
            <a:spLocks noChangeShapeType="1"/>
          </p:cNvSpPr>
          <p:nvPr/>
        </p:nvSpPr>
        <p:spPr bwMode="auto">
          <a:xfrm>
            <a:off x="4356100" y="5157788"/>
            <a:ext cx="0"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9" name="Line 14"/>
          <p:cNvSpPr>
            <a:spLocks noChangeShapeType="1"/>
          </p:cNvSpPr>
          <p:nvPr/>
        </p:nvSpPr>
        <p:spPr bwMode="auto">
          <a:xfrm flipH="1">
            <a:off x="4643438" y="5589588"/>
            <a:ext cx="7207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50" name="Text Box 15"/>
          <p:cNvSpPr txBox="1">
            <a:spLocks noChangeArrowheads="1"/>
          </p:cNvSpPr>
          <p:nvPr/>
        </p:nvSpPr>
        <p:spPr bwMode="auto">
          <a:xfrm>
            <a:off x="5435600" y="5300663"/>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0">
                <a:solidFill>
                  <a:srgbClr val="FFFFCC"/>
                </a:solidFill>
                <a:latin typeface="Times New Roman" panose="02020603050405020304" pitchFamily="18" charset="0"/>
              </a:rPr>
              <a:t>轮密钥</a:t>
            </a:r>
          </a:p>
        </p:txBody>
      </p:sp>
      <p:sp>
        <p:nvSpPr>
          <p:cNvPr id="65551" name="Line 16"/>
          <p:cNvSpPr>
            <a:spLocks noChangeShapeType="1"/>
          </p:cNvSpPr>
          <p:nvPr/>
        </p:nvSpPr>
        <p:spPr bwMode="auto">
          <a:xfrm>
            <a:off x="4356100" y="5805488"/>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52" name="Line 17"/>
          <p:cNvSpPr>
            <a:spLocks noChangeShapeType="1"/>
          </p:cNvSpPr>
          <p:nvPr/>
        </p:nvSpPr>
        <p:spPr bwMode="auto">
          <a:xfrm flipH="1">
            <a:off x="2339975" y="5949950"/>
            <a:ext cx="20161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53" name="Line 18"/>
          <p:cNvSpPr>
            <a:spLocks noChangeShapeType="1"/>
          </p:cNvSpPr>
          <p:nvPr/>
        </p:nvSpPr>
        <p:spPr bwMode="auto">
          <a:xfrm>
            <a:off x="4284663" y="1989138"/>
            <a:ext cx="0"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54" name="Line 19"/>
          <p:cNvSpPr>
            <a:spLocks noChangeShapeType="1"/>
          </p:cNvSpPr>
          <p:nvPr/>
        </p:nvSpPr>
        <p:spPr bwMode="auto">
          <a:xfrm>
            <a:off x="2339975" y="2349500"/>
            <a:ext cx="19446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55" name="Line 20"/>
          <p:cNvSpPr>
            <a:spLocks noChangeShapeType="1"/>
          </p:cNvSpPr>
          <p:nvPr/>
        </p:nvSpPr>
        <p:spPr bwMode="auto">
          <a:xfrm flipV="1">
            <a:off x="2339975" y="2349500"/>
            <a:ext cx="0" cy="3600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56" name="Text Box 21"/>
          <p:cNvSpPr txBox="1">
            <a:spLocks noChangeArrowheads="1"/>
          </p:cNvSpPr>
          <p:nvPr/>
        </p:nvSpPr>
        <p:spPr bwMode="auto">
          <a:xfrm>
            <a:off x="1692275" y="3789363"/>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a:solidFill>
                  <a:srgbClr val="FFFFCC"/>
                </a:solidFill>
                <a:latin typeface="Times New Roman" panose="02020603050405020304" pitchFamily="18" charset="0"/>
              </a:rPr>
              <a:t>9</a:t>
            </a:r>
            <a:r>
              <a:rPr lang="zh-CN" altLang="en-US" sz="2400" b="0">
                <a:solidFill>
                  <a:srgbClr val="FFFFCC"/>
                </a:solidFill>
                <a:latin typeface="Times New Roman" panose="02020603050405020304" pitchFamily="18" charset="0"/>
              </a:rPr>
              <a:t>轮</a:t>
            </a:r>
          </a:p>
        </p:txBody>
      </p:sp>
      <p:sp>
        <p:nvSpPr>
          <p:cNvPr id="65557" name="Text Box 22"/>
          <p:cNvSpPr txBox="1">
            <a:spLocks noChangeArrowheads="1"/>
          </p:cNvSpPr>
          <p:nvPr/>
        </p:nvSpPr>
        <p:spPr bwMode="auto">
          <a:xfrm>
            <a:off x="4427538" y="1773238"/>
            <a:ext cx="446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a:solidFill>
                  <a:srgbClr val="FFFFCC"/>
                </a:solidFill>
                <a:latin typeface="Times New Roman" panose="02020603050405020304" pitchFamily="18" charset="0"/>
              </a:rPr>
              <a:t>128=16*8=(4*4)*8,</a:t>
            </a:r>
            <a:r>
              <a:rPr lang="zh-CN" altLang="en-US" sz="2400" b="0">
                <a:solidFill>
                  <a:srgbClr val="FFFFCC"/>
                </a:solidFill>
                <a:latin typeface="Times New Roman" panose="02020603050405020304" pitchFamily="18" charset="0"/>
              </a:rPr>
              <a:t>以字节为单位</a:t>
            </a:r>
          </a:p>
        </p:txBody>
      </p:sp>
    </p:spTree>
    <p:extLst>
      <p:ext uri="{BB962C8B-B14F-4D97-AF65-F5344CB8AC3E}">
        <p14:creationId xmlns:p14="http://schemas.microsoft.com/office/powerpoint/2010/main" val="328129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710" y="452718"/>
            <a:ext cx="7055380" cy="737907"/>
          </a:xfrm>
        </p:spPr>
        <p:txBody>
          <a:bodyPr/>
          <a:lstStyle/>
          <a:p>
            <a:r>
              <a:rPr lang="en-US" altLang="zh-CN" dirty="0" smtClean="0">
                <a:solidFill>
                  <a:srgbClr val="FFC000"/>
                </a:solidFill>
              </a:rPr>
              <a:t>AES</a:t>
            </a:r>
            <a:r>
              <a:rPr lang="zh-CN" altLang="en-US" dirty="0" smtClean="0">
                <a:solidFill>
                  <a:srgbClr val="FFC000"/>
                </a:solidFill>
              </a:rPr>
              <a:t>算法结构</a:t>
            </a:r>
            <a:endParaRPr lang="zh-CN" altLang="en-US" dirty="0">
              <a:solidFill>
                <a:srgbClr val="FFC000"/>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083797977"/>
              </p:ext>
            </p:extLst>
          </p:nvPr>
        </p:nvGraphicFramePr>
        <p:xfrm>
          <a:off x="1466850" y="1466849"/>
          <a:ext cx="6376632" cy="5305425"/>
        </p:xfrm>
        <a:graphic>
          <a:graphicData uri="http://schemas.openxmlformats.org/presentationml/2006/ole">
            <mc:AlternateContent xmlns:mc="http://schemas.openxmlformats.org/markup-compatibility/2006">
              <mc:Choice xmlns:v="urn:schemas-microsoft-com:vml" Requires="v">
                <p:oleObj spid="_x0000_s9224" r:id="rId3" imgW="7203567" imgH="5986678" progId="Visio.Drawing.11">
                  <p:embed/>
                </p:oleObj>
              </mc:Choice>
              <mc:Fallback>
                <p:oleObj r:id="rId3" imgW="7203567" imgH="598667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6850" y="1466849"/>
                        <a:ext cx="6376632" cy="5305425"/>
                      </a:xfrm>
                      <a:prstGeom prst="rect">
                        <a:avLst/>
                      </a:prstGeom>
                      <a:solidFill>
                        <a:schemeClr val="bg2">
                          <a:lumMod val="20000"/>
                          <a:lumOff val="80000"/>
                        </a:schemeClr>
                      </a:solidFill>
                    </p:spPr>
                  </p:pic>
                </p:oleObj>
              </mc:Fallback>
            </mc:AlternateContent>
          </a:graphicData>
        </a:graphic>
      </p:graphicFrame>
    </p:spTree>
    <p:extLst>
      <p:ext uri="{BB962C8B-B14F-4D97-AF65-F5344CB8AC3E}">
        <p14:creationId xmlns:p14="http://schemas.microsoft.com/office/powerpoint/2010/main" val="31394884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3"/>
          <p:cNvSpPr>
            <a:spLocks noGrp="1"/>
          </p:cNvSpPr>
          <p:nvPr>
            <p:ph type="dt" sz="quarter" idx="10"/>
          </p:nvPr>
        </p:nvSpPr>
        <p:spPr/>
        <p:txBody>
          <a:bodyPr/>
          <a:lstStyle/>
          <a:p>
            <a:pPr>
              <a:defRPr/>
            </a:pPr>
            <a:fld id="{B527D530-5D32-449D-BE69-E3EEA0AE5A0E}" type="datetime1">
              <a:rPr lang="zh-CN" altLang="en-US"/>
              <a:pPr>
                <a:defRPr/>
              </a:pPr>
              <a:t>2023/3/17</a:t>
            </a:fld>
            <a:endParaRPr lang="en-US" altLang="zh-CN"/>
          </a:p>
        </p:txBody>
      </p:sp>
      <p:sp>
        <p:nvSpPr>
          <p:cNvPr id="66563" name="灯片编号占位符 5"/>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A3A9BB5-34A2-4ED8-8B49-A740E8C72AA1}" type="slidenum">
              <a:rPr kumimoji="0" lang="en-US" altLang="zh-CN" sz="1800" smtClean="0">
                <a:solidFill>
                  <a:srgbClr val="FFFFCC"/>
                </a:solidFill>
              </a:rPr>
              <a:pPr>
                <a:spcBef>
                  <a:spcPct val="0"/>
                </a:spcBef>
                <a:buClrTx/>
                <a:buSzTx/>
                <a:buFontTx/>
                <a:buNone/>
              </a:pPr>
              <a:t>52</a:t>
            </a:fld>
            <a:endParaRPr kumimoji="0" lang="en-US" altLang="zh-CN" sz="1800" smtClean="0">
              <a:solidFill>
                <a:srgbClr val="FFFFCC"/>
              </a:solidFill>
            </a:endParaRPr>
          </a:p>
        </p:txBody>
      </p:sp>
      <p:sp>
        <p:nvSpPr>
          <p:cNvPr id="66564" name="Rectangle 2"/>
          <p:cNvSpPr>
            <a:spLocks noGrp="1" noChangeArrowheads="1"/>
          </p:cNvSpPr>
          <p:nvPr>
            <p:ph type="title"/>
          </p:nvPr>
        </p:nvSpPr>
        <p:spPr/>
        <p:txBody>
          <a:bodyPr/>
          <a:lstStyle/>
          <a:p>
            <a:pPr eaLnBrk="1" hangingPunct="1"/>
            <a:r>
              <a:rPr lang="en-US" altLang="zh-CN" dirty="0" smtClean="0"/>
              <a:t>SM4</a:t>
            </a:r>
            <a:r>
              <a:rPr lang="zh-CN" altLang="en-US" dirty="0" smtClean="0"/>
              <a:t>算法</a:t>
            </a:r>
            <a:endParaRPr lang="en-US" altLang="zh-CN" dirty="0" smtClean="0"/>
          </a:p>
        </p:txBody>
      </p:sp>
      <p:pic>
        <p:nvPicPr>
          <p:cNvPr id="66589"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407" y="5776913"/>
            <a:ext cx="4582854"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p:nvPr/>
        </p:nvGrpSpPr>
        <p:grpSpPr>
          <a:xfrm>
            <a:off x="896403" y="2028349"/>
            <a:ext cx="6643687" cy="3573462"/>
            <a:chOff x="896403" y="3122613"/>
            <a:chExt cx="6643687" cy="3573462"/>
          </a:xfrm>
        </p:grpSpPr>
        <p:sp>
          <p:nvSpPr>
            <p:cNvPr id="66565" name="Text Box 11"/>
            <p:cNvSpPr txBox="1">
              <a:spLocks noChangeArrowheads="1"/>
            </p:cNvSpPr>
            <p:nvPr/>
          </p:nvSpPr>
          <p:spPr bwMode="auto">
            <a:xfrm>
              <a:off x="2048928" y="3122613"/>
              <a:ext cx="461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a:solidFill>
                    <a:srgbClr val="FFFFCC"/>
                  </a:solidFill>
                  <a:latin typeface="Times New Roman" panose="02020603050405020304" pitchFamily="18" charset="0"/>
                </a:rPr>
                <a:t>X</a:t>
              </a:r>
              <a:r>
                <a:rPr lang="en-US" altLang="zh-CN" sz="2400" b="0" i="1" baseline="-25000">
                  <a:solidFill>
                    <a:srgbClr val="FFFFCC"/>
                  </a:solidFill>
                  <a:latin typeface="Times New Roman" panose="02020603050405020304" pitchFamily="18" charset="0"/>
                </a:rPr>
                <a:t>i</a:t>
              </a:r>
            </a:p>
          </p:txBody>
        </p:sp>
        <p:sp>
          <p:nvSpPr>
            <p:cNvPr id="66566" name="Text Box 12"/>
            <p:cNvSpPr txBox="1">
              <a:spLocks noChangeArrowheads="1"/>
            </p:cNvSpPr>
            <p:nvPr/>
          </p:nvSpPr>
          <p:spPr bwMode="auto">
            <a:xfrm>
              <a:off x="6009740" y="3122613"/>
              <a:ext cx="495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a:solidFill>
                    <a:srgbClr val="FFFFCC"/>
                  </a:solidFill>
                  <a:latin typeface="Times New Roman" panose="02020603050405020304" pitchFamily="18" charset="0"/>
                </a:rPr>
                <a:t>rk</a:t>
              </a:r>
              <a:r>
                <a:rPr lang="en-US" altLang="zh-CN" sz="2400" b="0" i="1" baseline="-25000">
                  <a:solidFill>
                    <a:srgbClr val="FFFFCC"/>
                  </a:solidFill>
                  <a:latin typeface="Times New Roman" panose="02020603050405020304" pitchFamily="18" charset="0"/>
                </a:rPr>
                <a:t>i</a:t>
              </a:r>
            </a:p>
          </p:txBody>
        </p:sp>
        <p:sp>
          <p:nvSpPr>
            <p:cNvPr id="66567" name="Rectangle 13"/>
            <p:cNvSpPr>
              <a:spLocks noChangeArrowheads="1"/>
            </p:cNvSpPr>
            <p:nvPr/>
          </p:nvSpPr>
          <p:spPr bwMode="auto">
            <a:xfrm>
              <a:off x="3128428" y="3122613"/>
              <a:ext cx="677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a:solidFill>
                    <a:srgbClr val="FFFFCC"/>
                  </a:solidFill>
                  <a:latin typeface="Times New Roman" panose="02020603050405020304" pitchFamily="18" charset="0"/>
                </a:rPr>
                <a:t>X</a:t>
              </a:r>
              <a:r>
                <a:rPr lang="en-US" altLang="zh-CN" sz="2400" b="0" i="1" baseline="-25000">
                  <a:solidFill>
                    <a:srgbClr val="FFFFCC"/>
                  </a:solidFill>
                  <a:latin typeface="Times New Roman" panose="02020603050405020304" pitchFamily="18" charset="0"/>
                </a:rPr>
                <a:t>i</a:t>
              </a:r>
              <a:r>
                <a:rPr lang="en-US" altLang="zh-CN" sz="2400" b="0" baseline="-25000">
                  <a:solidFill>
                    <a:srgbClr val="FFFFCC"/>
                  </a:solidFill>
                  <a:latin typeface="Times New Roman" panose="02020603050405020304" pitchFamily="18" charset="0"/>
                </a:rPr>
                <a:t>+1</a:t>
              </a:r>
            </a:p>
          </p:txBody>
        </p:sp>
        <p:sp>
          <p:nvSpPr>
            <p:cNvPr id="66568" name="Rectangle 14"/>
            <p:cNvSpPr>
              <a:spLocks noChangeArrowheads="1"/>
            </p:cNvSpPr>
            <p:nvPr/>
          </p:nvSpPr>
          <p:spPr bwMode="auto">
            <a:xfrm>
              <a:off x="3849153" y="3122613"/>
              <a:ext cx="677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a:solidFill>
                    <a:srgbClr val="FFFFCC"/>
                  </a:solidFill>
                  <a:latin typeface="Times New Roman" panose="02020603050405020304" pitchFamily="18" charset="0"/>
                </a:rPr>
                <a:t>X</a:t>
              </a:r>
              <a:r>
                <a:rPr lang="en-US" altLang="zh-CN" sz="2400" b="0" i="1" baseline="-25000">
                  <a:solidFill>
                    <a:srgbClr val="FFFFCC"/>
                  </a:solidFill>
                  <a:latin typeface="Times New Roman" panose="02020603050405020304" pitchFamily="18" charset="0"/>
                </a:rPr>
                <a:t>i</a:t>
              </a:r>
              <a:r>
                <a:rPr lang="en-US" altLang="zh-CN" sz="2400" b="0" baseline="-25000">
                  <a:solidFill>
                    <a:srgbClr val="FFFFCC"/>
                  </a:solidFill>
                  <a:latin typeface="Times New Roman" panose="02020603050405020304" pitchFamily="18" charset="0"/>
                </a:rPr>
                <a:t>+2</a:t>
              </a:r>
            </a:p>
          </p:txBody>
        </p:sp>
        <p:sp>
          <p:nvSpPr>
            <p:cNvPr id="66569" name="Rectangle 15"/>
            <p:cNvSpPr>
              <a:spLocks noChangeArrowheads="1"/>
            </p:cNvSpPr>
            <p:nvPr/>
          </p:nvSpPr>
          <p:spPr bwMode="auto">
            <a:xfrm>
              <a:off x="4568290" y="3122613"/>
              <a:ext cx="677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a:solidFill>
                    <a:srgbClr val="FFFFCC"/>
                  </a:solidFill>
                  <a:latin typeface="Times New Roman" panose="02020603050405020304" pitchFamily="18" charset="0"/>
                </a:rPr>
                <a:t>X</a:t>
              </a:r>
              <a:r>
                <a:rPr lang="en-US" altLang="zh-CN" sz="2400" b="0" i="1" baseline="-25000">
                  <a:solidFill>
                    <a:srgbClr val="FFFFCC"/>
                  </a:solidFill>
                  <a:latin typeface="Times New Roman" panose="02020603050405020304" pitchFamily="18" charset="0"/>
                </a:rPr>
                <a:t>i</a:t>
              </a:r>
              <a:r>
                <a:rPr lang="en-US" altLang="zh-CN" sz="2400" b="0" baseline="-25000">
                  <a:solidFill>
                    <a:srgbClr val="FFFFCC"/>
                  </a:solidFill>
                  <a:latin typeface="Times New Roman" panose="02020603050405020304" pitchFamily="18" charset="0"/>
                </a:rPr>
                <a:t>+3</a:t>
              </a:r>
            </a:p>
          </p:txBody>
        </p:sp>
        <p:sp>
          <p:nvSpPr>
            <p:cNvPr id="66570" name="AutoShape 16"/>
            <p:cNvSpPr>
              <a:spLocks noChangeArrowheads="1"/>
            </p:cNvSpPr>
            <p:nvPr/>
          </p:nvSpPr>
          <p:spPr bwMode="auto">
            <a:xfrm>
              <a:off x="3417353" y="3843338"/>
              <a:ext cx="360362" cy="288925"/>
            </a:xfrm>
            <a:prstGeom prst="flowChar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solidFill>
                  <a:srgbClr val="FFFFCC"/>
                </a:solidFill>
                <a:latin typeface="Times New Roman" panose="02020603050405020304" pitchFamily="18" charset="0"/>
              </a:endParaRPr>
            </a:p>
          </p:txBody>
        </p:sp>
        <p:sp>
          <p:nvSpPr>
            <p:cNvPr id="66571" name="AutoShape 17"/>
            <p:cNvSpPr>
              <a:spLocks noChangeArrowheads="1"/>
            </p:cNvSpPr>
            <p:nvPr/>
          </p:nvSpPr>
          <p:spPr bwMode="auto">
            <a:xfrm>
              <a:off x="3417353" y="5643563"/>
              <a:ext cx="360362" cy="288925"/>
            </a:xfrm>
            <a:prstGeom prst="flowChar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solidFill>
                  <a:srgbClr val="FFFFCC"/>
                </a:solidFill>
                <a:latin typeface="Times New Roman" panose="02020603050405020304" pitchFamily="18" charset="0"/>
              </a:endParaRPr>
            </a:p>
          </p:txBody>
        </p:sp>
        <p:sp>
          <p:nvSpPr>
            <p:cNvPr id="66572" name="AutoShape 18"/>
            <p:cNvSpPr>
              <a:spLocks noChangeArrowheads="1"/>
            </p:cNvSpPr>
            <p:nvPr/>
          </p:nvSpPr>
          <p:spPr bwMode="auto">
            <a:xfrm>
              <a:off x="4136490" y="4275138"/>
              <a:ext cx="360363" cy="288925"/>
            </a:xfrm>
            <a:prstGeom prst="flowChar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solidFill>
                  <a:srgbClr val="FFFFCC"/>
                </a:solidFill>
                <a:latin typeface="Times New Roman" panose="02020603050405020304" pitchFamily="18" charset="0"/>
              </a:endParaRPr>
            </a:p>
          </p:txBody>
        </p:sp>
        <p:sp>
          <p:nvSpPr>
            <p:cNvPr id="66573" name="AutoShape 19"/>
            <p:cNvSpPr>
              <a:spLocks noChangeArrowheads="1"/>
            </p:cNvSpPr>
            <p:nvPr/>
          </p:nvSpPr>
          <p:spPr bwMode="auto">
            <a:xfrm>
              <a:off x="5144553" y="4562475"/>
              <a:ext cx="360362" cy="288925"/>
            </a:xfrm>
            <a:prstGeom prst="flowChar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solidFill>
                  <a:srgbClr val="FFFFCC"/>
                </a:solidFill>
                <a:latin typeface="Times New Roman" panose="02020603050405020304" pitchFamily="18" charset="0"/>
              </a:endParaRPr>
            </a:p>
          </p:txBody>
        </p:sp>
        <p:sp>
          <p:nvSpPr>
            <p:cNvPr id="66574" name="Line 20"/>
            <p:cNvSpPr>
              <a:spLocks noChangeShapeType="1"/>
            </p:cNvSpPr>
            <p:nvPr/>
          </p:nvSpPr>
          <p:spPr bwMode="auto">
            <a:xfrm>
              <a:off x="3344328" y="3554413"/>
              <a:ext cx="144462"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75" name="Line 21"/>
            <p:cNvSpPr>
              <a:spLocks noChangeShapeType="1"/>
            </p:cNvSpPr>
            <p:nvPr/>
          </p:nvSpPr>
          <p:spPr bwMode="auto">
            <a:xfrm flipH="1">
              <a:off x="3776128" y="3554413"/>
              <a:ext cx="288925"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76" name="Line 22"/>
            <p:cNvSpPr>
              <a:spLocks noChangeShapeType="1"/>
            </p:cNvSpPr>
            <p:nvPr/>
          </p:nvSpPr>
          <p:spPr bwMode="auto">
            <a:xfrm>
              <a:off x="3704690" y="4130675"/>
              <a:ext cx="431800"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77" name="Line 23"/>
            <p:cNvSpPr>
              <a:spLocks noChangeShapeType="1"/>
            </p:cNvSpPr>
            <p:nvPr/>
          </p:nvSpPr>
          <p:spPr bwMode="auto">
            <a:xfrm flipH="1">
              <a:off x="4352390" y="3554413"/>
              <a:ext cx="360363" cy="649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78" name="Line 24"/>
            <p:cNvSpPr>
              <a:spLocks noChangeShapeType="1"/>
            </p:cNvSpPr>
            <p:nvPr/>
          </p:nvSpPr>
          <p:spPr bwMode="auto">
            <a:xfrm>
              <a:off x="4496853" y="4491038"/>
              <a:ext cx="647700"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79" name="Line 25"/>
            <p:cNvSpPr>
              <a:spLocks noChangeShapeType="1"/>
            </p:cNvSpPr>
            <p:nvPr/>
          </p:nvSpPr>
          <p:spPr bwMode="auto">
            <a:xfrm flipH="1">
              <a:off x="5433478" y="3554413"/>
              <a:ext cx="719137" cy="10080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80" name="Line 26"/>
            <p:cNvSpPr>
              <a:spLocks noChangeShapeType="1"/>
            </p:cNvSpPr>
            <p:nvPr/>
          </p:nvSpPr>
          <p:spPr bwMode="auto">
            <a:xfrm flipH="1">
              <a:off x="4641315" y="4922838"/>
              <a:ext cx="64770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81" name="Text Box 27"/>
            <p:cNvSpPr txBox="1">
              <a:spLocks noChangeArrowheads="1"/>
            </p:cNvSpPr>
            <p:nvPr/>
          </p:nvSpPr>
          <p:spPr bwMode="auto">
            <a:xfrm>
              <a:off x="4209515" y="5138738"/>
              <a:ext cx="379413" cy="466725"/>
            </a:xfrm>
            <a:prstGeom prst="rect">
              <a:avLst/>
            </a:prstGeom>
            <a:noFill/>
            <a:ln w="9525">
              <a:solidFill>
                <a:srgbClr val="FF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a:solidFill>
                    <a:srgbClr val="FFFFCC"/>
                  </a:solidFill>
                  <a:latin typeface="Times New Roman" panose="02020603050405020304" pitchFamily="18" charset="0"/>
                </a:rPr>
                <a:t>T</a:t>
              </a:r>
            </a:p>
          </p:txBody>
        </p:sp>
        <p:sp>
          <p:nvSpPr>
            <p:cNvPr id="66582" name="Line 28"/>
            <p:cNvSpPr>
              <a:spLocks noChangeShapeType="1"/>
            </p:cNvSpPr>
            <p:nvPr/>
          </p:nvSpPr>
          <p:spPr bwMode="auto">
            <a:xfrm>
              <a:off x="2336265" y="3627438"/>
              <a:ext cx="1152525" cy="20875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83" name="Line 29"/>
            <p:cNvSpPr>
              <a:spLocks noChangeShapeType="1"/>
            </p:cNvSpPr>
            <p:nvPr/>
          </p:nvSpPr>
          <p:spPr bwMode="auto">
            <a:xfrm flipH="1">
              <a:off x="3776128" y="5427663"/>
              <a:ext cx="433387"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84" name="Line 30"/>
            <p:cNvSpPr>
              <a:spLocks noChangeShapeType="1"/>
            </p:cNvSpPr>
            <p:nvPr/>
          </p:nvSpPr>
          <p:spPr bwMode="auto">
            <a:xfrm>
              <a:off x="3633253" y="5930900"/>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85" name="Text Box 31"/>
            <p:cNvSpPr txBox="1">
              <a:spLocks noChangeArrowheads="1"/>
            </p:cNvSpPr>
            <p:nvPr/>
          </p:nvSpPr>
          <p:spPr bwMode="auto">
            <a:xfrm>
              <a:off x="6441540" y="3195638"/>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0">
                  <a:solidFill>
                    <a:srgbClr val="FFCC00"/>
                  </a:solidFill>
                  <a:latin typeface="Times New Roman" panose="02020603050405020304" pitchFamily="18" charset="0"/>
                </a:rPr>
                <a:t>轮密钥</a:t>
              </a:r>
            </a:p>
          </p:txBody>
        </p:sp>
        <p:sp>
          <p:nvSpPr>
            <p:cNvPr id="66586" name="Text Box 32"/>
            <p:cNvSpPr txBox="1">
              <a:spLocks noChangeArrowheads="1"/>
            </p:cNvSpPr>
            <p:nvPr/>
          </p:nvSpPr>
          <p:spPr bwMode="auto">
            <a:xfrm>
              <a:off x="896403" y="3122613"/>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a:solidFill>
                    <a:srgbClr val="FFCC00"/>
                  </a:solidFill>
                  <a:latin typeface="Times New Roman" panose="02020603050405020304" pitchFamily="18" charset="0"/>
                </a:rPr>
                <a:t>32</a:t>
              </a:r>
              <a:r>
                <a:rPr lang="zh-CN" altLang="en-US" sz="2400" b="0">
                  <a:solidFill>
                    <a:srgbClr val="FFCC00"/>
                  </a:solidFill>
                  <a:latin typeface="Times New Roman" panose="02020603050405020304" pitchFamily="18" charset="0"/>
                </a:rPr>
                <a:t>比特</a:t>
              </a:r>
            </a:p>
          </p:txBody>
        </p:sp>
        <p:sp>
          <p:nvSpPr>
            <p:cNvPr id="66587" name="Text Box 33"/>
            <p:cNvSpPr txBox="1">
              <a:spLocks noChangeArrowheads="1"/>
            </p:cNvSpPr>
            <p:nvPr/>
          </p:nvSpPr>
          <p:spPr bwMode="auto">
            <a:xfrm>
              <a:off x="4568290" y="5354638"/>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0">
                  <a:solidFill>
                    <a:srgbClr val="FFCC00"/>
                  </a:solidFill>
                  <a:latin typeface="Times New Roman" panose="02020603050405020304" pitchFamily="18" charset="0"/>
                </a:rPr>
                <a:t>非线性复合变换</a:t>
              </a:r>
            </a:p>
          </p:txBody>
        </p:sp>
        <p:sp>
          <p:nvSpPr>
            <p:cNvPr id="66588" name="Text Box 34"/>
            <p:cNvSpPr txBox="1">
              <a:spLocks noChangeArrowheads="1"/>
            </p:cNvSpPr>
            <p:nvPr/>
          </p:nvSpPr>
          <p:spPr bwMode="auto">
            <a:xfrm>
              <a:off x="2625190" y="6238875"/>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a:solidFill>
                    <a:srgbClr val="FFCC00"/>
                  </a:solidFill>
                  <a:latin typeface="Times New Roman" panose="02020603050405020304" pitchFamily="18" charset="0"/>
                </a:rPr>
                <a:t>32</a:t>
              </a:r>
              <a:r>
                <a:rPr lang="zh-CN" altLang="en-US" sz="2400" b="0">
                  <a:solidFill>
                    <a:srgbClr val="FFCC00"/>
                  </a:solidFill>
                  <a:latin typeface="Times New Roman" panose="02020603050405020304" pitchFamily="18" charset="0"/>
                </a:rPr>
                <a:t>比特</a:t>
              </a:r>
            </a:p>
          </p:txBody>
        </p:sp>
        <p:sp>
          <p:nvSpPr>
            <p:cNvPr id="66590" name="Text Box 36"/>
            <p:cNvSpPr txBox="1">
              <a:spLocks noChangeArrowheads="1"/>
            </p:cNvSpPr>
            <p:nvPr/>
          </p:nvSpPr>
          <p:spPr bwMode="auto">
            <a:xfrm>
              <a:off x="3739080" y="6214270"/>
              <a:ext cx="677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dirty="0">
                  <a:solidFill>
                    <a:srgbClr val="FFFFCC"/>
                  </a:solidFill>
                  <a:latin typeface="Times New Roman" panose="02020603050405020304" pitchFamily="18" charset="0"/>
                </a:rPr>
                <a:t>X</a:t>
              </a:r>
              <a:r>
                <a:rPr lang="en-US" altLang="zh-CN" sz="2400" b="0" i="1" baseline="-25000" dirty="0">
                  <a:solidFill>
                    <a:srgbClr val="FFFFCC"/>
                  </a:solidFill>
                  <a:latin typeface="Times New Roman" panose="02020603050405020304" pitchFamily="18" charset="0"/>
                </a:rPr>
                <a:t>i</a:t>
              </a:r>
              <a:r>
                <a:rPr lang="en-US" altLang="zh-CN" sz="2400" b="0" baseline="-25000" dirty="0">
                  <a:solidFill>
                    <a:srgbClr val="FFFFCC"/>
                  </a:solidFill>
                  <a:latin typeface="Times New Roman" panose="02020603050405020304" pitchFamily="18" charset="0"/>
                </a:rPr>
                <a:t>+4</a:t>
              </a:r>
            </a:p>
          </p:txBody>
        </p:sp>
      </p:grpSp>
      <p:sp>
        <p:nvSpPr>
          <p:cNvPr id="3" name="文本框 2"/>
          <p:cNvSpPr txBox="1"/>
          <p:nvPr/>
        </p:nvSpPr>
        <p:spPr>
          <a:xfrm>
            <a:off x="576455" y="1400810"/>
            <a:ext cx="4616970" cy="369332"/>
          </a:xfrm>
          <a:prstGeom prst="rect">
            <a:avLst/>
          </a:prstGeom>
          <a:noFill/>
        </p:spPr>
        <p:txBody>
          <a:bodyPr wrap="none" rtlCol="0">
            <a:spAutoFit/>
          </a:bodyPr>
          <a:lstStyle/>
          <a:p>
            <a:pPr marL="285750" indent="-285750">
              <a:buFont typeface="Wingdings" panose="05000000000000000000" pitchFamily="2" charset="2"/>
              <a:buChar char="l"/>
            </a:pPr>
            <a:r>
              <a:rPr lang="zh-CN" altLang="en-US" dirty="0" smtClean="0">
                <a:solidFill>
                  <a:srgbClr val="FFFF00"/>
                </a:solidFill>
              </a:rPr>
              <a:t>采用了</a:t>
            </a:r>
            <a:r>
              <a:rPr lang="zh-CN" altLang="zh-CN" dirty="0">
                <a:solidFill>
                  <a:srgbClr val="FFFF00"/>
                </a:solidFill>
              </a:rPr>
              <a:t>非平衡</a:t>
            </a:r>
            <a:r>
              <a:rPr lang="en-US" altLang="zh-CN" dirty="0" err="1">
                <a:solidFill>
                  <a:srgbClr val="FFFF00"/>
                </a:solidFill>
              </a:rPr>
              <a:t>Feistel</a:t>
            </a:r>
            <a:r>
              <a:rPr lang="zh-CN" altLang="zh-CN" dirty="0">
                <a:solidFill>
                  <a:srgbClr val="FFFF00"/>
                </a:solidFill>
              </a:rPr>
              <a:t>网络（</a:t>
            </a:r>
            <a:r>
              <a:rPr lang="en-US" altLang="zh-CN" dirty="0">
                <a:solidFill>
                  <a:srgbClr val="FFFF00"/>
                </a:solidFill>
              </a:rPr>
              <a:t>UFN-C</a:t>
            </a:r>
            <a:r>
              <a:rPr lang="zh-CN" altLang="zh-CN" dirty="0" smtClean="0">
                <a:solidFill>
                  <a:srgbClr val="FFFF00"/>
                </a:solidFill>
              </a:rPr>
              <a:t>）</a:t>
            </a:r>
            <a:r>
              <a:rPr lang="zh-CN" altLang="en-US" dirty="0" smtClean="0">
                <a:solidFill>
                  <a:srgbClr val="FFFF00"/>
                </a:solidFill>
              </a:rPr>
              <a:t>结构</a:t>
            </a:r>
            <a:endParaRPr lang="zh-CN" altLang="en-US" dirty="0">
              <a:solidFill>
                <a:srgbClr val="FFFF00"/>
              </a:solidFill>
            </a:endParaRPr>
          </a:p>
        </p:txBody>
      </p:sp>
    </p:spTree>
    <p:extLst>
      <p:ext uri="{BB962C8B-B14F-4D97-AF65-F5344CB8AC3E}">
        <p14:creationId xmlns:p14="http://schemas.microsoft.com/office/powerpoint/2010/main" val="34600544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710" y="567018"/>
            <a:ext cx="7055380" cy="776007"/>
          </a:xfrm>
        </p:spPr>
        <p:txBody>
          <a:bodyPr/>
          <a:lstStyle/>
          <a:p>
            <a:r>
              <a:rPr lang="zh-CN" altLang="zh-CN" dirty="0"/>
              <a:t>非平衡</a:t>
            </a:r>
            <a:r>
              <a:rPr lang="en-US" altLang="zh-CN" dirty="0" err="1"/>
              <a:t>Feistel</a:t>
            </a:r>
            <a:r>
              <a:rPr lang="zh-CN" altLang="zh-CN" dirty="0"/>
              <a:t>网络（</a:t>
            </a:r>
            <a:r>
              <a:rPr lang="en-US" altLang="zh-CN" dirty="0"/>
              <a:t>UFN-C</a:t>
            </a:r>
            <a:r>
              <a:rPr lang="zh-CN" altLang="zh-CN" dirty="0"/>
              <a:t>）</a:t>
            </a:r>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r="39204"/>
          <a:stretch>
            <a:fillRect/>
          </a:stretch>
        </p:blipFill>
        <p:spPr bwMode="auto">
          <a:xfrm>
            <a:off x="1407795" y="2079624"/>
            <a:ext cx="624242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31052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610" y="586575"/>
            <a:ext cx="1572690" cy="2013750"/>
          </a:xfrm>
        </p:spPr>
        <p:txBody>
          <a:bodyPr/>
          <a:lstStyle/>
          <a:p>
            <a:r>
              <a:rPr lang="en-US" altLang="zh-CN" dirty="0" smtClean="0">
                <a:solidFill>
                  <a:srgbClr val="FFC000"/>
                </a:solidFill>
              </a:rPr>
              <a:t>SM4</a:t>
            </a:r>
            <a:r>
              <a:rPr lang="zh-CN" altLang="en-US" dirty="0" smtClean="0">
                <a:solidFill>
                  <a:srgbClr val="FFC000"/>
                </a:solidFill>
              </a:rPr>
              <a:t>算法结构</a:t>
            </a:r>
            <a:endParaRPr lang="zh-CN" altLang="en-US" dirty="0">
              <a:solidFill>
                <a:srgbClr val="FFC000"/>
              </a:solidFil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25" y="130175"/>
            <a:ext cx="4292600" cy="6651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31675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484710" y="452718"/>
            <a:ext cx="7055380" cy="814107"/>
          </a:xfrm>
        </p:spPr>
        <p:txBody>
          <a:bodyPr/>
          <a:lstStyle/>
          <a:p>
            <a:r>
              <a:rPr lang="en-US" altLang="zh-CN" dirty="0" smtClean="0"/>
              <a:t>S</a:t>
            </a:r>
            <a:r>
              <a:rPr lang="zh-CN" altLang="en-US" dirty="0" smtClean="0"/>
              <a:t>盒的设计要求</a:t>
            </a:r>
          </a:p>
        </p:txBody>
      </p:sp>
      <p:sp>
        <p:nvSpPr>
          <p:cNvPr id="68611" name="内容占位符 2"/>
          <p:cNvSpPr>
            <a:spLocks noGrp="1"/>
          </p:cNvSpPr>
          <p:nvPr>
            <p:ph idx="1"/>
          </p:nvPr>
        </p:nvSpPr>
        <p:spPr>
          <a:xfrm>
            <a:off x="346075" y="1363663"/>
            <a:ext cx="8208963" cy="4751387"/>
          </a:xfrm>
        </p:spPr>
        <p:txBody>
          <a:bodyPr/>
          <a:lstStyle/>
          <a:p>
            <a:pPr algn="just"/>
            <a:r>
              <a:rPr lang="zh-CN" altLang="en-US" sz="2800" smtClean="0"/>
              <a:t>在密码学中，</a:t>
            </a:r>
            <a:r>
              <a:rPr lang="en-US" altLang="zh-CN" sz="2800" smtClean="0"/>
              <a:t>S</a:t>
            </a:r>
            <a:r>
              <a:rPr lang="zh-CN" altLang="en-US" sz="2800" smtClean="0"/>
              <a:t>盒</a:t>
            </a:r>
            <a:r>
              <a:rPr lang="en-US" altLang="zh-CN" sz="2800" smtClean="0"/>
              <a:t>(Substitution-box)</a:t>
            </a:r>
            <a:r>
              <a:rPr lang="zh-CN" altLang="en-US" sz="2800" smtClean="0"/>
              <a:t>是对称密钥算法执行置换计算的基本结构。</a:t>
            </a:r>
            <a:r>
              <a:rPr lang="en-US" altLang="zh-CN" sz="2800" smtClean="0"/>
              <a:t>S</a:t>
            </a:r>
            <a:r>
              <a:rPr lang="zh-CN" altLang="en-US" sz="2800" smtClean="0"/>
              <a:t>盒用在分组密码算法中，是非线性结构，其密码强度直接决定了密码算法的好坏。</a:t>
            </a:r>
            <a:endParaRPr lang="en-US" altLang="zh-CN" sz="2800" smtClean="0"/>
          </a:p>
          <a:p>
            <a:pPr algn="just"/>
            <a:r>
              <a:rPr lang="en-US" altLang="zh-CN" sz="2800" smtClean="0"/>
              <a:t>S</a:t>
            </a:r>
            <a:r>
              <a:rPr lang="zh-CN" altLang="en-US" sz="2800" smtClean="0"/>
              <a:t>盒的功能就是一种简单的“代替”操作。一个</a:t>
            </a:r>
            <a:r>
              <a:rPr lang="en-US" altLang="zh-CN" sz="2800" i="1" smtClean="0">
                <a:latin typeface="Times New Roman" panose="02020603050405020304" pitchFamily="18" charset="0"/>
                <a:cs typeface="Times New Roman" panose="02020603050405020304" pitchFamily="18" charset="0"/>
              </a:rPr>
              <a:t>n</a:t>
            </a:r>
            <a:r>
              <a:rPr lang="zh-CN" altLang="en-US" sz="2800" smtClean="0"/>
              <a:t>输入、</a:t>
            </a:r>
            <a:r>
              <a:rPr lang="en-US" altLang="zh-CN" sz="2800" i="1" smtClean="0">
                <a:latin typeface="Times New Roman" panose="02020603050405020304" pitchFamily="18" charset="0"/>
                <a:cs typeface="Times New Roman" panose="02020603050405020304" pitchFamily="18" charset="0"/>
              </a:rPr>
              <a:t>m</a:t>
            </a:r>
            <a:r>
              <a:rPr lang="zh-CN" altLang="en-US" sz="2800" smtClean="0"/>
              <a:t>输出的</a:t>
            </a:r>
            <a:r>
              <a:rPr lang="en-US" altLang="zh-CN" sz="2800" smtClean="0"/>
              <a:t>S</a:t>
            </a:r>
            <a:r>
              <a:rPr lang="zh-CN" altLang="en-US" sz="2800" smtClean="0"/>
              <a:t>盒所实现的功能是：从二元域</a:t>
            </a:r>
            <a:r>
              <a:rPr lang="en-US" altLang="zh-CN" sz="2800" smtClean="0"/>
              <a:t>F</a:t>
            </a:r>
            <a:r>
              <a:rPr lang="en-US" altLang="zh-CN" sz="2800" i="1" baseline="-25000" smtClean="0">
                <a:latin typeface="Times New Roman" panose="02020603050405020304" pitchFamily="18" charset="0"/>
                <a:cs typeface="Times New Roman" panose="02020603050405020304" pitchFamily="18" charset="0"/>
              </a:rPr>
              <a:t>2</a:t>
            </a:r>
            <a:r>
              <a:rPr lang="zh-CN" altLang="en-US" sz="2800" smtClean="0"/>
              <a:t>上的</a:t>
            </a:r>
            <a:r>
              <a:rPr lang="en-US" altLang="zh-CN" sz="2800" i="1" smtClean="0">
                <a:latin typeface="Times New Roman" panose="02020603050405020304" pitchFamily="18" charset="0"/>
                <a:cs typeface="Times New Roman" panose="02020603050405020304" pitchFamily="18" charset="0"/>
              </a:rPr>
              <a:t>n</a:t>
            </a:r>
            <a:r>
              <a:rPr lang="zh-CN" altLang="en-US" sz="2800" smtClean="0"/>
              <a:t>维向量空间</a:t>
            </a:r>
            <a:r>
              <a:rPr lang="en-US" altLang="zh-CN" sz="2800" smtClean="0"/>
              <a:t>F</a:t>
            </a:r>
            <a:r>
              <a:rPr lang="en-US" altLang="zh-CN" sz="2800" baseline="-25000" smtClean="0"/>
              <a:t>2</a:t>
            </a:r>
            <a:r>
              <a:rPr lang="zh-CN" altLang="en-US" sz="2800" smtClean="0"/>
              <a:t>到二元域</a:t>
            </a:r>
            <a:r>
              <a:rPr lang="en-US" altLang="zh-CN" sz="2800" smtClean="0"/>
              <a:t>F</a:t>
            </a:r>
            <a:r>
              <a:rPr lang="en-US" altLang="zh-CN" sz="2800" baseline="-25000" smtClean="0"/>
              <a:t>2</a:t>
            </a:r>
            <a:r>
              <a:rPr lang="zh-CN" altLang="en-US" sz="2800" smtClean="0"/>
              <a:t>上的</a:t>
            </a:r>
            <a:r>
              <a:rPr lang="en-US" altLang="zh-CN" sz="2800" i="1" smtClean="0">
                <a:latin typeface="Times New Roman" panose="02020603050405020304" pitchFamily="18" charset="0"/>
                <a:cs typeface="Times New Roman" panose="02020603050405020304" pitchFamily="18" charset="0"/>
              </a:rPr>
              <a:t>m</a:t>
            </a:r>
            <a:r>
              <a:rPr lang="zh-CN" altLang="en-US" sz="2800" smtClean="0"/>
              <a:t>维向量空间</a:t>
            </a:r>
            <a:r>
              <a:rPr lang="en-US" altLang="zh-CN" sz="2800" smtClean="0"/>
              <a:t>F</a:t>
            </a:r>
            <a:r>
              <a:rPr lang="en-US" altLang="zh-CN" sz="2800" baseline="-25000" smtClean="0"/>
              <a:t>2</a:t>
            </a:r>
            <a:r>
              <a:rPr lang="zh-CN" altLang="en-US" sz="2800" smtClean="0"/>
              <a:t>的映射。</a:t>
            </a:r>
          </a:p>
          <a:p>
            <a:pPr algn="just"/>
            <a:r>
              <a:rPr lang="zh-CN" altLang="en-US" sz="2800" smtClean="0"/>
              <a:t>构造</a:t>
            </a:r>
            <a:r>
              <a:rPr lang="en-US" altLang="zh-CN" sz="2800" smtClean="0"/>
              <a:t>S</a:t>
            </a:r>
            <a:r>
              <a:rPr lang="zh-CN" altLang="en-US" sz="2800" smtClean="0"/>
              <a:t>盒常用的方法有</a:t>
            </a:r>
            <a:r>
              <a:rPr lang="en-US" altLang="zh-CN" sz="2800" smtClean="0"/>
              <a:t>3</a:t>
            </a:r>
            <a:r>
              <a:rPr lang="zh-CN" altLang="en-US" sz="2800" smtClean="0"/>
              <a:t>种：</a:t>
            </a:r>
            <a:r>
              <a:rPr lang="zh-CN" altLang="en-US" sz="2800" smtClean="0">
                <a:solidFill>
                  <a:srgbClr val="FFFF00"/>
                </a:solidFill>
              </a:rPr>
              <a:t>随机选择、人为构造和数学方法构造</a:t>
            </a:r>
            <a:r>
              <a:rPr lang="zh-CN" altLang="en-US" sz="2800" smtClean="0"/>
              <a:t>。</a:t>
            </a:r>
          </a:p>
          <a:p>
            <a:pPr algn="just"/>
            <a:endParaRPr lang="zh-CN" altLang="en-US" sz="2800" smtClean="0"/>
          </a:p>
        </p:txBody>
      </p:sp>
      <p:sp>
        <p:nvSpPr>
          <p:cNvPr id="4" name="日期占位符 3"/>
          <p:cNvSpPr>
            <a:spLocks noGrp="1"/>
          </p:cNvSpPr>
          <p:nvPr>
            <p:ph type="dt" sz="quarter" idx="10"/>
          </p:nvPr>
        </p:nvSpPr>
        <p:spPr/>
        <p:txBody>
          <a:bodyPr/>
          <a:lstStyle/>
          <a:p>
            <a:pPr>
              <a:defRPr/>
            </a:pPr>
            <a:fld id="{EA3864EC-E110-4E1C-8C96-A8F878603683}" type="datetime1">
              <a:rPr lang="zh-CN" altLang="en-US" smtClean="0"/>
              <a:pPr>
                <a:defRPr/>
              </a:pPr>
              <a:t>2023/3/17</a:t>
            </a:fld>
            <a:endParaRPr lang="en-US" altLang="zh-CN"/>
          </a:p>
        </p:txBody>
      </p:sp>
      <p:sp>
        <p:nvSpPr>
          <p:cNvPr id="68613" name="灯片编号占位符 4"/>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0D3FC01-1FDB-4522-99EE-B15FC6F7A7C6}" type="slidenum">
              <a:rPr kumimoji="0" lang="en-US" altLang="zh-CN" sz="1800" smtClean="0">
                <a:solidFill>
                  <a:srgbClr val="FFFFCC"/>
                </a:solidFill>
              </a:rPr>
              <a:pPr>
                <a:spcBef>
                  <a:spcPct val="0"/>
                </a:spcBef>
                <a:buClrTx/>
                <a:buSzTx/>
                <a:buFontTx/>
                <a:buNone/>
              </a:pPr>
              <a:t>55</a:t>
            </a:fld>
            <a:endParaRPr kumimoji="0" lang="en-US" altLang="zh-CN" sz="1800" smtClean="0">
              <a:solidFill>
                <a:srgbClr val="FFFFCC"/>
              </a:solidFill>
            </a:endParaRPr>
          </a:p>
        </p:txBody>
      </p:sp>
    </p:spTree>
    <p:extLst>
      <p:ext uri="{BB962C8B-B14F-4D97-AF65-F5344CB8AC3E}">
        <p14:creationId xmlns:p14="http://schemas.microsoft.com/office/powerpoint/2010/main" val="34770233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484710" y="452718"/>
            <a:ext cx="7055380" cy="804582"/>
          </a:xfrm>
        </p:spPr>
        <p:txBody>
          <a:bodyPr/>
          <a:lstStyle/>
          <a:p>
            <a:r>
              <a:rPr lang="en-US" altLang="zh-CN" dirty="0" smtClean="0">
                <a:solidFill>
                  <a:srgbClr val="FFC000"/>
                </a:solidFill>
              </a:rPr>
              <a:t>DES</a:t>
            </a:r>
            <a:r>
              <a:rPr lang="zh-CN" altLang="en-US" dirty="0" smtClean="0">
                <a:solidFill>
                  <a:srgbClr val="FFC000"/>
                </a:solidFill>
              </a:rPr>
              <a:t>算法中的</a:t>
            </a:r>
            <a:r>
              <a:rPr lang="en-US" altLang="zh-CN" dirty="0" smtClean="0">
                <a:solidFill>
                  <a:srgbClr val="FFC000"/>
                </a:solidFill>
              </a:rPr>
              <a:t>S</a:t>
            </a:r>
            <a:r>
              <a:rPr lang="zh-CN" altLang="en-US" dirty="0" smtClean="0">
                <a:solidFill>
                  <a:srgbClr val="FFC000"/>
                </a:solidFill>
              </a:rPr>
              <a:t>盒</a:t>
            </a:r>
          </a:p>
        </p:txBody>
      </p:sp>
      <p:pic>
        <p:nvPicPr>
          <p:cNvPr id="69635" name="内容占位符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16278" y="1662906"/>
            <a:ext cx="3887788" cy="4757737"/>
          </a:xfrm>
        </p:spPr>
      </p:pic>
      <p:sp>
        <p:nvSpPr>
          <p:cNvPr id="4" name="日期占位符 3"/>
          <p:cNvSpPr>
            <a:spLocks noGrp="1"/>
          </p:cNvSpPr>
          <p:nvPr>
            <p:ph type="dt" sz="quarter" idx="10"/>
          </p:nvPr>
        </p:nvSpPr>
        <p:spPr/>
        <p:txBody>
          <a:bodyPr/>
          <a:lstStyle/>
          <a:p>
            <a:pPr>
              <a:defRPr/>
            </a:pPr>
            <a:fld id="{EA3864EC-E110-4E1C-8C96-A8F878603683}" type="datetime1">
              <a:rPr lang="zh-CN" altLang="en-US" smtClean="0"/>
              <a:pPr>
                <a:defRPr/>
              </a:pPr>
              <a:t>2023/3/17</a:t>
            </a:fld>
            <a:endParaRPr lang="en-US" altLang="zh-CN"/>
          </a:p>
        </p:txBody>
      </p:sp>
      <p:sp>
        <p:nvSpPr>
          <p:cNvPr id="69637" name="灯片编号占位符 4"/>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B669049-05F0-408F-B504-0CA76E67F37B}" type="slidenum">
              <a:rPr kumimoji="0" lang="en-US" altLang="zh-CN" sz="1800" smtClean="0">
                <a:solidFill>
                  <a:srgbClr val="FFFFCC"/>
                </a:solidFill>
              </a:rPr>
              <a:pPr>
                <a:spcBef>
                  <a:spcPct val="0"/>
                </a:spcBef>
                <a:buClrTx/>
                <a:buSzTx/>
                <a:buFontTx/>
                <a:buNone/>
              </a:pPr>
              <a:t>56</a:t>
            </a:fld>
            <a:endParaRPr kumimoji="0" lang="en-US" altLang="zh-CN" sz="1800" smtClean="0">
              <a:solidFill>
                <a:srgbClr val="FFFFCC"/>
              </a:solidFill>
            </a:endParaRPr>
          </a:p>
        </p:txBody>
      </p:sp>
      <p:sp>
        <p:nvSpPr>
          <p:cNvPr id="69638" name="矩形 6"/>
          <p:cNvSpPr>
            <a:spLocks noChangeArrowheads="1"/>
          </p:cNvSpPr>
          <p:nvPr/>
        </p:nvSpPr>
        <p:spPr bwMode="auto">
          <a:xfrm>
            <a:off x="4435634" y="2438400"/>
            <a:ext cx="4319588" cy="309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just">
              <a:spcBef>
                <a:spcPts val="600"/>
              </a:spcBef>
              <a:buClrTx/>
              <a:buSzTx/>
              <a:buFont typeface="Arial" panose="020B0604020202020204" pitchFamily="34" charset="0"/>
              <a:buChar char="•"/>
            </a:pPr>
            <a:r>
              <a:rPr kumimoji="0" lang="en-US" altLang="zh-CN" sz="2000" dirty="0">
                <a:solidFill>
                  <a:srgbClr val="FFC000"/>
                </a:solidFill>
              </a:rPr>
              <a:t>DES</a:t>
            </a:r>
            <a:r>
              <a:rPr kumimoji="0" lang="zh-CN" altLang="en-US" sz="2000" dirty="0">
                <a:solidFill>
                  <a:srgbClr val="FFC000"/>
                </a:solidFill>
              </a:rPr>
              <a:t>算法一共有</a:t>
            </a:r>
            <a:r>
              <a:rPr kumimoji="0" lang="en-US" altLang="zh-CN" sz="2000" dirty="0">
                <a:solidFill>
                  <a:srgbClr val="FFC000"/>
                </a:solidFill>
              </a:rPr>
              <a:t>8</a:t>
            </a:r>
            <a:r>
              <a:rPr kumimoji="0" lang="zh-CN" altLang="en-US" sz="2000" dirty="0">
                <a:solidFill>
                  <a:srgbClr val="FFC000"/>
                </a:solidFill>
              </a:rPr>
              <a:t>个</a:t>
            </a:r>
            <a:r>
              <a:rPr kumimoji="0" lang="en-US" altLang="zh-CN" sz="2000" dirty="0">
                <a:solidFill>
                  <a:srgbClr val="FFC000"/>
                </a:solidFill>
              </a:rPr>
              <a:t>S</a:t>
            </a:r>
            <a:r>
              <a:rPr kumimoji="0" lang="zh-CN" altLang="en-US" sz="2000" dirty="0">
                <a:solidFill>
                  <a:srgbClr val="FFC000"/>
                </a:solidFill>
              </a:rPr>
              <a:t>盒</a:t>
            </a:r>
            <a:endParaRPr kumimoji="0" lang="en-US" altLang="zh-CN" sz="2000" dirty="0">
              <a:solidFill>
                <a:srgbClr val="FFC000"/>
              </a:solidFill>
            </a:endParaRPr>
          </a:p>
          <a:p>
            <a:pPr algn="just">
              <a:spcBef>
                <a:spcPts val="600"/>
              </a:spcBef>
              <a:buClrTx/>
              <a:buSzTx/>
              <a:buFont typeface="Arial" panose="020B0604020202020204" pitchFamily="34" charset="0"/>
              <a:buChar char="•"/>
            </a:pPr>
            <a:r>
              <a:rPr kumimoji="0" lang="zh-CN" altLang="en-US" sz="2000" dirty="0" smtClean="0">
                <a:solidFill>
                  <a:srgbClr val="FFC000"/>
                </a:solidFill>
              </a:rPr>
              <a:t>每个</a:t>
            </a:r>
            <a:r>
              <a:rPr kumimoji="0" lang="en-US" altLang="zh-CN" sz="2000" dirty="0">
                <a:solidFill>
                  <a:srgbClr val="FFC000"/>
                </a:solidFill>
              </a:rPr>
              <a:t>S</a:t>
            </a:r>
            <a:r>
              <a:rPr kumimoji="0" lang="zh-CN" altLang="en-US" sz="2000" dirty="0">
                <a:solidFill>
                  <a:srgbClr val="FFC000"/>
                </a:solidFill>
              </a:rPr>
              <a:t>盒都是</a:t>
            </a:r>
            <a:r>
              <a:rPr kumimoji="0" lang="en-US" altLang="zh-CN" sz="2000" dirty="0">
                <a:solidFill>
                  <a:srgbClr val="FFC000"/>
                </a:solidFill>
              </a:rPr>
              <a:t>4×16</a:t>
            </a:r>
            <a:r>
              <a:rPr kumimoji="0" lang="zh-CN" altLang="en-US" sz="2000" dirty="0">
                <a:solidFill>
                  <a:srgbClr val="FFC000"/>
                </a:solidFill>
              </a:rPr>
              <a:t>的矩阵，每一行包括所有</a:t>
            </a:r>
            <a:r>
              <a:rPr kumimoji="0" lang="en-US" altLang="zh-CN" sz="2000" dirty="0">
                <a:solidFill>
                  <a:srgbClr val="FFC000"/>
                </a:solidFill>
              </a:rPr>
              <a:t>16</a:t>
            </a:r>
            <a:r>
              <a:rPr kumimoji="0" lang="zh-CN" altLang="en-US" sz="2000" dirty="0">
                <a:solidFill>
                  <a:srgbClr val="FFC000"/>
                </a:solidFill>
              </a:rPr>
              <a:t>种</a:t>
            </a:r>
            <a:r>
              <a:rPr kumimoji="0" lang="en-US" altLang="zh-CN" sz="2000" dirty="0">
                <a:solidFill>
                  <a:srgbClr val="FFC000"/>
                </a:solidFill>
              </a:rPr>
              <a:t>4</a:t>
            </a:r>
            <a:r>
              <a:rPr kumimoji="0" lang="zh-CN" altLang="en-US" sz="2000" dirty="0">
                <a:solidFill>
                  <a:srgbClr val="FFC000"/>
                </a:solidFill>
              </a:rPr>
              <a:t>位二进制。</a:t>
            </a:r>
            <a:endParaRPr kumimoji="0" lang="en-US" altLang="zh-CN" sz="2000" dirty="0">
              <a:solidFill>
                <a:srgbClr val="FFC000"/>
              </a:solidFill>
            </a:endParaRPr>
          </a:p>
          <a:p>
            <a:pPr algn="just">
              <a:spcBef>
                <a:spcPts val="600"/>
              </a:spcBef>
              <a:buClrTx/>
              <a:buSzTx/>
              <a:buFont typeface="Arial" panose="020B0604020202020204" pitchFamily="34" charset="0"/>
              <a:buChar char="•"/>
            </a:pPr>
            <a:r>
              <a:rPr kumimoji="0" lang="zh-CN" altLang="en-US" sz="2000" dirty="0" smtClean="0">
                <a:solidFill>
                  <a:srgbClr val="FFC000"/>
                </a:solidFill>
              </a:rPr>
              <a:t>输入</a:t>
            </a:r>
            <a:r>
              <a:rPr kumimoji="0" lang="zh-CN" altLang="en-US" sz="2000" dirty="0">
                <a:solidFill>
                  <a:srgbClr val="FFC000"/>
                </a:solidFill>
              </a:rPr>
              <a:t>是</a:t>
            </a:r>
            <a:r>
              <a:rPr kumimoji="0" lang="en-US" altLang="zh-CN" sz="2000" dirty="0">
                <a:solidFill>
                  <a:srgbClr val="FFC000"/>
                </a:solidFill>
              </a:rPr>
              <a:t>6</a:t>
            </a:r>
            <a:r>
              <a:rPr kumimoji="0" lang="zh-CN" altLang="en-US" sz="2000" dirty="0">
                <a:solidFill>
                  <a:srgbClr val="FFC000"/>
                </a:solidFill>
              </a:rPr>
              <a:t>位二进制数，输出为</a:t>
            </a:r>
            <a:r>
              <a:rPr kumimoji="0" lang="en-US" altLang="zh-CN" sz="2000" dirty="0">
                <a:solidFill>
                  <a:srgbClr val="FFC000"/>
                </a:solidFill>
              </a:rPr>
              <a:t>4</a:t>
            </a:r>
            <a:r>
              <a:rPr kumimoji="0" lang="zh-CN" altLang="en-US" sz="2000" dirty="0">
                <a:solidFill>
                  <a:srgbClr val="FFC000"/>
                </a:solidFill>
              </a:rPr>
              <a:t>位二进制。</a:t>
            </a:r>
            <a:endParaRPr kumimoji="0" lang="en-US" altLang="zh-CN" sz="2000" dirty="0">
              <a:solidFill>
                <a:srgbClr val="FFC000"/>
              </a:solidFill>
            </a:endParaRPr>
          </a:p>
          <a:p>
            <a:pPr algn="just">
              <a:spcBef>
                <a:spcPts val="600"/>
              </a:spcBef>
              <a:buClrTx/>
              <a:buSzTx/>
              <a:buFont typeface="Arial" panose="020B0604020202020204" pitchFamily="34" charset="0"/>
              <a:buChar char="•"/>
            </a:pPr>
            <a:r>
              <a:rPr kumimoji="0" lang="zh-CN" altLang="en-US" sz="2000" dirty="0" smtClean="0">
                <a:solidFill>
                  <a:srgbClr val="FFC000"/>
                </a:solidFill>
              </a:rPr>
              <a:t>输入</a:t>
            </a:r>
            <a:r>
              <a:rPr kumimoji="0" lang="zh-CN" altLang="en-US" sz="2000" dirty="0">
                <a:solidFill>
                  <a:srgbClr val="FFC000"/>
                </a:solidFill>
              </a:rPr>
              <a:t>六位</a:t>
            </a:r>
            <a:r>
              <a:rPr kumimoji="0" lang="zh-CN" altLang="en-US" sz="2000" dirty="0" smtClean="0">
                <a:solidFill>
                  <a:srgbClr val="FFC000"/>
                </a:solidFill>
              </a:rPr>
              <a:t>二进制数中，</a:t>
            </a:r>
            <a:r>
              <a:rPr kumimoji="0" lang="zh-CN" altLang="en-US" sz="2000" dirty="0">
                <a:solidFill>
                  <a:srgbClr val="FFC000"/>
                </a:solidFill>
              </a:rPr>
              <a:t>第一位与第六位二进制数对应的十进制数代表</a:t>
            </a:r>
            <a:r>
              <a:rPr kumimoji="0" lang="en-US" altLang="zh-CN" sz="2000" dirty="0">
                <a:solidFill>
                  <a:srgbClr val="FFC000"/>
                </a:solidFill>
              </a:rPr>
              <a:t>S</a:t>
            </a:r>
            <a:r>
              <a:rPr kumimoji="0" lang="zh-CN" altLang="en-US" sz="2000" dirty="0">
                <a:solidFill>
                  <a:srgbClr val="FFC000"/>
                </a:solidFill>
              </a:rPr>
              <a:t>盒中的行，中间</a:t>
            </a:r>
            <a:r>
              <a:rPr kumimoji="0" lang="en-US" altLang="zh-CN" sz="2000" dirty="0">
                <a:solidFill>
                  <a:srgbClr val="FFC000"/>
                </a:solidFill>
              </a:rPr>
              <a:t>4</a:t>
            </a:r>
            <a:r>
              <a:rPr kumimoji="0" lang="zh-CN" altLang="en-US" sz="2000" dirty="0">
                <a:solidFill>
                  <a:srgbClr val="FFC000"/>
                </a:solidFill>
              </a:rPr>
              <a:t>位二进制对应的十进制数对应</a:t>
            </a:r>
            <a:r>
              <a:rPr kumimoji="0" lang="en-US" altLang="zh-CN" sz="2000" dirty="0">
                <a:solidFill>
                  <a:srgbClr val="FFC000"/>
                </a:solidFill>
              </a:rPr>
              <a:t>S</a:t>
            </a:r>
            <a:r>
              <a:rPr kumimoji="0" lang="zh-CN" altLang="en-US" sz="2000" dirty="0">
                <a:solidFill>
                  <a:srgbClr val="FFC000"/>
                </a:solidFill>
              </a:rPr>
              <a:t>盒中的列</a:t>
            </a:r>
            <a:r>
              <a:rPr kumimoji="0" lang="en-US" altLang="zh-CN" sz="2000" dirty="0">
                <a:solidFill>
                  <a:srgbClr val="FFC000"/>
                </a:solidFill>
              </a:rPr>
              <a:t>.</a:t>
            </a:r>
            <a:endParaRPr kumimoji="0" lang="zh-CN" altLang="en-US" sz="2000" dirty="0">
              <a:solidFill>
                <a:srgbClr val="FFC000"/>
              </a:solidFill>
            </a:endParaRPr>
          </a:p>
        </p:txBody>
      </p:sp>
    </p:spTree>
    <p:extLst>
      <p:ext uri="{BB962C8B-B14F-4D97-AF65-F5344CB8AC3E}">
        <p14:creationId xmlns:p14="http://schemas.microsoft.com/office/powerpoint/2010/main" val="25944216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484710" y="452718"/>
            <a:ext cx="7055380" cy="842682"/>
          </a:xfrm>
        </p:spPr>
        <p:txBody>
          <a:bodyPr/>
          <a:lstStyle/>
          <a:p>
            <a:r>
              <a:rPr lang="en-US" altLang="zh-CN" dirty="0" smtClean="0">
                <a:solidFill>
                  <a:srgbClr val="FFC000"/>
                </a:solidFill>
              </a:rPr>
              <a:t>AES</a:t>
            </a:r>
            <a:r>
              <a:rPr lang="zh-CN" altLang="en-US" dirty="0" smtClean="0">
                <a:solidFill>
                  <a:srgbClr val="FFC000"/>
                </a:solidFill>
              </a:rPr>
              <a:t>中的</a:t>
            </a:r>
            <a:r>
              <a:rPr lang="en-US" altLang="zh-CN" dirty="0" smtClean="0">
                <a:solidFill>
                  <a:srgbClr val="FFC000"/>
                </a:solidFill>
              </a:rPr>
              <a:t>S</a:t>
            </a:r>
            <a:r>
              <a:rPr lang="zh-CN" altLang="en-US" dirty="0" smtClean="0">
                <a:solidFill>
                  <a:srgbClr val="FFC000"/>
                </a:solidFill>
              </a:rPr>
              <a:t>盒</a:t>
            </a:r>
          </a:p>
        </p:txBody>
      </p:sp>
      <p:sp>
        <p:nvSpPr>
          <p:cNvPr id="70659" name="内容占位符 2"/>
          <p:cNvSpPr>
            <a:spLocks noGrp="1"/>
          </p:cNvSpPr>
          <p:nvPr>
            <p:ph idx="1"/>
          </p:nvPr>
        </p:nvSpPr>
        <p:spPr>
          <a:xfrm>
            <a:off x="446088" y="1570730"/>
            <a:ext cx="8208962" cy="1248670"/>
          </a:xfrm>
        </p:spPr>
        <p:txBody>
          <a:bodyPr>
            <a:noAutofit/>
          </a:bodyPr>
          <a:lstStyle/>
          <a:p>
            <a:pPr algn="just"/>
            <a:r>
              <a:rPr lang="en-US" altLang="zh-CN" sz="2400" dirty="0" smtClean="0"/>
              <a:t>AES</a:t>
            </a:r>
            <a:r>
              <a:rPr lang="zh-CN" altLang="en-US" sz="2400" dirty="0" smtClean="0"/>
              <a:t>算法 的 </a:t>
            </a:r>
            <a:r>
              <a:rPr lang="en-US" altLang="zh-CN" sz="2400" dirty="0" smtClean="0"/>
              <a:t>s</a:t>
            </a:r>
            <a:r>
              <a:rPr lang="zh-CN" altLang="en-US" sz="2400" dirty="0" smtClean="0"/>
              <a:t>盒是基于数学方法来设计 的 ， 它利 用有限域 </a:t>
            </a:r>
            <a:r>
              <a:rPr lang="en-US" altLang="zh-CN" sz="2400" dirty="0" smtClean="0"/>
              <a:t>GF(2 )</a:t>
            </a:r>
            <a:r>
              <a:rPr lang="zh-CN" altLang="en-US" sz="2400" dirty="0" smtClean="0"/>
              <a:t>上 的乘法 求逆 运算 以及有 限域 </a:t>
            </a:r>
            <a:r>
              <a:rPr lang="en-US" altLang="zh-CN" sz="2400" dirty="0" smtClean="0"/>
              <a:t>GF(2) </a:t>
            </a:r>
            <a:r>
              <a:rPr lang="zh-CN" altLang="en-US" sz="2400" dirty="0" smtClean="0"/>
              <a:t>上的仿射运算构造了一个 </a:t>
            </a:r>
            <a:r>
              <a:rPr lang="en-US" altLang="zh-CN" sz="2400" dirty="0" smtClean="0"/>
              <a:t>8×8</a:t>
            </a:r>
            <a:r>
              <a:rPr lang="zh-CN" altLang="en-US" sz="2400" dirty="0" smtClean="0"/>
              <a:t>的非线性变换。</a:t>
            </a:r>
          </a:p>
        </p:txBody>
      </p:sp>
      <p:sp>
        <p:nvSpPr>
          <p:cNvPr id="4" name="日期占位符 3"/>
          <p:cNvSpPr>
            <a:spLocks noGrp="1"/>
          </p:cNvSpPr>
          <p:nvPr>
            <p:ph type="dt" sz="quarter" idx="10"/>
          </p:nvPr>
        </p:nvSpPr>
        <p:spPr>
          <a:xfrm rot="5400000">
            <a:off x="8330046" y="453794"/>
            <a:ext cx="990599" cy="228659"/>
          </a:xfrm>
        </p:spPr>
        <p:txBody>
          <a:bodyPr/>
          <a:lstStyle/>
          <a:p>
            <a:pPr>
              <a:defRPr/>
            </a:pPr>
            <a:fld id="{EA3864EC-E110-4E1C-8C96-A8F878603683}" type="datetime1">
              <a:rPr lang="zh-CN" altLang="en-US" smtClean="0"/>
              <a:pPr>
                <a:defRPr/>
              </a:pPr>
              <a:t>2023/3/17</a:t>
            </a:fld>
            <a:endParaRPr lang="en-US" altLang="zh-CN" dirty="0"/>
          </a:p>
        </p:txBody>
      </p:sp>
      <p:sp>
        <p:nvSpPr>
          <p:cNvPr id="70661" name="灯片编号占位符 4"/>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DE6560C-9527-471B-AA94-275EEF589832}" type="slidenum">
              <a:rPr kumimoji="0" lang="en-US" altLang="zh-CN" sz="1800" smtClean="0">
                <a:solidFill>
                  <a:srgbClr val="FFFFCC"/>
                </a:solidFill>
              </a:rPr>
              <a:pPr>
                <a:spcBef>
                  <a:spcPct val="0"/>
                </a:spcBef>
                <a:buClrTx/>
                <a:buSzTx/>
                <a:buFontTx/>
                <a:buNone/>
              </a:pPr>
              <a:t>57</a:t>
            </a:fld>
            <a:endParaRPr kumimoji="0" lang="en-US" altLang="zh-CN" sz="1800" smtClean="0">
              <a:solidFill>
                <a:srgbClr val="FFFFCC"/>
              </a:solidFill>
            </a:endParaRPr>
          </a:p>
        </p:txBody>
      </p:sp>
      <p:pic>
        <p:nvPicPr>
          <p:cNvPr id="70662"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325" y="3217069"/>
            <a:ext cx="880903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3"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7325" y="3943350"/>
            <a:ext cx="8969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4"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7325" y="4973046"/>
            <a:ext cx="8272462" cy="484779"/>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1366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en-US" altLang="zh-CN" smtClean="0"/>
              <a:t>SMS4</a:t>
            </a:r>
            <a:r>
              <a:rPr lang="zh-CN" altLang="en-US" smtClean="0"/>
              <a:t>中的</a:t>
            </a:r>
            <a:r>
              <a:rPr lang="en-US" altLang="zh-CN" smtClean="0"/>
              <a:t>S</a:t>
            </a:r>
            <a:r>
              <a:rPr lang="zh-CN" altLang="en-US" smtClean="0"/>
              <a:t>盒</a:t>
            </a:r>
          </a:p>
        </p:txBody>
      </p:sp>
      <p:pic>
        <p:nvPicPr>
          <p:cNvPr id="71683" name="内容占位符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84710" y="3406775"/>
            <a:ext cx="7172325" cy="2352675"/>
          </a:xfrm>
        </p:spPr>
      </p:pic>
      <p:sp>
        <p:nvSpPr>
          <p:cNvPr id="4" name="日期占位符 3"/>
          <p:cNvSpPr>
            <a:spLocks noGrp="1"/>
          </p:cNvSpPr>
          <p:nvPr>
            <p:ph type="dt" sz="quarter" idx="10"/>
          </p:nvPr>
        </p:nvSpPr>
        <p:spPr/>
        <p:txBody>
          <a:bodyPr/>
          <a:lstStyle/>
          <a:p>
            <a:pPr>
              <a:defRPr/>
            </a:pPr>
            <a:fld id="{EA3864EC-E110-4E1C-8C96-A8F878603683}" type="datetime1">
              <a:rPr lang="zh-CN" altLang="en-US" smtClean="0"/>
              <a:pPr>
                <a:defRPr/>
              </a:pPr>
              <a:t>2023/3/17</a:t>
            </a:fld>
            <a:endParaRPr lang="en-US" altLang="zh-CN"/>
          </a:p>
        </p:txBody>
      </p:sp>
      <p:sp>
        <p:nvSpPr>
          <p:cNvPr id="71685" name="灯片编号占位符 4"/>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160E5E1-EA75-421F-96C0-AC9785F15295}" type="slidenum">
              <a:rPr kumimoji="0" lang="en-US" altLang="zh-CN" sz="1800" smtClean="0">
                <a:solidFill>
                  <a:srgbClr val="FFFFCC"/>
                </a:solidFill>
              </a:rPr>
              <a:pPr>
                <a:spcBef>
                  <a:spcPct val="0"/>
                </a:spcBef>
                <a:buClrTx/>
                <a:buSzTx/>
                <a:buFontTx/>
                <a:buNone/>
              </a:pPr>
              <a:t>58</a:t>
            </a:fld>
            <a:endParaRPr kumimoji="0" lang="en-US" altLang="zh-CN" sz="1800" smtClean="0">
              <a:solidFill>
                <a:srgbClr val="FFFFCC"/>
              </a:solidFill>
            </a:endParaRPr>
          </a:p>
        </p:txBody>
      </p:sp>
      <p:pic>
        <p:nvPicPr>
          <p:cNvPr id="71686"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710" y="1696937"/>
            <a:ext cx="706755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21666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en-US" altLang="zh-CN" smtClean="0"/>
              <a:t>SMS4 S</a:t>
            </a:r>
            <a:r>
              <a:rPr lang="zh-CN" altLang="en-US" smtClean="0"/>
              <a:t>盒（续）</a:t>
            </a:r>
          </a:p>
        </p:txBody>
      </p:sp>
      <p:pic>
        <p:nvPicPr>
          <p:cNvPr id="72707" name="内容占位符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38213" y="2065338"/>
            <a:ext cx="6991350" cy="3867150"/>
          </a:xfrm>
        </p:spPr>
      </p:pic>
      <p:sp>
        <p:nvSpPr>
          <p:cNvPr id="4" name="日期占位符 3"/>
          <p:cNvSpPr>
            <a:spLocks noGrp="1"/>
          </p:cNvSpPr>
          <p:nvPr>
            <p:ph type="dt" sz="quarter" idx="10"/>
          </p:nvPr>
        </p:nvSpPr>
        <p:spPr/>
        <p:txBody>
          <a:bodyPr/>
          <a:lstStyle/>
          <a:p>
            <a:pPr>
              <a:defRPr/>
            </a:pPr>
            <a:fld id="{EA3864EC-E110-4E1C-8C96-A8F878603683}" type="datetime1">
              <a:rPr lang="zh-CN" altLang="en-US" smtClean="0"/>
              <a:pPr>
                <a:defRPr/>
              </a:pPr>
              <a:t>2023/3/17</a:t>
            </a:fld>
            <a:endParaRPr lang="en-US" altLang="zh-CN"/>
          </a:p>
        </p:txBody>
      </p:sp>
      <p:sp>
        <p:nvSpPr>
          <p:cNvPr id="72709" name="灯片编号占位符 4"/>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986669C-ADAC-486E-AA48-33CE9602A6FC}" type="slidenum">
              <a:rPr kumimoji="0" lang="en-US" altLang="zh-CN" sz="1800" smtClean="0">
                <a:solidFill>
                  <a:srgbClr val="FFFFCC"/>
                </a:solidFill>
              </a:rPr>
              <a:pPr>
                <a:spcBef>
                  <a:spcPct val="0"/>
                </a:spcBef>
                <a:buClrTx/>
                <a:buSzTx/>
                <a:buFontTx/>
                <a:buNone/>
              </a:pPr>
              <a:t>59</a:t>
            </a:fld>
            <a:endParaRPr kumimoji="0" lang="en-US" altLang="zh-CN" sz="1800" smtClean="0">
              <a:solidFill>
                <a:srgbClr val="FFFFCC"/>
              </a:solidFill>
            </a:endParaRPr>
          </a:p>
        </p:txBody>
      </p:sp>
    </p:spTree>
    <p:extLst>
      <p:ext uri="{BB962C8B-B14F-4D97-AF65-F5344CB8AC3E}">
        <p14:creationId xmlns:p14="http://schemas.microsoft.com/office/powerpoint/2010/main" val="824761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密码体制应满足以下要求</a:t>
            </a:r>
            <a:r>
              <a:rPr lang="en-US" altLang="zh-CN" dirty="0" smtClean="0"/>
              <a:t>:</a:t>
            </a:r>
            <a:endParaRPr lang="zh-CN" altLang="en-US" dirty="0"/>
          </a:p>
        </p:txBody>
      </p:sp>
      <p:sp>
        <p:nvSpPr>
          <p:cNvPr id="3" name="内容占位符 2"/>
          <p:cNvSpPr>
            <a:spLocks noGrp="1"/>
          </p:cNvSpPr>
          <p:nvPr>
            <p:ph idx="1"/>
          </p:nvPr>
        </p:nvSpPr>
        <p:spPr>
          <a:xfrm>
            <a:off x="336757" y="1628775"/>
            <a:ext cx="8092867" cy="3116962"/>
          </a:xfrm>
          <a:ln>
            <a:solidFill>
              <a:srgbClr val="FFC000"/>
            </a:solidFill>
          </a:ln>
        </p:spPr>
        <p:txBody>
          <a:bodyPr>
            <a:normAutofit/>
          </a:bodyPr>
          <a:lstStyle/>
          <a:p>
            <a:pPr algn="just">
              <a:lnSpc>
                <a:spcPct val="120000"/>
              </a:lnSpc>
            </a:pPr>
            <a:r>
              <a:rPr lang="zh-CN" altLang="en-US" dirty="0" smtClean="0"/>
              <a:t>即使达不到理论上的不可破，也应当是实际不可破的。即</a:t>
            </a:r>
            <a:r>
              <a:rPr lang="zh-CN" altLang="en-US" dirty="0" smtClean="0">
                <a:solidFill>
                  <a:srgbClr val="FFFF00"/>
                </a:solidFill>
              </a:rPr>
              <a:t>应能抵挡各种可能的攻击；</a:t>
            </a:r>
            <a:endParaRPr lang="en-US" altLang="zh-CN" dirty="0" smtClean="0">
              <a:solidFill>
                <a:srgbClr val="FFFF00"/>
              </a:solidFill>
            </a:endParaRPr>
          </a:p>
          <a:p>
            <a:pPr algn="just">
              <a:lnSpc>
                <a:spcPct val="120000"/>
              </a:lnSpc>
            </a:pPr>
            <a:r>
              <a:rPr lang="zh-CN" altLang="en-US" dirty="0" smtClean="0"/>
              <a:t>一切秘密蕴含于密钥之中。即</a:t>
            </a:r>
            <a:r>
              <a:rPr lang="zh-CN" altLang="en-US" dirty="0" smtClean="0">
                <a:solidFill>
                  <a:srgbClr val="FFFF00"/>
                </a:solidFill>
              </a:rPr>
              <a:t>只要敌手不知道密钥，就不能由已知信息推出未知明文；</a:t>
            </a:r>
            <a:endParaRPr lang="en-US" altLang="zh-CN" dirty="0" smtClean="0">
              <a:solidFill>
                <a:srgbClr val="FFFF00"/>
              </a:solidFill>
            </a:endParaRPr>
          </a:p>
          <a:p>
            <a:pPr algn="just">
              <a:lnSpc>
                <a:spcPct val="120000"/>
              </a:lnSpc>
            </a:pPr>
            <a:r>
              <a:rPr lang="zh-CN" altLang="en-US" dirty="0"/>
              <a:t>加密算法和解密算法必须适用密钥空间中所有可能的值，即</a:t>
            </a:r>
            <a:r>
              <a:rPr lang="zh-CN" altLang="en-US" dirty="0" smtClean="0">
                <a:solidFill>
                  <a:srgbClr val="FFFF00"/>
                </a:solidFill>
              </a:rPr>
              <a:t>弱密钥应尽可能少；</a:t>
            </a:r>
            <a:endParaRPr lang="en-US" altLang="zh-CN" dirty="0" smtClean="0">
              <a:solidFill>
                <a:srgbClr val="FFFF00"/>
              </a:solidFill>
            </a:endParaRPr>
          </a:p>
          <a:p>
            <a:pPr algn="just">
              <a:lnSpc>
                <a:spcPct val="120000"/>
              </a:lnSpc>
            </a:pPr>
            <a:r>
              <a:rPr lang="zh-CN" altLang="en-US" dirty="0"/>
              <a:t>应具有很好的实现性能</a:t>
            </a:r>
            <a:r>
              <a:rPr lang="zh-CN" altLang="en-US" dirty="0" smtClean="0"/>
              <a:t>，即</a:t>
            </a:r>
            <a:r>
              <a:rPr lang="zh-CN" altLang="en-US" dirty="0">
                <a:solidFill>
                  <a:srgbClr val="FFFF00"/>
                </a:solidFill>
              </a:rPr>
              <a:t>应满足</a:t>
            </a:r>
            <a:r>
              <a:rPr lang="zh-CN" altLang="en-US" dirty="0" smtClean="0">
                <a:solidFill>
                  <a:srgbClr val="FFFF00"/>
                </a:solidFill>
              </a:rPr>
              <a:t>实际需要。</a:t>
            </a:r>
            <a:endParaRPr lang="zh-CN" altLang="en-US" dirty="0">
              <a:solidFill>
                <a:srgbClr val="FFFF00"/>
              </a:solidFill>
            </a:endParaRPr>
          </a:p>
        </p:txBody>
      </p:sp>
      <p:sp>
        <p:nvSpPr>
          <p:cNvPr id="4" name="文本框 3"/>
          <p:cNvSpPr txBox="1"/>
          <p:nvPr/>
        </p:nvSpPr>
        <p:spPr>
          <a:xfrm>
            <a:off x="713184" y="5011116"/>
            <a:ext cx="6460743" cy="715581"/>
          </a:xfrm>
          <a:prstGeom prst="rect">
            <a:avLst/>
          </a:prstGeom>
          <a:noFill/>
        </p:spPr>
        <p:txBody>
          <a:bodyPr wrap="none" rtlCol="0">
            <a:spAutoFit/>
          </a:bodyPr>
          <a:lstStyle/>
          <a:p>
            <a:pPr marL="214313" indent="-214313">
              <a:buFont typeface="Arial" panose="020B0604020202020204" pitchFamily="34" charset="0"/>
              <a:buChar char="•"/>
            </a:pPr>
            <a:r>
              <a:rPr lang="zh-CN" altLang="en-US" sz="1350" dirty="0">
                <a:solidFill>
                  <a:srgbClr val="FFFF00"/>
                </a:solidFill>
              </a:rPr>
              <a:t>对称密码体制</a:t>
            </a:r>
            <a:r>
              <a:rPr lang="zh-CN" altLang="en-US" sz="1350" dirty="0"/>
              <a:t>：加密密钥与解密密钥相同，即单密钥密码体制；</a:t>
            </a:r>
            <a:endParaRPr lang="en-US" altLang="zh-CN" sz="1350" dirty="0"/>
          </a:p>
          <a:p>
            <a:pPr marL="214313" indent="-214313">
              <a:buFont typeface="Arial" panose="020B0604020202020204" pitchFamily="34" charset="0"/>
              <a:buChar char="•"/>
            </a:pPr>
            <a:endParaRPr lang="en-US" altLang="zh-CN" sz="1350" dirty="0"/>
          </a:p>
          <a:p>
            <a:pPr marL="214313" indent="-214313">
              <a:buFont typeface="Arial" panose="020B0604020202020204" pitchFamily="34" charset="0"/>
              <a:buChar char="•"/>
            </a:pPr>
            <a:r>
              <a:rPr lang="zh-CN" altLang="en-US" sz="1350" dirty="0">
                <a:solidFill>
                  <a:srgbClr val="FFFF00"/>
                </a:solidFill>
              </a:rPr>
              <a:t>公钥密码体制</a:t>
            </a:r>
            <a:r>
              <a:rPr lang="zh-CN" altLang="en-US" sz="1350" dirty="0"/>
              <a:t>：加密密钥与解密密钥不同，即非对称密码体制、双钥密码体制。</a:t>
            </a:r>
          </a:p>
        </p:txBody>
      </p:sp>
      <p:sp>
        <p:nvSpPr>
          <p:cNvPr id="5" name="文本框 4"/>
          <p:cNvSpPr txBox="1"/>
          <p:nvPr/>
        </p:nvSpPr>
        <p:spPr>
          <a:xfrm>
            <a:off x="7359616" y="5068825"/>
            <a:ext cx="312906" cy="300082"/>
          </a:xfrm>
          <a:prstGeom prst="rect">
            <a:avLst/>
          </a:prstGeom>
          <a:solidFill>
            <a:schemeClr val="tx1"/>
          </a:solidFill>
        </p:spPr>
        <p:txBody>
          <a:bodyPr wrap="none" rtlCol="0">
            <a:spAutoFit/>
          </a:bodyPr>
          <a:lstStyle/>
          <a:p>
            <a:r>
              <a:rPr lang="en-US" altLang="zh-CN" sz="1350" i="1" dirty="0" err="1">
                <a:solidFill>
                  <a:srgbClr val="7030A0"/>
                </a:solidFill>
                <a:latin typeface="Times New Roman" panose="02020603050405020304" pitchFamily="18" charset="0"/>
                <a:cs typeface="Times New Roman" panose="02020603050405020304" pitchFamily="18" charset="0"/>
              </a:rPr>
              <a:t>k</a:t>
            </a:r>
            <a:r>
              <a:rPr lang="en-US" altLang="zh-CN" sz="1350" i="1" baseline="-25000" dirty="0" err="1">
                <a:solidFill>
                  <a:srgbClr val="7030A0"/>
                </a:solidFill>
                <a:latin typeface="Times New Roman" panose="02020603050405020304" pitchFamily="18" charset="0"/>
                <a:cs typeface="Times New Roman" panose="02020603050405020304" pitchFamily="18" charset="0"/>
              </a:rPr>
              <a:t>e</a:t>
            </a:r>
            <a:endParaRPr lang="zh-CN" altLang="en-US" sz="1350" i="1" baseline="-25000" dirty="0">
              <a:solidFill>
                <a:srgbClr val="7030A0"/>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8033425" y="5068825"/>
            <a:ext cx="319318" cy="300082"/>
          </a:xfrm>
          <a:prstGeom prst="rect">
            <a:avLst/>
          </a:prstGeom>
          <a:solidFill>
            <a:schemeClr val="tx1"/>
          </a:solidFill>
        </p:spPr>
        <p:txBody>
          <a:bodyPr wrap="none" rtlCol="0">
            <a:spAutoFit/>
          </a:bodyPr>
          <a:lstStyle/>
          <a:p>
            <a:r>
              <a:rPr lang="en-US" altLang="zh-CN" sz="1350" i="1" dirty="0" err="1">
                <a:solidFill>
                  <a:srgbClr val="7030A0"/>
                </a:solidFill>
                <a:latin typeface="Times New Roman" panose="02020603050405020304" pitchFamily="18" charset="0"/>
                <a:cs typeface="Times New Roman" panose="02020603050405020304" pitchFamily="18" charset="0"/>
              </a:rPr>
              <a:t>k</a:t>
            </a:r>
            <a:r>
              <a:rPr lang="en-US" altLang="zh-CN" sz="1350" i="1" baseline="-25000" dirty="0" err="1">
                <a:solidFill>
                  <a:srgbClr val="7030A0"/>
                </a:solidFill>
                <a:latin typeface="Times New Roman" panose="02020603050405020304" pitchFamily="18" charset="0"/>
                <a:cs typeface="Times New Roman" panose="02020603050405020304" pitchFamily="18" charset="0"/>
              </a:rPr>
              <a:t>d</a:t>
            </a:r>
            <a:endParaRPr lang="zh-CN" altLang="en-US" sz="1350" i="1" baseline="-25000" dirty="0">
              <a:solidFill>
                <a:srgbClr val="7030A0"/>
              </a:solidFill>
              <a:latin typeface="Times New Roman" panose="02020603050405020304" pitchFamily="18" charset="0"/>
              <a:cs typeface="Times New Roman" panose="02020603050405020304" pitchFamily="18" charset="0"/>
            </a:endParaRPr>
          </a:p>
        </p:txBody>
      </p:sp>
      <p:sp>
        <p:nvSpPr>
          <p:cNvPr id="7" name="文本框 6"/>
          <p:cNvSpPr txBox="1"/>
          <p:nvPr/>
        </p:nvSpPr>
        <p:spPr>
          <a:xfrm>
            <a:off x="7708543" y="5068825"/>
            <a:ext cx="288862" cy="300082"/>
          </a:xfrm>
          <a:prstGeom prst="rect">
            <a:avLst/>
          </a:prstGeom>
          <a:noFill/>
        </p:spPr>
        <p:txBody>
          <a:bodyPr wrap="none" rtlCol="0">
            <a:spAutoFit/>
          </a:bodyPr>
          <a:lstStyle/>
          <a:p>
            <a:r>
              <a:rPr lang="en-US" altLang="zh-CN" sz="1350" dirty="0"/>
              <a:t>=</a:t>
            </a:r>
            <a:endParaRPr lang="zh-CN" altLang="en-US" sz="1350" dirty="0"/>
          </a:p>
        </p:txBody>
      </p:sp>
      <p:sp>
        <p:nvSpPr>
          <p:cNvPr id="8" name="文本框 7"/>
          <p:cNvSpPr txBox="1"/>
          <p:nvPr/>
        </p:nvSpPr>
        <p:spPr>
          <a:xfrm>
            <a:off x="7359616" y="5484323"/>
            <a:ext cx="312906" cy="300082"/>
          </a:xfrm>
          <a:prstGeom prst="rect">
            <a:avLst/>
          </a:prstGeom>
          <a:solidFill>
            <a:schemeClr val="tx1"/>
          </a:solidFill>
        </p:spPr>
        <p:txBody>
          <a:bodyPr wrap="none" rtlCol="0">
            <a:spAutoFit/>
          </a:bodyPr>
          <a:lstStyle/>
          <a:p>
            <a:r>
              <a:rPr lang="en-US" altLang="zh-CN" sz="1350" i="1" dirty="0" err="1">
                <a:solidFill>
                  <a:srgbClr val="7030A0"/>
                </a:solidFill>
                <a:latin typeface="Times New Roman" panose="02020603050405020304" pitchFamily="18" charset="0"/>
                <a:cs typeface="Times New Roman" panose="02020603050405020304" pitchFamily="18" charset="0"/>
              </a:rPr>
              <a:t>k</a:t>
            </a:r>
            <a:r>
              <a:rPr lang="en-US" altLang="zh-CN" sz="1350" i="1" baseline="-25000" dirty="0" err="1">
                <a:solidFill>
                  <a:srgbClr val="7030A0"/>
                </a:solidFill>
                <a:latin typeface="Times New Roman" panose="02020603050405020304" pitchFamily="18" charset="0"/>
                <a:cs typeface="Times New Roman" panose="02020603050405020304" pitchFamily="18" charset="0"/>
              </a:rPr>
              <a:t>e</a:t>
            </a:r>
            <a:endParaRPr lang="zh-CN" altLang="en-US" sz="1350" i="1" baseline="-25000" dirty="0">
              <a:solidFill>
                <a:srgbClr val="7030A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8033425" y="5484323"/>
            <a:ext cx="319318" cy="300082"/>
          </a:xfrm>
          <a:prstGeom prst="rect">
            <a:avLst/>
          </a:prstGeom>
          <a:solidFill>
            <a:schemeClr val="tx1"/>
          </a:solidFill>
        </p:spPr>
        <p:txBody>
          <a:bodyPr wrap="none" rtlCol="0">
            <a:spAutoFit/>
          </a:bodyPr>
          <a:lstStyle/>
          <a:p>
            <a:r>
              <a:rPr lang="en-US" altLang="zh-CN" sz="1350" i="1" dirty="0" err="1">
                <a:solidFill>
                  <a:srgbClr val="7030A0"/>
                </a:solidFill>
                <a:latin typeface="Times New Roman" panose="02020603050405020304" pitchFamily="18" charset="0"/>
                <a:cs typeface="Times New Roman" panose="02020603050405020304" pitchFamily="18" charset="0"/>
              </a:rPr>
              <a:t>k</a:t>
            </a:r>
            <a:r>
              <a:rPr lang="en-US" altLang="zh-CN" sz="1350" i="1" baseline="-25000" dirty="0" err="1">
                <a:solidFill>
                  <a:srgbClr val="7030A0"/>
                </a:solidFill>
                <a:latin typeface="Times New Roman" panose="02020603050405020304" pitchFamily="18" charset="0"/>
                <a:cs typeface="Times New Roman" panose="02020603050405020304" pitchFamily="18" charset="0"/>
              </a:rPr>
              <a:t>d</a:t>
            </a:r>
            <a:endParaRPr lang="zh-CN" altLang="en-US" sz="1350" i="1" baseline="-25000" dirty="0">
              <a:solidFill>
                <a:srgbClr val="7030A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7708543" y="5484323"/>
            <a:ext cx="279244" cy="300082"/>
          </a:xfrm>
          <a:prstGeom prst="rect">
            <a:avLst/>
          </a:prstGeom>
          <a:noFill/>
        </p:spPr>
        <p:txBody>
          <a:bodyPr wrap="none" rtlCol="0">
            <a:spAutoFit/>
          </a:bodyPr>
          <a:lstStyle/>
          <a:p>
            <a:r>
              <a:rPr lang="en-US" altLang="zh-CN" sz="1350" dirty="0">
                <a:sym typeface="Symbol" panose="05050102010706020507" pitchFamily="18" charset="2"/>
              </a:rPr>
              <a:t></a:t>
            </a:r>
            <a:endParaRPr lang="zh-CN" altLang="en-US" sz="1350" dirty="0"/>
          </a:p>
        </p:txBody>
      </p:sp>
    </p:spTree>
    <p:extLst>
      <p:ext uri="{BB962C8B-B14F-4D97-AF65-F5344CB8AC3E}">
        <p14:creationId xmlns:p14="http://schemas.microsoft.com/office/powerpoint/2010/main" val="125269697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017727B-6957-4BC1-B0D0-36B84DE8D9A4}" type="datetime1">
              <a:rPr lang="zh-CN" altLang="en-US"/>
              <a:pPr>
                <a:defRPr/>
              </a:pPr>
              <a:t>2023/3/17</a:t>
            </a:fld>
            <a:endParaRPr lang="en-US" altLang="zh-CN"/>
          </a:p>
        </p:txBody>
      </p:sp>
      <p:sp>
        <p:nvSpPr>
          <p:cNvPr id="73731" name="灯片编号占位符 5"/>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845D831-A5F3-48B3-88EA-7425D5E9D7ED}" type="slidenum">
              <a:rPr kumimoji="0" lang="en-US" altLang="zh-CN" sz="1800" smtClean="0">
                <a:solidFill>
                  <a:srgbClr val="FFFFCC"/>
                </a:solidFill>
              </a:rPr>
              <a:pPr>
                <a:spcBef>
                  <a:spcPct val="0"/>
                </a:spcBef>
                <a:buClrTx/>
                <a:buSzTx/>
                <a:buFontTx/>
                <a:buNone/>
              </a:pPr>
              <a:t>60</a:t>
            </a:fld>
            <a:endParaRPr kumimoji="0" lang="en-US" altLang="zh-CN" sz="1800" smtClean="0">
              <a:solidFill>
                <a:srgbClr val="FFFFCC"/>
              </a:solidFill>
            </a:endParaRPr>
          </a:p>
        </p:txBody>
      </p:sp>
      <p:sp>
        <p:nvSpPr>
          <p:cNvPr id="73732" name="Rectangle 2"/>
          <p:cNvSpPr>
            <a:spLocks noGrp="1" noChangeArrowheads="1"/>
          </p:cNvSpPr>
          <p:nvPr>
            <p:ph type="title"/>
          </p:nvPr>
        </p:nvSpPr>
        <p:spPr>
          <a:xfrm>
            <a:off x="484710" y="452718"/>
            <a:ext cx="7055380" cy="918882"/>
          </a:xfrm>
        </p:spPr>
        <p:txBody>
          <a:bodyPr/>
          <a:lstStyle/>
          <a:p>
            <a:pPr eaLnBrk="1" hangingPunct="1"/>
            <a:r>
              <a:rPr lang="zh-CN" altLang="en-US" dirty="0" smtClean="0"/>
              <a:t>密码工作模式</a:t>
            </a:r>
          </a:p>
        </p:txBody>
      </p:sp>
      <p:sp>
        <p:nvSpPr>
          <p:cNvPr id="73733" name="Rectangle 3"/>
          <p:cNvSpPr>
            <a:spLocks noGrp="1" noChangeArrowheads="1"/>
          </p:cNvSpPr>
          <p:nvPr>
            <p:ph type="body" idx="1"/>
          </p:nvPr>
        </p:nvSpPr>
        <p:spPr>
          <a:xfrm>
            <a:off x="598488" y="2105025"/>
            <a:ext cx="8208962" cy="3071813"/>
          </a:xfrm>
        </p:spPr>
        <p:txBody>
          <a:bodyPr>
            <a:normAutofit/>
          </a:bodyPr>
          <a:lstStyle/>
          <a:p>
            <a:pPr algn="just" eaLnBrk="1" hangingPunct="1"/>
            <a:r>
              <a:rPr lang="zh-CN" altLang="en-US" sz="2800" smtClean="0">
                <a:solidFill>
                  <a:srgbClr val="FFC000"/>
                </a:solidFill>
              </a:rPr>
              <a:t>电码本模式（</a:t>
            </a:r>
            <a:r>
              <a:rPr lang="en-US" altLang="zh-CN" sz="2800" smtClean="0">
                <a:solidFill>
                  <a:srgbClr val="FFC000"/>
                </a:solidFill>
              </a:rPr>
              <a:t>ECB, Electronic Codebook</a:t>
            </a:r>
            <a:r>
              <a:rPr lang="zh-CN" altLang="en-US" sz="2800" smtClean="0">
                <a:solidFill>
                  <a:srgbClr val="FFC000"/>
                </a:solidFill>
              </a:rPr>
              <a:t>）</a:t>
            </a:r>
          </a:p>
          <a:p>
            <a:pPr algn="just" eaLnBrk="1" hangingPunct="1"/>
            <a:r>
              <a:rPr lang="zh-CN" altLang="en-US" sz="2800" smtClean="0">
                <a:solidFill>
                  <a:srgbClr val="FFC000"/>
                </a:solidFill>
              </a:rPr>
              <a:t>密码反馈模式（</a:t>
            </a:r>
            <a:r>
              <a:rPr lang="en-US" altLang="zh-CN" sz="2800" smtClean="0">
                <a:solidFill>
                  <a:srgbClr val="FFC000"/>
                </a:solidFill>
              </a:rPr>
              <a:t>CFB, Cipher Feedbacb </a:t>
            </a:r>
            <a:r>
              <a:rPr lang="zh-CN" altLang="en-US" sz="2800" smtClean="0">
                <a:solidFill>
                  <a:srgbClr val="FFC000"/>
                </a:solidFill>
              </a:rPr>
              <a:t>）</a:t>
            </a:r>
          </a:p>
          <a:p>
            <a:pPr algn="just" eaLnBrk="1" hangingPunct="1"/>
            <a:r>
              <a:rPr lang="zh-CN" altLang="en-US" sz="2800" smtClean="0">
                <a:solidFill>
                  <a:srgbClr val="FFC000"/>
                </a:solidFill>
              </a:rPr>
              <a:t>密码分组链接模式（</a:t>
            </a:r>
            <a:r>
              <a:rPr lang="en-US" altLang="zh-CN" sz="2800" smtClean="0">
                <a:solidFill>
                  <a:srgbClr val="FFC000"/>
                </a:solidFill>
              </a:rPr>
              <a:t>CBC, Cipher Block Chaining </a:t>
            </a:r>
            <a:r>
              <a:rPr lang="zh-CN" altLang="en-US" sz="2800" smtClean="0">
                <a:solidFill>
                  <a:srgbClr val="FFC000"/>
                </a:solidFill>
              </a:rPr>
              <a:t>）</a:t>
            </a:r>
          </a:p>
          <a:p>
            <a:pPr algn="just" eaLnBrk="1" hangingPunct="1"/>
            <a:r>
              <a:rPr lang="zh-CN" altLang="en-US" sz="2800" smtClean="0">
                <a:solidFill>
                  <a:srgbClr val="FFC000"/>
                </a:solidFill>
              </a:rPr>
              <a:t>输出反馈模式（</a:t>
            </a:r>
            <a:r>
              <a:rPr lang="en-US" altLang="zh-CN" sz="2800" smtClean="0">
                <a:solidFill>
                  <a:srgbClr val="FFC000"/>
                </a:solidFill>
              </a:rPr>
              <a:t>OFB, Output Feedback</a:t>
            </a:r>
            <a:r>
              <a:rPr lang="zh-CN" altLang="en-US" sz="2800" smtClean="0">
                <a:solidFill>
                  <a:srgbClr val="FFC000"/>
                </a:solidFill>
              </a:rPr>
              <a:t>）</a:t>
            </a:r>
          </a:p>
        </p:txBody>
      </p:sp>
    </p:spTree>
    <p:extLst>
      <p:ext uri="{BB962C8B-B14F-4D97-AF65-F5344CB8AC3E}">
        <p14:creationId xmlns:p14="http://schemas.microsoft.com/office/powerpoint/2010/main" val="16047665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p:cNvSpPr>
            <a:spLocks noGrp="1"/>
          </p:cNvSpPr>
          <p:nvPr>
            <p:ph type="dt" sz="quarter" idx="10"/>
          </p:nvPr>
        </p:nvSpPr>
        <p:spPr/>
        <p:txBody>
          <a:bodyPr/>
          <a:lstStyle/>
          <a:p>
            <a:pPr>
              <a:defRPr/>
            </a:pPr>
            <a:fld id="{2E0A9E0B-E6C0-4B1E-9850-9935257E6A1D}" type="datetime1">
              <a:rPr lang="zh-CN" altLang="en-US"/>
              <a:pPr>
                <a:defRPr/>
              </a:pPr>
              <a:t>2023/3/17</a:t>
            </a:fld>
            <a:endParaRPr lang="en-US" altLang="zh-CN"/>
          </a:p>
        </p:txBody>
      </p:sp>
      <p:sp>
        <p:nvSpPr>
          <p:cNvPr id="74755" name="灯片编号占位符 5"/>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55E7777-E420-44F5-8940-D584D7E85EF2}" type="slidenum">
              <a:rPr kumimoji="0" lang="en-US" altLang="zh-CN" sz="1800" smtClean="0">
                <a:solidFill>
                  <a:srgbClr val="FFFFCC"/>
                </a:solidFill>
              </a:rPr>
              <a:pPr>
                <a:spcBef>
                  <a:spcPct val="0"/>
                </a:spcBef>
                <a:buClrTx/>
                <a:buSzTx/>
                <a:buFontTx/>
                <a:buNone/>
              </a:pPr>
              <a:t>61</a:t>
            </a:fld>
            <a:endParaRPr kumimoji="0" lang="en-US" altLang="zh-CN" sz="1800" smtClean="0">
              <a:solidFill>
                <a:srgbClr val="FFFFCC"/>
              </a:solidFill>
            </a:endParaRPr>
          </a:p>
        </p:txBody>
      </p:sp>
      <p:sp>
        <p:nvSpPr>
          <p:cNvPr id="74756" name="Rectangle 4"/>
          <p:cNvSpPr>
            <a:spLocks noChangeArrowheads="1"/>
          </p:cNvSpPr>
          <p:nvPr/>
        </p:nvSpPr>
        <p:spPr bwMode="auto">
          <a:xfrm>
            <a:off x="179388" y="549275"/>
            <a:ext cx="86375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anchor="b">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4400" b="0">
                <a:solidFill>
                  <a:srgbClr val="FFCC00"/>
                </a:solidFill>
              </a:rPr>
              <a:t>ECB</a:t>
            </a:r>
            <a:r>
              <a:rPr lang="zh-CN" altLang="en-US" sz="4400" b="0">
                <a:solidFill>
                  <a:srgbClr val="FFCC00"/>
                </a:solidFill>
              </a:rPr>
              <a:t>：电子码本模式 </a:t>
            </a:r>
          </a:p>
        </p:txBody>
      </p:sp>
      <p:sp>
        <p:nvSpPr>
          <p:cNvPr id="74757" name="Text Box 5"/>
          <p:cNvSpPr txBox="1">
            <a:spLocks noChangeArrowheads="1"/>
          </p:cNvSpPr>
          <p:nvPr/>
        </p:nvSpPr>
        <p:spPr bwMode="auto">
          <a:xfrm>
            <a:off x="1163638" y="3254375"/>
            <a:ext cx="889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0">
                <a:solidFill>
                  <a:srgbClr val="FFFFCC"/>
                </a:solidFill>
                <a:latin typeface="Times New Roman" panose="02020603050405020304" pitchFamily="18" charset="0"/>
              </a:rPr>
              <a:t>密钥</a:t>
            </a:r>
            <a:r>
              <a:rPr lang="en-US" altLang="zh-CN" sz="2000" b="0">
                <a:solidFill>
                  <a:srgbClr val="FFFFCC"/>
                </a:solidFill>
                <a:latin typeface="Times New Roman" panose="02020603050405020304" pitchFamily="18" charset="0"/>
              </a:rPr>
              <a:t>K</a:t>
            </a:r>
          </a:p>
        </p:txBody>
      </p:sp>
      <p:sp>
        <p:nvSpPr>
          <p:cNvPr id="74758" name="Text Box 6"/>
          <p:cNvSpPr txBox="1">
            <a:spLocks noChangeArrowheads="1"/>
          </p:cNvSpPr>
          <p:nvPr/>
        </p:nvSpPr>
        <p:spPr bwMode="auto">
          <a:xfrm>
            <a:off x="4186238" y="3182937"/>
            <a:ext cx="889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0">
                <a:solidFill>
                  <a:srgbClr val="FFFFCC"/>
                </a:solidFill>
                <a:latin typeface="Times New Roman" panose="02020603050405020304" pitchFamily="18" charset="0"/>
              </a:rPr>
              <a:t>密钥</a:t>
            </a:r>
            <a:r>
              <a:rPr lang="en-US" altLang="zh-CN" sz="2000" b="0">
                <a:solidFill>
                  <a:srgbClr val="FFFFCC"/>
                </a:solidFill>
                <a:latin typeface="Times New Roman" panose="02020603050405020304" pitchFamily="18" charset="0"/>
              </a:rPr>
              <a:t>K</a:t>
            </a:r>
          </a:p>
        </p:txBody>
      </p:sp>
      <p:sp>
        <p:nvSpPr>
          <p:cNvPr id="74759" name="Text Box 7"/>
          <p:cNvSpPr txBox="1">
            <a:spLocks noChangeArrowheads="1"/>
          </p:cNvSpPr>
          <p:nvPr/>
        </p:nvSpPr>
        <p:spPr bwMode="auto">
          <a:xfrm>
            <a:off x="2641600" y="1958975"/>
            <a:ext cx="8905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0">
                <a:solidFill>
                  <a:srgbClr val="FFFFCC"/>
                </a:solidFill>
                <a:latin typeface="Times New Roman" panose="02020603050405020304" pitchFamily="18" charset="0"/>
              </a:rPr>
              <a:t>明文 </a:t>
            </a:r>
            <a:r>
              <a:rPr lang="en-US" altLang="zh-CN" sz="2000" b="0">
                <a:solidFill>
                  <a:srgbClr val="FFFFCC"/>
                </a:solidFill>
                <a:latin typeface="Times New Roman" panose="02020603050405020304" pitchFamily="18" charset="0"/>
              </a:rPr>
              <a:t>P</a:t>
            </a:r>
            <a:r>
              <a:rPr lang="en-US" altLang="zh-CN" sz="2000" b="0" baseline="-25000">
                <a:solidFill>
                  <a:srgbClr val="FFFFCC"/>
                </a:solidFill>
                <a:latin typeface="Times New Roman" panose="02020603050405020304" pitchFamily="18" charset="0"/>
              </a:rPr>
              <a:t>1</a:t>
            </a:r>
            <a:endParaRPr lang="en-US" altLang="zh-CN" sz="2000" b="0">
              <a:solidFill>
                <a:srgbClr val="FFFFCC"/>
              </a:solidFill>
              <a:latin typeface="Times New Roman" panose="02020603050405020304" pitchFamily="18" charset="0"/>
            </a:endParaRPr>
          </a:p>
        </p:txBody>
      </p:sp>
      <p:sp>
        <p:nvSpPr>
          <p:cNvPr id="74760" name="Text Box 8"/>
          <p:cNvSpPr txBox="1">
            <a:spLocks noChangeArrowheads="1"/>
          </p:cNvSpPr>
          <p:nvPr/>
        </p:nvSpPr>
        <p:spPr bwMode="auto">
          <a:xfrm>
            <a:off x="2641600" y="3144837"/>
            <a:ext cx="741363" cy="508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FFFFCC"/>
                </a:solidFill>
                <a:latin typeface="Times New Roman" panose="02020603050405020304" pitchFamily="18" charset="0"/>
              </a:rPr>
              <a:t>DES</a:t>
            </a:r>
          </a:p>
        </p:txBody>
      </p:sp>
      <p:sp>
        <p:nvSpPr>
          <p:cNvPr id="74761" name="Line 9"/>
          <p:cNvSpPr>
            <a:spLocks noChangeShapeType="1"/>
          </p:cNvSpPr>
          <p:nvPr/>
        </p:nvSpPr>
        <p:spPr bwMode="auto">
          <a:xfrm>
            <a:off x="2049463" y="3482975"/>
            <a:ext cx="592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74762" name="Line 10"/>
          <p:cNvSpPr>
            <a:spLocks noChangeShapeType="1"/>
          </p:cNvSpPr>
          <p:nvPr/>
        </p:nvSpPr>
        <p:spPr bwMode="auto">
          <a:xfrm>
            <a:off x="2938463" y="2466975"/>
            <a:ext cx="0" cy="6778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74763" name="Line 11"/>
          <p:cNvSpPr>
            <a:spLocks noChangeShapeType="1"/>
          </p:cNvSpPr>
          <p:nvPr/>
        </p:nvSpPr>
        <p:spPr bwMode="auto">
          <a:xfrm>
            <a:off x="2938463" y="3652837"/>
            <a:ext cx="0" cy="508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74764" name="Text Box 12"/>
          <p:cNvSpPr txBox="1">
            <a:spLocks noChangeArrowheads="1"/>
          </p:cNvSpPr>
          <p:nvPr/>
        </p:nvSpPr>
        <p:spPr bwMode="auto">
          <a:xfrm>
            <a:off x="2459038" y="4191000"/>
            <a:ext cx="103822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ts val="775"/>
              </a:spcBef>
              <a:spcAft>
                <a:spcPts val="775"/>
              </a:spcAft>
              <a:buClrTx/>
              <a:buSzTx/>
              <a:buFontTx/>
              <a:buNone/>
            </a:pPr>
            <a:r>
              <a:rPr lang="zh-CN" altLang="en-US" sz="2000" b="0">
                <a:solidFill>
                  <a:srgbClr val="FFFFCC"/>
                </a:solidFill>
                <a:latin typeface="Times New Roman" panose="02020603050405020304" pitchFamily="18" charset="0"/>
              </a:rPr>
              <a:t>密文</a:t>
            </a:r>
            <a:r>
              <a:rPr lang="en-US" altLang="zh-CN" sz="2000" b="0">
                <a:solidFill>
                  <a:srgbClr val="FFFFCC"/>
                </a:solidFill>
                <a:latin typeface="Times New Roman" panose="02020603050405020304" pitchFamily="18" charset="0"/>
              </a:rPr>
              <a:t>C</a:t>
            </a:r>
            <a:r>
              <a:rPr lang="en-US" altLang="zh-CN" sz="2000" b="0" baseline="-25000">
                <a:solidFill>
                  <a:srgbClr val="FFFFCC"/>
                </a:solidFill>
                <a:latin typeface="Times New Roman" panose="02020603050405020304" pitchFamily="18" charset="0"/>
              </a:rPr>
              <a:t>1</a:t>
            </a:r>
            <a:endParaRPr lang="en-US" altLang="zh-CN" sz="2000" b="0">
              <a:solidFill>
                <a:srgbClr val="FFFFCC"/>
              </a:solidFill>
              <a:latin typeface="Times New Roman" panose="02020603050405020304" pitchFamily="18" charset="0"/>
            </a:endParaRPr>
          </a:p>
          <a:p>
            <a:pPr algn="ctr" eaLnBrk="1" hangingPunct="1">
              <a:spcBef>
                <a:spcPct val="0"/>
              </a:spcBef>
              <a:buClrTx/>
              <a:buSzTx/>
              <a:buFontTx/>
              <a:buNone/>
            </a:pPr>
            <a:endParaRPr lang="en-US" altLang="zh-CN" sz="2000" b="0">
              <a:solidFill>
                <a:srgbClr val="FFFFCC"/>
              </a:solidFill>
              <a:latin typeface="Times New Roman" panose="02020603050405020304" pitchFamily="18" charset="0"/>
            </a:endParaRPr>
          </a:p>
        </p:txBody>
      </p:sp>
      <p:sp>
        <p:nvSpPr>
          <p:cNvPr id="74765" name="Text Box 13"/>
          <p:cNvSpPr txBox="1">
            <a:spLocks noChangeArrowheads="1"/>
          </p:cNvSpPr>
          <p:nvPr/>
        </p:nvSpPr>
        <p:spPr bwMode="auto">
          <a:xfrm>
            <a:off x="5668963" y="1958975"/>
            <a:ext cx="8905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0">
                <a:solidFill>
                  <a:srgbClr val="FFFFCC"/>
                </a:solidFill>
                <a:latin typeface="Times New Roman" panose="02020603050405020304" pitchFamily="18" charset="0"/>
              </a:rPr>
              <a:t>明文 </a:t>
            </a:r>
            <a:r>
              <a:rPr lang="en-US" altLang="zh-CN" sz="2000" b="0">
                <a:solidFill>
                  <a:srgbClr val="FFFFCC"/>
                </a:solidFill>
                <a:latin typeface="Times New Roman" panose="02020603050405020304" pitchFamily="18" charset="0"/>
              </a:rPr>
              <a:t>P</a:t>
            </a:r>
            <a:r>
              <a:rPr lang="en-US" altLang="zh-CN" sz="2000" b="0" baseline="-25000">
                <a:solidFill>
                  <a:srgbClr val="FFFFCC"/>
                </a:solidFill>
                <a:latin typeface="Times New Roman" panose="02020603050405020304" pitchFamily="18" charset="0"/>
              </a:rPr>
              <a:t>2</a:t>
            </a:r>
            <a:endParaRPr lang="en-US" altLang="zh-CN" sz="2000" b="0">
              <a:solidFill>
                <a:srgbClr val="FFFFCC"/>
              </a:solidFill>
              <a:latin typeface="Times New Roman" panose="02020603050405020304" pitchFamily="18" charset="0"/>
            </a:endParaRPr>
          </a:p>
        </p:txBody>
      </p:sp>
      <p:sp>
        <p:nvSpPr>
          <p:cNvPr id="74766" name="Text Box 14"/>
          <p:cNvSpPr txBox="1">
            <a:spLocks noChangeArrowheads="1"/>
          </p:cNvSpPr>
          <p:nvPr/>
        </p:nvSpPr>
        <p:spPr bwMode="auto">
          <a:xfrm>
            <a:off x="5668963" y="3144837"/>
            <a:ext cx="741362" cy="508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FFFFCC"/>
                </a:solidFill>
                <a:latin typeface="Times New Roman" panose="02020603050405020304" pitchFamily="18" charset="0"/>
              </a:rPr>
              <a:t>DES</a:t>
            </a:r>
          </a:p>
        </p:txBody>
      </p:sp>
      <p:sp>
        <p:nvSpPr>
          <p:cNvPr id="74767" name="Line 15"/>
          <p:cNvSpPr>
            <a:spLocks noChangeShapeType="1"/>
          </p:cNvSpPr>
          <p:nvPr/>
        </p:nvSpPr>
        <p:spPr bwMode="auto">
          <a:xfrm>
            <a:off x="5076825" y="3482975"/>
            <a:ext cx="5921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74768" name="Line 16"/>
          <p:cNvSpPr>
            <a:spLocks noChangeShapeType="1"/>
          </p:cNvSpPr>
          <p:nvPr/>
        </p:nvSpPr>
        <p:spPr bwMode="auto">
          <a:xfrm>
            <a:off x="5965825" y="2466975"/>
            <a:ext cx="0" cy="6778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74769" name="Line 17"/>
          <p:cNvSpPr>
            <a:spLocks noChangeShapeType="1"/>
          </p:cNvSpPr>
          <p:nvPr/>
        </p:nvSpPr>
        <p:spPr bwMode="auto">
          <a:xfrm>
            <a:off x="5965825" y="3652837"/>
            <a:ext cx="0" cy="508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74770" name="Text Box 18"/>
          <p:cNvSpPr txBox="1">
            <a:spLocks noChangeArrowheads="1"/>
          </p:cNvSpPr>
          <p:nvPr/>
        </p:nvSpPr>
        <p:spPr bwMode="auto">
          <a:xfrm>
            <a:off x="5483225" y="4191000"/>
            <a:ext cx="103822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ts val="775"/>
              </a:spcBef>
              <a:spcAft>
                <a:spcPts val="775"/>
              </a:spcAft>
              <a:buClrTx/>
              <a:buSzTx/>
              <a:buFontTx/>
              <a:buNone/>
            </a:pPr>
            <a:r>
              <a:rPr lang="zh-CN" altLang="en-US" sz="2000" b="0">
                <a:solidFill>
                  <a:srgbClr val="FFFFCC"/>
                </a:solidFill>
                <a:latin typeface="Times New Roman" panose="02020603050405020304" pitchFamily="18" charset="0"/>
              </a:rPr>
              <a:t>密文</a:t>
            </a:r>
            <a:r>
              <a:rPr lang="en-US" altLang="zh-CN" sz="2000" b="0">
                <a:solidFill>
                  <a:srgbClr val="FFFFCC"/>
                </a:solidFill>
                <a:latin typeface="Times New Roman" panose="02020603050405020304" pitchFamily="18" charset="0"/>
              </a:rPr>
              <a:t>C</a:t>
            </a:r>
            <a:r>
              <a:rPr lang="en-US" altLang="zh-CN" sz="2000" b="0" baseline="-25000">
                <a:solidFill>
                  <a:srgbClr val="FFFFCC"/>
                </a:solidFill>
                <a:latin typeface="Times New Roman" panose="02020603050405020304" pitchFamily="18" charset="0"/>
              </a:rPr>
              <a:t>2</a:t>
            </a:r>
            <a:endParaRPr lang="en-US" altLang="zh-CN" sz="2000" b="0">
              <a:solidFill>
                <a:srgbClr val="FFFFCC"/>
              </a:solidFill>
              <a:latin typeface="Times New Roman" panose="02020603050405020304" pitchFamily="18" charset="0"/>
            </a:endParaRPr>
          </a:p>
          <a:p>
            <a:pPr algn="ctr" eaLnBrk="1" hangingPunct="1">
              <a:spcBef>
                <a:spcPct val="0"/>
              </a:spcBef>
              <a:buClrTx/>
              <a:buSzTx/>
              <a:buFontTx/>
              <a:buNone/>
            </a:pPr>
            <a:endParaRPr lang="en-US" altLang="zh-CN" sz="2000" b="0">
              <a:solidFill>
                <a:srgbClr val="FFFFCC"/>
              </a:solidFill>
              <a:latin typeface="Times New Roman" panose="02020603050405020304" pitchFamily="18" charset="0"/>
            </a:endParaRPr>
          </a:p>
        </p:txBody>
      </p:sp>
      <p:sp>
        <p:nvSpPr>
          <p:cNvPr id="74771" name="Text Box 19"/>
          <p:cNvSpPr txBox="1">
            <a:spLocks noChangeArrowheads="1"/>
          </p:cNvSpPr>
          <p:nvPr/>
        </p:nvSpPr>
        <p:spPr bwMode="auto">
          <a:xfrm>
            <a:off x="1066800" y="5207001"/>
            <a:ext cx="6965950" cy="457200"/>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0">
                <a:solidFill>
                  <a:srgbClr val="FFFFCC"/>
                </a:solidFill>
                <a:latin typeface="Times New Roman" panose="02020603050405020304" pitchFamily="18" charset="0"/>
              </a:rPr>
              <a:t>各分组之间独立， 攻击者按组分析容易找出规律。</a:t>
            </a:r>
          </a:p>
        </p:txBody>
      </p:sp>
    </p:spTree>
    <p:extLst>
      <p:ext uri="{BB962C8B-B14F-4D97-AF65-F5344CB8AC3E}">
        <p14:creationId xmlns:p14="http://schemas.microsoft.com/office/powerpoint/2010/main" val="378737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日期占位符 3"/>
          <p:cNvSpPr>
            <a:spLocks noGrp="1"/>
          </p:cNvSpPr>
          <p:nvPr>
            <p:ph type="dt" sz="quarter" idx="10"/>
          </p:nvPr>
        </p:nvSpPr>
        <p:spPr/>
        <p:txBody>
          <a:bodyPr/>
          <a:lstStyle/>
          <a:p>
            <a:pPr>
              <a:defRPr/>
            </a:pPr>
            <a:fld id="{C18BD78B-4293-4E25-928E-7A20296D695E}" type="datetime1">
              <a:rPr lang="zh-CN" altLang="en-US"/>
              <a:pPr>
                <a:defRPr/>
              </a:pPr>
              <a:t>2023/3/17</a:t>
            </a:fld>
            <a:endParaRPr lang="en-US" altLang="zh-CN"/>
          </a:p>
        </p:txBody>
      </p:sp>
      <p:sp>
        <p:nvSpPr>
          <p:cNvPr id="75779" name="灯片编号占位符 5"/>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33F0862-E786-4925-AFFA-4A56C648EF23}" type="slidenum">
              <a:rPr kumimoji="0" lang="en-US" altLang="zh-CN" sz="1800" smtClean="0">
                <a:solidFill>
                  <a:srgbClr val="FFFFCC"/>
                </a:solidFill>
              </a:rPr>
              <a:pPr>
                <a:spcBef>
                  <a:spcPct val="0"/>
                </a:spcBef>
                <a:buClrTx/>
                <a:buSzTx/>
                <a:buFontTx/>
                <a:buNone/>
              </a:pPr>
              <a:t>62</a:t>
            </a:fld>
            <a:endParaRPr kumimoji="0" lang="en-US" altLang="zh-CN" sz="1800" smtClean="0">
              <a:solidFill>
                <a:srgbClr val="FFFFCC"/>
              </a:solidFill>
            </a:endParaRPr>
          </a:p>
        </p:txBody>
      </p:sp>
      <p:sp>
        <p:nvSpPr>
          <p:cNvPr id="75780" name="Rectangle 4"/>
          <p:cNvSpPr>
            <a:spLocks noGrp="1" noChangeArrowheads="1"/>
          </p:cNvSpPr>
          <p:nvPr>
            <p:ph type="title"/>
          </p:nvPr>
        </p:nvSpPr>
        <p:spPr>
          <a:xfrm>
            <a:off x="465660" y="654947"/>
            <a:ext cx="7055380" cy="823017"/>
          </a:xfrm>
          <a:noFill/>
        </p:spPr>
        <p:txBody>
          <a:bodyPr/>
          <a:lstStyle/>
          <a:p>
            <a:pPr eaLnBrk="1" hangingPunct="1"/>
            <a:r>
              <a:rPr lang="en-US" altLang="zh-CN" smtClean="0">
                <a:solidFill>
                  <a:srgbClr val="FFC000"/>
                </a:solidFill>
              </a:rPr>
              <a:t>CBC</a:t>
            </a:r>
            <a:r>
              <a:rPr lang="zh-CN" altLang="en-US" smtClean="0">
                <a:solidFill>
                  <a:srgbClr val="FFC000"/>
                </a:solidFill>
              </a:rPr>
              <a:t>：加密块链接模式 </a:t>
            </a:r>
          </a:p>
        </p:txBody>
      </p:sp>
      <p:sp>
        <p:nvSpPr>
          <p:cNvPr id="75781" name="Text Box 5"/>
          <p:cNvSpPr txBox="1">
            <a:spLocks noChangeArrowheads="1"/>
          </p:cNvSpPr>
          <p:nvPr/>
        </p:nvSpPr>
        <p:spPr bwMode="auto">
          <a:xfrm>
            <a:off x="900113" y="4221163"/>
            <a:ext cx="989012" cy="452437"/>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solidFill>
                  <a:srgbClr val="FFFFCC"/>
                </a:solidFill>
                <a:latin typeface="Times New Roman" panose="02020603050405020304" pitchFamily="18" charset="0"/>
              </a:rPr>
              <a:t>密钥</a:t>
            </a:r>
            <a:r>
              <a:rPr lang="en-US" altLang="zh-CN" sz="1600" b="0">
                <a:solidFill>
                  <a:srgbClr val="FFFFCC"/>
                </a:solidFill>
                <a:latin typeface="Times New Roman" panose="02020603050405020304" pitchFamily="18" charset="0"/>
              </a:rPr>
              <a:t>K</a:t>
            </a:r>
          </a:p>
        </p:txBody>
      </p:sp>
      <p:sp>
        <p:nvSpPr>
          <p:cNvPr id="75782" name="Text Box 6"/>
          <p:cNvSpPr txBox="1">
            <a:spLocks noChangeArrowheads="1"/>
          </p:cNvSpPr>
          <p:nvPr/>
        </p:nvSpPr>
        <p:spPr bwMode="auto">
          <a:xfrm>
            <a:off x="4211638" y="4221163"/>
            <a:ext cx="823912" cy="452437"/>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solidFill>
                  <a:srgbClr val="FFFFCC"/>
                </a:solidFill>
                <a:latin typeface="Times New Roman" panose="02020603050405020304" pitchFamily="18" charset="0"/>
              </a:rPr>
              <a:t>密钥</a:t>
            </a:r>
            <a:r>
              <a:rPr lang="en-US" altLang="zh-CN" sz="1600" b="0">
                <a:solidFill>
                  <a:srgbClr val="FFFFCC"/>
                </a:solidFill>
                <a:latin typeface="Times New Roman" panose="02020603050405020304" pitchFamily="18" charset="0"/>
              </a:rPr>
              <a:t>K</a:t>
            </a:r>
          </a:p>
        </p:txBody>
      </p:sp>
      <p:sp>
        <p:nvSpPr>
          <p:cNvPr id="75783" name="Text Box 7"/>
          <p:cNvSpPr txBox="1">
            <a:spLocks noChangeArrowheads="1"/>
          </p:cNvSpPr>
          <p:nvPr/>
        </p:nvSpPr>
        <p:spPr bwMode="auto">
          <a:xfrm>
            <a:off x="2393950" y="2276475"/>
            <a:ext cx="989013" cy="45085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solidFill>
                  <a:srgbClr val="FFFFCC"/>
                </a:solidFill>
                <a:latin typeface="Times New Roman" panose="02020603050405020304" pitchFamily="18" charset="0"/>
              </a:rPr>
              <a:t>明文 </a:t>
            </a:r>
            <a:r>
              <a:rPr lang="en-US" altLang="zh-CN" sz="1600" b="0">
                <a:solidFill>
                  <a:srgbClr val="FFFFCC"/>
                </a:solidFill>
                <a:latin typeface="Times New Roman" panose="02020603050405020304" pitchFamily="18" charset="0"/>
              </a:rPr>
              <a:t>P</a:t>
            </a:r>
            <a:r>
              <a:rPr lang="en-US" altLang="zh-CN" sz="1600" b="0" baseline="-25000">
                <a:solidFill>
                  <a:srgbClr val="FFFFCC"/>
                </a:solidFill>
                <a:latin typeface="Times New Roman" panose="02020603050405020304" pitchFamily="18" charset="0"/>
              </a:rPr>
              <a:t>1</a:t>
            </a:r>
            <a:endParaRPr lang="en-US" altLang="zh-CN" sz="1600" b="0">
              <a:solidFill>
                <a:srgbClr val="FFFFCC"/>
              </a:solidFill>
              <a:latin typeface="Times New Roman" panose="02020603050405020304" pitchFamily="18" charset="0"/>
            </a:endParaRPr>
          </a:p>
        </p:txBody>
      </p:sp>
      <p:sp>
        <p:nvSpPr>
          <p:cNvPr id="75784" name="Text Box 8"/>
          <p:cNvSpPr txBox="1">
            <a:spLocks noChangeArrowheads="1"/>
          </p:cNvSpPr>
          <p:nvPr/>
        </p:nvSpPr>
        <p:spPr bwMode="auto">
          <a:xfrm>
            <a:off x="2559050" y="4083050"/>
            <a:ext cx="823913" cy="4508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tx2"/>
                </a:solidFill>
              </a14:hiddenFill>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0">
                <a:solidFill>
                  <a:srgbClr val="FFFFCC"/>
                </a:solidFill>
                <a:latin typeface="Times New Roman" panose="02020603050405020304" pitchFamily="18" charset="0"/>
              </a:rPr>
              <a:t>DES</a:t>
            </a:r>
          </a:p>
        </p:txBody>
      </p:sp>
      <p:sp>
        <p:nvSpPr>
          <p:cNvPr id="75785" name="Line 9"/>
          <p:cNvSpPr>
            <a:spLocks noChangeShapeType="1"/>
          </p:cNvSpPr>
          <p:nvPr/>
        </p:nvSpPr>
        <p:spPr bwMode="auto">
          <a:xfrm>
            <a:off x="1900238" y="4383088"/>
            <a:ext cx="6588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86" name="Line 10"/>
          <p:cNvSpPr>
            <a:spLocks noChangeShapeType="1"/>
          </p:cNvSpPr>
          <p:nvPr/>
        </p:nvSpPr>
        <p:spPr bwMode="auto">
          <a:xfrm>
            <a:off x="2889250" y="3481388"/>
            <a:ext cx="0" cy="601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87" name="Line 11"/>
          <p:cNvSpPr>
            <a:spLocks noChangeShapeType="1"/>
          </p:cNvSpPr>
          <p:nvPr/>
        </p:nvSpPr>
        <p:spPr bwMode="auto">
          <a:xfrm>
            <a:off x="2889250" y="4533900"/>
            <a:ext cx="0" cy="452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88" name="Text Box 12"/>
          <p:cNvSpPr txBox="1">
            <a:spLocks noChangeArrowheads="1"/>
          </p:cNvSpPr>
          <p:nvPr/>
        </p:nvSpPr>
        <p:spPr bwMode="auto">
          <a:xfrm>
            <a:off x="2339975" y="5013325"/>
            <a:ext cx="1154113" cy="360363"/>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ts val="775"/>
              </a:spcBef>
              <a:spcAft>
                <a:spcPts val="775"/>
              </a:spcAft>
              <a:buClrTx/>
              <a:buSzTx/>
              <a:buFontTx/>
              <a:buNone/>
            </a:pPr>
            <a:r>
              <a:rPr lang="zh-CN" altLang="en-US" sz="1600" b="0">
                <a:solidFill>
                  <a:srgbClr val="FFFFCC"/>
                </a:solidFill>
                <a:latin typeface="Times New Roman" panose="02020603050405020304" pitchFamily="18" charset="0"/>
              </a:rPr>
              <a:t>密文</a:t>
            </a:r>
            <a:r>
              <a:rPr lang="en-US" altLang="zh-CN" sz="1600" b="0">
                <a:solidFill>
                  <a:srgbClr val="FFFFCC"/>
                </a:solidFill>
                <a:latin typeface="Times New Roman" panose="02020603050405020304" pitchFamily="18" charset="0"/>
              </a:rPr>
              <a:t>C</a:t>
            </a:r>
            <a:r>
              <a:rPr lang="en-US" altLang="zh-CN" sz="1600" b="0" baseline="-25000">
                <a:solidFill>
                  <a:srgbClr val="FFFFCC"/>
                </a:solidFill>
                <a:latin typeface="Times New Roman" panose="02020603050405020304" pitchFamily="18" charset="0"/>
              </a:rPr>
              <a:t>1</a:t>
            </a:r>
            <a:endParaRPr lang="en-US" altLang="zh-CN" sz="1600" b="0">
              <a:solidFill>
                <a:srgbClr val="FFFFCC"/>
              </a:solidFill>
              <a:latin typeface="Times New Roman" panose="02020603050405020304" pitchFamily="18" charset="0"/>
            </a:endParaRPr>
          </a:p>
        </p:txBody>
      </p:sp>
      <p:sp>
        <p:nvSpPr>
          <p:cNvPr id="75789" name="AutoShape 13"/>
          <p:cNvSpPr>
            <a:spLocks noChangeArrowheads="1"/>
          </p:cNvSpPr>
          <p:nvPr/>
        </p:nvSpPr>
        <p:spPr bwMode="auto">
          <a:xfrm>
            <a:off x="2724150" y="3179763"/>
            <a:ext cx="330200" cy="301625"/>
          </a:xfrm>
          <a:prstGeom prst="flowChartOr">
            <a:avLst/>
          </a:prstGeom>
          <a:noFill/>
          <a:ln w="9525">
            <a:solidFill>
              <a:schemeClr val="tx1"/>
            </a:solidFill>
            <a:round/>
            <a:headEnd/>
            <a:tailEnd/>
          </a:ln>
          <a:extLst>
            <a:ext uri="{909E8E84-426E-40DD-AFC4-6F175D3DCCD1}">
              <a14:hiddenFill xmlns:a14="http://schemas.microsoft.com/office/drawing/2010/main">
                <a:solidFill>
                  <a:schemeClr val="tx2"/>
                </a:solidFill>
              </a14:hiddenFill>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solidFill>
                <a:srgbClr val="FFFFCC"/>
              </a:solidFill>
              <a:latin typeface="Times New Roman" panose="02020603050405020304" pitchFamily="18" charset="0"/>
            </a:endParaRPr>
          </a:p>
        </p:txBody>
      </p:sp>
      <p:sp>
        <p:nvSpPr>
          <p:cNvPr id="75790" name="Line 14"/>
          <p:cNvSpPr>
            <a:spLocks noChangeShapeType="1"/>
          </p:cNvSpPr>
          <p:nvPr/>
        </p:nvSpPr>
        <p:spPr bwMode="auto">
          <a:xfrm>
            <a:off x="2889250" y="2727325"/>
            <a:ext cx="0" cy="452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91" name="Line 15"/>
          <p:cNvSpPr>
            <a:spLocks noChangeShapeType="1"/>
          </p:cNvSpPr>
          <p:nvPr/>
        </p:nvSpPr>
        <p:spPr bwMode="auto">
          <a:xfrm>
            <a:off x="2063750" y="3330575"/>
            <a:ext cx="660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92" name="Text Box 16"/>
          <p:cNvSpPr txBox="1">
            <a:spLocks noChangeArrowheads="1"/>
          </p:cNvSpPr>
          <p:nvPr/>
        </p:nvSpPr>
        <p:spPr bwMode="auto">
          <a:xfrm>
            <a:off x="1570038" y="3028950"/>
            <a:ext cx="493712" cy="45243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tx2"/>
                </a:solidFill>
              </a14:hiddenFill>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0">
                <a:solidFill>
                  <a:srgbClr val="FFFFCC"/>
                </a:solidFill>
                <a:latin typeface="Times New Roman" panose="02020603050405020304" pitchFamily="18" charset="0"/>
              </a:rPr>
              <a:t>IV</a:t>
            </a:r>
          </a:p>
        </p:txBody>
      </p:sp>
      <p:sp>
        <p:nvSpPr>
          <p:cNvPr id="75793" name="Text Box 17"/>
          <p:cNvSpPr txBox="1">
            <a:spLocks noChangeArrowheads="1"/>
          </p:cNvSpPr>
          <p:nvPr/>
        </p:nvSpPr>
        <p:spPr bwMode="auto">
          <a:xfrm>
            <a:off x="5535613" y="2276475"/>
            <a:ext cx="989012" cy="45085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solidFill>
                  <a:srgbClr val="FFFFCC"/>
                </a:solidFill>
                <a:latin typeface="Times New Roman" panose="02020603050405020304" pitchFamily="18" charset="0"/>
              </a:rPr>
              <a:t>明文 </a:t>
            </a:r>
            <a:r>
              <a:rPr lang="en-US" altLang="zh-CN" sz="1600" b="0">
                <a:solidFill>
                  <a:srgbClr val="FFFFCC"/>
                </a:solidFill>
                <a:latin typeface="Times New Roman" panose="02020603050405020304" pitchFamily="18" charset="0"/>
              </a:rPr>
              <a:t>P</a:t>
            </a:r>
            <a:r>
              <a:rPr lang="en-US" altLang="zh-CN" sz="1600" b="0" baseline="-25000">
                <a:solidFill>
                  <a:srgbClr val="FFFFCC"/>
                </a:solidFill>
                <a:latin typeface="Times New Roman" panose="02020603050405020304" pitchFamily="18" charset="0"/>
              </a:rPr>
              <a:t>2</a:t>
            </a:r>
            <a:endParaRPr lang="en-US" altLang="zh-CN" sz="1600" b="0">
              <a:solidFill>
                <a:srgbClr val="FFFFCC"/>
              </a:solidFill>
              <a:latin typeface="Times New Roman" panose="02020603050405020304" pitchFamily="18" charset="0"/>
            </a:endParaRPr>
          </a:p>
        </p:txBody>
      </p:sp>
      <p:sp>
        <p:nvSpPr>
          <p:cNvPr id="75794" name="Text Box 18"/>
          <p:cNvSpPr txBox="1">
            <a:spLocks noChangeArrowheads="1"/>
          </p:cNvSpPr>
          <p:nvPr/>
        </p:nvSpPr>
        <p:spPr bwMode="auto">
          <a:xfrm>
            <a:off x="5700713" y="4083050"/>
            <a:ext cx="823912" cy="4508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tx2"/>
                </a:solidFill>
              </a14:hiddenFill>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0">
                <a:solidFill>
                  <a:srgbClr val="FFFFCC"/>
                </a:solidFill>
                <a:latin typeface="Times New Roman" panose="02020603050405020304" pitchFamily="18" charset="0"/>
              </a:rPr>
              <a:t>DES</a:t>
            </a:r>
          </a:p>
        </p:txBody>
      </p:sp>
      <p:sp>
        <p:nvSpPr>
          <p:cNvPr id="75795" name="Line 19"/>
          <p:cNvSpPr>
            <a:spLocks noChangeShapeType="1"/>
          </p:cNvSpPr>
          <p:nvPr/>
        </p:nvSpPr>
        <p:spPr bwMode="auto">
          <a:xfrm>
            <a:off x="5003800" y="4365625"/>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96" name="Line 20"/>
          <p:cNvSpPr>
            <a:spLocks noChangeShapeType="1"/>
          </p:cNvSpPr>
          <p:nvPr/>
        </p:nvSpPr>
        <p:spPr bwMode="auto">
          <a:xfrm>
            <a:off x="6030913" y="3481388"/>
            <a:ext cx="0" cy="601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97" name="Line 21"/>
          <p:cNvSpPr>
            <a:spLocks noChangeShapeType="1"/>
          </p:cNvSpPr>
          <p:nvPr/>
        </p:nvSpPr>
        <p:spPr bwMode="auto">
          <a:xfrm>
            <a:off x="6030913" y="4533900"/>
            <a:ext cx="0" cy="452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98" name="Text Box 22"/>
          <p:cNvSpPr txBox="1">
            <a:spLocks noChangeArrowheads="1"/>
          </p:cNvSpPr>
          <p:nvPr/>
        </p:nvSpPr>
        <p:spPr bwMode="auto">
          <a:xfrm>
            <a:off x="5508625" y="5013325"/>
            <a:ext cx="1154113" cy="43180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ts val="775"/>
              </a:spcBef>
              <a:spcAft>
                <a:spcPts val="775"/>
              </a:spcAft>
              <a:buClrTx/>
              <a:buSzTx/>
              <a:buFontTx/>
              <a:buNone/>
            </a:pPr>
            <a:r>
              <a:rPr lang="zh-CN" altLang="en-US" sz="1600" b="0">
                <a:solidFill>
                  <a:srgbClr val="FFFFCC"/>
                </a:solidFill>
                <a:latin typeface="Times New Roman" panose="02020603050405020304" pitchFamily="18" charset="0"/>
              </a:rPr>
              <a:t>密文</a:t>
            </a:r>
            <a:r>
              <a:rPr lang="en-US" altLang="zh-CN" sz="1600" b="0">
                <a:solidFill>
                  <a:srgbClr val="FFFFCC"/>
                </a:solidFill>
                <a:latin typeface="Times New Roman" panose="02020603050405020304" pitchFamily="18" charset="0"/>
              </a:rPr>
              <a:t>C</a:t>
            </a:r>
            <a:r>
              <a:rPr lang="en-US" altLang="zh-CN" sz="1600" b="0" baseline="-25000">
                <a:solidFill>
                  <a:srgbClr val="FFFFCC"/>
                </a:solidFill>
                <a:latin typeface="Times New Roman" panose="02020603050405020304" pitchFamily="18" charset="0"/>
              </a:rPr>
              <a:t>2</a:t>
            </a:r>
            <a:endParaRPr lang="en-US" altLang="zh-CN" sz="1600" b="0">
              <a:solidFill>
                <a:srgbClr val="FFFFCC"/>
              </a:solidFill>
              <a:latin typeface="Times New Roman" panose="02020603050405020304" pitchFamily="18" charset="0"/>
            </a:endParaRPr>
          </a:p>
        </p:txBody>
      </p:sp>
      <p:sp>
        <p:nvSpPr>
          <p:cNvPr id="75799" name="AutoShape 23"/>
          <p:cNvSpPr>
            <a:spLocks noChangeArrowheads="1"/>
          </p:cNvSpPr>
          <p:nvPr/>
        </p:nvSpPr>
        <p:spPr bwMode="auto">
          <a:xfrm>
            <a:off x="5865813" y="3179763"/>
            <a:ext cx="330200" cy="301625"/>
          </a:xfrm>
          <a:prstGeom prst="flowChartOr">
            <a:avLst/>
          </a:prstGeom>
          <a:noFill/>
          <a:ln w="9525">
            <a:solidFill>
              <a:schemeClr val="tx1"/>
            </a:solidFill>
            <a:round/>
            <a:headEnd/>
            <a:tailEnd/>
          </a:ln>
          <a:extLst>
            <a:ext uri="{909E8E84-426E-40DD-AFC4-6F175D3DCCD1}">
              <a14:hiddenFill xmlns:a14="http://schemas.microsoft.com/office/drawing/2010/main">
                <a:solidFill>
                  <a:schemeClr val="tx2"/>
                </a:solidFill>
              </a14:hiddenFill>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solidFill>
                <a:srgbClr val="FFFFCC"/>
              </a:solidFill>
              <a:latin typeface="Times New Roman" panose="02020603050405020304" pitchFamily="18" charset="0"/>
            </a:endParaRPr>
          </a:p>
        </p:txBody>
      </p:sp>
      <p:sp>
        <p:nvSpPr>
          <p:cNvPr id="75800" name="Line 24"/>
          <p:cNvSpPr>
            <a:spLocks noChangeShapeType="1"/>
          </p:cNvSpPr>
          <p:nvPr/>
        </p:nvSpPr>
        <p:spPr bwMode="auto">
          <a:xfrm>
            <a:off x="6030913" y="2727325"/>
            <a:ext cx="0" cy="452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1" name="Line 25"/>
          <p:cNvSpPr>
            <a:spLocks noChangeShapeType="1"/>
          </p:cNvSpPr>
          <p:nvPr/>
        </p:nvSpPr>
        <p:spPr bwMode="auto">
          <a:xfrm>
            <a:off x="3851275" y="3284538"/>
            <a:ext cx="19446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2" name="Line 26"/>
          <p:cNvSpPr>
            <a:spLocks noChangeShapeType="1"/>
          </p:cNvSpPr>
          <p:nvPr/>
        </p:nvSpPr>
        <p:spPr bwMode="auto">
          <a:xfrm>
            <a:off x="2889250" y="4684713"/>
            <a:ext cx="989013"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3" name="Line 27"/>
          <p:cNvSpPr>
            <a:spLocks noChangeShapeType="1"/>
          </p:cNvSpPr>
          <p:nvPr/>
        </p:nvSpPr>
        <p:spPr bwMode="auto">
          <a:xfrm>
            <a:off x="3851275" y="3284538"/>
            <a:ext cx="26988" cy="1400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4" name="Line 28"/>
          <p:cNvSpPr>
            <a:spLocks noChangeShapeType="1"/>
          </p:cNvSpPr>
          <p:nvPr/>
        </p:nvSpPr>
        <p:spPr bwMode="auto">
          <a:xfrm>
            <a:off x="6030913" y="4684713"/>
            <a:ext cx="989012"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5" name="Text Box 29"/>
          <p:cNvSpPr txBox="1">
            <a:spLocks noChangeArrowheads="1"/>
          </p:cNvSpPr>
          <p:nvPr/>
        </p:nvSpPr>
        <p:spPr bwMode="auto">
          <a:xfrm>
            <a:off x="1394619" y="5726112"/>
            <a:ext cx="5365750" cy="457200"/>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0" dirty="0">
                <a:latin typeface="Times New Roman" panose="02020603050405020304" pitchFamily="18" charset="0"/>
              </a:rPr>
              <a:t>安全性提高了，但容易造成错误</a:t>
            </a:r>
            <a:r>
              <a:rPr lang="zh-CN" altLang="en-US" sz="2400" b="0" dirty="0" smtClean="0">
                <a:latin typeface="Times New Roman" panose="02020603050405020304" pitchFamily="18" charset="0"/>
              </a:rPr>
              <a:t>传播！</a:t>
            </a:r>
            <a:endParaRPr lang="zh-CN" altLang="en-US" sz="2400" b="0" dirty="0">
              <a:latin typeface="Times New Roman" panose="02020603050405020304" pitchFamily="18" charset="0"/>
            </a:endParaRPr>
          </a:p>
        </p:txBody>
      </p:sp>
    </p:spTree>
    <p:extLst>
      <p:ext uri="{BB962C8B-B14F-4D97-AF65-F5344CB8AC3E}">
        <p14:creationId xmlns:p14="http://schemas.microsoft.com/office/powerpoint/2010/main" val="37511030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3"/>
          <p:cNvSpPr>
            <a:spLocks noGrp="1"/>
          </p:cNvSpPr>
          <p:nvPr>
            <p:ph type="dt" sz="quarter" idx="10"/>
          </p:nvPr>
        </p:nvSpPr>
        <p:spPr/>
        <p:txBody>
          <a:bodyPr/>
          <a:lstStyle/>
          <a:p>
            <a:pPr>
              <a:defRPr/>
            </a:pPr>
            <a:fld id="{39333928-D0F2-4A72-AB74-B1E7CDCF4EC5}" type="datetime1">
              <a:rPr lang="zh-CN" altLang="en-US"/>
              <a:pPr>
                <a:defRPr/>
              </a:pPr>
              <a:t>2023/3/17</a:t>
            </a:fld>
            <a:endParaRPr lang="en-US" altLang="zh-CN"/>
          </a:p>
        </p:txBody>
      </p:sp>
      <p:sp>
        <p:nvSpPr>
          <p:cNvPr id="76803" name="灯片编号占位符 5"/>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934582-63CF-4B66-BF25-4239EFEAE634}" type="slidenum">
              <a:rPr kumimoji="0" lang="en-US" altLang="zh-CN" sz="1800" smtClean="0">
                <a:solidFill>
                  <a:srgbClr val="FFFFCC"/>
                </a:solidFill>
              </a:rPr>
              <a:pPr>
                <a:spcBef>
                  <a:spcPct val="0"/>
                </a:spcBef>
                <a:buClrTx/>
                <a:buSzTx/>
                <a:buFontTx/>
                <a:buNone/>
              </a:pPr>
              <a:t>63</a:t>
            </a:fld>
            <a:endParaRPr kumimoji="0" lang="en-US" altLang="zh-CN" sz="1800" smtClean="0">
              <a:solidFill>
                <a:srgbClr val="FFFFCC"/>
              </a:solidFill>
            </a:endParaRPr>
          </a:p>
        </p:txBody>
      </p:sp>
      <p:sp>
        <p:nvSpPr>
          <p:cNvPr id="76804" name="Rectangle 4"/>
          <p:cNvSpPr>
            <a:spLocks noGrp="1" noChangeArrowheads="1"/>
          </p:cNvSpPr>
          <p:nvPr>
            <p:ph type="title"/>
          </p:nvPr>
        </p:nvSpPr>
        <p:spPr>
          <a:noFill/>
        </p:spPr>
        <p:txBody>
          <a:bodyPr/>
          <a:lstStyle/>
          <a:p>
            <a:pPr eaLnBrk="1" hangingPunct="1"/>
            <a:r>
              <a:rPr lang="en-US" altLang="zh-CN" smtClean="0"/>
              <a:t>CFB: </a:t>
            </a:r>
            <a:r>
              <a:rPr lang="zh-CN" altLang="en-US" smtClean="0"/>
              <a:t>加密反馈模式</a:t>
            </a:r>
          </a:p>
        </p:txBody>
      </p:sp>
      <p:sp>
        <p:nvSpPr>
          <p:cNvPr id="76805" name="Text Box 5"/>
          <p:cNvSpPr txBox="1">
            <a:spLocks noChangeArrowheads="1"/>
          </p:cNvSpPr>
          <p:nvPr/>
        </p:nvSpPr>
        <p:spPr bwMode="auto">
          <a:xfrm>
            <a:off x="5624513" y="4624388"/>
            <a:ext cx="95885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ts val="775"/>
              </a:spcBef>
              <a:spcAft>
                <a:spcPts val="775"/>
              </a:spcAft>
              <a:buClrTx/>
              <a:buSzTx/>
              <a:buFontTx/>
              <a:buNone/>
            </a:pPr>
            <a:r>
              <a:rPr lang="zh-CN" altLang="en-US" sz="1600" b="0">
                <a:solidFill>
                  <a:srgbClr val="FFFFCC"/>
                </a:solidFill>
                <a:latin typeface="Times New Roman" panose="02020603050405020304" pitchFamily="18" charset="0"/>
              </a:rPr>
              <a:t>密文</a:t>
            </a:r>
            <a:r>
              <a:rPr lang="en-US" altLang="zh-CN" sz="1600" b="0">
                <a:solidFill>
                  <a:srgbClr val="FFFFCC"/>
                </a:solidFill>
                <a:latin typeface="Times New Roman" panose="02020603050405020304" pitchFamily="18" charset="0"/>
              </a:rPr>
              <a:t>C</a:t>
            </a:r>
            <a:r>
              <a:rPr lang="en-US" altLang="zh-CN" sz="1600" b="0" baseline="-25000">
                <a:solidFill>
                  <a:srgbClr val="FFFFCC"/>
                </a:solidFill>
                <a:latin typeface="Times New Roman" panose="02020603050405020304" pitchFamily="18" charset="0"/>
              </a:rPr>
              <a:t>2</a:t>
            </a:r>
            <a:endParaRPr lang="en-US" altLang="zh-CN" sz="1600" b="0">
              <a:solidFill>
                <a:srgbClr val="FFFFCC"/>
              </a:solidFill>
              <a:latin typeface="Times New Roman" panose="02020603050405020304" pitchFamily="18" charset="0"/>
            </a:endParaRPr>
          </a:p>
        </p:txBody>
      </p:sp>
      <p:sp>
        <p:nvSpPr>
          <p:cNvPr id="76806" name="Text Box 6"/>
          <p:cNvSpPr txBox="1">
            <a:spLocks noChangeArrowheads="1"/>
          </p:cNvSpPr>
          <p:nvPr/>
        </p:nvSpPr>
        <p:spPr bwMode="auto">
          <a:xfrm>
            <a:off x="2671763" y="4695825"/>
            <a:ext cx="9588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ts val="775"/>
              </a:spcBef>
              <a:spcAft>
                <a:spcPts val="775"/>
              </a:spcAft>
              <a:buClrTx/>
              <a:buSzTx/>
              <a:buFontTx/>
              <a:buNone/>
            </a:pPr>
            <a:r>
              <a:rPr lang="zh-CN" altLang="en-US" sz="1600" b="0">
                <a:solidFill>
                  <a:srgbClr val="FFFFCC"/>
                </a:solidFill>
                <a:latin typeface="Times New Roman" panose="02020603050405020304" pitchFamily="18" charset="0"/>
              </a:rPr>
              <a:t>密文</a:t>
            </a:r>
            <a:r>
              <a:rPr lang="en-US" altLang="zh-CN" sz="1600" b="0">
                <a:solidFill>
                  <a:srgbClr val="FFFFCC"/>
                </a:solidFill>
                <a:latin typeface="Times New Roman" panose="02020603050405020304" pitchFamily="18" charset="0"/>
              </a:rPr>
              <a:t>C</a:t>
            </a:r>
            <a:r>
              <a:rPr lang="en-US" altLang="zh-CN" sz="1600" b="0" baseline="-25000">
                <a:solidFill>
                  <a:srgbClr val="FFFFCC"/>
                </a:solidFill>
                <a:latin typeface="Times New Roman" panose="02020603050405020304" pitchFamily="18" charset="0"/>
              </a:rPr>
              <a:t>1</a:t>
            </a:r>
            <a:endParaRPr lang="en-US" altLang="zh-CN" sz="1600" b="0">
              <a:solidFill>
                <a:srgbClr val="FFFFCC"/>
              </a:solidFill>
              <a:latin typeface="Times New Roman" panose="02020603050405020304" pitchFamily="18" charset="0"/>
            </a:endParaRPr>
          </a:p>
          <a:p>
            <a:pPr algn="ctr" eaLnBrk="1" hangingPunct="1">
              <a:spcBef>
                <a:spcPct val="0"/>
              </a:spcBef>
              <a:buClrTx/>
              <a:buSzTx/>
              <a:buFontTx/>
              <a:buNone/>
            </a:pPr>
            <a:endParaRPr lang="en-US" altLang="zh-CN" sz="1600" b="0">
              <a:solidFill>
                <a:srgbClr val="FFFFCC"/>
              </a:solidFill>
              <a:latin typeface="Times New Roman" panose="02020603050405020304" pitchFamily="18" charset="0"/>
            </a:endParaRPr>
          </a:p>
        </p:txBody>
      </p:sp>
      <p:sp>
        <p:nvSpPr>
          <p:cNvPr id="76807" name="Text Box 7"/>
          <p:cNvSpPr txBox="1">
            <a:spLocks noChangeArrowheads="1"/>
          </p:cNvSpPr>
          <p:nvPr/>
        </p:nvSpPr>
        <p:spPr bwMode="auto">
          <a:xfrm>
            <a:off x="1447800" y="2751138"/>
            <a:ext cx="822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solidFill>
                  <a:srgbClr val="FFFFCC"/>
                </a:solidFill>
                <a:latin typeface="Times New Roman" panose="02020603050405020304" pitchFamily="18" charset="0"/>
              </a:rPr>
              <a:t>密钥</a:t>
            </a:r>
            <a:r>
              <a:rPr lang="en-US" altLang="zh-CN" sz="1600" b="0">
                <a:solidFill>
                  <a:srgbClr val="FFFFCC"/>
                </a:solidFill>
                <a:latin typeface="Times New Roman" panose="02020603050405020304" pitchFamily="18" charset="0"/>
              </a:rPr>
              <a:t>K</a:t>
            </a:r>
          </a:p>
        </p:txBody>
      </p:sp>
      <p:sp>
        <p:nvSpPr>
          <p:cNvPr id="76808" name="Text Box 8"/>
          <p:cNvSpPr txBox="1">
            <a:spLocks noChangeArrowheads="1"/>
          </p:cNvSpPr>
          <p:nvPr/>
        </p:nvSpPr>
        <p:spPr bwMode="auto">
          <a:xfrm>
            <a:off x="1447800" y="3832225"/>
            <a:ext cx="8223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solidFill>
                  <a:srgbClr val="FFFFCC"/>
                </a:solidFill>
                <a:latin typeface="Times New Roman" panose="02020603050405020304" pitchFamily="18" charset="0"/>
              </a:rPr>
              <a:t>明文 </a:t>
            </a:r>
            <a:r>
              <a:rPr lang="en-US" altLang="zh-CN" sz="1600" b="0">
                <a:solidFill>
                  <a:srgbClr val="FFFFCC"/>
                </a:solidFill>
                <a:latin typeface="Times New Roman" panose="02020603050405020304" pitchFamily="18" charset="0"/>
              </a:rPr>
              <a:t>P</a:t>
            </a:r>
            <a:r>
              <a:rPr lang="en-US" altLang="zh-CN" sz="1600" b="0" baseline="-25000">
                <a:solidFill>
                  <a:srgbClr val="FFFFCC"/>
                </a:solidFill>
                <a:latin typeface="Times New Roman" panose="02020603050405020304" pitchFamily="18" charset="0"/>
              </a:rPr>
              <a:t>1</a:t>
            </a:r>
            <a:endParaRPr lang="en-US" altLang="zh-CN" sz="1600" b="0">
              <a:solidFill>
                <a:srgbClr val="FFFFCC"/>
              </a:solidFill>
              <a:latin typeface="Times New Roman" panose="02020603050405020304" pitchFamily="18" charset="0"/>
            </a:endParaRPr>
          </a:p>
        </p:txBody>
      </p:sp>
      <p:sp>
        <p:nvSpPr>
          <p:cNvPr id="76809" name="Text Box 9"/>
          <p:cNvSpPr txBox="1">
            <a:spLocks noChangeArrowheads="1"/>
          </p:cNvSpPr>
          <p:nvPr/>
        </p:nvSpPr>
        <p:spPr bwMode="auto">
          <a:xfrm>
            <a:off x="2830513" y="2867025"/>
            <a:ext cx="685800" cy="454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0">
                <a:solidFill>
                  <a:srgbClr val="FFFFCC"/>
                </a:solidFill>
                <a:latin typeface="Times New Roman" panose="02020603050405020304" pitchFamily="18" charset="0"/>
              </a:rPr>
              <a:t>DES</a:t>
            </a:r>
          </a:p>
        </p:txBody>
      </p:sp>
      <p:sp>
        <p:nvSpPr>
          <p:cNvPr id="76810" name="Line 10"/>
          <p:cNvSpPr>
            <a:spLocks noChangeShapeType="1"/>
          </p:cNvSpPr>
          <p:nvPr/>
        </p:nvSpPr>
        <p:spPr bwMode="auto">
          <a:xfrm>
            <a:off x="2282825" y="4078288"/>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11" name="Line 11"/>
          <p:cNvSpPr>
            <a:spLocks noChangeShapeType="1"/>
          </p:cNvSpPr>
          <p:nvPr/>
        </p:nvSpPr>
        <p:spPr bwMode="auto">
          <a:xfrm>
            <a:off x="3105150" y="3321050"/>
            <a:ext cx="0" cy="6064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12" name="Line 12"/>
          <p:cNvSpPr>
            <a:spLocks noChangeShapeType="1"/>
          </p:cNvSpPr>
          <p:nvPr/>
        </p:nvSpPr>
        <p:spPr bwMode="auto">
          <a:xfrm>
            <a:off x="3105150" y="4229100"/>
            <a:ext cx="0" cy="4556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13" name="AutoShape 13"/>
          <p:cNvSpPr>
            <a:spLocks noChangeArrowheads="1"/>
          </p:cNvSpPr>
          <p:nvPr/>
        </p:nvSpPr>
        <p:spPr bwMode="auto">
          <a:xfrm>
            <a:off x="2968625" y="3927475"/>
            <a:ext cx="273050" cy="301625"/>
          </a:xfrm>
          <a:prstGeom prst="flowChar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solidFill>
                <a:srgbClr val="FFFFCC"/>
              </a:solidFill>
              <a:latin typeface="Times New Roman" panose="02020603050405020304" pitchFamily="18" charset="0"/>
            </a:endParaRPr>
          </a:p>
        </p:txBody>
      </p:sp>
      <p:sp>
        <p:nvSpPr>
          <p:cNvPr id="76814" name="Line 14"/>
          <p:cNvSpPr>
            <a:spLocks noChangeShapeType="1"/>
          </p:cNvSpPr>
          <p:nvPr/>
        </p:nvSpPr>
        <p:spPr bwMode="auto">
          <a:xfrm>
            <a:off x="3105150" y="2411413"/>
            <a:ext cx="0" cy="4556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15" name="Line 15"/>
          <p:cNvSpPr>
            <a:spLocks noChangeShapeType="1"/>
          </p:cNvSpPr>
          <p:nvPr/>
        </p:nvSpPr>
        <p:spPr bwMode="auto">
          <a:xfrm>
            <a:off x="2282825" y="3017838"/>
            <a:ext cx="5476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16" name="Text Box 16"/>
          <p:cNvSpPr txBox="1">
            <a:spLocks noChangeArrowheads="1"/>
          </p:cNvSpPr>
          <p:nvPr/>
        </p:nvSpPr>
        <p:spPr bwMode="auto">
          <a:xfrm>
            <a:off x="2887663" y="1958975"/>
            <a:ext cx="409575" cy="454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0">
                <a:solidFill>
                  <a:srgbClr val="FFFFCC"/>
                </a:solidFill>
                <a:latin typeface="Times New Roman" panose="02020603050405020304" pitchFamily="18" charset="0"/>
              </a:rPr>
              <a:t>IV</a:t>
            </a:r>
          </a:p>
        </p:txBody>
      </p:sp>
      <p:sp>
        <p:nvSpPr>
          <p:cNvPr id="76817" name="Text Box 17"/>
          <p:cNvSpPr txBox="1">
            <a:spLocks noChangeArrowheads="1"/>
          </p:cNvSpPr>
          <p:nvPr/>
        </p:nvSpPr>
        <p:spPr bwMode="auto">
          <a:xfrm>
            <a:off x="4400550" y="4048125"/>
            <a:ext cx="822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solidFill>
                  <a:srgbClr val="FFFFCC"/>
                </a:solidFill>
                <a:latin typeface="Times New Roman" panose="02020603050405020304" pitchFamily="18" charset="0"/>
              </a:rPr>
              <a:t>明文 </a:t>
            </a:r>
            <a:r>
              <a:rPr lang="en-US" altLang="zh-CN" sz="1600" b="0">
                <a:solidFill>
                  <a:srgbClr val="FFFFCC"/>
                </a:solidFill>
                <a:latin typeface="Times New Roman" panose="02020603050405020304" pitchFamily="18" charset="0"/>
              </a:rPr>
              <a:t>P</a:t>
            </a:r>
            <a:r>
              <a:rPr lang="en-US" altLang="zh-CN" sz="1600" b="0" baseline="-25000">
                <a:solidFill>
                  <a:srgbClr val="FFFFCC"/>
                </a:solidFill>
                <a:latin typeface="Times New Roman" panose="02020603050405020304" pitchFamily="18" charset="0"/>
              </a:rPr>
              <a:t>2</a:t>
            </a:r>
            <a:endParaRPr lang="en-US" altLang="zh-CN" sz="1600" b="0">
              <a:solidFill>
                <a:srgbClr val="FFFFCC"/>
              </a:solidFill>
              <a:latin typeface="Times New Roman" panose="02020603050405020304" pitchFamily="18" charset="0"/>
            </a:endParaRPr>
          </a:p>
        </p:txBody>
      </p:sp>
      <p:sp>
        <p:nvSpPr>
          <p:cNvPr id="76818" name="Text Box 18"/>
          <p:cNvSpPr txBox="1">
            <a:spLocks noChangeArrowheads="1"/>
          </p:cNvSpPr>
          <p:nvPr/>
        </p:nvSpPr>
        <p:spPr bwMode="auto">
          <a:xfrm>
            <a:off x="5672138" y="2867025"/>
            <a:ext cx="684212" cy="454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0">
                <a:solidFill>
                  <a:srgbClr val="FFFFCC"/>
                </a:solidFill>
                <a:latin typeface="Times New Roman" panose="02020603050405020304" pitchFamily="18" charset="0"/>
              </a:rPr>
              <a:t>DES</a:t>
            </a:r>
          </a:p>
        </p:txBody>
      </p:sp>
      <p:sp>
        <p:nvSpPr>
          <p:cNvPr id="76819" name="Line 19"/>
          <p:cNvSpPr>
            <a:spLocks noChangeShapeType="1"/>
          </p:cNvSpPr>
          <p:nvPr/>
        </p:nvSpPr>
        <p:spPr bwMode="auto">
          <a:xfrm>
            <a:off x="4976813" y="4048125"/>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20" name="Line 20"/>
          <p:cNvSpPr>
            <a:spLocks noChangeShapeType="1"/>
          </p:cNvSpPr>
          <p:nvPr/>
        </p:nvSpPr>
        <p:spPr bwMode="auto">
          <a:xfrm>
            <a:off x="5946775" y="3321050"/>
            <a:ext cx="0" cy="6064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21" name="Line 21"/>
          <p:cNvSpPr>
            <a:spLocks noChangeShapeType="1"/>
          </p:cNvSpPr>
          <p:nvPr/>
        </p:nvSpPr>
        <p:spPr bwMode="auto">
          <a:xfrm>
            <a:off x="5946775" y="4229100"/>
            <a:ext cx="0" cy="4556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22" name="AutoShape 22"/>
          <p:cNvSpPr>
            <a:spLocks noChangeArrowheads="1"/>
          </p:cNvSpPr>
          <p:nvPr/>
        </p:nvSpPr>
        <p:spPr bwMode="auto">
          <a:xfrm>
            <a:off x="5808663" y="3927475"/>
            <a:ext cx="274637" cy="301625"/>
          </a:xfrm>
          <a:prstGeom prst="flowChar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solidFill>
                <a:srgbClr val="FFFFCC"/>
              </a:solidFill>
              <a:latin typeface="Times New Roman" panose="02020603050405020304" pitchFamily="18" charset="0"/>
            </a:endParaRPr>
          </a:p>
        </p:txBody>
      </p:sp>
      <p:sp>
        <p:nvSpPr>
          <p:cNvPr id="76823" name="Line 23"/>
          <p:cNvSpPr>
            <a:spLocks noChangeShapeType="1"/>
          </p:cNvSpPr>
          <p:nvPr/>
        </p:nvSpPr>
        <p:spPr bwMode="auto">
          <a:xfrm>
            <a:off x="5946775" y="2411413"/>
            <a:ext cx="0" cy="4556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24" name="Line 24"/>
          <p:cNvSpPr>
            <a:spLocks noChangeShapeType="1"/>
          </p:cNvSpPr>
          <p:nvPr/>
        </p:nvSpPr>
        <p:spPr bwMode="auto">
          <a:xfrm>
            <a:off x="4183063" y="2390775"/>
            <a:ext cx="18002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25" name="Line 25"/>
          <p:cNvSpPr>
            <a:spLocks noChangeShapeType="1"/>
          </p:cNvSpPr>
          <p:nvPr/>
        </p:nvSpPr>
        <p:spPr bwMode="auto">
          <a:xfrm>
            <a:off x="3103563" y="4408488"/>
            <a:ext cx="10795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26" name="Line 26"/>
          <p:cNvSpPr>
            <a:spLocks noChangeShapeType="1"/>
          </p:cNvSpPr>
          <p:nvPr/>
        </p:nvSpPr>
        <p:spPr bwMode="auto">
          <a:xfrm>
            <a:off x="4183063" y="2390775"/>
            <a:ext cx="0" cy="1970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7" name="Text Box 27"/>
          <p:cNvSpPr txBox="1">
            <a:spLocks noChangeArrowheads="1"/>
          </p:cNvSpPr>
          <p:nvPr/>
        </p:nvSpPr>
        <p:spPr bwMode="auto">
          <a:xfrm>
            <a:off x="4471988" y="2824163"/>
            <a:ext cx="8223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solidFill>
                  <a:srgbClr val="FFFFCC"/>
                </a:solidFill>
                <a:latin typeface="Times New Roman" panose="02020603050405020304" pitchFamily="18" charset="0"/>
              </a:rPr>
              <a:t>密钥</a:t>
            </a:r>
            <a:r>
              <a:rPr lang="en-US" altLang="zh-CN" sz="1600" b="0">
                <a:solidFill>
                  <a:srgbClr val="FFFFCC"/>
                </a:solidFill>
                <a:latin typeface="Times New Roman" panose="02020603050405020304" pitchFamily="18" charset="0"/>
              </a:rPr>
              <a:t>K</a:t>
            </a:r>
          </a:p>
        </p:txBody>
      </p:sp>
      <p:sp>
        <p:nvSpPr>
          <p:cNvPr id="76828" name="Line 28"/>
          <p:cNvSpPr>
            <a:spLocks noChangeShapeType="1"/>
          </p:cNvSpPr>
          <p:nvPr/>
        </p:nvSpPr>
        <p:spPr bwMode="auto">
          <a:xfrm>
            <a:off x="4987925" y="3168650"/>
            <a:ext cx="6842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29" name="Line 29"/>
          <p:cNvSpPr>
            <a:spLocks noChangeShapeType="1"/>
          </p:cNvSpPr>
          <p:nvPr/>
        </p:nvSpPr>
        <p:spPr bwMode="auto">
          <a:xfrm>
            <a:off x="5946775" y="4384675"/>
            <a:ext cx="54768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文本框 1"/>
          <p:cNvSpPr txBox="1"/>
          <p:nvPr/>
        </p:nvSpPr>
        <p:spPr>
          <a:xfrm>
            <a:off x="1764347" y="5395576"/>
            <a:ext cx="2954655" cy="461665"/>
          </a:xfrm>
          <a:prstGeom prst="rect">
            <a:avLst/>
          </a:prstGeom>
          <a:solidFill>
            <a:srgbClr val="FF0000"/>
          </a:solidFill>
        </p:spPr>
        <p:txBody>
          <a:bodyPr wrap="none" rtlCol="0">
            <a:spAutoFit/>
          </a:bodyPr>
          <a:lstStyle/>
          <a:p>
            <a:r>
              <a:rPr lang="zh-CN" altLang="en-US" sz="2400" dirty="0" smtClean="0"/>
              <a:t>也会造成误码传播！</a:t>
            </a:r>
            <a:endParaRPr lang="zh-CN" altLang="en-US" sz="2400" dirty="0"/>
          </a:p>
        </p:txBody>
      </p:sp>
    </p:spTree>
    <p:extLst>
      <p:ext uri="{BB962C8B-B14F-4D97-AF65-F5344CB8AC3E}">
        <p14:creationId xmlns:p14="http://schemas.microsoft.com/office/powerpoint/2010/main" val="15100334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3"/>
          <p:cNvSpPr>
            <a:spLocks noGrp="1"/>
          </p:cNvSpPr>
          <p:nvPr>
            <p:ph type="dt" sz="quarter" idx="10"/>
          </p:nvPr>
        </p:nvSpPr>
        <p:spPr/>
        <p:txBody>
          <a:bodyPr/>
          <a:lstStyle/>
          <a:p>
            <a:pPr>
              <a:defRPr/>
            </a:pPr>
            <a:fld id="{AE130E3A-AB5D-43AA-A367-DB57937BC1F3}" type="datetime1">
              <a:rPr lang="zh-CN" altLang="en-US"/>
              <a:pPr>
                <a:defRPr/>
              </a:pPr>
              <a:t>2023/3/17</a:t>
            </a:fld>
            <a:endParaRPr lang="en-US" altLang="zh-CN"/>
          </a:p>
        </p:txBody>
      </p:sp>
      <p:sp>
        <p:nvSpPr>
          <p:cNvPr id="77827" name="灯片编号占位符 5"/>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C05AA29-0810-4AB7-9838-2ABD4F76930C}" type="slidenum">
              <a:rPr kumimoji="0" lang="en-US" altLang="zh-CN" sz="1800" smtClean="0">
                <a:solidFill>
                  <a:srgbClr val="FFFFCC"/>
                </a:solidFill>
              </a:rPr>
              <a:pPr>
                <a:spcBef>
                  <a:spcPct val="0"/>
                </a:spcBef>
                <a:buClrTx/>
                <a:buSzTx/>
                <a:buFontTx/>
                <a:buNone/>
              </a:pPr>
              <a:t>64</a:t>
            </a:fld>
            <a:endParaRPr kumimoji="0" lang="en-US" altLang="zh-CN" sz="1800" smtClean="0">
              <a:solidFill>
                <a:srgbClr val="FFFFCC"/>
              </a:solidFill>
            </a:endParaRPr>
          </a:p>
        </p:txBody>
      </p:sp>
      <p:sp>
        <p:nvSpPr>
          <p:cNvPr id="77828" name="Rectangle 4"/>
          <p:cNvSpPr>
            <a:spLocks noGrp="1" noChangeArrowheads="1"/>
          </p:cNvSpPr>
          <p:nvPr>
            <p:ph type="title"/>
          </p:nvPr>
        </p:nvSpPr>
        <p:spPr>
          <a:noFill/>
        </p:spPr>
        <p:txBody>
          <a:bodyPr/>
          <a:lstStyle/>
          <a:p>
            <a:pPr eaLnBrk="1" hangingPunct="1"/>
            <a:r>
              <a:rPr lang="en-US" altLang="zh-CN" smtClean="0"/>
              <a:t>OFB:</a:t>
            </a:r>
            <a:r>
              <a:rPr lang="zh-CN" altLang="en-US" smtClean="0"/>
              <a:t>输出反馈模式 </a:t>
            </a:r>
          </a:p>
        </p:txBody>
      </p:sp>
      <p:sp>
        <p:nvSpPr>
          <p:cNvPr id="77829" name="Text Box 5"/>
          <p:cNvSpPr txBox="1">
            <a:spLocks noChangeArrowheads="1"/>
          </p:cNvSpPr>
          <p:nvPr/>
        </p:nvSpPr>
        <p:spPr bwMode="auto">
          <a:xfrm>
            <a:off x="1682750" y="2454275"/>
            <a:ext cx="9477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solidFill>
                  <a:srgbClr val="FFFFCC"/>
                </a:solidFill>
                <a:latin typeface="Times New Roman" panose="02020603050405020304" pitchFamily="18" charset="0"/>
              </a:rPr>
              <a:t>密钥</a:t>
            </a:r>
            <a:r>
              <a:rPr lang="en-US" altLang="zh-CN" sz="1600" b="0">
                <a:solidFill>
                  <a:srgbClr val="FFFFCC"/>
                </a:solidFill>
                <a:latin typeface="Times New Roman" panose="02020603050405020304" pitchFamily="18" charset="0"/>
              </a:rPr>
              <a:t>K</a:t>
            </a:r>
          </a:p>
        </p:txBody>
      </p:sp>
      <p:sp>
        <p:nvSpPr>
          <p:cNvPr id="77830" name="Text Box 6"/>
          <p:cNvSpPr txBox="1">
            <a:spLocks noChangeArrowheads="1"/>
          </p:cNvSpPr>
          <p:nvPr/>
        </p:nvSpPr>
        <p:spPr bwMode="auto">
          <a:xfrm>
            <a:off x="1682750" y="3722688"/>
            <a:ext cx="9477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solidFill>
                  <a:srgbClr val="FFFFCC"/>
                </a:solidFill>
                <a:latin typeface="Times New Roman" panose="02020603050405020304" pitchFamily="18" charset="0"/>
              </a:rPr>
              <a:t>明文 </a:t>
            </a:r>
            <a:r>
              <a:rPr lang="en-US" altLang="zh-CN" sz="1600" b="0">
                <a:solidFill>
                  <a:srgbClr val="FFFFCC"/>
                </a:solidFill>
                <a:latin typeface="Times New Roman" panose="02020603050405020304" pitchFamily="18" charset="0"/>
              </a:rPr>
              <a:t>P</a:t>
            </a:r>
            <a:r>
              <a:rPr lang="en-US" altLang="zh-CN" sz="1600" b="0" baseline="-25000">
                <a:solidFill>
                  <a:srgbClr val="FFFFCC"/>
                </a:solidFill>
                <a:latin typeface="Times New Roman" panose="02020603050405020304" pitchFamily="18" charset="0"/>
              </a:rPr>
              <a:t>1</a:t>
            </a:r>
            <a:endParaRPr lang="en-US" altLang="zh-CN" sz="1600" b="0">
              <a:solidFill>
                <a:srgbClr val="FFFFCC"/>
              </a:solidFill>
              <a:latin typeface="Times New Roman" panose="02020603050405020304" pitchFamily="18" charset="0"/>
            </a:endParaRPr>
          </a:p>
        </p:txBody>
      </p:sp>
      <p:sp>
        <p:nvSpPr>
          <p:cNvPr id="77831" name="Text Box 7"/>
          <p:cNvSpPr txBox="1">
            <a:spLocks noChangeArrowheads="1"/>
          </p:cNvSpPr>
          <p:nvPr/>
        </p:nvSpPr>
        <p:spPr bwMode="auto">
          <a:xfrm>
            <a:off x="2946400" y="2595563"/>
            <a:ext cx="790575" cy="422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0">
                <a:solidFill>
                  <a:srgbClr val="FFFFCC"/>
                </a:solidFill>
                <a:latin typeface="Times New Roman" panose="02020603050405020304" pitchFamily="18" charset="0"/>
              </a:rPr>
              <a:t>DES</a:t>
            </a:r>
          </a:p>
        </p:txBody>
      </p:sp>
      <p:sp>
        <p:nvSpPr>
          <p:cNvPr id="77832" name="Line 8"/>
          <p:cNvSpPr>
            <a:spLocks noChangeShapeType="1"/>
          </p:cNvSpPr>
          <p:nvPr/>
        </p:nvSpPr>
        <p:spPr bwMode="auto">
          <a:xfrm>
            <a:off x="2314575" y="3722688"/>
            <a:ext cx="7905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33" name="Line 9"/>
          <p:cNvSpPr>
            <a:spLocks noChangeShapeType="1"/>
          </p:cNvSpPr>
          <p:nvPr/>
        </p:nvSpPr>
        <p:spPr bwMode="auto">
          <a:xfrm>
            <a:off x="3262313" y="3017838"/>
            <a:ext cx="0" cy="5635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34" name="Line 10"/>
          <p:cNvSpPr>
            <a:spLocks noChangeShapeType="1"/>
          </p:cNvSpPr>
          <p:nvPr/>
        </p:nvSpPr>
        <p:spPr bwMode="auto">
          <a:xfrm>
            <a:off x="3262313" y="3862388"/>
            <a:ext cx="0" cy="422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35" name="Text Box 11"/>
          <p:cNvSpPr txBox="1">
            <a:spLocks noChangeArrowheads="1"/>
          </p:cNvSpPr>
          <p:nvPr/>
        </p:nvSpPr>
        <p:spPr bwMode="auto">
          <a:xfrm>
            <a:off x="2946400" y="4284663"/>
            <a:ext cx="11064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ts val="775"/>
              </a:spcBef>
              <a:spcAft>
                <a:spcPts val="775"/>
              </a:spcAft>
              <a:buClrTx/>
              <a:buSzTx/>
              <a:buFontTx/>
              <a:buNone/>
            </a:pPr>
            <a:r>
              <a:rPr lang="zh-CN" altLang="en-US" sz="1600" b="0">
                <a:solidFill>
                  <a:srgbClr val="FFFFCC"/>
                </a:solidFill>
                <a:latin typeface="Times New Roman" panose="02020603050405020304" pitchFamily="18" charset="0"/>
              </a:rPr>
              <a:t>密文</a:t>
            </a:r>
            <a:r>
              <a:rPr lang="en-US" altLang="zh-CN" sz="1600" b="0">
                <a:solidFill>
                  <a:srgbClr val="FFFFCC"/>
                </a:solidFill>
                <a:latin typeface="Times New Roman" panose="02020603050405020304" pitchFamily="18" charset="0"/>
              </a:rPr>
              <a:t>C</a:t>
            </a:r>
            <a:r>
              <a:rPr lang="en-US" altLang="zh-CN" sz="1600" b="0" baseline="-25000">
                <a:solidFill>
                  <a:srgbClr val="FFFFCC"/>
                </a:solidFill>
                <a:latin typeface="Times New Roman" panose="02020603050405020304" pitchFamily="18" charset="0"/>
              </a:rPr>
              <a:t>1</a:t>
            </a:r>
            <a:endParaRPr lang="en-US" altLang="zh-CN" sz="1600" b="0">
              <a:solidFill>
                <a:srgbClr val="FFFFCC"/>
              </a:solidFill>
              <a:latin typeface="Times New Roman" panose="02020603050405020304" pitchFamily="18" charset="0"/>
            </a:endParaRPr>
          </a:p>
          <a:p>
            <a:pPr algn="ctr" eaLnBrk="1" hangingPunct="1">
              <a:spcBef>
                <a:spcPct val="0"/>
              </a:spcBef>
              <a:buClrTx/>
              <a:buSzTx/>
              <a:buFontTx/>
              <a:buNone/>
            </a:pPr>
            <a:endParaRPr lang="en-US" altLang="zh-CN" sz="1600" b="0">
              <a:solidFill>
                <a:srgbClr val="FFFFCC"/>
              </a:solidFill>
              <a:latin typeface="Times New Roman" panose="02020603050405020304" pitchFamily="18" charset="0"/>
            </a:endParaRPr>
          </a:p>
        </p:txBody>
      </p:sp>
      <p:sp>
        <p:nvSpPr>
          <p:cNvPr id="77836" name="AutoShape 12"/>
          <p:cNvSpPr>
            <a:spLocks noChangeArrowheads="1"/>
          </p:cNvSpPr>
          <p:nvPr/>
        </p:nvSpPr>
        <p:spPr bwMode="auto">
          <a:xfrm>
            <a:off x="3105150" y="3581400"/>
            <a:ext cx="315913" cy="280988"/>
          </a:xfrm>
          <a:prstGeom prst="flowChar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solidFill>
                <a:srgbClr val="FFFFCC"/>
              </a:solidFill>
              <a:latin typeface="Times New Roman" panose="02020603050405020304" pitchFamily="18" charset="0"/>
            </a:endParaRPr>
          </a:p>
        </p:txBody>
      </p:sp>
      <p:sp>
        <p:nvSpPr>
          <p:cNvPr id="77837" name="Line 13"/>
          <p:cNvSpPr>
            <a:spLocks noChangeShapeType="1"/>
          </p:cNvSpPr>
          <p:nvPr/>
        </p:nvSpPr>
        <p:spPr bwMode="auto">
          <a:xfrm>
            <a:off x="3262313" y="2173288"/>
            <a:ext cx="0" cy="422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38" name="Line 14"/>
          <p:cNvSpPr>
            <a:spLocks noChangeShapeType="1"/>
          </p:cNvSpPr>
          <p:nvPr/>
        </p:nvSpPr>
        <p:spPr bwMode="auto">
          <a:xfrm>
            <a:off x="2314575" y="2736850"/>
            <a:ext cx="631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39" name="Text Box 15"/>
          <p:cNvSpPr txBox="1">
            <a:spLocks noChangeArrowheads="1"/>
          </p:cNvSpPr>
          <p:nvPr/>
        </p:nvSpPr>
        <p:spPr bwMode="auto">
          <a:xfrm>
            <a:off x="3105150" y="1751013"/>
            <a:ext cx="473075" cy="422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0">
                <a:solidFill>
                  <a:srgbClr val="FFFFCC"/>
                </a:solidFill>
                <a:latin typeface="Times New Roman" panose="02020603050405020304" pitchFamily="18" charset="0"/>
              </a:rPr>
              <a:t>IV</a:t>
            </a:r>
          </a:p>
        </p:txBody>
      </p:sp>
      <p:sp>
        <p:nvSpPr>
          <p:cNvPr id="77840" name="Text Box 16"/>
          <p:cNvSpPr txBox="1">
            <a:spLocks noChangeArrowheads="1"/>
          </p:cNvSpPr>
          <p:nvPr/>
        </p:nvSpPr>
        <p:spPr bwMode="auto">
          <a:xfrm>
            <a:off x="4525963" y="3722688"/>
            <a:ext cx="947737"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solidFill>
                  <a:srgbClr val="FFFFCC"/>
                </a:solidFill>
                <a:latin typeface="Times New Roman" panose="02020603050405020304" pitchFamily="18" charset="0"/>
              </a:rPr>
              <a:t>明文 </a:t>
            </a:r>
            <a:r>
              <a:rPr lang="en-US" altLang="zh-CN" sz="1600" b="0">
                <a:solidFill>
                  <a:srgbClr val="FFFFCC"/>
                </a:solidFill>
                <a:latin typeface="Times New Roman" panose="02020603050405020304" pitchFamily="18" charset="0"/>
              </a:rPr>
              <a:t>P</a:t>
            </a:r>
            <a:r>
              <a:rPr lang="en-US" altLang="zh-CN" sz="1600" b="0" baseline="-25000">
                <a:solidFill>
                  <a:srgbClr val="FFFFCC"/>
                </a:solidFill>
                <a:latin typeface="Times New Roman" panose="02020603050405020304" pitchFamily="18" charset="0"/>
              </a:rPr>
              <a:t>2</a:t>
            </a:r>
            <a:endParaRPr lang="en-US" altLang="zh-CN" sz="1600" b="0">
              <a:solidFill>
                <a:srgbClr val="FFFFCC"/>
              </a:solidFill>
              <a:latin typeface="Times New Roman" panose="02020603050405020304" pitchFamily="18" charset="0"/>
            </a:endParaRPr>
          </a:p>
        </p:txBody>
      </p:sp>
      <p:sp>
        <p:nvSpPr>
          <p:cNvPr id="77841" name="Text Box 17"/>
          <p:cNvSpPr txBox="1">
            <a:spLocks noChangeArrowheads="1"/>
          </p:cNvSpPr>
          <p:nvPr/>
        </p:nvSpPr>
        <p:spPr bwMode="auto">
          <a:xfrm>
            <a:off x="5473700" y="2595563"/>
            <a:ext cx="790575" cy="422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0">
                <a:solidFill>
                  <a:srgbClr val="FFFFCC"/>
                </a:solidFill>
                <a:latin typeface="Times New Roman" panose="02020603050405020304" pitchFamily="18" charset="0"/>
              </a:rPr>
              <a:t>DES</a:t>
            </a:r>
          </a:p>
        </p:txBody>
      </p:sp>
      <p:sp>
        <p:nvSpPr>
          <p:cNvPr id="77842" name="Line 18"/>
          <p:cNvSpPr>
            <a:spLocks noChangeShapeType="1"/>
          </p:cNvSpPr>
          <p:nvPr/>
        </p:nvSpPr>
        <p:spPr bwMode="auto">
          <a:xfrm>
            <a:off x="5000625" y="3722688"/>
            <a:ext cx="631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43" name="Line 19"/>
          <p:cNvSpPr>
            <a:spLocks noChangeShapeType="1"/>
          </p:cNvSpPr>
          <p:nvPr/>
        </p:nvSpPr>
        <p:spPr bwMode="auto">
          <a:xfrm>
            <a:off x="5789613" y="3017838"/>
            <a:ext cx="0" cy="5635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44" name="Line 20"/>
          <p:cNvSpPr>
            <a:spLocks noChangeShapeType="1"/>
          </p:cNvSpPr>
          <p:nvPr/>
        </p:nvSpPr>
        <p:spPr bwMode="auto">
          <a:xfrm>
            <a:off x="5789613" y="3862388"/>
            <a:ext cx="0" cy="422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45" name="Text Box 21"/>
          <p:cNvSpPr txBox="1">
            <a:spLocks noChangeArrowheads="1"/>
          </p:cNvSpPr>
          <p:nvPr/>
        </p:nvSpPr>
        <p:spPr bwMode="auto">
          <a:xfrm>
            <a:off x="5473700" y="4284663"/>
            <a:ext cx="11064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ts val="775"/>
              </a:spcBef>
              <a:spcAft>
                <a:spcPts val="775"/>
              </a:spcAft>
              <a:buClrTx/>
              <a:buSzTx/>
              <a:buFontTx/>
              <a:buNone/>
            </a:pPr>
            <a:r>
              <a:rPr lang="zh-CN" altLang="en-US" sz="1600" b="0">
                <a:solidFill>
                  <a:srgbClr val="FFFFCC"/>
                </a:solidFill>
                <a:latin typeface="Times New Roman" panose="02020603050405020304" pitchFamily="18" charset="0"/>
              </a:rPr>
              <a:t>密文</a:t>
            </a:r>
            <a:r>
              <a:rPr lang="en-US" altLang="zh-CN" sz="1600" b="0">
                <a:solidFill>
                  <a:srgbClr val="FFFFCC"/>
                </a:solidFill>
                <a:latin typeface="Times New Roman" panose="02020603050405020304" pitchFamily="18" charset="0"/>
              </a:rPr>
              <a:t>C</a:t>
            </a:r>
            <a:r>
              <a:rPr lang="en-US" altLang="zh-CN" sz="1600" b="0" baseline="-25000">
                <a:solidFill>
                  <a:srgbClr val="FFFFCC"/>
                </a:solidFill>
                <a:latin typeface="Times New Roman" panose="02020603050405020304" pitchFamily="18" charset="0"/>
              </a:rPr>
              <a:t>2</a:t>
            </a:r>
            <a:endParaRPr lang="en-US" altLang="zh-CN" sz="1600" b="0">
              <a:solidFill>
                <a:srgbClr val="FFFFCC"/>
              </a:solidFill>
              <a:latin typeface="Times New Roman" panose="02020603050405020304" pitchFamily="18" charset="0"/>
            </a:endParaRPr>
          </a:p>
          <a:p>
            <a:pPr algn="ctr" eaLnBrk="1" hangingPunct="1">
              <a:spcBef>
                <a:spcPct val="0"/>
              </a:spcBef>
              <a:buClrTx/>
              <a:buSzTx/>
              <a:buFontTx/>
              <a:buNone/>
            </a:pPr>
            <a:endParaRPr lang="en-US" altLang="zh-CN" sz="1600" b="0">
              <a:solidFill>
                <a:srgbClr val="FFFFCC"/>
              </a:solidFill>
              <a:latin typeface="Times New Roman" panose="02020603050405020304" pitchFamily="18" charset="0"/>
            </a:endParaRPr>
          </a:p>
        </p:txBody>
      </p:sp>
      <p:sp>
        <p:nvSpPr>
          <p:cNvPr id="77846" name="AutoShape 22"/>
          <p:cNvSpPr>
            <a:spLocks noChangeArrowheads="1"/>
          </p:cNvSpPr>
          <p:nvPr/>
        </p:nvSpPr>
        <p:spPr bwMode="auto">
          <a:xfrm>
            <a:off x="5632450" y="3581400"/>
            <a:ext cx="315913" cy="280988"/>
          </a:xfrm>
          <a:prstGeom prst="flowChar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solidFill>
                <a:srgbClr val="FFFFCC"/>
              </a:solidFill>
              <a:latin typeface="Times New Roman" panose="02020603050405020304" pitchFamily="18" charset="0"/>
            </a:endParaRPr>
          </a:p>
        </p:txBody>
      </p:sp>
      <p:sp>
        <p:nvSpPr>
          <p:cNvPr id="77847" name="Line 23"/>
          <p:cNvSpPr>
            <a:spLocks noChangeShapeType="1"/>
          </p:cNvSpPr>
          <p:nvPr/>
        </p:nvSpPr>
        <p:spPr bwMode="auto">
          <a:xfrm>
            <a:off x="5789613" y="2173288"/>
            <a:ext cx="0" cy="422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48" name="Line 24"/>
          <p:cNvSpPr>
            <a:spLocks noChangeShapeType="1"/>
          </p:cNvSpPr>
          <p:nvPr/>
        </p:nvSpPr>
        <p:spPr bwMode="auto">
          <a:xfrm>
            <a:off x="4210050" y="2173288"/>
            <a:ext cx="15795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49" name="Line 25"/>
          <p:cNvSpPr>
            <a:spLocks noChangeShapeType="1"/>
          </p:cNvSpPr>
          <p:nvPr/>
        </p:nvSpPr>
        <p:spPr bwMode="auto">
          <a:xfrm>
            <a:off x="3262313" y="3300413"/>
            <a:ext cx="947737"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50" name="Line 26"/>
          <p:cNvSpPr>
            <a:spLocks noChangeShapeType="1"/>
          </p:cNvSpPr>
          <p:nvPr/>
        </p:nvSpPr>
        <p:spPr bwMode="auto">
          <a:xfrm>
            <a:off x="4210050" y="2173288"/>
            <a:ext cx="0" cy="1127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1" name="Text Box 27"/>
          <p:cNvSpPr txBox="1">
            <a:spLocks noChangeArrowheads="1"/>
          </p:cNvSpPr>
          <p:nvPr/>
        </p:nvSpPr>
        <p:spPr bwMode="auto">
          <a:xfrm>
            <a:off x="4525963" y="2595563"/>
            <a:ext cx="947737"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solidFill>
                  <a:srgbClr val="FFFFCC"/>
                </a:solidFill>
                <a:latin typeface="Times New Roman" panose="02020603050405020304" pitchFamily="18" charset="0"/>
              </a:rPr>
              <a:t>密钥</a:t>
            </a:r>
            <a:r>
              <a:rPr lang="en-US" altLang="zh-CN" sz="1600" b="0">
                <a:solidFill>
                  <a:srgbClr val="FFFFCC"/>
                </a:solidFill>
                <a:latin typeface="Times New Roman" panose="02020603050405020304" pitchFamily="18" charset="0"/>
              </a:rPr>
              <a:t>K</a:t>
            </a:r>
          </a:p>
        </p:txBody>
      </p:sp>
      <p:sp>
        <p:nvSpPr>
          <p:cNvPr id="77852" name="Line 28"/>
          <p:cNvSpPr>
            <a:spLocks noChangeShapeType="1"/>
          </p:cNvSpPr>
          <p:nvPr/>
        </p:nvSpPr>
        <p:spPr bwMode="auto">
          <a:xfrm>
            <a:off x="4684713" y="2876550"/>
            <a:ext cx="788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53" name="Line 29"/>
          <p:cNvSpPr>
            <a:spLocks noChangeShapeType="1"/>
          </p:cNvSpPr>
          <p:nvPr/>
        </p:nvSpPr>
        <p:spPr bwMode="auto">
          <a:xfrm>
            <a:off x="5789613" y="3300413"/>
            <a:ext cx="631825"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 name="文本框 2"/>
          <p:cNvSpPr txBox="1"/>
          <p:nvPr/>
        </p:nvSpPr>
        <p:spPr>
          <a:xfrm>
            <a:off x="880302" y="5449253"/>
            <a:ext cx="7608821" cy="646331"/>
          </a:xfrm>
          <a:prstGeom prst="rect">
            <a:avLst/>
          </a:prstGeom>
          <a:solidFill>
            <a:srgbClr val="FF0000"/>
          </a:solidFill>
        </p:spPr>
        <p:txBody>
          <a:bodyPr wrap="square" rtlCol="0">
            <a:spAutoFit/>
          </a:bodyPr>
          <a:lstStyle/>
          <a:p>
            <a:pPr marL="285750" indent="-285750">
              <a:buFont typeface="Wingdings" panose="05000000000000000000" pitchFamily="2" charset="2"/>
              <a:buChar char="ü"/>
            </a:pPr>
            <a:r>
              <a:rPr lang="zh-CN" altLang="en-US" dirty="0" smtClean="0"/>
              <a:t>通过改变</a:t>
            </a:r>
            <a:r>
              <a:rPr lang="en-US" altLang="zh-CN" dirty="0" smtClean="0"/>
              <a:t>IV</a:t>
            </a:r>
            <a:r>
              <a:rPr lang="zh-CN" altLang="en-US" dirty="0" smtClean="0"/>
              <a:t>，使得每一帧的密钥流发生变化，可有效提高安全性。</a:t>
            </a:r>
            <a:endParaRPr lang="en-US" altLang="zh-CN" dirty="0" smtClean="0"/>
          </a:p>
          <a:p>
            <a:pPr marL="285750" indent="-285750">
              <a:buFont typeface="Wingdings" panose="05000000000000000000" pitchFamily="2" charset="2"/>
              <a:buChar char="ü"/>
            </a:pPr>
            <a:r>
              <a:rPr lang="zh-CN" altLang="en-US" dirty="0" smtClean="0"/>
              <a:t>帧之间不会误码传播。</a:t>
            </a:r>
            <a:endParaRPr lang="zh-CN" altLang="en-US" dirty="0"/>
          </a:p>
        </p:txBody>
      </p:sp>
    </p:spTree>
    <p:extLst>
      <p:ext uri="{BB962C8B-B14F-4D97-AF65-F5344CB8AC3E}">
        <p14:creationId xmlns:p14="http://schemas.microsoft.com/office/powerpoint/2010/main" val="25128444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0D2DC7A-92B5-4C39-B67C-63C59F62CE0C}" type="datetime1">
              <a:rPr lang="zh-CN" altLang="en-US"/>
              <a:pPr>
                <a:defRPr/>
              </a:pPr>
              <a:t>2023/3/17</a:t>
            </a:fld>
            <a:endParaRPr lang="en-US" altLang="zh-CN"/>
          </a:p>
        </p:txBody>
      </p:sp>
      <p:sp>
        <p:nvSpPr>
          <p:cNvPr id="78851" name="灯片编号占位符 5"/>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857FFD0-4161-4733-A6D5-55A50370114B}" type="slidenum">
              <a:rPr kumimoji="0" lang="en-US" altLang="zh-CN" sz="1800" smtClean="0">
                <a:solidFill>
                  <a:srgbClr val="FFFFCC"/>
                </a:solidFill>
              </a:rPr>
              <a:pPr>
                <a:spcBef>
                  <a:spcPct val="0"/>
                </a:spcBef>
                <a:buClrTx/>
                <a:buSzTx/>
                <a:buFontTx/>
                <a:buNone/>
              </a:pPr>
              <a:t>65</a:t>
            </a:fld>
            <a:endParaRPr kumimoji="0" lang="en-US" altLang="zh-CN" sz="1800" smtClean="0">
              <a:solidFill>
                <a:srgbClr val="FFFFCC"/>
              </a:solidFill>
            </a:endParaRPr>
          </a:p>
        </p:txBody>
      </p:sp>
      <p:sp>
        <p:nvSpPr>
          <p:cNvPr id="78852" name="Rectangle 2"/>
          <p:cNvSpPr>
            <a:spLocks noGrp="1" noChangeArrowheads="1"/>
          </p:cNvSpPr>
          <p:nvPr>
            <p:ph type="title"/>
          </p:nvPr>
        </p:nvSpPr>
        <p:spPr>
          <a:xfrm>
            <a:off x="294210" y="700369"/>
            <a:ext cx="7055380" cy="747432"/>
          </a:xfrm>
        </p:spPr>
        <p:txBody>
          <a:bodyPr/>
          <a:lstStyle/>
          <a:p>
            <a:pPr eaLnBrk="1" hangingPunct="1"/>
            <a:r>
              <a:rPr lang="zh-CN" altLang="en-US" dirty="0" smtClean="0">
                <a:solidFill>
                  <a:srgbClr val="FFC000"/>
                </a:solidFill>
              </a:rPr>
              <a:t>分组密码加密方法总结</a:t>
            </a:r>
          </a:p>
        </p:txBody>
      </p:sp>
      <p:sp>
        <p:nvSpPr>
          <p:cNvPr id="78853" name="Rectangle 3"/>
          <p:cNvSpPr>
            <a:spLocks noGrp="1" noChangeArrowheads="1"/>
          </p:cNvSpPr>
          <p:nvPr>
            <p:ph type="body" idx="1"/>
          </p:nvPr>
        </p:nvSpPr>
        <p:spPr>
          <a:xfrm>
            <a:off x="633413" y="2093913"/>
            <a:ext cx="8208962" cy="3359150"/>
          </a:xfrm>
          <a:ln>
            <a:solidFill>
              <a:srgbClr val="FFC000"/>
            </a:solidFill>
          </a:ln>
        </p:spPr>
        <p:txBody>
          <a:bodyPr/>
          <a:lstStyle/>
          <a:p>
            <a:pPr algn="just" eaLnBrk="1" hangingPunct="1">
              <a:lnSpc>
                <a:spcPct val="90000"/>
              </a:lnSpc>
            </a:pPr>
            <a:r>
              <a:rPr lang="zh-CN" altLang="en-US" sz="2800" dirty="0" smtClean="0"/>
              <a:t>多轮迭代；</a:t>
            </a:r>
          </a:p>
          <a:p>
            <a:pPr algn="just" eaLnBrk="1" hangingPunct="1">
              <a:lnSpc>
                <a:spcPct val="90000"/>
              </a:lnSpc>
            </a:pPr>
            <a:r>
              <a:rPr lang="zh-CN" altLang="en-US" sz="2800" dirty="0" smtClean="0"/>
              <a:t>关键是轮函数的设计；</a:t>
            </a:r>
          </a:p>
          <a:p>
            <a:pPr algn="just" eaLnBrk="1" hangingPunct="1">
              <a:lnSpc>
                <a:spcPct val="90000"/>
              </a:lnSpc>
            </a:pPr>
            <a:r>
              <a:rPr lang="zh-CN" altLang="en-US" sz="2800" dirty="0" smtClean="0"/>
              <a:t>在轮函数中通过置换和迭代将信息与密钥充分混合；</a:t>
            </a:r>
          </a:p>
          <a:p>
            <a:pPr algn="just" eaLnBrk="1" hangingPunct="1">
              <a:lnSpc>
                <a:spcPct val="90000"/>
              </a:lnSpc>
            </a:pPr>
            <a:r>
              <a:rPr lang="zh-CN" altLang="en-US" sz="2800" dirty="0" smtClean="0"/>
              <a:t>安全性取决于轮函数中的</a:t>
            </a:r>
            <a:r>
              <a:rPr lang="en-US" altLang="zh-CN" sz="2800" dirty="0" smtClean="0"/>
              <a:t>S</a:t>
            </a:r>
            <a:r>
              <a:rPr lang="zh-CN" altLang="en-US" sz="2800" dirty="0" smtClean="0"/>
              <a:t>盒设计（替代查表，非线性）；</a:t>
            </a:r>
          </a:p>
          <a:p>
            <a:pPr algn="just" eaLnBrk="1" hangingPunct="1">
              <a:lnSpc>
                <a:spcPct val="90000"/>
              </a:lnSpc>
            </a:pPr>
            <a:r>
              <a:rPr lang="zh-CN" altLang="en-US" sz="2800" dirty="0" smtClean="0"/>
              <a:t>选取适当的密码工作模式，增强安全性。</a:t>
            </a:r>
          </a:p>
        </p:txBody>
      </p:sp>
    </p:spTree>
    <p:extLst>
      <p:ext uri="{BB962C8B-B14F-4D97-AF65-F5344CB8AC3E}">
        <p14:creationId xmlns:p14="http://schemas.microsoft.com/office/powerpoint/2010/main" val="3186159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FC6D044-C0CA-48CB-AE61-1CC5F1CD7F4F}" type="datetime1">
              <a:rPr lang="zh-CN" altLang="en-US"/>
              <a:pPr>
                <a:defRPr/>
              </a:pPr>
              <a:t>2023/3/17</a:t>
            </a:fld>
            <a:endParaRPr lang="en-US" altLang="zh-CN"/>
          </a:p>
        </p:txBody>
      </p:sp>
      <p:sp>
        <p:nvSpPr>
          <p:cNvPr id="79875" name="灯片编号占位符 5"/>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89C08A4-0C19-410E-9CFF-E5B68969B1F6}" type="slidenum">
              <a:rPr kumimoji="0" lang="en-US" altLang="zh-CN" sz="1800" smtClean="0">
                <a:solidFill>
                  <a:srgbClr val="FFFFCC"/>
                </a:solidFill>
              </a:rPr>
              <a:pPr>
                <a:spcBef>
                  <a:spcPct val="0"/>
                </a:spcBef>
                <a:buClrTx/>
                <a:buSzTx/>
                <a:buFontTx/>
                <a:buNone/>
              </a:pPr>
              <a:t>66</a:t>
            </a:fld>
            <a:endParaRPr kumimoji="0" lang="en-US" altLang="zh-CN" sz="1800" smtClean="0">
              <a:solidFill>
                <a:srgbClr val="FFFFCC"/>
              </a:solidFill>
            </a:endParaRPr>
          </a:p>
        </p:txBody>
      </p:sp>
      <p:sp>
        <p:nvSpPr>
          <p:cNvPr id="79876" name="Rectangle 2"/>
          <p:cNvSpPr>
            <a:spLocks noGrp="1" noChangeArrowheads="1"/>
          </p:cNvSpPr>
          <p:nvPr>
            <p:ph type="title"/>
          </p:nvPr>
        </p:nvSpPr>
        <p:spPr>
          <a:xfrm>
            <a:off x="389460" y="843243"/>
            <a:ext cx="7055380" cy="814107"/>
          </a:xfrm>
        </p:spPr>
        <p:txBody>
          <a:bodyPr/>
          <a:lstStyle/>
          <a:p>
            <a:pPr eaLnBrk="1" hangingPunct="1"/>
            <a:r>
              <a:rPr lang="zh-CN" altLang="en-US" dirty="0" smtClean="0">
                <a:solidFill>
                  <a:srgbClr val="FFC000"/>
                </a:solidFill>
              </a:rPr>
              <a:t>分组密码攻击方法</a:t>
            </a:r>
          </a:p>
        </p:txBody>
      </p:sp>
      <p:sp>
        <p:nvSpPr>
          <p:cNvPr id="79877" name="Rectangle 3"/>
          <p:cNvSpPr>
            <a:spLocks noGrp="1" noChangeArrowheads="1"/>
          </p:cNvSpPr>
          <p:nvPr>
            <p:ph type="body" idx="1"/>
          </p:nvPr>
        </p:nvSpPr>
        <p:spPr>
          <a:xfrm>
            <a:off x="2700338" y="2420938"/>
            <a:ext cx="3019425" cy="2640012"/>
          </a:xfrm>
        </p:spPr>
        <p:txBody>
          <a:bodyPr>
            <a:normAutofit/>
          </a:bodyPr>
          <a:lstStyle/>
          <a:p>
            <a:pPr eaLnBrk="1" hangingPunct="1"/>
            <a:r>
              <a:rPr lang="zh-CN" altLang="en-US" sz="2800" dirty="0" smtClean="0"/>
              <a:t>线性攻击</a:t>
            </a:r>
          </a:p>
          <a:p>
            <a:pPr eaLnBrk="1" hangingPunct="1"/>
            <a:r>
              <a:rPr lang="zh-CN" altLang="en-US" sz="2800" dirty="0" smtClean="0"/>
              <a:t>差分攻击</a:t>
            </a:r>
          </a:p>
          <a:p>
            <a:pPr eaLnBrk="1" hangingPunct="1"/>
            <a:r>
              <a:rPr lang="zh-CN" altLang="en-US" sz="2800" dirty="0" smtClean="0"/>
              <a:t>故障攻击</a:t>
            </a:r>
          </a:p>
          <a:p>
            <a:pPr eaLnBrk="1" hangingPunct="1"/>
            <a:r>
              <a:rPr lang="zh-CN" altLang="en-US" sz="2800" dirty="0" smtClean="0"/>
              <a:t>功耗分析</a:t>
            </a:r>
          </a:p>
        </p:txBody>
      </p:sp>
    </p:spTree>
    <p:extLst>
      <p:ext uri="{BB962C8B-B14F-4D97-AF65-F5344CB8AC3E}">
        <p14:creationId xmlns:p14="http://schemas.microsoft.com/office/powerpoint/2010/main" val="34269910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smtClean="0"/>
              <a:t>线性攻击</a:t>
            </a:r>
          </a:p>
        </p:txBody>
      </p:sp>
      <p:sp>
        <p:nvSpPr>
          <p:cNvPr id="4" name="日期占位符 3"/>
          <p:cNvSpPr>
            <a:spLocks noGrp="1"/>
          </p:cNvSpPr>
          <p:nvPr>
            <p:ph type="dt" sz="quarter" idx="10"/>
          </p:nvPr>
        </p:nvSpPr>
        <p:spPr>
          <a:xfrm rot="5400000">
            <a:off x="8361764" y="5870546"/>
            <a:ext cx="990599" cy="228659"/>
          </a:xfrm>
        </p:spPr>
        <p:txBody>
          <a:bodyPr/>
          <a:lstStyle/>
          <a:p>
            <a:pPr>
              <a:defRPr/>
            </a:pPr>
            <a:fld id="{EA3864EC-E110-4E1C-8C96-A8F878603683}" type="datetime1">
              <a:rPr lang="zh-CN" altLang="en-US" smtClean="0"/>
              <a:pPr>
                <a:defRPr/>
              </a:pPr>
              <a:t>2023/3/17</a:t>
            </a:fld>
            <a:endParaRPr lang="en-US" altLang="zh-CN" dirty="0"/>
          </a:p>
        </p:txBody>
      </p:sp>
      <p:sp>
        <p:nvSpPr>
          <p:cNvPr id="80900" name="灯片编号占位符 4"/>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B2EDE86-22C8-46A8-833F-4FD40A30C89B}" type="slidenum">
              <a:rPr kumimoji="0" lang="en-US" altLang="zh-CN" sz="1800" smtClean="0">
                <a:solidFill>
                  <a:srgbClr val="FFFFCC"/>
                </a:solidFill>
              </a:rPr>
              <a:pPr>
                <a:spcBef>
                  <a:spcPct val="0"/>
                </a:spcBef>
                <a:buClrTx/>
                <a:buSzTx/>
                <a:buFontTx/>
                <a:buNone/>
              </a:pPr>
              <a:t>67</a:t>
            </a:fld>
            <a:endParaRPr kumimoji="0" lang="en-US" altLang="zh-CN" sz="1800" smtClean="0">
              <a:solidFill>
                <a:srgbClr val="FFFFCC"/>
              </a:solidFill>
            </a:endParaRPr>
          </a:p>
        </p:txBody>
      </p:sp>
      <p:sp>
        <p:nvSpPr>
          <p:cNvPr id="80901" name="文本框 6"/>
          <p:cNvSpPr txBox="1">
            <a:spLocks noChangeArrowheads="1"/>
          </p:cNvSpPr>
          <p:nvPr/>
        </p:nvSpPr>
        <p:spPr bwMode="auto">
          <a:xfrm>
            <a:off x="317500" y="2010928"/>
            <a:ext cx="8199438"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just">
              <a:lnSpc>
                <a:spcPct val="125000"/>
              </a:lnSpc>
              <a:spcBef>
                <a:spcPct val="0"/>
              </a:spcBef>
              <a:buClrTx/>
              <a:buSzTx/>
              <a:buFont typeface="Arial" panose="020B0604020202020204" pitchFamily="34" charset="0"/>
              <a:buChar char="•"/>
            </a:pPr>
            <a:r>
              <a:rPr kumimoji="0" lang="zh-CN" altLang="en-US" sz="2000" b="0" dirty="0">
                <a:solidFill>
                  <a:srgbClr val="FFC000"/>
                </a:solidFill>
              </a:rPr>
              <a:t>线性攻击是一种已知明文攻击， 目标是寻找到并利用明文</a:t>
            </a:r>
            <a:r>
              <a:rPr kumimoji="0" lang="en-US" altLang="zh-CN" sz="2000" b="0" dirty="0">
                <a:solidFill>
                  <a:srgbClr val="FFC000"/>
                </a:solidFill>
              </a:rPr>
              <a:t>P</a:t>
            </a:r>
            <a:r>
              <a:rPr kumimoji="0" lang="zh-CN" altLang="en-US" sz="2000" b="0" dirty="0">
                <a:solidFill>
                  <a:srgbClr val="FFC000"/>
                </a:solidFill>
              </a:rPr>
              <a:t>、密文</a:t>
            </a:r>
            <a:r>
              <a:rPr kumimoji="0" lang="en-US" altLang="zh-CN" sz="2000" b="0" dirty="0">
                <a:solidFill>
                  <a:srgbClr val="FFC000"/>
                </a:solidFill>
              </a:rPr>
              <a:t>C</a:t>
            </a:r>
            <a:r>
              <a:rPr kumimoji="0" lang="zh-CN" altLang="en-US" sz="2000" b="0" dirty="0">
                <a:solidFill>
                  <a:srgbClr val="FFC000"/>
                </a:solidFill>
              </a:rPr>
              <a:t>和密钥</a:t>
            </a:r>
            <a:r>
              <a:rPr kumimoji="0" lang="en-US" altLang="zh-CN" sz="2000" b="0" dirty="0">
                <a:solidFill>
                  <a:srgbClr val="FFC000"/>
                </a:solidFill>
              </a:rPr>
              <a:t>K</a:t>
            </a:r>
            <a:r>
              <a:rPr kumimoji="0" lang="zh-CN" altLang="en-US" sz="2000" b="0" dirty="0">
                <a:solidFill>
                  <a:srgbClr val="FFC000"/>
                </a:solidFill>
              </a:rPr>
              <a:t>的若干比特间的线性表达式。</a:t>
            </a:r>
            <a:endParaRPr kumimoji="0" lang="en-US" altLang="zh-CN" sz="2000" b="0" dirty="0">
              <a:solidFill>
                <a:srgbClr val="FFC000"/>
              </a:solidFill>
            </a:endParaRPr>
          </a:p>
          <a:p>
            <a:pPr algn="just">
              <a:lnSpc>
                <a:spcPct val="125000"/>
              </a:lnSpc>
              <a:spcBef>
                <a:spcPct val="0"/>
              </a:spcBef>
              <a:buClrTx/>
              <a:buSzTx/>
              <a:buFont typeface="Arial" panose="020B0604020202020204" pitchFamily="34" charset="0"/>
              <a:buChar char="•"/>
            </a:pPr>
            <a:r>
              <a:rPr kumimoji="0" lang="zh-CN" altLang="en-US" sz="2000" b="0" dirty="0">
                <a:solidFill>
                  <a:srgbClr val="FFC000"/>
                </a:solidFill>
              </a:rPr>
              <a:t>线性密码分析思想归结到核心部件</a:t>
            </a:r>
            <a:r>
              <a:rPr kumimoji="0" lang="en-US" altLang="zh-CN" sz="2000" b="0" dirty="0">
                <a:solidFill>
                  <a:srgbClr val="FFC000"/>
                </a:solidFill>
              </a:rPr>
              <a:t>S</a:t>
            </a:r>
            <a:r>
              <a:rPr kumimoji="0" lang="zh-CN" altLang="en-US" sz="2000" b="0" dirty="0">
                <a:solidFill>
                  <a:srgbClr val="FFC000"/>
                </a:solidFill>
              </a:rPr>
              <a:t>盒就是要考察其输入输出比特间的相关关系。</a:t>
            </a:r>
            <a:r>
              <a:rPr kumimoji="0" lang="zh-CN" altLang="en-US" sz="2000" dirty="0">
                <a:solidFill>
                  <a:srgbClr val="FFC000"/>
                </a:solidFill>
              </a:rPr>
              <a:t>用线性方程逼近</a:t>
            </a:r>
            <a:r>
              <a:rPr kumimoji="0" lang="en-US" altLang="zh-CN" sz="2000" dirty="0">
                <a:solidFill>
                  <a:srgbClr val="FFC000"/>
                </a:solidFill>
              </a:rPr>
              <a:t>S</a:t>
            </a:r>
            <a:r>
              <a:rPr kumimoji="0" lang="zh-CN" altLang="en-US" sz="2000" dirty="0">
                <a:solidFill>
                  <a:srgbClr val="FFC000"/>
                </a:solidFill>
              </a:rPr>
              <a:t>盒的特性。</a:t>
            </a:r>
            <a:endParaRPr kumimoji="0" lang="en-US" altLang="zh-CN" sz="2000" b="0" dirty="0">
              <a:solidFill>
                <a:srgbClr val="FFC000"/>
              </a:solidFill>
            </a:endParaRPr>
          </a:p>
          <a:p>
            <a:pPr algn="just">
              <a:lnSpc>
                <a:spcPct val="125000"/>
              </a:lnSpc>
              <a:spcBef>
                <a:spcPct val="0"/>
              </a:spcBef>
              <a:buClrTx/>
              <a:buSzTx/>
              <a:buFont typeface="Arial" panose="020B0604020202020204" pitchFamily="34" charset="0"/>
              <a:buChar char="•"/>
            </a:pPr>
            <a:r>
              <a:rPr kumimoji="0" lang="zh-CN" altLang="en-US" sz="2000" b="0" dirty="0">
                <a:solidFill>
                  <a:srgbClr val="FFC000"/>
                </a:solidFill>
              </a:rPr>
              <a:t>用</a:t>
            </a:r>
            <a:r>
              <a:rPr kumimoji="0" lang="en-US" altLang="zh-CN" sz="2000" b="0" dirty="0">
                <a:solidFill>
                  <a:srgbClr val="FFC000"/>
                </a:solidFill>
              </a:rPr>
              <a:t>S</a:t>
            </a:r>
            <a:r>
              <a:rPr kumimoji="0" lang="zh-CN" altLang="en-US" sz="2000" b="0" dirty="0">
                <a:solidFill>
                  <a:srgbClr val="FFC000"/>
                </a:solidFill>
              </a:rPr>
              <a:t>盒的布尔函数</a:t>
            </a:r>
            <a:r>
              <a:rPr kumimoji="0" lang="en-US" altLang="zh-CN" sz="2000" b="0" i="1" dirty="0">
                <a:solidFill>
                  <a:srgbClr val="FFC000"/>
                </a:solidFill>
                <a:latin typeface="Times New Roman" panose="02020603050405020304" pitchFamily="18" charset="0"/>
                <a:cs typeface="Times New Roman" panose="02020603050405020304" pitchFamily="18" charset="0"/>
              </a:rPr>
              <a:t>f(x)</a:t>
            </a:r>
            <a:r>
              <a:rPr kumimoji="0" lang="zh-CN" altLang="en-US" sz="2000" b="0" dirty="0">
                <a:solidFill>
                  <a:srgbClr val="FFC000"/>
                </a:solidFill>
              </a:rPr>
              <a:t>的非线性度来衡量抗“线性攻击”能力。非线性度越好，则抵抗能力越强。</a:t>
            </a:r>
            <a:endParaRPr kumimoji="0" lang="zh-CN" altLang="en-US" sz="2000" dirty="0">
              <a:solidFill>
                <a:srgbClr val="FFC000"/>
              </a:solidFill>
            </a:endParaRPr>
          </a:p>
        </p:txBody>
      </p:sp>
      <p:pic>
        <p:nvPicPr>
          <p:cNvPr id="80902" name="图片 6"/>
          <p:cNvPicPr>
            <a:picLocks noChangeAspect="1"/>
          </p:cNvPicPr>
          <p:nvPr/>
        </p:nvPicPr>
        <p:blipFill>
          <a:blip r:embed="rId2">
            <a:extLst>
              <a:ext uri="{28A0092B-C50C-407E-A947-70E740481C1C}">
                <a14:useLocalDpi xmlns:a14="http://schemas.microsoft.com/office/drawing/2010/main" val="0"/>
              </a:ext>
            </a:extLst>
          </a:blip>
          <a:srcRect t="32909"/>
          <a:stretch>
            <a:fillRect/>
          </a:stretch>
        </p:blipFill>
        <p:spPr bwMode="auto">
          <a:xfrm>
            <a:off x="1152525" y="5116513"/>
            <a:ext cx="7110413"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3" name="文本框 1"/>
          <p:cNvSpPr txBox="1">
            <a:spLocks noChangeArrowheads="1"/>
          </p:cNvSpPr>
          <p:nvPr/>
        </p:nvSpPr>
        <p:spPr bwMode="auto">
          <a:xfrm>
            <a:off x="668338" y="4667553"/>
            <a:ext cx="3352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dirty="0" smtClean="0">
                <a:solidFill>
                  <a:srgbClr val="FFFF00"/>
                </a:solidFill>
              </a:rPr>
              <a:t>SM4</a:t>
            </a:r>
            <a:r>
              <a:rPr kumimoji="0" lang="zh-CN" altLang="en-US" sz="1800" dirty="0">
                <a:solidFill>
                  <a:srgbClr val="FFFF00"/>
                </a:solidFill>
              </a:rPr>
              <a:t>算法的</a:t>
            </a:r>
            <a:r>
              <a:rPr kumimoji="0" lang="en-US" altLang="zh-CN" sz="1800" dirty="0">
                <a:solidFill>
                  <a:srgbClr val="FFFF00"/>
                </a:solidFill>
              </a:rPr>
              <a:t>S</a:t>
            </a:r>
            <a:r>
              <a:rPr kumimoji="0" lang="zh-CN" altLang="en-US" sz="1800" dirty="0">
                <a:solidFill>
                  <a:srgbClr val="FFFF00"/>
                </a:solidFill>
              </a:rPr>
              <a:t>盒的布尔函数为：</a:t>
            </a:r>
          </a:p>
        </p:txBody>
      </p:sp>
      <p:pic>
        <p:nvPicPr>
          <p:cNvPr id="80904" name="图片 2"/>
          <p:cNvPicPr>
            <a:picLocks noChangeAspect="1"/>
          </p:cNvPicPr>
          <p:nvPr/>
        </p:nvPicPr>
        <p:blipFill>
          <a:blip r:embed="rId3">
            <a:extLst>
              <a:ext uri="{28A0092B-C50C-407E-A947-70E740481C1C}">
                <a14:useLocalDpi xmlns:a14="http://schemas.microsoft.com/office/drawing/2010/main" val="0"/>
              </a:ext>
            </a:extLst>
          </a:blip>
          <a:srcRect l="14319" b="15637"/>
          <a:stretch>
            <a:fillRect/>
          </a:stretch>
        </p:blipFill>
        <p:spPr bwMode="auto">
          <a:xfrm>
            <a:off x="6376988" y="4763"/>
            <a:ext cx="2767012"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09212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a:xfrm rot="5400000">
            <a:off x="8320609" y="5787995"/>
            <a:ext cx="990599" cy="228659"/>
          </a:xfrm>
        </p:spPr>
        <p:txBody>
          <a:bodyPr/>
          <a:lstStyle/>
          <a:p>
            <a:pPr>
              <a:defRPr/>
            </a:pPr>
            <a:fld id="{2D7C287C-4C49-43E1-9019-F7C6C744062E}" type="datetime1">
              <a:rPr lang="zh-CN" altLang="en-US"/>
              <a:pPr>
                <a:defRPr/>
              </a:pPr>
              <a:t>2023/3/17</a:t>
            </a:fld>
            <a:endParaRPr lang="en-US" altLang="zh-CN"/>
          </a:p>
        </p:txBody>
      </p:sp>
      <p:sp>
        <p:nvSpPr>
          <p:cNvPr id="81923" name="灯片编号占位符 5"/>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29313FB-C849-46CD-9BF1-AAAFE8DDEF76}" type="slidenum">
              <a:rPr kumimoji="0" lang="en-US" altLang="zh-CN" sz="1800" smtClean="0">
                <a:solidFill>
                  <a:srgbClr val="FFFFCC"/>
                </a:solidFill>
              </a:rPr>
              <a:pPr>
                <a:spcBef>
                  <a:spcPct val="0"/>
                </a:spcBef>
                <a:buClrTx/>
                <a:buSzTx/>
                <a:buFontTx/>
                <a:buNone/>
              </a:pPr>
              <a:t>68</a:t>
            </a:fld>
            <a:endParaRPr kumimoji="0" lang="en-US" altLang="zh-CN" sz="1800" smtClean="0">
              <a:solidFill>
                <a:srgbClr val="FFFFCC"/>
              </a:solidFill>
            </a:endParaRPr>
          </a:p>
        </p:txBody>
      </p:sp>
      <p:sp>
        <p:nvSpPr>
          <p:cNvPr id="81924" name="Rectangle 2"/>
          <p:cNvSpPr>
            <a:spLocks noGrp="1" noChangeArrowheads="1"/>
          </p:cNvSpPr>
          <p:nvPr>
            <p:ph type="title"/>
          </p:nvPr>
        </p:nvSpPr>
        <p:spPr>
          <a:xfrm>
            <a:off x="341835" y="309234"/>
            <a:ext cx="7055380" cy="1400530"/>
          </a:xfrm>
        </p:spPr>
        <p:txBody>
          <a:bodyPr/>
          <a:lstStyle/>
          <a:p>
            <a:pPr eaLnBrk="1" hangingPunct="1"/>
            <a:r>
              <a:rPr lang="zh-CN" altLang="en-US" smtClean="0"/>
              <a:t>差分分析</a:t>
            </a:r>
          </a:p>
        </p:txBody>
      </p:sp>
      <p:pic>
        <p:nvPicPr>
          <p:cNvPr id="8192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519" y="1445569"/>
            <a:ext cx="86074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6"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9588" y="2738438"/>
            <a:ext cx="3838575"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7"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9588" y="5975350"/>
            <a:ext cx="72104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8" name="文本框 6"/>
          <p:cNvSpPr txBox="1">
            <a:spLocks noChangeArrowheads="1"/>
          </p:cNvSpPr>
          <p:nvPr/>
        </p:nvSpPr>
        <p:spPr bwMode="auto">
          <a:xfrm>
            <a:off x="539750" y="5534025"/>
            <a:ext cx="4754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zh-CN" altLang="en-US" sz="1800"/>
              <a:t>建立</a:t>
            </a:r>
            <a:r>
              <a:rPr kumimoji="0" lang="en-US" altLang="zh-CN" sz="1800"/>
              <a:t>S</a:t>
            </a:r>
            <a:r>
              <a:rPr kumimoji="0" lang="zh-CN" altLang="en-US" sz="1800"/>
              <a:t>盒的差分分布表，观察输出的不平衡性</a:t>
            </a:r>
          </a:p>
        </p:txBody>
      </p:sp>
      <p:grpSp>
        <p:nvGrpSpPr>
          <p:cNvPr id="81929" name="组合 25"/>
          <p:cNvGrpSpPr>
            <a:grpSpLocks/>
          </p:cNvGrpSpPr>
          <p:nvPr/>
        </p:nvGrpSpPr>
        <p:grpSpPr bwMode="auto">
          <a:xfrm>
            <a:off x="4681538" y="3048000"/>
            <a:ext cx="4273550" cy="2001838"/>
            <a:chOff x="2027238" y="2940050"/>
            <a:chExt cx="5133975" cy="2355942"/>
          </a:xfrm>
        </p:grpSpPr>
        <p:sp>
          <p:nvSpPr>
            <p:cNvPr id="81930" name="TextBox 2"/>
            <p:cNvSpPr txBox="1">
              <a:spLocks noChangeArrowheads="1"/>
            </p:cNvSpPr>
            <p:nvPr/>
          </p:nvSpPr>
          <p:spPr bwMode="auto">
            <a:xfrm>
              <a:off x="3635375" y="2940050"/>
              <a:ext cx="865188" cy="1477963"/>
            </a:xfrm>
            <a:prstGeom prst="rect">
              <a:avLst/>
            </a:prstGeom>
            <a:noFill/>
            <a:ln w="952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0" lang="en-US" altLang="zh-CN" sz="1800">
                <a:solidFill>
                  <a:srgbClr val="FFFFFF"/>
                </a:solidFill>
              </a:endParaRPr>
            </a:p>
            <a:p>
              <a:pPr algn="ctr" eaLnBrk="1" hangingPunct="1">
                <a:spcBef>
                  <a:spcPct val="0"/>
                </a:spcBef>
                <a:buClrTx/>
                <a:buSzTx/>
                <a:buFontTx/>
                <a:buNone/>
              </a:pPr>
              <a:r>
                <a:rPr kumimoji="0" lang="en-US" altLang="zh-CN" sz="1800">
                  <a:solidFill>
                    <a:srgbClr val="FFFFFF"/>
                  </a:solidFill>
                </a:rPr>
                <a:t>DES</a:t>
              </a:r>
              <a:r>
                <a:rPr kumimoji="0" lang="zh-CN" altLang="en-US" sz="1800">
                  <a:solidFill>
                    <a:srgbClr val="FFFFFF"/>
                  </a:solidFill>
                </a:rPr>
                <a:t>加密</a:t>
              </a:r>
              <a:endParaRPr kumimoji="0" lang="en-US" altLang="zh-CN" sz="1800">
                <a:solidFill>
                  <a:srgbClr val="FFFFFF"/>
                </a:solidFill>
              </a:endParaRPr>
            </a:p>
            <a:p>
              <a:pPr algn="ctr" eaLnBrk="1" hangingPunct="1">
                <a:spcBef>
                  <a:spcPct val="0"/>
                </a:spcBef>
                <a:buClrTx/>
                <a:buSzTx/>
                <a:buFontTx/>
                <a:buNone/>
              </a:pPr>
              <a:r>
                <a:rPr kumimoji="0" lang="zh-CN" altLang="en-US" sz="1800">
                  <a:solidFill>
                    <a:srgbClr val="FFFFFF"/>
                  </a:solidFill>
                </a:rPr>
                <a:t>算法</a:t>
              </a:r>
              <a:endParaRPr kumimoji="0" lang="en-US" altLang="zh-CN" sz="1800">
                <a:solidFill>
                  <a:srgbClr val="FFFFFF"/>
                </a:solidFill>
              </a:endParaRPr>
            </a:p>
            <a:p>
              <a:pPr algn="ctr" eaLnBrk="1" hangingPunct="1">
                <a:spcBef>
                  <a:spcPct val="0"/>
                </a:spcBef>
                <a:buClrTx/>
                <a:buSzTx/>
                <a:buFontTx/>
                <a:buNone/>
              </a:pPr>
              <a:endParaRPr kumimoji="0" lang="zh-CN" altLang="en-US" sz="1800">
                <a:solidFill>
                  <a:srgbClr val="FFFFFF"/>
                </a:solidFill>
              </a:endParaRPr>
            </a:p>
          </p:txBody>
        </p:sp>
        <p:cxnSp>
          <p:nvCxnSpPr>
            <p:cNvPr id="28" name="直接箭头连接符 27"/>
            <p:cNvCxnSpPr/>
            <p:nvPr/>
          </p:nvCxnSpPr>
          <p:spPr>
            <a:xfrm>
              <a:off x="2771016" y="3300635"/>
              <a:ext cx="863926" cy="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2771016" y="3805079"/>
              <a:ext cx="863926" cy="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500776" y="3300635"/>
              <a:ext cx="648422" cy="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4500776" y="3805079"/>
              <a:ext cx="648422" cy="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pic>
          <p:nvPicPr>
            <p:cNvPr id="8193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9063" y="3055938"/>
              <a:ext cx="18478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3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8588" y="3575050"/>
              <a:ext cx="19526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Box 12"/>
            <p:cNvSpPr txBox="1">
              <a:spLocks noRot="1" noChangeAspect="1" noMove="1" noResize="1" noEditPoints="1" noAdjustHandles="1" noChangeArrowheads="1" noChangeShapeType="1" noTextEdit="1"/>
            </p:cNvSpPr>
            <p:nvPr/>
          </p:nvSpPr>
          <p:spPr>
            <a:xfrm>
              <a:off x="2195736" y="3121097"/>
              <a:ext cx="481222" cy="954107"/>
            </a:xfrm>
            <a:prstGeom prst="rect">
              <a:avLst/>
            </a:prstGeom>
            <a:blipFill rotWithShape="1">
              <a:blip r:embed="rId7"/>
              <a:stretch>
                <a:fillRect t="-3185"/>
              </a:stretch>
            </a:blipFill>
          </p:spPr>
          <p:txBody>
            <a:bodyPr/>
            <a:lstStyle/>
            <a:p>
              <a:pPr eaLnBrk="1" hangingPunct="1">
                <a:defRPr/>
              </a:pPr>
              <a:r>
                <a:rPr lang="zh-CN" altLang="en-US">
                  <a:noFill/>
                  <a:latin typeface="Arial" charset="0"/>
                </a:rPr>
                <a:t> </a:t>
              </a:r>
            </a:p>
          </p:txBody>
        </p:sp>
        <p:sp>
          <p:nvSpPr>
            <p:cNvPr id="81938" name="TextBox 13"/>
            <p:cNvSpPr txBox="1">
              <a:spLocks noChangeArrowheads="1"/>
            </p:cNvSpPr>
            <p:nvPr/>
          </p:nvSpPr>
          <p:spPr bwMode="auto">
            <a:xfrm>
              <a:off x="2027238" y="4243388"/>
              <a:ext cx="649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zh-CN" altLang="en-US" sz="1800">
                  <a:solidFill>
                    <a:srgbClr val="FFFFFF"/>
                  </a:solidFill>
                </a:rPr>
                <a:t>明文</a:t>
              </a:r>
            </a:p>
          </p:txBody>
        </p:sp>
        <p:sp>
          <p:nvSpPr>
            <p:cNvPr id="81939" name="TextBox 14"/>
            <p:cNvSpPr txBox="1">
              <a:spLocks noChangeArrowheads="1"/>
            </p:cNvSpPr>
            <p:nvPr/>
          </p:nvSpPr>
          <p:spPr bwMode="auto">
            <a:xfrm>
              <a:off x="5137150" y="4325938"/>
              <a:ext cx="649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zh-CN" altLang="en-US" sz="1800">
                  <a:solidFill>
                    <a:srgbClr val="FFFFFF"/>
                  </a:solidFill>
                </a:rPr>
                <a:t>密文</a:t>
              </a:r>
            </a:p>
          </p:txBody>
        </p:sp>
        <p:sp>
          <p:nvSpPr>
            <p:cNvPr id="37" name="TextBox 18"/>
            <p:cNvSpPr txBox="1">
              <a:spLocks noRot="1" noChangeAspect="1" noMove="1" noResize="1" noEditPoints="1" noAdjustHandles="1" noChangeArrowheads="1" noChangeShapeType="1" noTextEdit="1"/>
            </p:cNvSpPr>
            <p:nvPr/>
          </p:nvSpPr>
          <p:spPr>
            <a:xfrm>
              <a:off x="3635896" y="4895882"/>
              <a:ext cx="1056262" cy="400110"/>
            </a:xfrm>
            <a:prstGeom prst="rect">
              <a:avLst/>
            </a:prstGeom>
            <a:blipFill rotWithShape="1">
              <a:blip r:embed="rId8"/>
              <a:stretch>
                <a:fillRect b="-22727"/>
              </a:stretch>
            </a:blipFill>
          </p:spPr>
          <p:txBody>
            <a:bodyPr/>
            <a:lstStyle/>
            <a:p>
              <a:pPr eaLnBrk="1" hangingPunct="1">
                <a:defRPr/>
              </a:pPr>
              <a:r>
                <a:rPr lang="zh-CN" altLang="en-US">
                  <a:noFill/>
                  <a:latin typeface="Arial" charset="0"/>
                </a:rPr>
                <a:t> </a:t>
              </a:r>
            </a:p>
          </p:txBody>
        </p:sp>
        <p:cxnSp>
          <p:nvCxnSpPr>
            <p:cNvPr id="38" name="直接箭头连接符 37"/>
            <p:cNvCxnSpPr/>
            <p:nvPr/>
          </p:nvCxnSpPr>
          <p:spPr>
            <a:xfrm flipV="1">
              <a:off x="3850448" y="4417885"/>
              <a:ext cx="0" cy="384872"/>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V="1">
              <a:off x="4285272" y="4417885"/>
              <a:ext cx="0" cy="407292"/>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86307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en-US" smtClean="0">
                <a:solidFill>
                  <a:srgbClr val="FFFFFF"/>
                </a:solidFill>
              </a:rPr>
              <a:t>差分故障攻击</a:t>
            </a:r>
          </a:p>
        </p:txBody>
      </p:sp>
      <p:pic>
        <p:nvPicPr>
          <p:cNvPr id="82947" name="内容占位符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2875" y="4724400"/>
            <a:ext cx="8975725" cy="1441450"/>
          </a:xfrm>
        </p:spPr>
      </p:pic>
      <p:sp>
        <p:nvSpPr>
          <p:cNvPr id="4" name="日期占位符 3"/>
          <p:cNvSpPr>
            <a:spLocks noGrp="1"/>
          </p:cNvSpPr>
          <p:nvPr>
            <p:ph type="dt" sz="quarter" idx="10"/>
          </p:nvPr>
        </p:nvSpPr>
        <p:spPr/>
        <p:txBody>
          <a:bodyPr/>
          <a:lstStyle/>
          <a:p>
            <a:pPr>
              <a:defRPr/>
            </a:pPr>
            <a:fld id="{9CC3D0A1-2045-4C1B-A648-CD3EFB0BF680}" type="datetime1">
              <a:rPr lang="zh-CN" altLang="en-US" smtClean="0"/>
              <a:pPr>
                <a:defRPr/>
              </a:pPr>
              <a:t>2023/3/17</a:t>
            </a:fld>
            <a:endParaRPr lang="en-US" altLang="zh-CN"/>
          </a:p>
        </p:txBody>
      </p:sp>
      <p:sp>
        <p:nvSpPr>
          <p:cNvPr id="82949" name="灯片编号占位符 4"/>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1177E10-FD29-4820-97B6-86C708733A45}" type="slidenum">
              <a:rPr kumimoji="0" lang="en-US" altLang="zh-CN" sz="1800" smtClean="0">
                <a:solidFill>
                  <a:srgbClr val="FFFFCC"/>
                </a:solidFill>
              </a:rPr>
              <a:pPr>
                <a:spcBef>
                  <a:spcPct val="0"/>
                </a:spcBef>
                <a:buClrTx/>
                <a:buSzTx/>
                <a:buFontTx/>
                <a:buNone/>
              </a:pPr>
              <a:t>69</a:t>
            </a:fld>
            <a:endParaRPr kumimoji="0" lang="en-US" altLang="zh-CN" sz="1800" smtClean="0">
              <a:solidFill>
                <a:srgbClr val="FFFFCC"/>
              </a:solidFill>
            </a:endParaRPr>
          </a:p>
        </p:txBody>
      </p:sp>
      <p:pic>
        <p:nvPicPr>
          <p:cNvPr id="82950"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01850" y="1585913"/>
            <a:ext cx="4787853"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6172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C000"/>
                </a:solidFill>
              </a:rPr>
              <a:t>2</a:t>
            </a:r>
            <a:r>
              <a:rPr lang="zh-CN" altLang="en-US" dirty="0" smtClean="0">
                <a:solidFill>
                  <a:srgbClr val="FFC000"/>
                </a:solidFill>
              </a:rPr>
              <a:t>）信息认证算法</a:t>
            </a:r>
            <a:endParaRPr lang="zh-CN" altLang="en-US" dirty="0">
              <a:solidFill>
                <a:srgbClr val="FFC000"/>
              </a:solidFill>
            </a:endParaRPr>
          </a:p>
        </p:txBody>
      </p:sp>
      <p:sp>
        <p:nvSpPr>
          <p:cNvPr id="3" name="内容占位符 2"/>
          <p:cNvSpPr>
            <a:spLocks noGrp="1"/>
          </p:cNvSpPr>
          <p:nvPr>
            <p:ph idx="1"/>
          </p:nvPr>
        </p:nvSpPr>
        <p:spPr>
          <a:xfrm>
            <a:off x="681056" y="1836117"/>
            <a:ext cx="8024793" cy="2613433"/>
          </a:xfrm>
        </p:spPr>
        <p:txBody>
          <a:bodyPr>
            <a:normAutofit/>
          </a:bodyPr>
          <a:lstStyle/>
          <a:p>
            <a:pPr algn="just"/>
            <a:r>
              <a:rPr lang="zh-CN" altLang="en-US" dirty="0" smtClean="0"/>
              <a:t>对信息进行一种变换，变换的结果即为认证码。当信息与其认证码不匹配时，即可判断信息与认证码至少有一个是不真实的。</a:t>
            </a:r>
            <a:endParaRPr lang="en-US" altLang="zh-CN" dirty="0" smtClean="0"/>
          </a:p>
          <a:p>
            <a:pPr algn="just"/>
            <a:r>
              <a:rPr lang="zh-CN" altLang="en-US" dirty="0" smtClean="0"/>
              <a:t>信息认证算法就是为信息产生人为的冗余，并利用这种冗余来检测信息的真实性；</a:t>
            </a:r>
            <a:endParaRPr lang="en-US" altLang="zh-CN" dirty="0" smtClean="0"/>
          </a:p>
          <a:p>
            <a:pPr algn="just"/>
            <a:r>
              <a:rPr lang="zh-CN" altLang="en-US" dirty="0" smtClean="0"/>
              <a:t>信息认证算法包括认证码生成算法和认证码检验算法。</a:t>
            </a:r>
            <a:endParaRPr lang="en-US" altLang="zh-CN" dirty="0" smtClean="0"/>
          </a:p>
          <a:p>
            <a:pPr algn="just"/>
            <a:r>
              <a:rPr lang="zh-CN" altLang="en-US" dirty="0" smtClean="0"/>
              <a:t>信息认证算法包括：无密钥认证算法、单密钥认证算法和双密钥认证算法。</a:t>
            </a:r>
            <a:endParaRPr lang="zh-CN" altLang="en-US" dirty="0"/>
          </a:p>
        </p:txBody>
      </p:sp>
      <p:grpSp>
        <p:nvGrpSpPr>
          <p:cNvPr id="9" name="组合 8"/>
          <p:cNvGrpSpPr/>
          <p:nvPr/>
        </p:nvGrpSpPr>
        <p:grpSpPr>
          <a:xfrm>
            <a:off x="2945959" y="5093208"/>
            <a:ext cx="3154794" cy="1270015"/>
            <a:chOff x="3203134" y="5321808"/>
            <a:chExt cx="2602769" cy="773614"/>
          </a:xfrm>
          <a:noFill/>
        </p:grpSpPr>
        <p:sp>
          <p:nvSpPr>
            <p:cNvPr id="4" name="文本框 3"/>
            <p:cNvSpPr txBox="1"/>
            <p:nvPr/>
          </p:nvSpPr>
          <p:spPr>
            <a:xfrm>
              <a:off x="3203134" y="5321808"/>
              <a:ext cx="533236" cy="224974"/>
            </a:xfrm>
            <a:prstGeom prst="rect">
              <a:avLst/>
            </a:prstGeom>
            <a:grpFill/>
            <a:ln>
              <a:noFill/>
            </a:ln>
          </p:spPr>
          <p:txBody>
            <a:bodyPr wrap="none" rtlCol="0">
              <a:spAutoFit/>
            </a:bodyPr>
            <a:lstStyle/>
            <a:p>
              <a:r>
                <a:rPr lang="zh-CN" altLang="en-US" dirty="0">
                  <a:solidFill>
                    <a:srgbClr val="FFFF00"/>
                  </a:solidFill>
                </a:rPr>
                <a:t>信息</a:t>
              </a:r>
            </a:p>
          </p:txBody>
        </p:sp>
        <p:sp>
          <p:nvSpPr>
            <p:cNvPr id="5" name="文本框 4"/>
            <p:cNvSpPr txBox="1"/>
            <p:nvPr/>
          </p:nvSpPr>
          <p:spPr>
            <a:xfrm>
              <a:off x="5082226" y="5321808"/>
              <a:ext cx="723677" cy="224974"/>
            </a:xfrm>
            <a:prstGeom prst="rect">
              <a:avLst/>
            </a:prstGeom>
            <a:grpFill/>
          </p:spPr>
          <p:txBody>
            <a:bodyPr wrap="none" rtlCol="0">
              <a:spAutoFit/>
            </a:bodyPr>
            <a:lstStyle/>
            <a:p>
              <a:r>
                <a:rPr lang="zh-CN" altLang="en-US" dirty="0">
                  <a:solidFill>
                    <a:srgbClr val="FFFF00"/>
                  </a:solidFill>
                </a:rPr>
                <a:t>认证码</a:t>
              </a:r>
            </a:p>
          </p:txBody>
        </p:sp>
        <p:sp>
          <p:nvSpPr>
            <p:cNvPr id="6" name="文本框 5"/>
            <p:cNvSpPr txBox="1"/>
            <p:nvPr/>
          </p:nvSpPr>
          <p:spPr>
            <a:xfrm>
              <a:off x="4149538" y="5321808"/>
              <a:ext cx="602007" cy="224974"/>
            </a:xfrm>
            <a:prstGeom prst="rect">
              <a:avLst/>
            </a:prstGeom>
            <a:grpFill/>
            <a:ln>
              <a:solidFill>
                <a:srgbClr val="FFFF00"/>
              </a:solidFill>
            </a:ln>
          </p:spPr>
          <p:txBody>
            <a:bodyPr wrap="none" rtlCol="0">
              <a:spAutoFit/>
            </a:bodyPr>
            <a:lstStyle/>
            <a:p>
              <a:r>
                <a:rPr lang="en-US" altLang="zh-CN" dirty="0">
                  <a:solidFill>
                    <a:srgbClr val="FFFF00"/>
                  </a:solidFill>
                </a:rPr>
                <a:t>Hash</a:t>
              </a:r>
              <a:endParaRPr lang="zh-CN" altLang="en-US" dirty="0">
                <a:solidFill>
                  <a:srgbClr val="FFFF00"/>
                </a:solidFill>
              </a:endParaRPr>
            </a:p>
          </p:txBody>
        </p:sp>
        <p:cxnSp>
          <p:nvCxnSpPr>
            <p:cNvPr id="8" name="直接箭头连接符 7"/>
            <p:cNvCxnSpPr>
              <a:stCxn id="4" idx="3"/>
              <a:endCxn id="6" idx="1"/>
            </p:cNvCxnSpPr>
            <p:nvPr/>
          </p:nvCxnSpPr>
          <p:spPr>
            <a:xfrm>
              <a:off x="3736370" y="5434295"/>
              <a:ext cx="413168" cy="0"/>
            </a:xfrm>
            <a:prstGeom prst="straightConnector1">
              <a:avLst/>
            </a:prstGeom>
            <a:grpFill/>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3"/>
              <a:endCxn id="5" idx="1"/>
            </p:cNvCxnSpPr>
            <p:nvPr/>
          </p:nvCxnSpPr>
          <p:spPr>
            <a:xfrm>
              <a:off x="4751545" y="5434295"/>
              <a:ext cx="330680" cy="0"/>
            </a:xfrm>
            <a:prstGeom prst="straightConnector1">
              <a:avLst/>
            </a:prstGeom>
            <a:grpFill/>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14" idx="0"/>
              <a:endCxn id="6" idx="2"/>
            </p:cNvCxnSpPr>
            <p:nvPr/>
          </p:nvCxnSpPr>
          <p:spPr>
            <a:xfrm flipH="1" flipV="1">
              <a:off x="4450542" y="5546782"/>
              <a:ext cx="9257" cy="323666"/>
            </a:xfrm>
            <a:prstGeom prst="straightConnector1">
              <a:avLst/>
            </a:prstGeom>
            <a:grpFill/>
            <a:ln>
              <a:solidFill>
                <a:srgbClr val="FFFF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222937" y="5870448"/>
              <a:ext cx="473723" cy="224974"/>
            </a:xfrm>
            <a:prstGeom prst="rect">
              <a:avLst/>
            </a:prstGeom>
            <a:grpFill/>
          </p:spPr>
          <p:txBody>
            <a:bodyPr wrap="none" rtlCol="0">
              <a:spAutoFit/>
            </a:bodyPr>
            <a:lstStyle/>
            <a:p>
              <a:r>
                <a:rPr lang="en-US" altLang="zh-CN" dirty="0">
                  <a:solidFill>
                    <a:srgbClr val="FFFF00"/>
                  </a:solidFill>
                </a:rPr>
                <a:t>key</a:t>
              </a:r>
              <a:endParaRPr lang="zh-CN" altLang="en-US" dirty="0">
                <a:solidFill>
                  <a:srgbClr val="FFFF00"/>
                </a:solidFill>
              </a:endParaRPr>
            </a:p>
          </p:txBody>
        </p:sp>
      </p:grpSp>
    </p:spTree>
    <p:extLst>
      <p:ext uri="{BB962C8B-B14F-4D97-AF65-F5344CB8AC3E}">
        <p14:creationId xmlns:p14="http://schemas.microsoft.com/office/powerpoint/2010/main" val="251846241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zh-CN" altLang="en-US" smtClean="0"/>
              <a:t>差分故障攻击实例</a:t>
            </a:r>
          </a:p>
        </p:txBody>
      </p:sp>
      <p:sp>
        <p:nvSpPr>
          <p:cNvPr id="83971" name="内容占位符 2"/>
          <p:cNvSpPr>
            <a:spLocks noGrp="1"/>
          </p:cNvSpPr>
          <p:nvPr>
            <p:ph idx="1"/>
          </p:nvPr>
        </p:nvSpPr>
        <p:spPr>
          <a:xfrm>
            <a:off x="186282" y="1628776"/>
            <a:ext cx="8208962" cy="1487487"/>
          </a:xfrm>
        </p:spPr>
        <p:txBody>
          <a:bodyPr>
            <a:normAutofit lnSpcReduction="10000"/>
          </a:bodyPr>
          <a:lstStyle/>
          <a:p>
            <a:pPr algn="just"/>
            <a:r>
              <a:rPr lang="en-US" altLang="zh-CN" sz="2400" dirty="0" smtClean="0">
                <a:solidFill>
                  <a:srgbClr val="FFC000"/>
                </a:solidFill>
              </a:rPr>
              <a:t>DES</a:t>
            </a:r>
            <a:r>
              <a:rPr lang="zh-CN" altLang="en-US" sz="2400" dirty="0" smtClean="0">
                <a:solidFill>
                  <a:srgbClr val="FFC000"/>
                </a:solidFill>
              </a:rPr>
              <a:t>（</a:t>
            </a:r>
            <a:r>
              <a:rPr lang="en-US" altLang="zh-CN" sz="2400" dirty="0" smtClean="0">
                <a:solidFill>
                  <a:srgbClr val="FFC000"/>
                </a:solidFill>
              </a:rPr>
              <a:t>Data Encryption Standard, DES</a:t>
            </a:r>
            <a:r>
              <a:rPr lang="zh-CN" altLang="en-US" sz="2400" dirty="0" smtClean="0">
                <a:solidFill>
                  <a:srgbClr val="FFC000"/>
                </a:solidFill>
              </a:rPr>
              <a:t>）使用长度为</a:t>
            </a:r>
            <a:r>
              <a:rPr lang="en-US" altLang="zh-CN" sz="2400" dirty="0" smtClean="0">
                <a:solidFill>
                  <a:srgbClr val="FFC000"/>
                </a:solidFill>
              </a:rPr>
              <a:t>56</a:t>
            </a:r>
            <a:r>
              <a:rPr lang="zh-CN" altLang="en-US" sz="2400" dirty="0" smtClean="0">
                <a:solidFill>
                  <a:srgbClr val="FFC000"/>
                </a:solidFill>
              </a:rPr>
              <a:t>比特的密钥加密长度为</a:t>
            </a:r>
            <a:r>
              <a:rPr lang="en-US" altLang="zh-CN" sz="2400" dirty="0" smtClean="0">
                <a:solidFill>
                  <a:srgbClr val="FFC000"/>
                </a:solidFill>
              </a:rPr>
              <a:t>64</a:t>
            </a:r>
            <a:r>
              <a:rPr lang="zh-CN" altLang="en-US" sz="2400" dirty="0" smtClean="0">
                <a:solidFill>
                  <a:srgbClr val="FFC000"/>
                </a:solidFill>
              </a:rPr>
              <a:t>比特的明文</a:t>
            </a:r>
            <a:r>
              <a:rPr lang="en-US" altLang="zh-CN" sz="2400" dirty="0" smtClean="0">
                <a:solidFill>
                  <a:srgbClr val="FFC000"/>
                </a:solidFill>
              </a:rPr>
              <a:t>, </a:t>
            </a:r>
            <a:r>
              <a:rPr lang="zh-CN" altLang="en-US" sz="2400" dirty="0" smtClean="0">
                <a:solidFill>
                  <a:srgbClr val="FFC000"/>
                </a:solidFill>
              </a:rPr>
              <a:t>经过</a:t>
            </a:r>
            <a:r>
              <a:rPr lang="en-US" altLang="zh-CN" sz="2400" dirty="0" smtClean="0">
                <a:solidFill>
                  <a:srgbClr val="FFC000"/>
                </a:solidFill>
              </a:rPr>
              <a:t>16</a:t>
            </a:r>
            <a:r>
              <a:rPr lang="zh-CN" altLang="en-US" sz="2400" dirty="0" smtClean="0">
                <a:solidFill>
                  <a:srgbClr val="FFC000"/>
                </a:solidFill>
              </a:rPr>
              <a:t>轮加密获得长度为</a:t>
            </a:r>
            <a:r>
              <a:rPr lang="en-US" altLang="zh-CN" sz="2400" dirty="0" smtClean="0">
                <a:solidFill>
                  <a:srgbClr val="FFC000"/>
                </a:solidFill>
              </a:rPr>
              <a:t>64</a:t>
            </a:r>
            <a:r>
              <a:rPr lang="zh-CN" altLang="en-US" sz="2400" dirty="0" smtClean="0">
                <a:solidFill>
                  <a:srgbClr val="FFC000"/>
                </a:solidFill>
              </a:rPr>
              <a:t>比特的密文</a:t>
            </a:r>
            <a:r>
              <a:rPr lang="en-US" altLang="zh-CN" sz="2400" dirty="0" smtClean="0">
                <a:solidFill>
                  <a:srgbClr val="FFC000"/>
                </a:solidFill>
              </a:rPr>
              <a:t>, </a:t>
            </a:r>
            <a:r>
              <a:rPr lang="zh-CN" altLang="en-US" sz="2400" dirty="0" smtClean="0">
                <a:solidFill>
                  <a:srgbClr val="FFC000"/>
                </a:solidFill>
              </a:rPr>
              <a:t>其加密轮函数使用了典型的</a:t>
            </a:r>
            <a:r>
              <a:rPr lang="en-US" altLang="zh-CN" sz="2400" dirty="0" err="1" smtClean="0">
                <a:solidFill>
                  <a:srgbClr val="FFC000"/>
                </a:solidFill>
              </a:rPr>
              <a:t>Feistel</a:t>
            </a:r>
            <a:r>
              <a:rPr lang="zh-CN" altLang="en-US" sz="2400" dirty="0" smtClean="0">
                <a:solidFill>
                  <a:srgbClr val="FFC000"/>
                </a:solidFill>
              </a:rPr>
              <a:t>结构。</a:t>
            </a:r>
          </a:p>
        </p:txBody>
      </p:sp>
      <p:sp>
        <p:nvSpPr>
          <p:cNvPr id="4" name="日期占位符 3"/>
          <p:cNvSpPr>
            <a:spLocks noGrp="1"/>
          </p:cNvSpPr>
          <p:nvPr>
            <p:ph type="dt" sz="quarter" idx="10"/>
          </p:nvPr>
        </p:nvSpPr>
        <p:spPr>
          <a:xfrm>
            <a:off x="7050088" y="6286500"/>
            <a:ext cx="1905000" cy="457200"/>
          </a:xfrm>
        </p:spPr>
        <p:txBody>
          <a:bodyPr/>
          <a:lstStyle/>
          <a:p>
            <a:pPr>
              <a:defRPr/>
            </a:pPr>
            <a:fld id="{9CC3D0A1-2045-4C1B-A648-CD3EFB0BF680}" type="datetime1">
              <a:rPr lang="zh-CN" altLang="en-US" smtClean="0"/>
              <a:pPr>
                <a:defRPr/>
              </a:pPr>
              <a:t>2023/3/17</a:t>
            </a:fld>
            <a:endParaRPr lang="en-US" altLang="zh-CN"/>
          </a:p>
        </p:txBody>
      </p:sp>
      <p:sp>
        <p:nvSpPr>
          <p:cNvPr id="83973" name="灯片编号占位符 4"/>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81ACA68-B269-4C91-AE1A-BFEF403F37D3}" type="slidenum">
              <a:rPr kumimoji="0" lang="en-US" altLang="zh-CN" sz="1800" smtClean="0">
                <a:solidFill>
                  <a:srgbClr val="FFFFCC"/>
                </a:solidFill>
              </a:rPr>
              <a:pPr>
                <a:spcBef>
                  <a:spcPct val="0"/>
                </a:spcBef>
                <a:buClrTx/>
                <a:buSzTx/>
                <a:buFontTx/>
                <a:buNone/>
              </a:pPr>
              <a:t>70</a:t>
            </a:fld>
            <a:endParaRPr kumimoji="0" lang="en-US" altLang="zh-CN" sz="1800" smtClean="0">
              <a:solidFill>
                <a:srgbClr val="FFFFCC"/>
              </a:solidFill>
            </a:endParaRPr>
          </a:p>
        </p:txBody>
      </p:sp>
      <p:pic>
        <p:nvPicPr>
          <p:cNvPr id="83974"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250" y="3716338"/>
            <a:ext cx="1482725"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5"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9250" y="5576888"/>
            <a:ext cx="21812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6"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24275" y="3178175"/>
            <a:ext cx="5394325"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7" name="图片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66913" y="3716338"/>
            <a:ext cx="1620837"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8" name="图片 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724275" y="3940175"/>
            <a:ext cx="539432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9" name="图片 1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724275" y="4665663"/>
            <a:ext cx="539432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80" name="图片 1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724275" y="5448300"/>
            <a:ext cx="44767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81" name="图片 1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724275" y="5829300"/>
            <a:ext cx="44291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27299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a:xfrm rot="5400000">
            <a:off x="8248650" y="453794"/>
            <a:ext cx="990599" cy="228659"/>
          </a:xfrm>
        </p:spPr>
        <p:txBody>
          <a:bodyPr/>
          <a:lstStyle/>
          <a:p>
            <a:pPr>
              <a:defRPr/>
            </a:pPr>
            <a:fld id="{0B976F44-FE91-4050-9DCA-00F082497F59}" type="datetime1">
              <a:rPr lang="zh-CN" altLang="en-US"/>
              <a:pPr>
                <a:defRPr/>
              </a:pPr>
              <a:t>2023/3/17</a:t>
            </a:fld>
            <a:endParaRPr lang="en-US" altLang="zh-CN" dirty="0"/>
          </a:p>
        </p:txBody>
      </p:sp>
      <p:sp>
        <p:nvSpPr>
          <p:cNvPr id="84995" name="灯片编号占位符 5"/>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AD976E9-59B2-476C-8294-828A43DACBA7}" type="slidenum">
              <a:rPr kumimoji="0" lang="en-US" altLang="zh-CN" sz="1800" smtClean="0">
                <a:solidFill>
                  <a:srgbClr val="FFFFCC"/>
                </a:solidFill>
              </a:rPr>
              <a:pPr>
                <a:spcBef>
                  <a:spcPct val="0"/>
                </a:spcBef>
                <a:buClrTx/>
                <a:buSzTx/>
                <a:buFontTx/>
                <a:buNone/>
              </a:pPr>
              <a:t>71</a:t>
            </a:fld>
            <a:endParaRPr kumimoji="0" lang="en-US" altLang="zh-CN" sz="1800" smtClean="0">
              <a:solidFill>
                <a:srgbClr val="FFFFCC"/>
              </a:solidFill>
            </a:endParaRPr>
          </a:p>
        </p:txBody>
      </p:sp>
      <p:sp>
        <p:nvSpPr>
          <p:cNvPr id="84996" name="Rectangle 2"/>
          <p:cNvSpPr>
            <a:spLocks noGrp="1" noChangeArrowheads="1"/>
          </p:cNvSpPr>
          <p:nvPr>
            <p:ph type="title"/>
          </p:nvPr>
        </p:nvSpPr>
        <p:spPr/>
        <p:txBody>
          <a:bodyPr/>
          <a:lstStyle/>
          <a:p>
            <a:pPr eaLnBrk="1" hangingPunct="1"/>
            <a:r>
              <a:rPr lang="zh-CN" altLang="en-US" dirty="0" smtClean="0"/>
              <a:t>功耗分析</a:t>
            </a:r>
          </a:p>
        </p:txBody>
      </p:sp>
      <p:sp>
        <p:nvSpPr>
          <p:cNvPr id="84997" name="Rectangle 3"/>
          <p:cNvSpPr>
            <a:spLocks noGrp="1" noChangeArrowheads="1"/>
          </p:cNvSpPr>
          <p:nvPr>
            <p:ph type="body" idx="1"/>
          </p:nvPr>
        </p:nvSpPr>
        <p:spPr>
          <a:xfrm>
            <a:off x="420658" y="1543266"/>
            <a:ext cx="8208962" cy="2166303"/>
          </a:xfrm>
        </p:spPr>
        <p:txBody>
          <a:bodyPr>
            <a:normAutofit/>
          </a:bodyPr>
          <a:lstStyle/>
          <a:p>
            <a:pPr algn="just" eaLnBrk="1" hangingPunct="1"/>
            <a:r>
              <a:rPr lang="zh-CN" altLang="en-US" sz="2400" dirty="0" smtClean="0">
                <a:solidFill>
                  <a:srgbClr val="FFC000"/>
                </a:solidFill>
              </a:rPr>
              <a:t>根据密码芯片的功耗情况（电源的波动）分析出密码算法的执行情况，从而破解密码。</a:t>
            </a:r>
          </a:p>
          <a:p>
            <a:pPr algn="just" eaLnBrk="1" hangingPunct="1"/>
            <a:r>
              <a:rPr lang="zh-CN" altLang="en-US" sz="2400" dirty="0" smtClean="0">
                <a:solidFill>
                  <a:srgbClr val="FFC000"/>
                </a:solidFill>
              </a:rPr>
              <a:t>可通过监测密码系统功耗等物理泄漏信号，对其进行分析，减小密钥穷举空间，之后在小范围内进行穷举攻击，进而获得密码系统密钥。</a:t>
            </a:r>
          </a:p>
        </p:txBody>
      </p:sp>
      <p:pic>
        <p:nvPicPr>
          <p:cNvPr id="8499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4189413"/>
            <a:ext cx="4305300"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999"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94263" y="4189413"/>
            <a:ext cx="3849687"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06361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zh-CN" altLang="en-US" smtClean="0">
                <a:solidFill>
                  <a:srgbClr val="FFFFFF"/>
                </a:solidFill>
              </a:rPr>
              <a:t>功耗波形</a:t>
            </a:r>
          </a:p>
        </p:txBody>
      </p:sp>
      <p:pic>
        <p:nvPicPr>
          <p:cNvPr id="86019" name="内容占位符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14221" y="1515961"/>
            <a:ext cx="7067550" cy="2514600"/>
          </a:xfrm>
        </p:spPr>
      </p:pic>
      <p:sp>
        <p:nvSpPr>
          <p:cNvPr id="4" name="日期占位符 3"/>
          <p:cNvSpPr>
            <a:spLocks noGrp="1"/>
          </p:cNvSpPr>
          <p:nvPr>
            <p:ph type="dt" sz="quarter" idx="10"/>
          </p:nvPr>
        </p:nvSpPr>
        <p:spPr/>
        <p:txBody>
          <a:bodyPr/>
          <a:lstStyle/>
          <a:p>
            <a:pPr>
              <a:defRPr/>
            </a:pPr>
            <a:fld id="{9CC3D0A1-2045-4C1B-A648-CD3EFB0BF680}" type="datetime1">
              <a:rPr lang="zh-CN" altLang="en-US" smtClean="0"/>
              <a:pPr>
                <a:defRPr/>
              </a:pPr>
              <a:t>2023/3/17</a:t>
            </a:fld>
            <a:endParaRPr lang="en-US" altLang="zh-CN"/>
          </a:p>
        </p:txBody>
      </p:sp>
      <p:sp>
        <p:nvSpPr>
          <p:cNvPr id="86021" name="灯片编号占位符 4"/>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477C042-B330-4E92-9EE4-7F4C021416E9}" type="slidenum">
              <a:rPr kumimoji="0" lang="en-US" altLang="zh-CN" sz="1800" smtClean="0">
                <a:solidFill>
                  <a:srgbClr val="FFFFCC"/>
                </a:solidFill>
              </a:rPr>
              <a:pPr>
                <a:spcBef>
                  <a:spcPct val="0"/>
                </a:spcBef>
                <a:buClrTx/>
                <a:buSzTx/>
                <a:buFontTx/>
                <a:buNone/>
              </a:pPr>
              <a:t>72</a:t>
            </a:fld>
            <a:endParaRPr kumimoji="0" lang="en-US" altLang="zh-CN" sz="1800" smtClean="0">
              <a:solidFill>
                <a:srgbClr val="FFFFCC"/>
              </a:solidFill>
            </a:endParaRPr>
          </a:p>
        </p:txBody>
      </p:sp>
      <p:sp>
        <p:nvSpPr>
          <p:cNvPr id="86022" name="文本框 6"/>
          <p:cNvSpPr txBox="1">
            <a:spLocks noChangeArrowheads="1"/>
          </p:cNvSpPr>
          <p:nvPr/>
        </p:nvSpPr>
        <p:spPr bwMode="auto">
          <a:xfrm>
            <a:off x="465138" y="4483100"/>
            <a:ext cx="8342312"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kumimoji="0" lang="zh-CN" altLang="en-US" sz="1800" dirty="0">
                <a:solidFill>
                  <a:srgbClr val="FFC000"/>
                </a:solidFill>
              </a:rPr>
              <a:t>功耗波形是记录着密码设备在执行密码运算时的功耗幅值与时间之间二维关系的波形曲线。上图为一张智能卡在执行 </a:t>
            </a:r>
            <a:r>
              <a:rPr kumimoji="0" lang="en-US" altLang="zh-CN" sz="1800" dirty="0">
                <a:solidFill>
                  <a:srgbClr val="FFC000"/>
                </a:solidFill>
              </a:rPr>
              <a:t>DES</a:t>
            </a:r>
            <a:r>
              <a:rPr kumimoji="0" lang="zh-CN" altLang="en-US" sz="1800" dirty="0">
                <a:solidFill>
                  <a:srgbClr val="FFC000"/>
                </a:solidFill>
              </a:rPr>
              <a:t>运算时的一条功耗波形。图中红色部分是电路执行 </a:t>
            </a:r>
            <a:r>
              <a:rPr kumimoji="0" lang="en-US" altLang="zh-CN" sz="1800" dirty="0">
                <a:solidFill>
                  <a:srgbClr val="FFC000"/>
                </a:solidFill>
              </a:rPr>
              <a:t>DES</a:t>
            </a:r>
            <a:r>
              <a:rPr kumimoji="0" lang="zh-CN" altLang="en-US" sz="1800" dirty="0">
                <a:solidFill>
                  <a:srgbClr val="FFC000"/>
                </a:solidFill>
              </a:rPr>
              <a:t>加密运算的位置。红色部分在之前有八个相似的波形模式，是设备在读取八个字节明文的操作。类似的，红色部分之后的八个相似的波形模式是设备输出八个字节的密文。</a:t>
            </a:r>
          </a:p>
        </p:txBody>
      </p:sp>
    </p:spTree>
    <p:extLst>
      <p:ext uri="{BB962C8B-B14F-4D97-AF65-F5344CB8AC3E}">
        <p14:creationId xmlns:p14="http://schemas.microsoft.com/office/powerpoint/2010/main" val="10691195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smtClean="0"/>
              <a:t>习题</a:t>
            </a:r>
          </a:p>
        </p:txBody>
      </p:sp>
      <p:sp>
        <p:nvSpPr>
          <p:cNvPr id="87043" name="内容占位符 2"/>
          <p:cNvSpPr>
            <a:spLocks noGrp="1"/>
          </p:cNvSpPr>
          <p:nvPr>
            <p:ph idx="1"/>
          </p:nvPr>
        </p:nvSpPr>
        <p:spPr>
          <a:xfrm>
            <a:off x="866536" y="2076450"/>
            <a:ext cx="7401164" cy="2619375"/>
          </a:xfrm>
        </p:spPr>
        <p:txBody>
          <a:bodyPr>
            <a:noAutofit/>
          </a:bodyPr>
          <a:lstStyle/>
          <a:p>
            <a:pPr marL="0" indent="0">
              <a:buNone/>
            </a:pPr>
            <a:r>
              <a:rPr lang="en-US" altLang="zh-CN" sz="2400" dirty="0" smtClean="0">
                <a:solidFill>
                  <a:srgbClr val="FFC000"/>
                </a:solidFill>
              </a:rPr>
              <a:t>1</a:t>
            </a:r>
            <a:r>
              <a:rPr lang="zh-CN" altLang="en-US" sz="2400" dirty="0" smtClean="0">
                <a:solidFill>
                  <a:srgbClr val="FFC000"/>
                </a:solidFill>
              </a:rPr>
              <a:t>、计算</a:t>
            </a:r>
            <a:r>
              <a:rPr lang="zh-CN" altLang="en-US" sz="2400" dirty="0">
                <a:solidFill>
                  <a:srgbClr val="FFC000"/>
                </a:solidFill>
              </a:rPr>
              <a:t>采用单表替换的密文序列的粗造度</a:t>
            </a:r>
            <a:r>
              <a:rPr lang="zh-CN" altLang="en-US" sz="2400" dirty="0" smtClean="0">
                <a:solidFill>
                  <a:srgbClr val="FFC000"/>
                </a:solidFill>
              </a:rPr>
              <a:t>。</a:t>
            </a:r>
            <a:endParaRPr lang="en-US" altLang="zh-CN" sz="2400" dirty="0" smtClean="0">
              <a:solidFill>
                <a:srgbClr val="FFC000"/>
              </a:solidFill>
            </a:endParaRPr>
          </a:p>
          <a:p>
            <a:pPr marL="0" indent="0">
              <a:buNone/>
            </a:pPr>
            <a:r>
              <a:rPr lang="en-US" altLang="zh-CN" sz="2400" dirty="0" smtClean="0">
                <a:solidFill>
                  <a:srgbClr val="FFC000"/>
                </a:solidFill>
              </a:rPr>
              <a:t>2</a:t>
            </a:r>
            <a:r>
              <a:rPr lang="zh-CN" altLang="en-US" sz="2400" dirty="0" smtClean="0">
                <a:solidFill>
                  <a:srgbClr val="FFC000"/>
                </a:solidFill>
              </a:rPr>
              <a:t>、写出</a:t>
            </a:r>
            <a:r>
              <a:rPr lang="en-US" altLang="zh-CN" sz="2400" dirty="0" smtClean="0">
                <a:solidFill>
                  <a:srgbClr val="FFC000"/>
                </a:solidFill>
              </a:rPr>
              <a:t>SM4</a:t>
            </a:r>
            <a:r>
              <a:rPr lang="zh-CN" altLang="en-US" sz="2400" dirty="0" smtClean="0">
                <a:solidFill>
                  <a:srgbClr val="FFC000"/>
                </a:solidFill>
              </a:rPr>
              <a:t>对称密码算法的加密和解密实现流程。</a:t>
            </a:r>
            <a:endParaRPr lang="en-US" altLang="zh-CN" sz="2400" dirty="0" smtClean="0">
              <a:solidFill>
                <a:srgbClr val="FFC000"/>
              </a:solidFill>
            </a:endParaRPr>
          </a:p>
          <a:p>
            <a:pPr marL="0" indent="0">
              <a:buNone/>
            </a:pPr>
            <a:r>
              <a:rPr lang="en-US" altLang="zh-CN" sz="2400" dirty="0" smtClean="0">
                <a:solidFill>
                  <a:srgbClr val="FFC000"/>
                </a:solidFill>
              </a:rPr>
              <a:t>3</a:t>
            </a:r>
            <a:r>
              <a:rPr lang="zh-CN" altLang="en-US" sz="2400" dirty="0" smtClean="0">
                <a:solidFill>
                  <a:srgbClr val="FFC000"/>
                </a:solidFill>
              </a:rPr>
              <a:t>、分析比较</a:t>
            </a:r>
            <a:r>
              <a:rPr lang="en-US" altLang="zh-CN" sz="2400" dirty="0" smtClean="0">
                <a:solidFill>
                  <a:srgbClr val="FFC000"/>
                </a:solidFill>
              </a:rPr>
              <a:t>DES</a:t>
            </a:r>
            <a:r>
              <a:rPr lang="zh-CN" altLang="en-US" sz="2400" dirty="0" smtClean="0">
                <a:solidFill>
                  <a:srgbClr val="FFC000"/>
                </a:solidFill>
              </a:rPr>
              <a:t>、</a:t>
            </a:r>
            <a:r>
              <a:rPr lang="en-US" altLang="zh-CN" sz="2400" dirty="0" smtClean="0">
                <a:solidFill>
                  <a:srgbClr val="FFC000"/>
                </a:solidFill>
              </a:rPr>
              <a:t>AES</a:t>
            </a:r>
            <a:r>
              <a:rPr lang="zh-CN" altLang="en-US" sz="2400" dirty="0" smtClean="0">
                <a:solidFill>
                  <a:srgbClr val="FFC000"/>
                </a:solidFill>
              </a:rPr>
              <a:t>及</a:t>
            </a:r>
            <a:r>
              <a:rPr lang="en-US" altLang="zh-CN" sz="2400" dirty="0" smtClean="0">
                <a:solidFill>
                  <a:srgbClr val="FFC000"/>
                </a:solidFill>
              </a:rPr>
              <a:t>SMS4</a:t>
            </a:r>
            <a:r>
              <a:rPr lang="zh-CN" altLang="en-US" sz="2400" dirty="0" smtClean="0">
                <a:solidFill>
                  <a:srgbClr val="FFC000"/>
                </a:solidFill>
              </a:rPr>
              <a:t>算法的实现结构</a:t>
            </a:r>
            <a:r>
              <a:rPr lang="zh-CN" altLang="en-US" sz="2400" dirty="0" smtClean="0">
                <a:solidFill>
                  <a:srgbClr val="FFC000"/>
                </a:solidFill>
              </a:rPr>
              <a:t>。</a:t>
            </a:r>
            <a:endParaRPr lang="en-US" altLang="zh-CN" sz="2400" dirty="0" smtClean="0">
              <a:solidFill>
                <a:srgbClr val="FFC000"/>
              </a:solidFill>
            </a:endParaRPr>
          </a:p>
          <a:p>
            <a:pPr marL="447675" indent="-447675">
              <a:buNone/>
            </a:pPr>
            <a:r>
              <a:rPr lang="en-US" altLang="zh-CN" sz="2400" dirty="0" smtClean="0">
                <a:solidFill>
                  <a:srgbClr val="FFC000"/>
                </a:solidFill>
              </a:rPr>
              <a:t>4</a:t>
            </a:r>
            <a:r>
              <a:rPr lang="zh-CN" altLang="en-US" sz="2400" dirty="0" smtClean="0">
                <a:solidFill>
                  <a:srgbClr val="FFC000"/>
                </a:solidFill>
              </a:rPr>
              <a:t>、分组密码为什么需要不同的工作模式？它们各自的优缺点是什么？</a:t>
            </a:r>
            <a:endParaRPr lang="zh-CN" altLang="en-US" sz="2400" dirty="0" smtClean="0">
              <a:solidFill>
                <a:srgbClr val="FFC000"/>
              </a:solidFill>
            </a:endParaRPr>
          </a:p>
        </p:txBody>
      </p:sp>
      <p:sp>
        <p:nvSpPr>
          <p:cNvPr id="4" name="日期占位符 3"/>
          <p:cNvSpPr>
            <a:spLocks noGrp="1"/>
          </p:cNvSpPr>
          <p:nvPr>
            <p:ph type="dt" sz="half" idx="10"/>
          </p:nvPr>
        </p:nvSpPr>
        <p:spPr/>
        <p:txBody>
          <a:bodyPr/>
          <a:lstStyle/>
          <a:p>
            <a:pPr>
              <a:defRPr/>
            </a:pPr>
            <a:fld id="{9CC3D0A1-2045-4C1B-A648-CD3EFB0BF680}" type="datetime1">
              <a:rPr lang="zh-CN" altLang="en-US" smtClean="0"/>
              <a:pPr>
                <a:defRPr/>
              </a:pPr>
              <a:t>2023/3/17</a:t>
            </a:fld>
            <a:endParaRPr lang="en-US" altLang="zh-CN"/>
          </a:p>
        </p:txBody>
      </p:sp>
      <p:sp>
        <p:nvSpPr>
          <p:cNvPr id="87045" name="灯片编号占位符 4"/>
          <p:cNvSpPr>
            <a:spLocks noGrp="1"/>
          </p:cNvSpPr>
          <p:nvPr>
            <p:ph type="sldNum" sz="quarter" idx="12"/>
          </p:nvPr>
        </p:nvSpPr>
        <p:spPr>
          <a:noFill/>
        </p:spPr>
        <p:txBody>
          <a:bodyPr/>
          <a:lstStyle>
            <a:lvl1pPr>
              <a:spcBef>
                <a:spcPct val="20000"/>
              </a:spcBef>
              <a:buClr>
                <a:srgbClr val="CCFF33"/>
              </a:buClr>
              <a:buSzPct val="70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1pPr>
            <a:lvl2pPr marL="557213" indent="-214313">
              <a:spcBef>
                <a:spcPct val="20000"/>
              </a:spcBef>
              <a:buClr>
                <a:schemeClr val="accent2"/>
              </a:buClr>
              <a:buSzPct val="65000"/>
              <a:buFont typeface="Wingdings" panose="05000000000000000000" pitchFamily="2" charset="2"/>
              <a:buChar char="n"/>
              <a:defRPr kumimoji="1" sz="2100">
                <a:solidFill>
                  <a:schemeClr val="tx1"/>
                </a:solidFill>
                <a:latin typeface="Arial" panose="020B0604020202020204" pitchFamily="34" charset="0"/>
                <a:ea typeface="宋体" panose="02010600030101010101" pitchFamily="2" charset="-122"/>
              </a:defRPr>
            </a:lvl2pPr>
            <a:lvl3pPr marL="857250" indent="-171450">
              <a:spcBef>
                <a:spcPct val="20000"/>
              </a:spcBef>
              <a:buClr>
                <a:srgbClr val="0099CC"/>
              </a:buClr>
              <a:buSzPct val="65000"/>
              <a:buFont typeface="Wingdings" panose="05000000000000000000" pitchFamily="2" charset="2"/>
              <a:buChar char="n"/>
              <a:defRPr kumimoji="1" sz="1800">
                <a:solidFill>
                  <a:schemeClr val="tx1"/>
                </a:solidFill>
                <a:latin typeface="Arial" panose="020B0604020202020204" pitchFamily="34" charset="0"/>
                <a:ea typeface="宋体" panose="02010600030101010101" pitchFamily="2" charset="-122"/>
              </a:defRPr>
            </a:lvl3pPr>
            <a:lvl4pPr marL="1200150" indent="-171450">
              <a:spcBef>
                <a:spcPct val="20000"/>
              </a:spcBef>
              <a:buClr>
                <a:schemeClr val="tx2"/>
              </a:buClr>
              <a:buSzPct val="75000"/>
              <a:buFont typeface="Wingdings" panose="05000000000000000000" pitchFamily="2" charset="2"/>
              <a:buChar char="n"/>
              <a:defRPr kumimoji="1" sz="1500">
                <a:solidFill>
                  <a:schemeClr val="tx1"/>
                </a:solidFill>
                <a:latin typeface="Arial" panose="020B0604020202020204" pitchFamily="34" charset="0"/>
                <a:ea typeface="宋体" panose="02010600030101010101" pitchFamily="2" charset="-122"/>
              </a:defRPr>
            </a:lvl4pPr>
            <a:lvl5pPr marL="1543050" indent="-171450">
              <a:spcBef>
                <a:spcPct val="20000"/>
              </a:spcBef>
              <a:buClr>
                <a:schemeClr val="hlink"/>
              </a:buClr>
              <a:buSzPct val="65000"/>
              <a:buFont typeface="Wingdings" panose="05000000000000000000" pitchFamily="2" charset="2"/>
              <a:buChar char="n"/>
              <a:defRPr kumimoji="1" sz="1500">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20000"/>
              </a:spcBef>
              <a:spcAft>
                <a:spcPct val="0"/>
              </a:spcAft>
              <a:buClr>
                <a:schemeClr val="hlink"/>
              </a:buClr>
              <a:buSzPct val="65000"/>
              <a:buFont typeface="Wingdings" panose="05000000000000000000" pitchFamily="2" charset="2"/>
              <a:buChar char="n"/>
              <a:defRPr kumimoji="1" sz="1500">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20000"/>
              </a:spcBef>
              <a:spcAft>
                <a:spcPct val="0"/>
              </a:spcAft>
              <a:buClr>
                <a:schemeClr val="hlink"/>
              </a:buClr>
              <a:buSzPct val="65000"/>
              <a:buFont typeface="Wingdings" panose="05000000000000000000" pitchFamily="2" charset="2"/>
              <a:buChar char="n"/>
              <a:defRPr kumimoji="1" sz="1500">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20000"/>
              </a:spcBef>
              <a:spcAft>
                <a:spcPct val="0"/>
              </a:spcAft>
              <a:buClr>
                <a:schemeClr val="hlink"/>
              </a:buClr>
              <a:buSzPct val="65000"/>
              <a:buFont typeface="Wingdings" panose="05000000000000000000" pitchFamily="2" charset="2"/>
              <a:buChar char="n"/>
              <a:defRPr kumimoji="1" sz="1500">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20000"/>
              </a:spcBef>
              <a:spcAft>
                <a:spcPct val="0"/>
              </a:spcAft>
              <a:buClr>
                <a:schemeClr val="hlink"/>
              </a:buClr>
              <a:buSzPct val="65000"/>
              <a:buFont typeface="Wingdings" panose="05000000000000000000" pitchFamily="2" charset="2"/>
              <a:buChar char="n"/>
              <a:defRPr kumimoji="1" sz="15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C31350C-CF10-4A7F-AB0D-C7215194FD70}" type="slidenum">
              <a:rPr kumimoji="0" lang="en-US" altLang="zh-CN" sz="1350">
                <a:solidFill>
                  <a:srgbClr val="FFFFCC"/>
                </a:solidFill>
              </a:rPr>
              <a:pPr>
                <a:spcBef>
                  <a:spcPct val="0"/>
                </a:spcBef>
                <a:buClrTx/>
                <a:buSzTx/>
                <a:buFontTx/>
                <a:buNone/>
              </a:pPr>
              <a:t>73</a:t>
            </a:fld>
            <a:endParaRPr kumimoji="0" lang="en-US" altLang="zh-CN" sz="1350">
              <a:solidFill>
                <a:srgbClr val="FFFFCC"/>
              </a:solidFill>
            </a:endParaRPr>
          </a:p>
        </p:txBody>
      </p:sp>
    </p:spTree>
    <p:extLst>
      <p:ext uri="{BB962C8B-B14F-4D97-AF65-F5344CB8AC3E}">
        <p14:creationId xmlns:p14="http://schemas.microsoft.com/office/powerpoint/2010/main" val="2028374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、密码分析学</a:t>
            </a:r>
            <a:endParaRPr lang="zh-CN" altLang="en-US" dirty="0"/>
          </a:p>
        </p:txBody>
      </p:sp>
      <p:sp>
        <p:nvSpPr>
          <p:cNvPr id="3" name="内容占位符 2"/>
          <p:cNvSpPr>
            <a:spLocks noGrp="1"/>
          </p:cNvSpPr>
          <p:nvPr>
            <p:ph idx="1"/>
          </p:nvPr>
        </p:nvSpPr>
        <p:spPr>
          <a:xfrm>
            <a:off x="571500" y="1631391"/>
            <a:ext cx="8486775" cy="1985655"/>
          </a:xfrm>
          <a:ln>
            <a:solidFill>
              <a:srgbClr val="FFC000"/>
            </a:solidFill>
          </a:ln>
        </p:spPr>
        <p:txBody>
          <a:bodyPr>
            <a:noAutofit/>
          </a:bodyPr>
          <a:lstStyle/>
          <a:p>
            <a:r>
              <a:rPr lang="zh-CN" altLang="en-US" dirty="0" smtClean="0"/>
              <a:t>研究密码破译的理论与技术，包括信息加密算法和信息认证算法的破译；</a:t>
            </a:r>
            <a:endParaRPr lang="en-US" altLang="zh-CN" dirty="0" smtClean="0"/>
          </a:p>
          <a:p>
            <a:r>
              <a:rPr lang="zh-CN" altLang="en-US" dirty="0" smtClean="0"/>
              <a:t>信息加密算法的破译是要获取未授权的信息（密钥或明文）；</a:t>
            </a:r>
            <a:endParaRPr lang="en-US" altLang="zh-CN" dirty="0" smtClean="0"/>
          </a:p>
          <a:p>
            <a:r>
              <a:rPr lang="zh-CN" altLang="en-US" dirty="0" smtClean="0"/>
              <a:t>信息认证算法的破译是要伪造合理的消息，达到伪造和欺骗的目的</a:t>
            </a:r>
            <a:endParaRPr lang="en-US" altLang="zh-CN" dirty="0" smtClean="0"/>
          </a:p>
          <a:p>
            <a:r>
              <a:rPr lang="zh-CN" altLang="en-US" dirty="0" smtClean="0"/>
              <a:t>密码算法抗破译的能力称为密码强度；密码破译又称密码分析。</a:t>
            </a:r>
            <a:endParaRPr lang="en-US" altLang="zh-CN" dirty="0" smtClean="0"/>
          </a:p>
        </p:txBody>
      </p:sp>
      <p:sp>
        <p:nvSpPr>
          <p:cNvPr id="4" name="矩形 3"/>
          <p:cNvSpPr/>
          <p:nvPr/>
        </p:nvSpPr>
        <p:spPr>
          <a:xfrm>
            <a:off x="803148" y="4513398"/>
            <a:ext cx="3361637" cy="1631216"/>
          </a:xfrm>
          <a:prstGeom prst="rect">
            <a:avLst/>
          </a:prstGeom>
        </p:spPr>
        <p:txBody>
          <a:bodyPr wrap="square">
            <a:spAutoFit/>
          </a:bodyPr>
          <a:lstStyle/>
          <a:p>
            <a:r>
              <a:rPr lang="zh-CN" altLang="en-US" sz="2000" dirty="0"/>
              <a:t>密码破译基于以下假定：</a:t>
            </a:r>
            <a:endParaRPr lang="en-US" altLang="zh-CN" sz="2000" dirty="0"/>
          </a:p>
          <a:p>
            <a:pPr marL="214313" indent="-214313">
              <a:buFont typeface="Arial" panose="020B0604020202020204" pitchFamily="34" charset="0"/>
              <a:buChar char="•"/>
            </a:pPr>
            <a:r>
              <a:rPr lang="zh-CN" altLang="en-US" sz="2000" dirty="0">
                <a:solidFill>
                  <a:srgbClr val="FFFF00"/>
                </a:solidFill>
              </a:rPr>
              <a:t>所使用的密码体制</a:t>
            </a:r>
            <a:endParaRPr lang="en-US" altLang="zh-CN" sz="2000" dirty="0">
              <a:solidFill>
                <a:srgbClr val="FFFF00"/>
              </a:solidFill>
            </a:endParaRPr>
          </a:p>
          <a:p>
            <a:pPr marL="214313" indent="-214313">
              <a:buFont typeface="Arial" panose="020B0604020202020204" pitchFamily="34" charset="0"/>
              <a:buChar char="•"/>
            </a:pPr>
            <a:r>
              <a:rPr lang="zh-CN" altLang="en-US" sz="2000" dirty="0">
                <a:solidFill>
                  <a:srgbClr val="FFFF00"/>
                </a:solidFill>
              </a:rPr>
              <a:t>明文概率分布规律</a:t>
            </a:r>
            <a:endParaRPr lang="en-US" altLang="zh-CN" sz="2000" dirty="0">
              <a:solidFill>
                <a:srgbClr val="FFFF00"/>
              </a:solidFill>
            </a:endParaRPr>
          </a:p>
          <a:p>
            <a:pPr marL="214313" indent="-214313">
              <a:buFont typeface="Arial" panose="020B0604020202020204" pitchFamily="34" charset="0"/>
              <a:buChar char="•"/>
            </a:pPr>
            <a:r>
              <a:rPr lang="zh-CN" altLang="en-US" sz="2000" dirty="0">
                <a:solidFill>
                  <a:srgbClr val="FFFF00"/>
                </a:solidFill>
              </a:rPr>
              <a:t>密钥概率分布规律</a:t>
            </a:r>
            <a:endParaRPr lang="en-US" altLang="zh-CN" sz="2000" dirty="0">
              <a:solidFill>
                <a:srgbClr val="FFFF00"/>
              </a:solidFill>
            </a:endParaRPr>
          </a:p>
          <a:p>
            <a:pPr marL="214313" indent="-214313">
              <a:buFont typeface="Arial" panose="020B0604020202020204" pitchFamily="34" charset="0"/>
              <a:buChar char="•"/>
            </a:pPr>
            <a:r>
              <a:rPr lang="zh-CN" altLang="en-US" sz="2000" dirty="0">
                <a:solidFill>
                  <a:srgbClr val="FFFF00"/>
                </a:solidFill>
              </a:rPr>
              <a:t>所有破译方法</a:t>
            </a:r>
            <a:endParaRPr lang="en-US" altLang="zh-CN" sz="2000" dirty="0">
              <a:solidFill>
                <a:srgbClr val="FFFF00"/>
              </a:solidFill>
            </a:endParaRPr>
          </a:p>
        </p:txBody>
      </p:sp>
      <p:sp>
        <p:nvSpPr>
          <p:cNvPr id="5" name="文本框 4"/>
          <p:cNvSpPr txBox="1"/>
          <p:nvPr/>
        </p:nvSpPr>
        <p:spPr>
          <a:xfrm>
            <a:off x="692304" y="3829018"/>
            <a:ext cx="6077305" cy="400110"/>
          </a:xfrm>
          <a:prstGeom prst="rect">
            <a:avLst/>
          </a:prstGeom>
          <a:solidFill>
            <a:srgbClr val="FF0000"/>
          </a:solidFill>
        </p:spPr>
        <p:txBody>
          <a:bodyPr wrap="none" rtlCol="0">
            <a:spAutoFit/>
          </a:bodyPr>
          <a:lstStyle/>
          <a:p>
            <a:r>
              <a:rPr lang="en-US" altLang="zh-CN" sz="2000" dirty="0" err="1"/>
              <a:t>Kerckhoffs</a:t>
            </a:r>
            <a:r>
              <a:rPr lang="zh-CN" altLang="en-US" sz="2000" dirty="0"/>
              <a:t>假设：敌手知道除密钥以外的任何信息。</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2817" y="4690471"/>
            <a:ext cx="2386792" cy="1434684"/>
          </a:xfrm>
          <a:prstGeom prst="rect">
            <a:avLst/>
          </a:prstGeom>
        </p:spPr>
      </p:pic>
    </p:spTree>
    <p:extLst>
      <p:ext uri="{BB962C8B-B14F-4D97-AF65-F5344CB8AC3E}">
        <p14:creationId xmlns:p14="http://schemas.microsoft.com/office/powerpoint/2010/main" val="1284981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410" y="700368"/>
            <a:ext cx="7055380" cy="918882"/>
          </a:xfrm>
        </p:spPr>
        <p:txBody>
          <a:bodyPr/>
          <a:lstStyle/>
          <a:p>
            <a:r>
              <a:rPr lang="en-US" altLang="zh-CN" dirty="0" smtClean="0">
                <a:solidFill>
                  <a:srgbClr val="FFC000"/>
                </a:solidFill>
              </a:rPr>
              <a:t>1</a:t>
            </a:r>
            <a:r>
              <a:rPr lang="zh-CN" altLang="en-US" dirty="0" smtClean="0">
                <a:solidFill>
                  <a:srgbClr val="FFC000"/>
                </a:solidFill>
              </a:rPr>
              <a:t>）密码破译可利用的规律</a:t>
            </a:r>
            <a:endParaRPr lang="zh-CN" altLang="en-US" dirty="0">
              <a:solidFill>
                <a:srgbClr val="FFC000"/>
              </a:solidFill>
            </a:endParaRPr>
          </a:p>
        </p:txBody>
      </p:sp>
      <p:sp>
        <p:nvSpPr>
          <p:cNvPr id="4" name="内容占位符 3"/>
          <p:cNvSpPr txBox="1">
            <a:spLocks noGrp="1"/>
          </p:cNvSpPr>
          <p:nvPr>
            <p:ph idx="1"/>
          </p:nvPr>
        </p:nvSpPr>
        <p:spPr>
          <a:xfrm>
            <a:off x="711633" y="1711881"/>
            <a:ext cx="7756091" cy="1708160"/>
          </a:xfrm>
          <a:prstGeom prst="rect">
            <a:avLst/>
          </a:prstGeom>
          <a:noFill/>
          <a:ln>
            <a:solidFill>
              <a:srgbClr val="FFC000"/>
            </a:solidFill>
          </a:ln>
        </p:spPr>
        <p:txBody>
          <a:bodyPr wrap="square" rtlCol="0">
            <a:spAutoFit/>
          </a:bodyPr>
          <a:lstStyle/>
          <a:p>
            <a:pPr marL="0" indent="0">
              <a:buNone/>
            </a:pPr>
            <a:r>
              <a:rPr lang="zh-CN" altLang="en-US" dirty="0" smtClean="0"/>
              <a:t>三大规律：密码规律、文字规律、情况规律。</a:t>
            </a:r>
            <a:endParaRPr lang="en-US" altLang="zh-CN" dirty="0" smtClean="0"/>
          </a:p>
          <a:p>
            <a:r>
              <a:rPr lang="zh-CN" altLang="en-US" dirty="0" smtClean="0">
                <a:solidFill>
                  <a:srgbClr val="FFFF00"/>
                </a:solidFill>
              </a:rPr>
              <a:t>密码规律</a:t>
            </a:r>
            <a:r>
              <a:rPr lang="zh-CN" altLang="en-US" dirty="0" smtClean="0"/>
              <a:t>：明文、密文的对照关系，密钥与明文的对照关系；</a:t>
            </a:r>
            <a:endParaRPr lang="en-US" altLang="zh-CN" dirty="0" smtClean="0"/>
          </a:p>
          <a:p>
            <a:r>
              <a:rPr lang="zh-CN" altLang="en-US" dirty="0" smtClean="0">
                <a:solidFill>
                  <a:srgbClr val="FFFF00"/>
                </a:solidFill>
              </a:rPr>
              <a:t>文字规律</a:t>
            </a:r>
            <a:r>
              <a:rPr lang="zh-CN" altLang="en-US" dirty="0" smtClean="0"/>
              <a:t>：明文的文意和格式的规律；</a:t>
            </a:r>
            <a:endParaRPr lang="en-US" altLang="zh-CN" dirty="0" smtClean="0"/>
          </a:p>
          <a:p>
            <a:r>
              <a:rPr lang="zh-CN" altLang="en-US" dirty="0" smtClean="0">
                <a:solidFill>
                  <a:srgbClr val="FFFF00"/>
                </a:solidFill>
              </a:rPr>
              <a:t>情况规律</a:t>
            </a:r>
            <a:r>
              <a:rPr lang="zh-CN" altLang="en-US" dirty="0" smtClean="0"/>
              <a:t>：明文的内容与当前发生的事件的关系。</a:t>
            </a:r>
            <a:endParaRPr lang="zh-CN" altLang="en-US" dirty="0"/>
          </a:p>
        </p:txBody>
      </p:sp>
      <p:sp>
        <p:nvSpPr>
          <p:cNvPr id="5" name="文本框 4"/>
          <p:cNvSpPr txBox="1"/>
          <p:nvPr/>
        </p:nvSpPr>
        <p:spPr>
          <a:xfrm>
            <a:off x="711633" y="3646484"/>
            <a:ext cx="7756091" cy="646331"/>
          </a:xfrm>
          <a:prstGeom prst="rect">
            <a:avLst/>
          </a:prstGeom>
          <a:solidFill>
            <a:srgbClr val="7030A0"/>
          </a:solidFill>
        </p:spPr>
        <p:txBody>
          <a:bodyPr wrap="square" rtlCol="0">
            <a:spAutoFit/>
          </a:bodyPr>
          <a:lstStyle/>
          <a:p>
            <a:pPr marL="1076325" indent="-1076325" algn="just"/>
            <a:r>
              <a:rPr lang="zh-CN" altLang="en-US" dirty="0"/>
              <a:t>密码破译：</a:t>
            </a:r>
            <a:r>
              <a:rPr lang="zh-CN" altLang="en-US" dirty="0">
                <a:solidFill>
                  <a:srgbClr val="FFFF00"/>
                </a:solidFill>
              </a:rPr>
              <a:t>发掘出密码算法的信息泄露规律及其利用方法，借助文字规律和情况规律，恢复出密钥或明文</a:t>
            </a:r>
            <a:r>
              <a:rPr lang="zh-CN" altLang="en-US" dirty="0"/>
              <a:t>。</a:t>
            </a:r>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t="43704" b="7125"/>
          <a:stretch/>
        </p:blipFill>
        <p:spPr>
          <a:xfrm>
            <a:off x="711633" y="4519258"/>
            <a:ext cx="4901483" cy="1811975"/>
          </a:xfrm>
          <a:prstGeom prst="rect">
            <a:avLst/>
          </a:prstGeom>
        </p:spPr>
      </p:pic>
      <p:sp>
        <p:nvSpPr>
          <p:cNvPr id="7" name="文本框 6"/>
          <p:cNvSpPr txBox="1"/>
          <p:nvPr/>
        </p:nvSpPr>
        <p:spPr>
          <a:xfrm>
            <a:off x="5638550" y="5100178"/>
            <a:ext cx="1569660" cy="300082"/>
          </a:xfrm>
          <a:prstGeom prst="rect">
            <a:avLst/>
          </a:prstGeom>
          <a:noFill/>
        </p:spPr>
        <p:txBody>
          <a:bodyPr wrap="none" rtlCol="0">
            <a:spAutoFit/>
          </a:bodyPr>
          <a:lstStyle/>
          <a:p>
            <a:r>
              <a:rPr lang="zh-CN" altLang="en-US" sz="1350" dirty="0"/>
              <a:t>英文字母出现概率</a:t>
            </a:r>
          </a:p>
        </p:txBody>
      </p:sp>
    </p:spTree>
    <p:extLst>
      <p:ext uri="{BB962C8B-B14F-4D97-AF65-F5344CB8AC3E}">
        <p14:creationId xmlns:p14="http://schemas.microsoft.com/office/powerpoint/2010/main" val="3647703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7533</TotalTime>
  <Words>5018</Words>
  <Application>Microsoft Office PowerPoint</Application>
  <PresentationFormat>全屏显示(4:3)</PresentationFormat>
  <Paragraphs>648</Paragraphs>
  <Slides>73</Slides>
  <Notes>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73</vt:i4>
      </vt:variant>
    </vt:vector>
  </HeadingPairs>
  <TitlesOfParts>
    <vt:vector size="88" baseType="lpstr">
      <vt:lpstr>华文楷体</vt:lpstr>
      <vt:lpstr>宋体</vt:lpstr>
      <vt:lpstr>Arial</vt:lpstr>
      <vt:lpstr>Calibri</vt:lpstr>
      <vt:lpstr>Cambria Math</vt:lpstr>
      <vt:lpstr>Century Gothic</vt:lpstr>
      <vt:lpstr>Symbol</vt:lpstr>
      <vt:lpstr>Times New Roman</vt:lpstr>
      <vt:lpstr>Wingdings</vt:lpstr>
      <vt:lpstr>Wingdings 3</vt:lpstr>
      <vt:lpstr>离子</vt:lpstr>
      <vt:lpstr>Equation.DSMT4</vt:lpstr>
      <vt:lpstr>Visio</vt:lpstr>
      <vt:lpstr>公式</vt:lpstr>
      <vt:lpstr>Visio.Drawing.11</vt:lpstr>
      <vt:lpstr>第4章 密码学基础 及对称密码算法</vt:lpstr>
      <vt:lpstr>主要内容</vt:lpstr>
      <vt:lpstr>一、密码学概述</vt:lpstr>
      <vt:lpstr>1、密码学基本概念</vt:lpstr>
      <vt:lpstr>1）信息的保密传输</vt:lpstr>
      <vt:lpstr>密码体制应满足以下要求:</vt:lpstr>
      <vt:lpstr>2）信息认证算法</vt:lpstr>
      <vt:lpstr>2、密码分析学</vt:lpstr>
      <vt:lpstr>1）密码破译可利用的规律</vt:lpstr>
      <vt:lpstr>2）对加密算法的攻击类型</vt:lpstr>
      <vt:lpstr>穷举攻击的可能性</vt:lpstr>
      <vt:lpstr>3）密码管理学</vt:lpstr>
      <vt:lpstr>二、密码编码基本原理（古典密码）</vt:lpstr>
      <vt:lpstr>2、替代密码（代换密码）</vt:lpstr>
      <vt:lpstr>加法密码</vt:lpstr>
      <vt:lpstr>单表替换的缺点：</vt:lpstr>
      <vt:lpstr>多表替换</vt:lpstr>
      <vt:lpstr>语音的内在规律</vt:lpstr>
      <vt:lpstr>单表替换密码破译方法</vt:lpstr>
      <vt:lpstr>多表替代及其密码分析</vt:lpstr>
      <vt:lpstr>粗造度—密文序列中各字符分布的均匀程度</vt:lpstr>
      <vt:lpstr>重合指数—刻画密文序列中两个相同字符的重合程度</vt:lpstr>
      <vt:lpstr> 多表替代中密钥长度的确定</vt:lpstr>
      <vt:lpstr>移位法寻找周期，破解密文</vt:lpstr>
      <vt:lpstr>二、保密理论</vt:lpstr>
      <vt:lpstr>计算密钥熵的例子:</vt:lpstr>
      <vt:lpstr>Shannon保密理论</vt:lpstr>
      <vt:lpstr>计算复杂性</vt:lpstr>
      <vt:lpstr>因式分解问题</vt:lpstr>
      <vt:lpstr>二元域上的多元二次方程组的求解问题</vt:lpstr>
      <vt:lpstr>背包问题</vt:lpstr>
      <vt:lpstr>离散对数问题</vt:lpstr>
      <vt:lpstr>算法的运行时间</vt:lpstr>
      <vt:lpstr>多项式时间</vt:lpstr>
      <vt:lpstr>问题的复杂性</vt:lpstr>
      <vt:lpstr>PowerPoint 演示文稿</vt:lpstr>
      <vt:lpstr>乘积密码</vt:lpstr>
      <vt:lpstr>PowerPoint 演示文稿</vt:lpstr>
      <vt:lpstr>PowerPoint 演示文稿</vt:lpstr>
      <vt:lpstr>乘积密码的一般结构</vt:lpstr>
      <vt:lpstr>典型的轮函数</vt:lpstr>
      <vt:lpstr>代换-置换网络 SPN：substitution-permutation network）</vt:lpstr>
      <vt:lpstr>代换与置换的作用--扩散与混淆</vt:lpstr>
      <vt:lpstr>分组密码加/解密过程</vt:lpstr>
      <vt:lpstr>为什么需要分组密码?</vt:lpstr>
      <vt:lpstr>分组密码的轮迭代过程</vt:lpstr>
      <vt:lpstr>几种典型的分组密码</vt:lpstr>
      <vt:lpstr>DES算法</vt:lpstr>
      <vt:lpstr>DES算法结构</vt:lpstr>
      <vt:lpstr>AES算法</vt:lpstr>
      <vt:lpstr>AES算法结构</vt:lpstr>
      <vt:lpstr>SM4算法</vt:lpstr>
      <vt:lpstr>非平衡Feistel网络（UFN-C）</vt:lpstr>
      <vt:lpstr>SM4算法结构</vt:lpstr>
      <vt:lpstr>S盒的设计要求</vt:lpstr>
      <vt:lpstr>DES算法中的S盒</vt:lpstr>
      <vt:lpstr>AES中的S盒</vt:lpstr>
      <vt:lpstr>SMS4中的S盒</vt:lpstr>
      <vt:lpstr>SMS4 S盒（续）</vt:lpstr>
      <vt:lpstr>密码工作模式</vt:lpstr>
      <vt:lpstr>PowerPoint 演示文稿</vt:lpstr>
      <vt:lpstr>CBC：加密块链接模式 </vt:lpstr>
      <vt:lpstr>CFB: 加密反馈模式</vt:lpstr>
      <vt:lpstr>OFB:输出反馈模式 </vt:lpstr>
      <vt:lpstr>分组密码加密方法总结</vt:lpstr>
      <vt:lpstr>分组密码攻击方法</vt:lpstr>
      <vt:lpstr>线性攻击</vt:lpstr>
      <vt:lpstr>差分分析</vt:lpstr>
      <vt:lpstr>差分故障攻击</vt:lpstr>
      <vt:lpstr>差分故障攻击实例</vt:lpstr>
      <vt:lpstr>功耗分析</vt:lpstr>
      <vt:lpstr>功耗波形</vt:lpstr>
      <vt:lpstr>习题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密码学基础</dc:title>
  <dc:creator>daming</dc:creator>
  <cp:lastModifiedBy>aqhu@seu.edu.cn</cp:lastModifiedBy>
  <cp:revision>295</cp:revision>
  <dcterms:created xsi:type="dcterms:W3CDTF">2016-09-09T09:11:38Z</dcterms:created>
  <dcterms:modified xsi:type="dcterms:W3CDTF">2023-03-17T01:04:23Z</dcterms:modified>
</cp:coreProperties>
</file>