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74" r:id="rId3"/>
    <p:sldId id="268" r:id="rId4"/>
    <p:sldId id="262" r:id="rId5"/>
    <p:sldId id="263" r:id="rId6"/>
    <p:sldId id="264" r:id="rId7"/>
    <p:sldId id="265" r:id="rId8"/>
    <p:sldId id="287" r:id="rId9"/>
    <p:sldId id="288" r:id="rId10"/>
    <p:sldId id="266" r:id="rId11"/>
    <p:sldId id="289" r:id="rId12"/>
    <p:sldId id="292" r:id="rId13"/>
    <p:sldId id="293" r:id="rId14"/>
    <p:sldId id="290" r:id="rId15"/>
    <p:sldId id="269" r:id="rId16"/>
    <p:sldId id="291" r:id="rId17"/>
    <p:sldId id="270" r:id="rId18"/>
    <p:sldId id="273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宇飞" initials="薛宇飞" lastIdx="1" clrIdx="0">
    <p:extLst>
      <p:ext uri="{19B8F6BF-5375-455C-9EA6-DF929625EA0E}">
        <p15:presenceInfo xmlns:p15="http://schemas.microsoft.com/office/powerpoint/2012/main" userId="薛宇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 autoAdjust="0"/>
    <p:restoredTop sz="94650"/>
  </p:normalViewPr>
  <p:slideViewPr>
    <p:cSldViewPr snapToGrid="0">
      <p:cViewPr varScale="1">
        <p:scale>
          <a:sx n="103" d="100"/>
          <a:sy n="10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5991-0E58-6B4B-A5E2-5B114D9B4A0A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4362" y="1645503"/>
            <a:ext cx="7379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kumimoji="1"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[MiniONN, 2017], [Gazelle, 2018] and [MPCViT, 2022]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362" y="4159902"/>
            <a:ext cx="4320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 Yufei, Southeast University</a:t>
            </a:r>
          </a:p>
          <a:p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03/31/2023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6309047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MiniONN, 2017</a:t>
            </a:r>
            <a:r>
              <a:rPr lang="en-US" altLang="zh-CN" sz="100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 Liu J, Juuti M, Lu Y, et al. Oblivious neural network predictions via minionn transformations[C]//Proceedings of the 2017 ACM SIGSAC conference on computer and communications security. 2017: 619-631.</a:t>
            </a:r>
          </a:p>
          <a:p>
            <a:r>
              <a:rPr kumimoji="1" lang="en-US" altLang="zh-C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[Gazelle, 2018] 	  </a:t>
            </a:r>
            <a:r>
              <a:rPr lang="en-US" altLang="zh-CN" sz="100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Juvekar C, Vaikuntanathan V, Chandrakasan A. {GAZELLE}: A low latency framework for secure neural network inference[C]//27th {USENIX} Security Symposium ({USENIX} Security 18). 2018: 1651-1669.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[MPCViT, 2022]   </a:t>
            </a:r>
            <a:r>
              <a:rPr lang="en-US" altLang="zh-CN" sz="100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Zeng W, Li M, Xiong W, et al. MPCViT: Searching for MPC-friendly Vision Transformer with Heterogeneous Attention[J]. arXiv preprint arXiv:2211.13955, 2022.</a:t>
            </a:r>
            <a:endParaRPr kumimoji="1" lang="zh-CN" altLang="en-US" sz="1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0" y="6303917"/>
            <a:ext cx="1219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SIMDScMult</a:t>
            </a:r>
          </a:p>
        </p:txBody>
      </p:sp>
    </p:spTree>
    <p:extLst>
      <p:ext uri="{BB962C8B-B14F-4D97-AF65-F5344CB8AC3E}">
        <p14:creationId xmlns:p14="http://schemas.microsoft.com/office/powerpoint/2010/main" val="263367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SIMDScMult</a:t>
            </a:r>
          </a:p>
        </p:txBody>
      </p:sp>
    </p:spTree>
    <p:extLst>
      <p:ext uri="{BB962C8B-B14F-4D97-AF65-F5344CB8AC3E}">
        <p14:creationId xmlns:p14="http://schemas.microsoft.com/office/powerpoint/2010/main" val="62706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SIMDScMult</a:t>
            </a:r>
          </a:p>
        </p:txBody>
      </p:sp>
    </p:spTree>
    <p:extLst>
      <p:ext uri="{BB962C8B-B14F-4D97-AF65-F5344CB8AC3E}">
        <p14:creationId xmlns:p14="http://schemas.microsoft.com/office/powerpoint/2010/main" val="397678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SIMDScMult</a:t>
            </a:r>
          </a:p>
        </p:txBody>
      </p:sp>
    </p:spTree>
    <p:extLst>
      <p:ext uri="{BB962C8B-B14F-4D97-AF65-F5344CB8AC3E}">
        <p14:creationId xmlns:p14="http://schemas.microsoft.com/office/powerpoint/2010/main" val="334941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4129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Conv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7212" y="1145688"/>
            <a:ext cx="4111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for padding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7212" y="4727428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Packing: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0" y="4588320"/>
            <a:ext cx="1219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12" y="1704295"/>
            <a:ext cx="4986980" cy="2736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5825" y="1958200"/>
            <a:ext cx="300038" cy="29735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95675" y="1958200"/>
            <a:ext cx="300038" cy="29735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20460" y="1958200"/>
            <a:ext cx="451290" cy="29735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2187" y="1792826"/>
            <a:ext cx="300038" cy="29735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92225" y="179282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的部分保留，其余部分置零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043488" y="1958200"/>
            <a:ext cx="82867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57212" y="5298032"/>
                <a:ext cx="6559681" cy="632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,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,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dirty="0">
                    <a:sym typeface="Wingdings" panose="05000000000000000000" pitchFamily="2" charset="2"/>
                  </a:rPr>
                  <a:t>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sz="2400" dirty="0"/>
                  <a:t>,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kumimoji="1"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5298032"/>
                <a:ext cx="6559681" cy="632289"/>
              </a:xfrm>
              <a:prstGeom prst="rect">
                <a:avLst/>
              </a:prstGeom>
              <a:blipFill rotWithShape="1">
                <a:blip r:embed="rId9"/>
                <a:stretch>
                  <a:fillRect l="-5" t="-36" r="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557212" y="6178367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2">
                    <a:lumMod val="75000"/>
                  </a:schemeClr>
                </a:solidFill>
              </a:rPr>
              <a:t>计算结果一样吗？（</a:t>
            </a:r>
            <a:r>
              <a:rPr kumimoji="1" lang="en-US" altLang="zh-CN" sz="2400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kumimoji="1" lang="zh-CN" alt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kumimoji="1" lang="zh-CN" altLang="en-US" sz="2400" dirty="0">
                <a:solidFill>
                  <a:schemeClr val="bg2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887095" y="2736215"/>
            <a:ext cx="299085" cy="441960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491865" y="2746375"/>
            <a:ext cx="299085" cy="441960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2113280" y="2746375"/>
            <a:ext cx="451485" cy="438150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887095" y="3658730"/>
            <a:ext cx="300038" cy="29735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3495040" y="3679050"/>
            <a:ext cx="300038" cy="29735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2120460" y="3658730"/>
            <a:ext cx="451290" cy="29735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4129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Conv</a:t>
            </a:r>
          </a:p>
        </p:txBody>
      </p:sp>
    </p:spTree>
    <p:extLst>
      <p:ext uri="{BB962C8B-B14F-4D97-AF65-F5344CB8AC3E}">
        <p14:creationId xmlns:p14="http://schemas.microsoft.com/office/powerpoint/2010/main" val="84459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2448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MPCViT: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45" y="1871515"/>
            <a:ext cx="9397711" cy="925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96129" y="141450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Low-latency</a:t>
            </a:r>
            <a:endParaRPr kumimoji="1"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1851" y="1445379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skills </a:t>
            </a:r>
            <a:r>
              <a:rPr kumimoji="1"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CV</a:t>
            </a:r>
            <a:endParaRPr kumimoji="1"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397843" y="2796414"/>
                <a:ext cx="1698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kumimoji="1"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kumimoji="1"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843" y="2796414"/>
                <a:ext cx="16981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57212" y="3900031"/>
            <a:ext cx="428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find most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0" y="3231008"/>
            <a:ext cx="1219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" y="4300141"/>
            <a:ext cx="5001199" cy="2401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413914" y="3900031"/>
                <a:ext cx="52033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get rid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replaced by </a:t>
                </a:r>
                <a:r>
                  <a:rPr kumimoji="1" lang="en-US" altLang="zh-CN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ScaleAttn+RSAttn</a:t>
                </a:r>
                <a:endPara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14" y="3900031"/>
                <a:ext cx="5203306" cy="400110"/>
              </a:xfrm>
              <a:prstGeom prst="rect">
                <a:avLst/>
              </a:prstGeom>
              <a:blipFill>
                <a:blip r:embed="rId5"/>
                <a:stretch>
                  <a:fillRect l="-117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103" y="4455547"/>
            <a:ext cx="5260648" cy="20908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17BC8D-C3C4-497E-A577-16EF1CD32F82}"/>
              </a:ext>
            </a:extLst>
          </p:cNvPr>
          <p:cNvSpPr txBox="1"/>
          <p:nvPr/>
        </p:nvSpPr>
        <p:spPr>
          <a:xfrm>
            <a:off x="557212" y="3302513"/>
            <a:ext cx="428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5750B4-5234-465D-B7D2-56A22C05156B}"/>
              </a:ext>
            </a:extLst>
          </p:cNvPr>
          <p:cNvSpPr txBox="1"/>
          <p:nvPr/>
        </p:nvSpPr>
        <p:spPr>
          <a:xfrm>
            <a:off x="557212" y="976077"/>
            <a:ext cx="428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idea: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D24628-C19A-485E-B960-EDDE333D4F60}"/>
              </a:ext>
            </a:extLst>
          </p:cNvPr>
          <p:cNvSpPr/>
          <p:nvPr/>
        </p:nvSpPr>
        <p:spPr>
          <a:xfrm>
            <a:off x="5087852" y="1873279"/>
            <a:ext cx="2233525" cy="422533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415497-BE96-41DD-AC83-E127BB617F5B}"/>
              </a:ext>
            </a:extLst>
          </p:cNvPr>
          <p:cNvSpPr/>
          <p:nvPr/>
        </p:nvSpPr>
        <p:spPr>
          <a:xfrm>
            <a:off x="7408863" y="1873490"/>
            <a:ext cx="3131451" cy="418240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3C017-4726-4FE4-A0EB-780C1A291313}"/>
              </a:ext>
            </a:extLst>
          </p:cNvPr>
          <p:cNvSpPr/>
          <p:nvPr/>
        </p:nvSpPr>
        <p:spPr>
          <a:xfrm>
            <a:off x="4279365" y="2361074"/>
            <a:ext cx="2430353" cy="413478"/>
          </a:xfrm>
          <a:prstGeom prst="rect">
            <a:avLst/>
          </a:prstGeom>
          <a:solidFill>
            <a:srgbClr val="FF0000">
              <a:alpha val="44093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2448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MPCViT: 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0" y="3202433"/>
            <a:ext cx="1219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7212" y="1145688"/>
            <a:ext cx="348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Differentiable NAS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626114"/>
            <a:ext cx="7086600" cy="939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7212" y="2598262"/>
            <a:ext cx="6821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取</a:t>
            </a:r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RSAttn</a:t>
            </a:r>
            <a:r>
              <a:rPr kumimoji="1" lang="zh-CN" altLang="en-US" sz="2000" dirty="0">
                <a:solidFill>
                  <a:schemeClr val="accent1"/>
                </a:solidFill>
              </a:rPr>
              <a:t>的准确性，取</a:t>
            </a:r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ScaleAttn</a:t>
            </a:r>
            <a:r>
              <a:rPr kumimoji="1" lang="zh-CN" altLang="en-US" sz="2000" dirty="0">
                <a:solidFill>
                  <a:schemeClr val="accent1"/>
                </a:solidFill>
              </a:rPr>
              <a:t>的低时延，更倾向</a:t>
            </a:r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ScaleAttn</a:t>
            </a:r>
            <a:endParaRPr kumimoji="1"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212" y="3373281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to effectively train?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48BFE-4EF1-4830-859C-DCB91091358E}"/>
              </a:ext>
            </a:extLst>
          </p:cNvPr>
          <p:cNvSpPr txBox="1"/>
          <p:nvPr/>
        </p:nvSpPr>
        <p:spPr>
          <a:xfrm>
            <a:off x="914647" y="3910318"/>
            <a:ext cx="6106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Token-wise feature-based </a:t>
            </a:r>
            <a:r>
              <a:rPr kumimoji="1"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endParaRPr kumimoji="1"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212" y="1340296"/>
            <a:ext cx="784381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MiniONN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for matrix-vector multiplication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for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linear/non-linear operation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(Sigmoid)</a:t>
            </a:r>
          </a:p>
          <a:p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GAZELLE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SIMDScMult/Conv</a:t>
            </a:r>
          </a:p>
          <a:p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MPCViT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5816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MiniONN: Multiplication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155699"/>
            <a:ext cx="5043488" cy="50804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88" y="1206740"/>
            <a:ext cx="5880100" cy="2489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03683" y="4266265"/>
            <a:ext cx="1451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</a:p>
          <a:p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6388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MiniONN: Linear</a:t>
            </a:r>
            <a:r>
              <a:rPr kumimoji="1"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1" y="1040092"/>
            <a:ext cx="4843463" cy="5600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415213" y="5372347"/>
                <a:ext cx="2206117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0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213" y="5372347"/>
                <a:ext cx="2206117" cy="524631"/>
              </a:xfrm>
              <a:prstGeom prst="rect">
                <a:avLst/>
              </a:prstGeom>
              <a:blipFill rotWithShape="1">
                <a:blip r:embed="rId3"/>
                <a:stretch>
                  <a:fillRect l="-14" t="-47" r="2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/>
          <p:cNvCxnSpPr/>
          <p:nvPr/>
        </p:nvCxnSpPr>
        <p:spPr>
          <a:xfrm>
            <a:off x="5672138" y="5634662"/>
            <a:ext cx="150018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672137" y="3841031"/>
            <a:ext cx="150018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43787" y="360957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预生成三元组，节省开销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7086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MiniONN: Activation</a:t>
            </a:r>
            <a:r>
              <a:rPr kumimoji="1"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7212" y="1145688"/>
            <a:ext cx="356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garbled circuit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668908"/>
            <a:ext cx="5892800" cy="270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7212" y="4727428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Sigmoid: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0" y="4588320"/>
            <a:ext cx="1219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57212" y="5312202"/>
                <a:ext cx="80806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zh-CN" altLang="en-US" sz="2000" dirty="0"/>
                  <a:t>多项式拟合  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zh-CN" altLang="en-US" sz="2000" dirty="0"/>
                  <a:t>分段计算，会用到</a:t>
                </a:r>
                <a:r>
                  <a:rPr kumimoji="1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单元</a:t>
                </a:r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5312202"/>
                <a:ext cx="8080674" cy="707886"/>
              </a:xfrm>
              <a:prstGeom prst="rect">
                <a:avLst/>
              </a:prstGeom>
              <a:blipFill>
                <a:blip r:embed="rId3"/>
                <a:stretch>
                  <a:fillRect l="-528" t="-4274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447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MiniONN: Sigmoid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7CF70C-324E-45CE-9B84-631ED36916A0}"/>
              </a:ext>
            </a:extLst>
          </p:cNvPr>
          <p:cNvGrpSpPr/>
          <p:nvPr/>
        </p:nvGrpSpPr>
        <p:grpSpPr>
          <a:xfrm>
            <a:off x="3331858" y="1255111"/>
            <a:ext cx="4648814" cy="2365428"/>
            <a:chOff x="582178" y="241205"/>
            <a:chExt cx="4648814" cy="236542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EAE40AA-D381-4FE8-BEB3-E00A5BCE1476}"/>
                </a:ext>
              </a:extLst>
            </p:cNvPr>
            <p:cNvSpPr/>
            <p:nvPr/>
          </p:nvSpPr>
          <p:spPr>
            <a:xfrm>
              <a:off x="2220685" y="599703"/>
              <a:ext cx="688769" cy="20069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5A1440-7A85-4763-97AD-CE6CC730F46F}"/>
                </a:ext>
              </a:extLst>
            </p:cNvPr>
            <p:cNvSpPr txBox="1"/>
            <p:nvPr/>
          </p:nvSpPr>
          <p:spPr>
            <a:xfrm rot="16200000">
              <a:off x="1599872" y="1237836"/>
              <a:ext cx="191424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02124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Multiplexer</a:t>
              </a:r>
              <a:endParaRPr lang="en-US" altLang="zh-CN" sz="200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515194D-AA25-40F0-9794-B9CB6C87FA6D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1235033" y="1603168"/>
              <a:ext cx="985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E724C4-C29D-47C6-95ED-7ED057FC0E60}"/>
                </a:ext>
              </a:extLst>
            </p:cNvPr>
            <p:cNvSpPr txBox="1"/>
            <p:nvPr/>
          </p:nvSpPr>
          <p:spPr>
            <a:xfrm>
              <a:off x="582178" y="1280001"/>
              <a:ext cx="155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Fixed-point number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	0.1234</a:t>
              </a:r>
              <a:endParaRPr lang="zh-CN" altLang="en-US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ACE308-CD4D-49B2-9B7B-008D9CB625E3}"/>
                </a:ext>
              </a:extLst>
            </p:cNvPr>
            <p:cNvCxnSpPr/>
            <p:nvPr/>
          </p:nvCxnSpPr>
          <p:spPr>
            <a:xfrm>
              <a:off x="2909454" y="835230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A7933FE-63AB-4915-A481-239156850BFA}"/>
                </a:ext>
              </a:extLst>
            </p:cNvPr>
            <p:cNvCxnSpPr/>
            <p:nvPr/>
          </p:nvCxnSpPr>
          <p:spPr>
            <a:xfrm>
              <a:off x="3598223" y="835230"/>
              <a:ext cx="33844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E93E41A-22B5-42B5-92E8-05C52C54DA4C}"/>
                </a:ext>
              </a:extLst>
            </p:cNvPr>
            <p:cNvGrpSpPr/>
            <p:nvPr/>
          </p:nvGrpSpPr>
          <p:grpSpPr>
            <a:xfrm>
              <a:off x="3936672" y="694711"/>
              <a:ext cx="262846" cy="262846"/>
              <a:chOff x="4720442" y="1573481"/>
              <a:chExt cx="368135" cy="368135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2BDAC1E-959D-4AA6-A9AB-D5890871B488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E5A3BEE-6F88-4D99-B0CC-2A6F01CCD96E}"/>
                  </a:ext>
                </a:extLst>
              </p:cNvPr>
              <p:cNvCxnSpPr>
                <a:stCxn id="54" idx="2"/>
                <a:endCxn id="54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ACD2F9A0-4D6D-4FD5-8B63-EBC9CA01A423}"/>
                  </a:ext>
                </a:extLst>
              </p:cNvPr>
              <p:cNvCxnSpPr>
                <a:stCxn id="54" idx="0"/>
                <a:endCxn id="54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2C6DF52-965E-4C2D-9953-32AD288849F1}"/>
                </a:ext>
              </a:extLst>
            </p:cNvPr>
            <p:cNvGrpSpPr/>
            <p:nvPr/>
          </p:nvGrpSpPr>
          <p:grpSpPr>
            <a:xfrm rot="18719478">
              <a:off x="3354779" y="694711"/>
              <a:ext cx="262846" cy="262846"/>
              <a:chOff x="4720442" y="1573481"/>
              <a:chExt cx="368135" cy="368135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57C4D3CA-1371-424B-8370-BB2DC8C811C8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455FFEB6-7180-4872-8BEF-73CA6A5B226D}"/>
                  </a:ext>
                </a:extLst>
              </p:cNvPr>
              <p:cNvCxnSpPr>
                <a:stCxn id="51" idx="2"/>
                <a:endCxn id="51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74C57BE-6A3C-4F12-93CD-EF2B7991B349}"/>
                  </a:ext>
                </a:extLst>
              </p:cNvPr>
              <p:cNvCxnSpPr>
                <a:stCxn id="51" idx="0"/>
                <a:endCxn id="51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832ECF4-77A8-4F61-B4FC-29C1BA3A9E32}"/>
                </a:ext>
              </a:extLst>
            </p:cNvPr>
            <p:cNvCxnSpPr/>
            <p:nvPr/>
          </p:nvCxnSpPr>
          <p:spPr>
            <a:xfrm>
              <a:off x="4199518" y="826134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32AED42-CE77-4ED2-8A9D-B005DFBD1B76}"/>
                </a:ext>
              </a:extLst>
            </p:cNvPr>
            <p:cNvCxnSpPr/>
            <p:nvPr/>
          </p:nvCxnSpPr>
          <p:spPr>
            <a:xfrm>
              <a:off x="3486202" y="475012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4D4DC8F-5E3E-4908-BA2F-4789A26DC80B}"/>
                </a:ext>
              </a:extLst>
            </p:cNvPr>
            <p:cNvCxnSpPr/>
            <p:nvPr/>
          </p:nvCxnSpPr>
          <p:spPr>
            <a:xfrm>
              <a:off x="4068095" y="475012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8C890C6-BD8E-43B7-B0E4-02D56E16DAEB}"/>
                    </a:ext>
                  </a:extLst>
                </p:cNvPr>
                <p:cNvSpPr txBox="1"/>
                <p:nvPr/>
              </p:nvSpPr>
              <p:spPr>
                <a:xfrm>
                  <a:off x="3354779" y="241205"/>
                  <a:ext cx="326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79" y="241205"/>
                  <a:ext cx="3267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259" r="-555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07C92D-C8B5-457B-B37B-BD80A7A11983}"/>
                    </a:ext>
                  </a:extLst>
                </p:cNvPr>
                <p:cNvSpPr txBox="1"/>
                <p:nvPr/>
              </p:nvSpPr>
              <p:spPr>
                <a:xfrm>
                  <a:off x="3948488" y="241205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88" y="241205"/>
                  <a:ext cx="28225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FF6BE32-623F-4596-BCD9-655AA09B01B5}"/>
                </a:ext>
              </a:extLst>
            </p:cNvPr>
            <p:cNvCxnSpPr/>
            <p:nvPr/>
          </p:nvCxnSpPr>
          <p:spPr>
            <a:xfrm>
              <a:off x="2909454" y="1544458"/>
              <a:ext cx="445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A548618-6525-4E68-842A-254036CD6900}"/>
                </a:ext>
              </a:extLst>
            </p:cNvPr>
            <p:cNvCxnSpPr/>
            <p:nvPr/>
          </p:nvCxnSpPr>
          <p:spPr>
            <a:xfrm>
              <a:off x="3598223" y="1544458"/>
              <a:ext cx="338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3DCE04D-944F-4DE8-BF06-4C117FA05E52}"/>
                </a:ext>
              </a:extLst>
            </p:cNvPr>
            <p:cNvGrpSpPr/>
            <p:nvPr/>
          </p:nvGrpSpPr>
          <p:grpSpPr>
            <a:xfrm>
              <a:off x="3936672" y="1403939"/>
              <a:ext cx="262846" cy="262846"/>
              <a:chOff x="4720442" y="1573481"/>
              <a:chExt cx="368135" cy="368135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E70BD49-838E-437D-9818-515AA219F598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1273252D-E503-4D8D-8A63-F59102FC3657}"/>
                  </a:ext>
                </a:extLst>
              </p:cNvPr>
              <p:cNvCxnSpPr>
                <a:stCxn id="48" idx="2"/>
                <a:endCxn id="48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77CA04F3-233A-4F24-B307-02019E9EDD23}"/>
                  </a:ext>
                </a:extLst>
              </p:cNvPr>
              <p:cNvCxnSpPr>
                <a:stCxn id="48" idx="0"/>
                <a:endCxn id="48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7E81BE1-DDA7-4AE6-A68E-F300C54B4B56}"/>
                </a:ext>
              </a:extLst>
            </p:cNvPr>
            <p:cNvGrpSpPr/>
            <p:nvPr/>
          </p:nvGrpSpPr>
          <p:grpSpPr>
            <a:xfrm rot="18719478">
              <a:off x="3354779" y="1403939"/>
              <a:ext cx="262846" cy="262846"/>
              <a:chOff x="4720442" y="1573481"/>
              <a:chExt cx="368135" cy="368135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9AF3756-6313-4C85-ADAD-C8E3D5C0F8C1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2B70EF82-E645-4F44-A39E-03ED5EBE4533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20A9183-35AB-4F88-897C-61158BE8E894}"/>
                  </a:ext>
                </a:extLst>
              </p:cNvPr>
              <p:cNvCxnSpPr>
                <a:stCxn id="45" idx="0"/>
                <a:endCxn id="45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2D8D1A3-8463-4705-9C3A-E8B013660684}"/>
                </a:ext>
              </a:extLst>
            </p:cNvPr>
            <p:cNvCxnSpPr/>
            <p:nvPr/>
          </p:nvCxnSpPr>
          <p:spPr>
            <a:xfrm>
              <a:off x="4199518" y="1535362"/>
              <a:ext cx="948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93B0FB6-386D-4CFA-97FC-164C936B1F24}"/>
                </a:ext>
              </a:extLst>
            </p:cNvPr>
            <p:cNvCxnSpPr/>
            <p:nvPr/>
          </p:nvCxnSpPr>
          <p:spPr>
            <a:xfrm>
              <a:off x="3486202" y="118424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B68B366-A5B2-49FC-BBF2-07FD6B9F5996}"/>
                </a:ext>
              </a:extLst>
            </p:cNvPr>
            <p:cNvCxnSpPr/>
            <p:nvPr/>
          </p:nvCxnSpPr>
          <p:spPr>
            <a:xfrm>
              <a:off x="4068095" y="118424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A4AF0F2-5A86-4D1F-8D93-4C54BE3F5FB7}"/>
                    </a:ext>
                  </a:extLst>
                </p:cNvPr>
                <p:cNvSpPr txBox="1"/>
                <p:nvPr/>
              </p:nvSpPr>
              <p:spPr>
                <a:xfrm>
                  <a:off x="3354779" y="950433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79" y="950433"/>
                  <a:ext cx="29937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600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60C8260-B26D-481D-A8F5-60B09D26D4FF}"/>
                    </a:ext>
                  </a:extLst>
                </p:cNvPr>
                <p:cNvSpPr txBox="1"/>
                <p:nvPr/>
              </p:nvSpPr>
              <p:spPr>
                <a:xfrm>
                  <a:off x="3948488" y="950433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88" y="950433"/>
                  <a:ext cx="25487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429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F9D0E84-6C1F-4A3A-AAC7-1C05B1493448}"/>
                </a:ext>
              </a:extLst>
            </p:cNvPr>
            <p:cNvCxnSpPr/>
            <p:nvPr/>
          </p:nvCxnSpPr>
          <p:spPr>
            <a:xfrm>
              <a:off x="2921270" y="2420013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DC6D75F-A5C0-4BCE-A4A8-A2AF8E24EFBD}"/>
                </a:ext>
              </a:extLst>
            </p:cNvPr>
            <p:cNvCxnSpPr/>
            <p:nvPr/>
          </p:nvCxnSpPr>
          <p:spPr>
            <a:xfrm>
              <a:off x="3610039" y="2420013"/>
              <a:ext cx="33844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E9838B4-5762-4C0A-83B9-87D9906D5EAF}"/>
                </a:ext>
              </a:extLst>
            </p:cNvPr>
            <p:cNvGrpSpPr/>
            <p:nvPr/>
          </p:nvGrpSpPr>
          <p:grpSpPr>
            <a:xfrm>
              <a:off x="3948488" y="2279494"/>
              <a:ext cx="262846" cy="262846"/>
              <a:chOff x="4720442" y="1573481"/>
              <a:chExt cx="368135" cy="368135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E0D28B9-97D5-4583-BF10-E8CCB3176C19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4931AF9-A568-4A2F-BF82-00511E7DC34A}"/>
                  </a:ext>
                </a:extLst>
              </p:cNvPr>
              <p:cNvCxnSpPr>
                <a:stCxn id="42" idx="2"/>
                <a:endCxn id="42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ECDBC60-3DC8-4515-AEDF-C4DE2BAACA10}"/>
                  </a:ext>
                </a:extLst>
              </p:cNvPr>
              <p:cNvCxnSpPr>
                <a:stCxn id="42" idx="0"/>
                <a:endCxn id="42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C41A45-34F0-4BD4-91E0-E84CA290C956}"/>
                </a:ext>
              </a:extLst>
            </p:cNvPr>
            <p:cNvGrpSpPr/>
            <p:nvPr/>
          </p:nvGrpSpPr>
          <p:grpSpPr>
            <a:xfrm rot="18719478">
              <a:off x="3366595" y="2279494"/>
              <a:ext cx="262846" cy="262846"/>
              <a:chOff x="4720442" y="1573481"/>
              <a:chExt cx="368135" cy="368135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6EDD998-2A3A-40A4-9891-2C40A7AE9881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E83477C-0E30-4DC6-860C-CF2C9FE23D19}"/>
                  </a:ext>
                </a:extLst>
              </p:cNvPr>
              <p:cNvCxnSpPr>
                <a:stCxn id="39" idx="2"/>
                <a:endCxn id="39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8CAF0FD-E63F-496E-89BF-6C984C03F397}"/>
                  </a:ext>
                </a:extLst>
              </p:cNvPr>
              <p:cNvCxnSpPr>
                <a:stCxn id="39" idx="0"/>
                <a:endCxn id="39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B1631DB-552F-4BEF-B857-C5952023256A}"/>
                </a:ext>
              </a:extLst>
            </p:cNvPr>
            <p:cNvCxnSpPr/>
            <p:nvPr/>
          </p:nvCxnSpPr>
          <p:spPr>
            <a:xfrm>
              <a:off x="4211334" y="2410917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9F79C75-F9D1-4930-9ED0-AAAF910837B6}"/>
                </a:ext>
              </a:extLst>
            </p:cNvPr>
            <p:cNvCxnSpPr/>
            <p:nvPr/>
          </p:nvCxnSpPr>
          <p:spPr>
            <a:xfrm>
              <a:off x="3498018" y="2059795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14B1158-8ACE-4D42-B1AA-AC2DB93B2A23}"/>
                </a:ext>
              </a:extLst>
            </p:cNvPr>
            <p:cNvCxnSpPr/>
            <p:nvPr/>
          </p:nvCxnSpPr>
          <p:spPr>
            <a:xfrm>
              <a:off x="4079911" y="2059795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EE38896-BB3D-490E-92E9-7E72EB450D3A}"/>
                    </a:ext>
                  </a:extLst>
                </p:cNvPr>
                <p:cNvSpPr txBox="1"/>
                <p:nvPr/>
              </p:nvSpPr>
              <p:spPr>
                <a:xfrm>
                  <a:off x="3366595" y="1825988"/>
                  <a:ext cx="3648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95" y="1825988"/>
                  <a:ext cx="36484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333" r="-500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54FAE37-2E0A-4BF4-8A0B-E05E9423FA0A}"/>
                    </a:ext>
                  </a:extLst>
                </p:cNvPr>
                <p:cNvSpPr txBox="1"/>
                <p:nvPr/>
              </p:nvSpPr>
              <p:spPr>
                <a:xfrm>
                  <a:off x="3960304" y="1825988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304" y="1825988"/>
                  <a:ext cx="32034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308" r="-384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F045277-41D0-45AF-9A96-70901F2036FF}"/>
                </a:ext>
              </a:extLst>
            </p:cNvPr>
            <p:cNvSpPr txBox="1"/>
            <p:nvPr/>
          </p:nvSpPr>
          <p:spPr>
            <a:xfrm>
              <a:off x="3548429" y="1677525"/>
              <a:ext cx="461665" cy="2798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…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4B2ECB1-007D-4A37-9309-ECFE3E6F2D98}"/>
                </a:ext>
              </a:extLst>
            </p:cNvPr>
            <p:cNvSpPr txBox="1"/>
            <p:nvPr/>
          </p:nvSpPr>
          <p:spPr>
            <a:xfrm>
              <a:off x="4530159" y="1184240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Output </a:t>
              </a:r>
            </a:p>
            <a:p>
              <a:endParaRPr lang="en-US" altLang="zh-CN" sz="12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4FCFFDA-8806-4C66-B1F5-301E39F37E42}"/>
              </a:ext>
            </a:extLst>
          </p:cNvPr>
          <p:cNvGrpSpPr/>
          <p:nvPr/>
        </p:nvGrpSpPr>
        <p:grpSpPr>
          <a:xfrm>
            <a:off x="1609101" y="4326788"/>
            <a:ext cx="8273746" cy="2522792"/>
            <a:chOff x="308330" y="4091196"/>
            <a:chExt cx="8273746" cy="2522792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34C37CC-7C64-4C43-97B6-5B916E9E3FFA}"/>
                </a:ext>
              </a:extLst>
            </p:cNvPr>
            <p:cNvSpPr/>
            <p:nvPr/>
          </p:nvSpPr>
          <p:spPr>
            <a:xfrm>
              <a:off x="1935135" y="4756705"/>
              <a:ext cx="1120072" cy="5501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0E129B2-78B3-4311-98F2-EEB0F4E6755F}"/>
                    </a:ext>
                  </a:extLst>
                </p:cNvPr>
                <p:cNvSpPr txBox="1"/>
                <p:nvPr/>
              </p:nvSpPr>
              <p:spPr>
                <a:xfrm>
                  <a:off x="1565173" y="4826436"/>
                  <a:ext cx="19142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1" i="1" dirty="0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·</m:t>
                            </m:r>
                          </m:e>
                        </m:d>
                        <m:r>
                          <a:rPr lang="en-US" altLang="zh-CN" sz="2000" b="1" i="1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or</m:t>
                        </m:r>
                        <m:r>
                          <a:rPr lang="en-US" altLang="zh-CN" sz="2000" b="1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000" b="1" i="1" dirty="0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en-US" altLang="zh-CN" sz="2000" b="1" i="0" dirty="0">
                    <a:solidFill>
                      <a:srgbClr val="202124"/>
                    </a:solidFill>
                    <a:effectLst/>
                    <a:latin typeface="Comic Sans MS" panose="030F0702030302020204" pitchFamily="66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173" y="4826436"/>
                  <a:ext cx="1914243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466776D-7F3B-48EA-BE96-4E822F27F390}"/>
                </a:ext>
              </a:extLst>
            </p:cNvPr>
            <p:cNvCxnSpPr/>
            <p:nvPr/>
          </p:nvCxnSpPr>
          <p:spPr>
            <a:xfrm flipV="1">
              <a:off x="644516" y="5020290"/>
              <a:ext cx="1290619" cy="11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A0A6A8-3026-491F-AD7A-23F675F55CC5}"/>
                </a:ext>
              </a:extLst>
            </p:cNvPr>
            <p:cNvSpPr txBox="1"/>
            <p:nvPr/>
          </p:nvSpPr>
          <p:spPr>
            <a:xfrm>
              <a:off x="308330" y="4708636"/>
              <a:ext cx="155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Fixed-point number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	0.1234</a:t>
              </a:r>
              <a:endParaRPr lang="zh-CN" altLang="en-US" sz="12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1CF5369-8926-4428-921C-5B58E40D1376}"/>
                </a:ext>
              </a:extLst>
            </p:cNvPr>
            <p:cNvCxnSpPr/>
            <p:nvPr/>
          </p:nvCxnSpPr>
          <p:spPr>
            <a:xfrm flipV="1">
              <a:off x="3046211" y="5040378"/>
              <a:ext cx="727453" cy="7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7C76891-EB2C-4331-87E9-21413BC60448}"/>
                </a:ext>
              </a:extLst>
            </p:cNvPr>
            <p:cNvSpPr txBox="1"/>
            <p:nvPr/>
          </p:nvSpPr>
          <p:spPr>
            <a:xfrm>
              <a:off x="3166248" y="508099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0.12</a:t>
              </a:r>
              <a:endParaRPr lang="zh-CN" altLang="en-US" dirty="0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90141614-95D4-4A60-966E-0B840011962B}"/>
                </a:ext>
              </a:extLst>
            </p:cNvPr>
            <p:cNvSpPr/>
            <p:nvPr/>
          </p:nvSpPr>
          <p:spPr>
            <a:xfrm>
              <a:off x="3773663" y="4745199"/>
              <a:ext cx="1163663" cy="5427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A554F6C-E8BB-4FFB-ABCD-9EBE06715C9C}"/>
                </a:ext>
              </a:extLst>
            </p:cNvPr>
            <p:cNvSpPr txBox="1"/>
            <p:nvPr/>
          </p:nvSpPr>
          <p:spPr>
            <a:xfrm>
              <a:off x="3789739" y="4851013"/>
              <a:ext cx="1220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solidFill>
                    <a:srgbClr val="202124"/>
                  </a:solidFill>
                  <a:effectLst/>
                  <a:latin typeface="Comic Sans MS" panose="030F0702030302020204" pitchFamily="66" charset="0"/>
                  <a:cs typeface="Courier New" panose="02070309020205020404" pitchFamily="49" charset="0"/>
                </a:rPr>
                <a:t>num2addr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712606C-E6DF-4EF1-A5D4-563059D4F81D}"/>
                </a:ext>
              </a:extLst>
            </p:cNvPr>
            <p:cNvSpPr txBox="1"/>
            <p:nvPr/>
          </p:nvSpPr>
          <p:spPr>
            <a:xfrm>
              <a:off x="4937326" y="503604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0X1234</a:t>
              </a:r>
              <a:endParaRPr lang="zh-CN" altLang="en-US" dirty="0"/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DD09848-0C1A-4DBF-A97E-7EA08BE94A72}"/>
                </a:ext>
              </a:extLst>
            </p:cNvPr>
            <p:cNvGrpSpPr/>
            <p:nvPr/>
          </p:nvGrpSpPr>
          <p:grpSpPr>
            <a:xfrm>
              <a:off x="6852235" y="4091196"/>
              <a:ext cx="1729841" cy="1858187"/>
              <a:chOff x="6096000" y="1833465"/>
              <a:chExt cx="2083593" cy="252417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D29A020-642F-4B94-951C-BD9F8AE838ED}"/>
                  </a:ext>
                </a:extLst>
              </p:cNvPr>
              <p:cNvSpPr/>
              <p:nvPr/>
            </p:nvSpPr>
            <p:spPr>
              <a:xfrm>
                <a:off x="6096000" y="1833465"/>
                <a:ext cx="2083593" cy="25241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FB520E9D-62E8-49D9-B9FA-0DFC499B9629}"/>
                  </a:ext>
                </a:extLst>
              </p:cNvPr>
              <p:cNvCxnSpPr/>
              <p:nvPr/>
            </p:nvCxnSpPr>
            <p:spPr>
              <a:xfrm>
                <a:off x="6096000" y="2395013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0760ED31-2AC1-45A1-B471-7152B6A978C6}"/>
                  </a:ext>
                </a:extLst>
              </p:cNvPr>
              <p:cNvCxnSpPr/>
              <p:nvPr/>
            </p:nvCxnSpPr>
            <p:spPr>
              <a:xfrm>
                <a:off x="6096000" y="2783156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B4D0BC1B-99D4-4DD7-9ED3-A8284E1610FF}"/>
                  </a:ext>
                </a:extLst>
              </p:cNvPr>
              <p:cNvCxnSpPr/>
              <p:nvPr/>
            </p:nvCxnSpPr>
            <p:spPr>
              <a:xfrm>
                <a:off x="6096000" y="319749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B0308C4-5118-4729-84A2-EA0342E53016}"/>
                  </a:ext>
                </a:extLst>
              </p:cNvPr>
              <p:cNvCxnSpPr/>
              <p:nvPr/>
            </p:nvCxnSpPr>
            <p:spPr>
              <a:xfrm>
                <a:off x="6096000" y="3561825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1EAD60-808C-47CD-B90E-C8A4B544DEB9}"/>
                  </a:ext>
                </a:extLst>
              </p:cNvPr>
              <p:cNvCxnSpPr/>
              <p:nvPr/>
            </p:nvCxnSpPr>
            <p:spPr>
              <a:xfrm>
                <a:off x="6096000" y="395752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AEAF1A5-EA83-40C3-9FFA-D38210D36045}"/>
                  </a:ext>
                </a:extLst>
              </p:cNvPr>
              <p:cNvSpPr txBox="1"/>
              <p:nvPr/>
            </p:nvSpPr>
            <p:spPr>
              <a:xfrm>
                <a:off x="6236618" y="1944963"/>
                <a:ext cx="1802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0" dirty="0">
                    <a:solidFill>
                      <a:srgbClr val="202124"/>
                    </a:solidFill>
                    <a:effectLst/>
                    <a:latin typeface="Comic Sans MS" panose="030F0702030302020204" pitchFamily="66" charset="0"/>
                    <a:cs typeface="Courier New" panose="02070309020205020404" pitchFamily="49" charset="0"/>
                  </a:rPr>
                  <a:t>Memory (LUT)</a:t>
                </a:r>
              </a:p>
            </p:txBody>
          </p:sp>
        </p:grp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161BD3D7-CD12-42A4-BF4F-8284402CC365}"/>
                </a:ext>
              </a:extLst>
            </p:cNvPr>
            <p:cNvCxnSpPr/>
            <p:nvPr/>
          </p:nvCxnSpPr>
          <p:spPr>
            <a:xfrm flipV="1">
              <a:off x="4946110" y="4611013"/>
              <a:ext cx="1906125" cy="40927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024653E-7198-48E1-86FD-FE8DF482551E}"/>
                </a:ext>
              </a:extLst>
            </p:cNvPr>
            <p:cNvSpPr txBox="1"/>
            <p:nvPr/>
          </p:nvSpPr>
          <p:spPr>
            <a:xfrm>
              <a:off x="5877459" y="615232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</a:rPr>
                <a:t>Output </a:t>
              </a:r>
            </a:p>
            <a:p>
              <a:endParaRPr lang="en-US" altLang="zh-CN" sz="12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D710AA2-980F-4B05-908A-8EDE179B63C5}"/>
                </a:ext>
              </a:extLst>
            </p:cNvPr>
            <p:cNvSpPr/>
            <p:nvPr/>
          </p:nvSpPr>
          <p:spPr>
            <a:xfrm>
              <a:off x="5489449" y="5411382"/>
              <a:ext cx="823684" cy="5427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F2B84EB-D562-4581-B8A4-C35A0A07AAB9}"/>
                </a:ext>
              </a:extLst>
            </p:cNvPr>
            <p:cNvSpPr txBox="1"/>
            <p:nvPr/>
          </p:nvSpPr>
          <p:spPr>
            <a:xfrm>
              <a:off x="5536769" y="5528862"/>
              <a:ext cx="1220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mic Sans MS" panose="030F0702030302020204" pitchFamily="66" charset="0"/>
                  <a:cs typeface="Courier New" panose="02070309020205020404" pitchFamily="49" charset="0"/>
                </a:rPr>
                <a:t>Cache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C84657B-E662-4707-8919-9D9798752523}"/>
                </a:ext>
              </a:extLst>
            </p:cNvPr>
            <p:cNvCxnSpPr/>
            <p:nvPr/>
          </p:nvCxnSpPr>
          <p:spPr>
            <a:xfrm>
              <a:off x="5894149" y="5020290"/>
              <a:ext cx="0" cy="37533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544ABB5-B2A6-451E-A675-0217D32E9418}"/>
                </a:ext>
              </a:extLst>
            </p:cNvPr>
            <p:cNvCxnSpPr/>
            <p:nvPr/>
          </p:nvCxnSpPr>
          <p:spPr>
            <a:xfrm flipH="1">
              <a:off x="6313133" y="5528862"/>
              <a:ext cx="53031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9981B24-F534-47BD-A072-97F9D32C6E8A}"/>
                </a:ext>
              </a:extLst>
            </p:cNvPr>
            <p:cNvCxnSpPr/>
            <p:nvPr/>
          </p:nvCxnSpPr>
          <p:spPr>
            <a:xfrm>
              <a:off x="6313133" y="5755237"/>
              <a:ext cx="539102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0A71C1C-E069-47CE-A6B1-8577D4CA1D63}"/>
                </a:ext>
              </a:extLst>
            </p:cNvPr>
            <p:cNvCxnSpPr>
              <a:stCxn id="70" idx="2"/>
            </p:cNvCxnSpPr>
            <p:nvPr/>
          </p:nvCxnSpPr>
          <p:spPr>
            <a:xfrm>
              <a:off x="5901291" y="5954088"/>
              <a:ext cx="0" cy="56461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直线连接符 7">
            <a:extLst>
              <a:ext uri="{FF2B5EF4-FFF2-40B4-BE49-F238E27FC236}">
                <a16:creationId xmlns:a16="http://schemas.microsoft.com/office/drawing/2014/main" id="{BB6C1F55-8FD1-4FF9-8B57-DA870E3CA75F}"/>
              </a:ext>
            </a:extLst>
          </p:cNvPr>
          <p:cNvCxnSpPr/>
          <p:nvPr/>
        </p:nvCxnSpPr>
        <p:spPr>
          <a:xfrm>
            <a:off x="-10446" y="3969806"/>
            <a:ext cx="1219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1E882F9-E59A-4F7B-980A-94E3EA35B638}"/>
              </a:ext>
            </a:extLst>
          </p:cNvPr>
          <p:cNvSpPr txBox="1"/>
          <p:nvPr/>
        </p:nvSpPr>
        <p:spPr>
          <a:xfrm>
            <a:off x="557212" y="983092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使用分段线性拟合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D2720D3-FE6D-45CF-8FCD-503394414022}"/>
                  </a:ext>
                </a:extLst>
              </p:cNvPr>
              <p:cNvSpPr txBox="1"/>
              <p:nvPr/>
            </p:nvSpPr>
            <p:spPr>
              <a:xfrm>
                <a:off x="557212" y="3964744"/>
                <a:ext cx="38139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2. </a:t>
                </a:r>
                <a:r>
                  <a:rPr lang="zh-CN" altLang="en-US" sz="2000" dirty="0"/>
                  <a:t>使用</a:t>
                </a:r>
                <a:r>
                  <a:rPr lang="en-US" altLang="zh-CN" sz="2000" dirty="0"/>
                  <a:t>LUT</a:t>
                </a:r>
                <a:r>
                  <a:rPr lang="zh-CN" altLang="en-US" sz="2000" dirty="0"/>
                  <a:t>计算非线性函数 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D2720D3-FE6D-45CF-8FCD-50339441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3964744"/>
                <a:ext cx="3813993" cy="400110"/>
              </a:xfrm>
              <a:prstGeom prst="rect">
                <a:avLst/>
              </a:prstGeom>
              <a:blipFill>
                <a:blip r:embed="rId9"/>
                <a:stretch>
                  <a:fillRect l="-1597" t="-7576" r="-63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447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MiniONN: Sigmoid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087EB1-E024-4A6E-B23F-01C80791D7F3}"/>
              </a:ext>
            </a:extLst>
          </p:cNvPr>
          <p:cNvSpPr txBox="1"/>
          <p:nvPr/>
        </p:nvSpPr>
        <p:spPr>
          <a:xfrm>
            <a:off x="557212" y="9830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 </a:t>
            </a:r>
            <a:r>
              <a:rPr lang="zh-CN" altLang="en-US" sz="2000" dirty="0"/>
              <a:t>复用计算单元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6CBA01-95E0-4D35-BD8A-2EFA4A1784DD}"/>
              </a:ext>
            </a:extLst>
          </p:cNvPr>
          <p:cNvGrpSpPr/>
          <p:nvPr/>
        </p:nvGrpSpPr>
        <p:grpSpPr>
          <a:xfrm>
            <a:off x="1836278" y="1383202"/>
            <a:ext cx="7836093" cy="2633429"/>
            <a:chOff x="1879237" y="1956761"/>
            <a:chExt cx="7836093" cy="263342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4921FDD-8C69-4BD3-AE49-5F2F9381EAD4}"/>
                </a:ext>
              </a:extLst>
            </p:cNvPr>
            <p:cNvSpPr/>
            <p:nvPr/>
          </p:nvSpPr>
          <p:spPr>
            <a:xfrm>
              <a:off x="3517744" y="2583260"/>
              <a:ext cx="688769" cy="20069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5781760-6855-4A6A-8490-EE68F5834C68}"/>
                </a:ext>
              </a:extLst>
            </p:cNvPr>
            <p:cNvSpPr txBox="1"/>
            <p:nvPr/>
          </p:nvSpPr>
          <p:spPr>
            <a:xfrm rot="16200000">
              <a:off x="2896931" y="3221393"/>
              <a:ext cx="191424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02124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Multiplexer</a:t>
              </a:r>
              <a:endParaRPr lang="en-US" altLang="zh-CN" sz="200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D24B98A-3927-4819-8D7B-EE919B91A609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2532092" y="3586725"/>
              <a:ext cx="985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524C19A-FA36-40D6-B3ED-865C9F059B39}"/>
                </a:ext>
              </a:extLst>
            </p:cNvPr>
            <p:cNvSpPr txBox="1"/>
            <p:nvPr/>
          </p:nvSpPr>
          <p:spPr>
            <a:xfrm>
              <a:off x="1879237" y="3263558"/>
              <a:ext cx="155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Fixed-point number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	0.1234</a:t>
              </a:r>
              <a:endParaRPr lang="zh-CN" altLang="en-US" sz="12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74AE5A0-7CE6-4411-A8CC-E85E7AE5985D}"/>
                </a:ext>
              </a:extLst>
            </p:cNvPr>
            <p:cNvCxnSpPr/>
            <p:nvPr/>
          </p:nvCxnSpPr>
          <p:spPr>
            <a:xfrm>
              <a:off x="4209328" y="4202378"/>
              <a:ext cx="445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435C5F2-ACD6-4123-8D6E-D23AFCF2A598}"/>
                </a:ext>
              </a:extLst>
            </p:cNvPr>
            <p:cNvCxnSpPr/>
            <p:nvPr/>
          </p:nvCxnSpPr>
          <p:spPr>
            <a:xfrm>
              <a:off x="4898097" y="4202378"/>
              <a:ext cx="338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BA90413-6D8E-4F59-88BC-C223BF8912A9}"/>
                </a:ext>
              </a:extLst>
            </p:cNvPr>
            <p:cNvGrpSpPr/>
            <p:nvPr/>
          </p:nvGrpSpPr>
          <p:grpSpPr>
            <a:xfrm>
              <a:off x="5236546" y="4061859"/>
              <a:ext cx="262846" cy="262846"/>
              <a:chOff x="4720442" y="1573481"/>
              <a:chExt cx="368135" cy="368135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0543B78-65E4-4E28-BB70-AA2BAFF1D7C7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66F36D0-A10B-44BA-8DEC-48A7F89E538B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1E542E41-CEB2-430F-9AB8-22EA814AD1BA}"/>
                  </a:ext>
                </a:extLst>
              </p:cNvPr>
              <p:cNvCxnSpPr>
                <a:stCxn id="45" idx="0"/>
                <a:endCxn id="45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6AFF130-1CA6-4952-91B3-E441CEDFC3AF}"/>
                </a:ext>
              </a:extLst>
            </p:cNvPr>
            <p:cNvGrpSpPr/>
            <p:nvPr/>
          </p:nvGrpSpPr>
          <p:grpSpPr>
            <a:xfrm rot="18719478">
              <a:off x="4654653" y="4061859"/>
              <a:ext cx="262846" cy="262846"/>
              <a:chOff x="4720442" y="1573481"/>
              <a:chExt cx="368135" cy="368135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E1635D7-B2A1-4249-86CE-506BDADD26BF}"/>
                  </a:ext>
                </a:extLst>
              </p:cNvPr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3E29D03-3740-44AA-B5AB-70EAC84A723B}"/>
                  </a:ext>
                </a:extLst>
              </p:cNvPr>
              <p:cNvCxnSpPr>
                <a:stCxn id="42" idx="2"/>
                <a:endCxn id="42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615174D-D0A1-4F95-9E20-3DF58757F7E1}"/>
                  </a:ext>
                </a:extLst>
              </p:cNvPr>
              <p:cNvCxnSpPr>
                <a:stCxn id="42" idx="0"/>
                <a:endCxn id="42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F08ADF3-DF1E-42BA-BCF1-3C8631422F11}"/>
                </a:ext>
              </a:extLst>
            </p:cNvPr>
            <p:cNvCxnSpPr/>
            <p:nvPr/>
          </p:nvCxnSpPr>
          <p:spPr>
            <a:xfrm>
              <a:off x="5499392" y="4193282"/>
              <a:ext cx="948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89F91CA-CBA6-4E12-A8B2-B245C89E5962}"/>
                </a:ext>
              </a:extLst>
            </p:cNvPr>
            <p:cNvCxnSpPr/>
            <p:nvPr/>
          </p:nvCxnSpPr>
          <p:spPr>
            <a:xfrm>
              <a:off x="4786076" y="384216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6C10B5D-EA78-4C16-8B03-D425DA9D4E1A}"/>
                </a:ext>
              </a:extLst>
            </p:cNvPr>
            <p:cNvCxnSpPr/>
            <p:nvPr/>
          </p:nvCxnSpPr>
          <p:spPr>
            <a:xfrm>
              <a:off x="5367969" y="384216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E249A15-0F9F-4D3D-9CF9-E342B65AA921}"/>
                    </a:ext>
                  </a:extLst>
                </p:cNvPr>
                <p:cNvSpPr txBox="1"/>
                <p:nvPr/>
              </p:nvSpPr>
              <p:spPr>
                <a:xfrm>
                  <a:off x="4654653" y="3608353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653" y="3608353"/>
                  <a:ext cx="29937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204" r="-61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29C09A4-8E34-4AD8-B9B0-D920B74B677C}"/>
                    </a:ext>
                  </a:extLst>
                </p:cNvPr>
                <p:cNvSpPr txBox="1"/>
                <p:nvPr/>
              </p:nvSpPr>
              <p:spPr>
                <a:xfrm>
                  <a:off x="5248362" y="3608353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362" y="3608353"/>
                  <a:ext cx="25487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429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7C57D48-EF17-4CF9-A08E-3CF18F8BBE43}"/>
                </a:ext>
              </a:extLst>
            </p:cNvPr>
            <p:cNvSpPr txBox="1"/>
            <p:nvPr/>
          </p:nvSpPr>
          <p:spPr>
            <a:xfrm>
              <a:off x="5866411" y="389996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Output </a:t>
              </a:r>
            </a:p>
            <a:p>
              <a:endParaRPr lang="en-US" altLang="zh-CN" sz="12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1442CE9-75F2-46B8-97AF-9B1338792AC2}"/>
                </a:ext>
              </a:extLst>
            </p:cNvPr>
            <p:cNvGrpSpPr/>
            <p:nvPr/>
          </p:nvGrpSpPr>
          <p:grpSpPr>
            <a:xfrm>
              <a:off x="7985489" y="1956761"/>
              <a:ext cx="1729841" cy="1858187"/>
              <a:chOff x="6096000" y="1833465"/>
              <a:chExt cx="2083593" cy="252417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FF7B9E5-D53A-42E4-8254-2BC921C54389}"/>
                  </a:ext>
                </a:extLst>
              </p:cNvPr>
              <p:cNvSpPr/>
              <p:nvPr/>
            </p:nvSpPr>
            <p:spPr>
              <a:xfrm>
                <a:off x="6096000" y="1833465"/>
                <a:ext cx="2083593" cy="25241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B7A65690-0269-4862-87CB-CFF4F8C5BAC6}"/>
                  </a:ext>
                </a:extLst>
              </p:cNvPr>
              <p:cNvCxnSpPr/>
              <p:nvPr/>
            </p:nvCxnSpPr>
            <p:spPr>
              <a:xfrm>
                <a:off x="6096000" y="2395013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E399F23-F4B9-460F-A114-DD336AFA17A5}"/>
                  </a:ext>
                </a:extLst>
              </p:cNvPr>
              <p:cNvCxnSpPr/>
              <p:nvPr/>
            </p:nvCxnSpPr>
            <p:spPr>
              <a:xfrm>
                <a:off x="6096000" y="2783156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278E6BD-E764-4221-B70C-273C809DBDCB}"/>
                  </a:ext>
                </a:extLst>
              </p:cNvPr>
              <p:cNvCxnSpPr/>
              <p:nvPr/>
            </p:nvCxnSpPr>
            <p:spPr>
              <a:xfrm>
                <a:off x="6096000" y="319749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18DC343-D96E-4E58-A2F3-183C026F79E2}"/>
                  </a:ext>
                </a:extLst>
              </p:cNvPr>
              <p:cNvCxnSpPr/>
              <p:nvPr/>
            </p:nvCxnSpPr>
            <p:spPr>
              <a:xfrm>
                <a:off x="6096000" y="3561825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9A62D31-644D-48A5-B5B9-5E25E416FC65}"/>
                  </a:ext>
                </a:extLst>
              </p:cNvPr>
              <p:cNvCxnSpPr/>
              <p:nvPr/>
            </p:nvCxnSpPr>
            <p:spPr>
              <a:xfrm>
                <a:off x="6096000" y="395752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284013B-A304-4E96-BF21-512CD9535B68}"/>
                  </a:ext>
                </a:extLst>
              </p:cNvPr>
              <p:cNvSpPr txBox="1"/>
              <p:nvPr/>
            </p:nvSpPr>
            <p:spPr>
              <a:xfrm>
                <a:off x="6236618" y="1944963"/>
                <a:ext cx="1802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0" dirty="0">
                    <a:solidFill>
                      <a:srgbClr val="202124"/>
                    </a:solidFill>
                    <a:effectLst/>
                    <a:latin typeface="Comic Sans MS" panose="030F0702030302020204" pitchFamily="66" charset="0"/>
                    <a:cs typeface="Courier New" panose="02070309020205020404" pitchFamily="49" charset="0"/>
                  </a:rPr>
                  <a:t>Memory (LUT)</a:t>
                </a:r>
              </a:p>
            </p:txBody>
          </p:sp>
        </p:grp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628F19C-A8DA-413A-89C2-4F15B251B366}"/>
                </a:ext>
              </a:extLst>
            </p:cNvPr>
            <p:cNvSpPr/>
            <p:nvPr/>
          </p:nvSpPr>
          <p:spPr>
            <a:xfrm>
              <a:off x="4932337" y="2607025"/>
              <a:ext cx="1163663" cy="5427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DFE5B56-8865-4E39-B837-208606D72BE2}"/>
                </a:ext>
              </a:extLst>
            </p:cNvPr>
            <p:cNvSpPr txBox="1"/>
            <p:nvPr/>
          </p:nvSpPr>
          <p:spPr>
            <a:xfrm>
              <a:off x="4948413" y="2712839"/>
              <a:ext cx="1220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solidFill>
                    <a:srgbClr val="202124"/>
                  </a:solidFill>
                  <a:effectLst/>
                  <a:latin typeface="Comic Sans MS" panose="030F0702030302020204" pitchFamily="66" charset="0"/>
                  <a:cs typeface="Courier New" panose="02070309020205020404" pitchFamily="49" charset="0"/>
                </a:rPr>
                <a:t>num2addr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DE70FEA-04CC-4329-854E-83B36178828D}"/>
                </a:ext>
              </a:extLst>
            </p:cNvPr>
            <p:cNvCxnSpPr/>
            <p:nvPr/>
          </p:nvCxnSpPr>
          <p:spPr>
            <a:xfrm>
              <a:off x="6096000" y="2897451"/>
              <a:ext cx="1883523" cy="4702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95C5F9B-8703-452B-A610-14ABBF626308}"/>
                </a:ext>
              </a:extLst>
            </p:cNvPr>
            <p:cNvCxnSpPr/>
            <p:nvPr/>
          </p:nvCxnSpPr>
          <p:spPr>
            <a:xfrm flipV="1">
              <a:off x="4210031" y="2878378"/>
              <a:ext cx="727453" cy="7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710E06E-4AD9-4BF7-876E-28844DC7AB7D}"/>
                    </a:ext>
                  </a:extLst>
                </p:cNvPr>
                <p:cNvSpPr txBox="1"/>
                <p:nvPr/>
              </p:nvSpPr>
              <p:spPr>
                <a:xfrm>
                  <a:off x="8455461" y="2356387"/>
                  <a:ext cx="8446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}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61" y="2356387"/>
                  <a:ext cx="84465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547" t="-28889" r="-15827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53FA3D2-EEFC-4531-BB2B-6973C809D470}"/>
                    </a:ext>
                  </a:extLst>
                </p:cNvPr>
                <p:cNvSpPr txBox="1"/>
                <p:nvPr/>
              </p:nvSpPr>
              <p:spPr>
                <a:xfrm>
                  <a:off x="8491896" y="3229440"/>
                  <a:ext cx="7898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}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896" y="3229440"/>
                  <a:ext cx="7898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692" t="-28889" r="-16923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D70B838-92F1-4A9E-9634-825856C6C43B}"/>
                    </a:ext>
                  </a:extLst>
                </p:cNvPr>
                <p:cNvSpPr txBox="1"/>
                <p:nvPr/>
              </p:nvSpPr>
              <p:spPr>
                <a:xfrm>
                  <a:off x="8459195" y="2644626"/>
                  <a:ext cx="8552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}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195" y="2644626"/>
                  <a:ext cx="8552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143" t="-28889" r="-15714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23DD4C3-3F88-43C1-B406-DF11291CB1BA}"/>
                </a:ext>
              </a:extLst>
            </p:cNvPr>
            <p:cNvSpPr txBox="1"/>
            <p:nvPr/>
          </p:nvSpPr>
          <p:spPr>
            <a:xfrm>
              <a:off x="8646955" y="2985075"/>
              <a:ext cx="461665" cy="2798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D36ED67-BCF2-48EC-B754-7D426BBFC767}"/>
                </a:ext>
              </a:extLst>
            </p:cNvPr>
            <p:cNvSpPr txBox="1"/>
            <p:nvPr/>
          </p:nvSpPr>
          <p:spPr>
            <a:xfrm>
              <a:off x="8646954" y="3556256"/>
              <a:ext cx="461665" cy="2798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263BC426-5724-46F8-9FC8-14F6C1B3107B}"/>
                </a:ext>
              </a:extLst>
            </p:cNvPr>
            <p:cNvCxnSpPr>
              <a:endCxn id="19" idx="0"/>
            </p:cNvCxnSpPr>
            <p:nvPr/>
          </p:nvCxnSpPr>
          <p:spPr>
            <a:xfrm rot="10800000">
              <a:off x="4804342" y="3608353"/>
              <a:ext cx="3842612" cy="700082"/>
            </a:xfrm>
            <a:prstGeom prst="bentConnector4">
              <a:avLst>
                <a:gd name="adj1" fmla="val 48052"/>
                <a:gd name="adj2" fmla="val 13265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4EE9D818-32C5-4720-83A8-958C4EE94341}"/>
                </a:ext>
              </a:extLst>
            </p:cNvPr>
            <p:cNvCxnSpPr/>
            <p:nvPr/>
          </p:nvCxnSpPr>
          <p:spPr>
            <a:xfrm rot="5400000">
              <a:off x="8614775" y="3403199"/>
              <a:ext cx="937416" cy="873057"/>
            </a:xfrm>
            <a:prstGeom prst="bentConnector3">
              <a:avLst>
                <a:gd name="adj1" fmla="val 6981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9AF279A-340C-42CE-AA14-9AA40B32106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5372100" y="3386137"/>
              <a:ext cx="3701" cy="22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4014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FHE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E9F38D-2306-4DFD-A8CB-8B87A825D16C}"/>
                  </a:ext>
                </a:extLst>
              </p:cNvPr>
              <p:cNvSpPr txBox="1"/>
              <p:nvPr/>
            </p:nvSpPr>
            <p:spPr>
              <a:xfrm>
                <a:off x="557212" y="1019432"/>
                <a:ext cx="419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加法同态：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𝐄𝐧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𝐄𝐧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E9F38D-2306-4DFD-A8CB-8B87A825D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1019432"/>
                <a:ext cx="4195636" cy="369332"/>
              </a:xfrm>
              <a:prstGeom prst="rect">
                <a:avLst/>
              </a:prstGeom>
              <a:blipFill>
                <a:blip r:embed="rId2"/>
                <a:stretch>
                  <a:fillRect l="-11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2FBE6F-6CB9-4F0D-8EA0-CCEEDF171D86}"/>
                  </a:ext>
                </a:extLst>
              </p:cNvPr>
              <p:cNvSpPr txBox="1"/>
              <p:nvPr/>
            </p:nvSpPr>
            <p:spPr>
              <a:xfrm>
                <a:off x="557212" y="1388764"/>
                <a:ext cx="4181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乘法同态：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𝐄𝐧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2FBE6F-6CB9-4F0D-8EA0-CCEEDF17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1388764"/>
                <a:ext cx="4181273" cy="369332"/>
              </a:xfrm>
              <a:prstGeom prst="rect">
                <a:avLst/>
              </a:prstGeom>
              <a:blipFill>
                <a:blip r:embed="rId3"/>
                <a:stretch>
                  <a:fillRect l="-116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0721743-BBC5-4874-97C6-D62696987ED1}"/>
              </a:ext>
            </a:extLst>
          </p:cNvPr>
          <p:cNvSpPr txBox="1"/>
          <p:nvPr/>
        </p:nvSpPr>
        <p:spPr>
          <a:xfrm>
            <a:off x="5635718" y="1111765"/>
            <a:ext cx="583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v.s.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E5C221-AFA9-4497-9A26-6313CB1424D2}"/>
                  </a:ext>
                </a:extLst>
              </p:cNvPr>
              <p:cNvSpPr txBox="1"/>
              <p:nvPr/>
            </p:nvSpPr>
            <p:spPr>
              <a:xfrm>
                <a:off x="6964279" y="1035911"/>
                <a:ext cx="3449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FFT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FFT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E5C221-AFA9-4497-9A26-6313CB14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279" y="1035911"/>
                <a:ext cx="3449534" cy="369332"/>
              </a:xfrm>
              <a:prstGeom prst="rect">
                <a:avLst/>
              </a:prstGeom>
              <a:blipFill>
                <a:blip r:embed="rId4"/>
                <a:stretch>
                  <a:fillRect l="-1413" t="-11475" r="-530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ED371-690C-4A66-A369-2BFE6E2B75CA}"/>
                  </a:ext>
                </a:extLst>
              </p:cNvPr>
              <p:cNvSpPr txBox="1"/>
              <p:nvPr/>
            </p:nvSpPr>
            <p:spPr>
              <a:xfrm>
                <a:off x="6964279" y="1388764"/>
                <a:ext cx="3381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FFT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FFT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ED371-690C-4A66-A369-2BFE6E2B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279" y="1388764"/>
                <a:ext cx="3381375" cy="369332"/>
              </a:xfrm>
              <a:prstGeom prst="rect">
                <a:avLst/>
              </a:prstGeom>
              <a:blipFill>
                <a:blip r:embed="rId5"/>
                <a:stretch>
                  <a:fillRect l="-1441" t="-11667" r="-36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A690503-C822-4791-BD4B-6E301303C469}"/>
              </a:ext>
            </a:extLst>
          </p:cNvPr>
          <p:cNvSpPr txBox="1"/>
          <p:nvPr/>
        </p:nvSpPr>
        <p:spPr>
          <a:xfrm>
            <a:off x="7557967" y="1815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线性系统的线性性质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71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GAZELLE: SIMDScMult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988914"/>
            <a:ext cx="3971926" cy="58690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29771" y="1191854"/>
            <a:ext cx="57278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the authors think about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 optimization?</a:t>
            </a:r>
          </a:p>
          <a:p>
            <a:pPr lvl="1"/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note)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6a222a-6084-4e72-9e1d-c1defd89ea01"/>
  <p:tag name="COMMONDATA" val="eyJoZGlkIjoiNWQ1ZjIzMTA3MTQxZTE5Y2E5Yzk3YTU0YTA0MDk5Y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536</Words>
  <Application>Microsoft Office PowerPoint</Application>
  <PresentationFormat>宽屏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Comic Sans MS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薛宇飞</dc:creator>
  <cp:lastModifiedBy>薛宇飞</cp:lastModifiedBy>
  <cp:revision>19</cp:revision>
  <dcterms:created xsi:type="dcterms:W3CDTF">2023-03-30T00:15:00Z</dcterms:created>
  <dcterms:modified xsi:type="dcterms:W3CDTF">2023-03-30T15:54:29Z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7C75852A62B74963AC48EBD5C1D1F7F8</vt:lpwstr>
  </property>
  <property fmtid="{D5CDD505-2E9C-101B-9397-08002B2CF9AE}" pid="3" name="KSOProductBuildVer">
    <vt:lpwstr>2052-11.1.0.13703</vt:lpwstr>
  </property>
</Properties>
</file>