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84" r:id="rId3"/>
    <p:sldId id="268" r:id="rId4"/>
    <p:sldId id="280" r:id="rId5"/>
    <p:sldId id="281" r:id="rId6"/>
    <p:sldId id="282" r:id="rId7"/>
    <p:sldId id="283" r:id="rId8"/>
    <p:sldId id="288" r:id="rId9"/>
    <p:sldId id="285" r:id="rId10"/>
    <p:sldId id="266" r:id="rId11"/>
    <p:sldId id="286" r:id="rId12"/>
    <p:sldId id="287" r:id="rId13"/>
    <p:sldId id="291" r:id="rId14"/>
    <p:sldId id="289" r:id="rId15"/>
    <p:sldId id="290" r:id="rId16"/>
    <p:sldId id="295" r:id="rId17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薛宇飞" initials="薛宇飞" lastIdx="1" clrIdx="0">
    <p:extLst>
      <p:ext uri="{19B8F6BF-5375-455C-9EA6-DF929625EA0E}">
        <p15:presenceInfo xmlns:p15="http://schemas.microsoft.com/office/powerpoint/2012/main" userId="薛宇飞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82" autoAdjust="0"/>
    <p:restoredTop sz="94650"/>
  </p:normalViewPr>
  <p:slideViewPr>
    <p:cSldViewPr snapToGrid="0">
      <p:cViewPr varScale="1">
        <p:scale>
          <a:sx n="103" d="100"/>
          <a:sy n="10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2023/4/23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2023/4/23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2023/4/23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2023/4/23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2023/4/23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991-0E58-6B4B-A5E2-5B114D9B4A0A}" type="datetimeFigureOut">
              <a:rPr kumimoji="1" lang="zh-CN" altLang="en-US" smtClean="0"/>
              <a:t>2023/4/23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5991-0E58-6B4B-A5E2-5B114D9B4A0A}" type="datetimeFigureOut">
              <a:rPr kumimoji="1" lang="zh-CN" altLang="en-US" smtClean="0"/>
              <a:t>2023/4/23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1B3C2-516C-9E47-955C-247F6C565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4362" y="1867101"/>
            <a:ext cx="4169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kumimoji="1" lang="en-US" altLang="zh-CN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Cheetah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4362" y="4159902"/>
            <a:ext cx="43205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Xue Yufei, Southeast University</a:t>
            </a:r>
          </a:p>
          <a:p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04/25/2023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/>
          <p:cNvCxnSpPr/>
          <p:nvPr/>
        </p:nvCxnSpPr>
        <p:spPr>
          <a:xfrm>
            <a:off x="0" y="961022"/>
            <a:ext cx="12192000" cy="0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57212" y="253136"/>
            <a:ext cx="3804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Based on </a:t>
            </a:r>
            <a:r>
              <a:rPr kumimoji="1" lang="en-US" altLang="zh-CN" sz="4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endParaRPr kumimoji="1" lang="zh-CN" altLang="en-US" sz="4000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9BD9EBC-C866-4776-9F99-35144BA2A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58"/>
          <a:stretch/>
        </p:blipFill>
        <p:spPr>
          <a:xfrm>
            <a:off x="4953159" y="1517931"/>
            <a:ext cx="4059758" cy="479685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D4665D0-311F-4BD0-A11B-8FEE00BC6773}"/>
              </a:ext>
            </a:extLst>
          </p:cNvPr>
          <p:cNvSpPr txBox="1"/>
          <p:nvPr/>
        </p:nvSpPr>
        <p:spPr>
          <a:xfrm>
            <a:off x="557212" y="1266567"/>
            <a:ext cx="305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LWE</a:t>
            </a:r>
            <a:r>
              <a: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问题的加密</a:t>
            </a:r>
            <a:endParaRPr lang="en-US" altLang="zh-CN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0BE478B-84C6-4EF6-8064-A7466D2609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645"/>
          <a:stretch/>
        </p:blipFill>
        <p:spPr>
          <a:xfrm>
            <a:off x="557212" y="1832726"/>
            <a:ext cx="3659061" cy="448205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/>
          <p:cNvCxnSpPr/>
          <p:nvPr/>
        </p:nvCxnSpPr>
        <p:spPr>
          <a:xfrm>
            <a:off x="0" y="961022"/>
            <a:ext cx="12192000" cy="0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57212" y="253136"/>
            <a:ext cx="4372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Based on </a:t>
            </a:r>
            <a:r>
              <a:rPr kumimoji="1" lang="en-US" altLang="zh-CN" sz="4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MATLAB</a:t>
            </a:r>
            <a:endParaRPr kumimoji="1" lang="zh-CN" altLang="en-US" sz="4000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1AED9A-458B-41CC-931E-3258E2AC25C0}"/>
              </a:ext>
            </a:extLst>
          </p:cNvPr>
          <p:cNvSpPr txBox="1"/>
          <p:nvPr/>
        </p:nvSpPr>
        <p:spPr>
          <a:xfrm>
            <a:off x="557212" y="961022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NTT</a:t>
            </a:r>
            <a:r>
              <a: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蝶形验证</a:t>
            </a:r>
            <a:endParaRPr lang="en-US" altLang="zh-CN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6B66610-BE33-40AF-862F-6FB80F0D6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1" y="1517089"/>
            <a:ext cx="3996253" cy="450293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8D3B68E-4D0F-44D4-9E1A-5CF8412F4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498" y="1517089"/>
            <a:ext cx="4316856" cy="222454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F2BE740-7F47-4D7C-8BB6-0C9601115B29}"/>
              </a:ext>
            </a:extLst>
          </p:cNvPr>
          <p:cNvSpPr txBox="1"/>
          <p:nvPr/>
        </p:nvSpPr>
        <p:spPr>
          <a:xfrm>
            <a:off x="5482979" y="3988699"/>
            <a:ext cx="29674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加速思路（算法层面）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使用蝶形计算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技术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加速乘法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取模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</a:t>
            </a:r>
          </a:p>
        </p:txBody>
      </p:sp>
    </p:spTree>
    <p:extLst>
      <p:ext uri="{BB962C8B-B14F-4D97-AF65-F5344CB8AC3E}">
        <p14:creationId xmlns:p14="http://schemas.microsoft.com/office/powerpoint/2010/main" val="303992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/>
          <p:cNvCxnSpPr/>
          <p:nvPr/>
        </p:nvCxnSpPr>
        <p:spPr>
          <a:xfrm>
            <a:off x="0" y="961022"/>
            <a:ext cx="12192000" cy="0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57212" y="253136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取模加速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CBAE68-52D2-4513-8CB5-C7C768308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50" y="1050324"/>
            <a:ext cx="5911550" cy="57327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F2B260-ADF3-4435-9EC8-DACC7B812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159" y="1050323"/>
            <a:ext cx="7252073" cy="42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28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/>
          <p:cNvCxnSpPr/>
          <p:nvPr/>
        </p:nvCxnSpPr>
        <p:spPr>
          <a:xfrm>
            <a:off x="0" y="961022"/>
            <a:ext cx="12192000" cy="0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57212" y="253136"/>
            <a:ext cx="64209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2PC protocols: FC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8918B2-C62E-4D6C-9434-7DE76928A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1" y="1053802"/>
            <a:ext cx="7213971" cy="58041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9D2E71-F269-4C02-A4CB-E2D40A906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880" y="1053801"/>
            <a:ext cx="4407126" cy="42229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D719EE2-09D3-4E6A-80B8-C870E0E001D8}"/>
              </a:ext>
            </a:extLst>
          </p:cNvPr>
          <p:cNvSpPr txBox="1"/>
          <p:nvPr/>
        </p:nvSpPr>
        <p:spPr>
          <a:xfrm>
            <a:off x="6978201" y="5698052"/>
            <a:ext cx="384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利用三元组传输编码信息</a:t>
            </a:r>
          </a:p>
        </p:txBody>
      </p:sp>
      <p:cxnSp>
        <p:nvCxnSpPr>
          <p:cNvPr id="9" name="直线连接符 1">
            <a:extLst>
              <a:ext uri="{FF2B5EF4-FFF2-40B4-BE49-F238E27FC236}">
                <a16:creationId xmlns:a16="http://schemas.microsoft.com/office/drawing/2014/main" id="{09BE2E11-9317-4AD5-A4FA-D5AE874B4C9F}"/>
              </a:ext>
            </a:extLst>
          </p:cNvPr>
          <p:cNvCxnSpPr>
            <a:cxnSpLocks/>
          </p:cNvCxnSpPr>
          <p:nvPr/>
        </p:nvCxnSpPr>
        <p:spPr>
          <a:xfrm flipH="1">
            <a:off x="6617042" y="961022"/>
            <a:ext cx="1" cy="5896978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724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/>
          <p:cNvCxnSpPr/>
          <p:nvPr/>
        </p:nvCxnSpPr>
        <p:spPr>
          <a:xfrm>
            <a:off x="0" y="961022"/>
            <a:ext cx="12192000" cy="0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57212" y="253136"/>
            <a:ext cx="2502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HE-</a:t>
            </a:r>
            <a:r>
              <a:rPr lang="en-US" altLang="zh-CN" sz="4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PTune</a:t>
            </a:r>
            <a:endParaRPr lang="en-US" altLang="zh-CN" sz="4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5BD1AD-1792-4C5D-8E66-12712841A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7" y="981722"/>
            <a:ext cx="6571653" cy="35860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698D8D-99E3-4495-89D4-7022BF1EB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751" y="981722"/>
            <a:ext cx="5550249" cy="5877025"/>
          </a:xfrm>
          <a:prstGeom prst="rect">
            <a:avLst/>
          </a:prstGeom>
        </p:spPr>
      </p:pic>
      <p:cxnSp>
        <p:nvCxnSpPr>
          <p:cNvPr id="10" name="直线连接符 1">
            <a:extLst>
              <a:ext uri="{FF2B5EF4-FFF2-40B4-BE49-F238E27FC236}">
                <a16:creationId xmlns:a16="http://schemas.microsoft.com/office/drawing/2014/main" id="{0B9731B7-DC6A-46E0-BEA0-98C509197B14}"/>
              </a:ext>
            </a:extLst>
          </p:cNvPr>
          <p:cNvCxnSpPr>
            <a:cxnSpLocks/>
          </p:cNvCxnSpPr>
          <p:nvPr/>
        </p:nvCxnSpPr>
        <p:spPr>
          <a:xfrm flipH="1">
            <a:off x="6586151" y="961022"/>
            <a:ext cx="1" cy="5896978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">
            <a:extLst>
              <a:ext uri="{FF2B5EF4-FFF2-40B4-BE49-F238E27FC236}">
                <a16:creationId xmlns:a16="http://schemas.microsoft.com/office/drawing/2014/main" id="{8DFAE77E-398C-458B-8CAB-0769CAA8108B}"/>
              </a:ext>
            </a:extLst>
          </p:cNvPr>
          <p:cNvCxnSpPr>
            <a:cxnSpLocks/>
          </p:cNvCxnSpPr>
          <p:nvPr/>
        </p:nvCxnSpPr>
        <p:spPr>
          <a:xfrm>
            <a:off x="0" y="4588519"/>
            <a:ext cx="6571653" cy="1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4CFC7B3D-8B24-48C2-BB1F-24C334B53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65" y="4840053"/>
            <a:ext cx="4596713" cy="87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12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/>
          <p:cNvCxnSpPr/>
          <p:nvPr/>
        </p:nvCxnSpPr>
        <p:spPr>
          <a:xfrm>
            <a:off x="0" y="961022"/>
            <a:ext cx="12192000" cy="0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57212" y="253136"/>
            <a:ext cx="6014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Partial-</a:t>
            </a:r>
            <a:r>
              <a:rPr lang="en-US" altLang="zh-CN" sz="4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aligend</a:t>
            </a:r>
            <a:r>
              <a:rPr lang="en-US" altLang="zh-CN" sz="4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Scheduling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FE6BE0-9261-40EB-B630-F0C658E3F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76" y="1566083"/>
            <a:ext cx="5516335" cy="41674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CDF82C-1673-4813-8627-ED4D80B29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651" y="2156116"/>
            <a:ext cx="6062311" cy="2987384"/>
          </a:xfrm>
          <a:prstGeom prst="rect">
            <a:avLst/>
          </a:prstGeom>
        </p:spPr>
      </p:pic>
      <p:cxnSp>
        <p:nvCxnSpPr>
          <p:cNvPr id="13" name="直线连接符 1">
            <a:extLst>
              <a:ext uri="{FF2B5EF4-FFF2-40B4-BE49-F238E27FC236}">
                <a16:creationId xmlns:a16="http://schemas.microsoft.com/office/drawing/2014/main" id="{14306814-1604-47E7-97AF-0E2993A4A86C}"/>
              </a:ext>
            </a:extLst>
          </p:cNvPr>
          <p:cNvCxnSpPr>
            <a:cxnSpLocks/>
          </p:cNvCxnSpPr>
          <p:nvPr/>
        </p:nvCxnSpPr>
        <p:spPr>
          <a:xfrm flipH="1">
            <a:off x="5857102" y="961022"/>
            <a:ext cx="1" cy="5896978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822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/>
          <p:cNvCxnSpPr/>
          <p:nvPr/>
        </p:nvCxnSpPr>
        <p:spPr>
          <a:xfrm>
            <a:off x="0" y="961022"/>
            <a:ext cx="12192000" cy="0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57212" y="253136"/>
            <a:ext cx="8941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Inference Accelerator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276CEB-C972-419A-A0F2-1EECFD7AC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" y="1742689"/>
            <a:ext cx="107156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88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0" y="961022"/>
            <a:ext cx="12192000" cy="0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57212" y="253136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  <a:endParaRPr kumimoji="1" lang="zh-CN" altLang="en-US" sz="4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CED756-72BE-45E0-97B9-EBBB24DB350A}"/>
              </a:ext>
            </a:extLst>
          </p:cNvPr>
          <p:cNvSpPr txBox="1"/>
          <p:nvPr/>
        </p:nvSpPr>
        <p:spPr>
          <a:xfrm>
            <a:off x="488092" y="1649630"/>
            <a:ext cx="111258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一些验证性代码实现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Cheetah: Lean and Fast Secure Two-Party Deep Neural Network 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2PC protocols: Linear Layer (FC/Conv2D)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Cheetah: Optimizing and Accelerating Homomorphic Encryption for Private 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HE-</a:t>
            </a:r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PTune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Partial-</a:t>
            </a:r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aligend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Inference Accelerator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02727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0" y="961022"/>
            <a:ext cx="12192000" cy="0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57212" y="253136"/>
            <a:ext cx="3134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Learning line</a:t>
            </a:r>
            <a:endParaRPr kumimoji="1" lang="zh-CN" altLang="en-US" sz="4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57F2C3-A99C-4FAF-8222-39E0CCFDE4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35" b="40450"/>
          <a:stretch/>
        </p:blipFill>
        <p:spPr>
          <a:xfrm>
            <a:off x="-2" y="1835725"/>
            <a:ext cx="12191999" cy="40612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0" y="961022"/>
            <a:ext cx="12192000" cy="0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57212" y="253136"/>
            <a:ext cx="4395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Based on </a:t>
            </a:r>
            <a:r>
              <a:rPr kumimoji="1" lang="en-US" altLang="zh-CN" sz="4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SEAL Lib</a:t>
            </a:r>
            <a:endParaRPr kumimoji="1" lang="zh-CN" altLang="en-US" sz="4000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F7A836-DCFA-4C27-B119-E91078288D84}"/>
              </a:ext>
            </a:extLst>
          </p:cNvPr>
          <p:cNvSpPr txBox="1"/>
          <p:nvPr/>
        </p:nvSpPr>
        <p:spPr>
          <a:xfrm>
            <a:off x="557212" y="1266567"/>
            <a:ext cx="3872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Toy examples: CKKS &amp; BFV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A81D24-EA04-4479-A2CF-509BE9B13526}"/>
              </a:ext>
            </a:extLst>
          </p:cNvPr>
          <p:cNvSpPr txBox="1"/>
          <p:nvPr/>
        </p:nvSpPr>
        <p:spPr>
          <a:xfrm>
            <a:off x="557212" y="2033776"/>
            <a:ext cx="54938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BFV/CKKS.cpp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设置参数：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poly_modulus_degree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coeff_modulus</a:t>
            </a:r>
            <a:endParaRPr lang="en-US" altLang="zh-CN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plain_modulus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 </a:t>
            </a:r>
            <a:r>
              <a:rPr lang="en-US" altLang="zh-CN" sz="18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KeyGenerator</a:t>
            </a:r>
            <a:r>
              <a:rPr lang="en-US" altLang="zh-CN" sz="18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 </a:t>
            </a:r>
            <a:r>
              <a:rPr lang="en-US" altLang="zh-CN" sz="18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SecretKey</a:t>
            </a:r>
            <a:r>
              <a:rPr lang="en-US" altLang="zh-CN" sz="18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18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PublicKey</a:t>
            </a:r>
            <a:endParaRPr lang="en-US" altLang="zh-CN" sz="1800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3. Encode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4. Encrypt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5. (Calculating…)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6. Decrypt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7. Decode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B2111D-C10C-4D02-88FC-2C31D1259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941" y="2629092"/>
            <a:ext cx="4017217" cy="277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5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0" y="961022"/>
            <a:ext cx="12192000" cy="0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57212" y="253136"/>
            <a:ext cx="4395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Based on </a:t>
            </a:r>
            <a:r>
              <a:rPr kumimoji="1" lang="en-US" altLang="zh-CN" sz="4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SEAL Lib</a:t>
            </a:r>
            <a:endParaRPr kumimoji="1" lang="zh-CN" altLang="en-US" sz="4000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D4C5B5-EFDE-4BA7-90E0-BB30E7495AD0}"/>
              </a:ext>
            </a:extLst>
          </p:cNvPr>
          <p:cNvSpPr txBox="1"/>
          <p:nvPr/>
        </p:nvSpPr>
        <p:spPr>
          <a:xfrm>
            <a:off x="557212" y="1266567"/>
            <a:ext cx="365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Vector-vector multiplication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7325E55-7A6B-4343-8E4C-298163EBD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810491"/>
            <a:ext cx="6096313" cy="45468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84C4521-DE41-483B-8AC9-070E8C751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5842949"/>
            <a:ext cx="8172870" cy="51437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29CF335-4E01-4599-9C93-A2C59BAE2851}"/>
              </a:ext>
            </a:extLst>
          </p:cNvPr>
          <p:cNvSpPr txBox="1"/>
          <p:nvPr/>
        </p:nvSpPr>
        <p:spPr>
          <a:xfrm>
            <a:off x="6788680" y="2963908"/>
            <a:ext cx="5335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先计算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element-wise product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，再计算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rotation-sum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SEAL lib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里面的乘法和加法都是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element-wise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（移位）的长度为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poly_modulus_degree/2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SEAL lib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里不消耗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budget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A205F7F-4038-40DB-8178-BFED58D18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245" y="992548"/>
            <a:ext cx="7645793" cy="100970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8757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0" y="961022"/>
            <a:ext cx="12192000" cy="0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57212" y="253136"/>
            <a:ext cx="4395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Based on </a:t>
            </a:r>
            <a:r>
              <a:rPr kumimoji="1" lang="en-US" altLang="zh-CN" sz="4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SEAL Lib</a:t>
            </a:r>
            <a:endParaRPr kumimoji="1" lang="zh-CN" altLang="en-US" sz="4000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D4C5B5-EFDE-4BA7-90E0-BB30E7495AD0}"/>
              </a:ext>
            </a:extLst>
          </p:cNvPr>
          <p:cNvSpPr txBox="1"/>
          <p:nvPr/>
        </p:nvSpPr>
        <p:spPr>
          <a:xfrm>
            <a:off x="557212" y="1266567"/>
            <a:ext cx="369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Matrix-vector multiplication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198549-6438-4C87-BADA-AD7A31719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728232"/>
            <a:ext cx="9144470" cy="43182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60A411F-8EEE-4BB7-B77D-A4FE3BA37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5716523"/>
            <a:ext cx="5550185" cy="100970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2D305B61-F14B-45D6-A51F-504F589F4753}"/>
              </a:ext>
            </a:extLst>
          </p:cNvPr>
          <p:cNvSpPr/>
          <p:nvPr/>
        </p:nvSpPr>
        <p:spPr>
          <a:xfrm>
            <a:off x="1365422" y="6416967"/>
            <a:ext cx="772297" cy="37579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F0EA58-9F8E-485D-9CA7-4DB6481CCB0A}"/>
              </a:ext>
            </a:extLst>
          </p:cNvPr>
          <p:cNvSpPr txBox="1"/>
          <p:nvPr/>
        </p:nvSpPr>
        <p:spPr>
          <a:xfrm>
            <a:off x="4691921" y="3059668"/>
            <a:ext cx="438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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将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size-N vector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张成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N x N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的矩阵后点乘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68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A887A9-B7AD-4C95-9D83-A2FE9D155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728232"/>
            <a:ext cx="5264421" cy="3048157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" name="直线连接符 2"/>
          <p:cNvCxnSpPr/>
          <p:nvPr/>
        </p:nvCxnSpPr>
        <p:spPr>
          <a:xfrm>
            <a:off x="0" y="961022"/>
            <a:ext cx="12192000" cy="0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57212" y="253136"/>
            <a:ext cx="4395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Based on </a:t>
            </a:r>
            <a:r>
              <a:rPr kumimoji="1" lang="en-US" altLang="zh-CN" sz="4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SEAL Lib</a:t>
            </a:r>
            <a:endParaRPr kumimoji="1" lang="zh-CN" altLang="en-US" sz="4000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D4C5B5-EFDE-4BA7-90E0-BB30E7495AD0}"/>
              </a:ext>
            </a:extLst>
          </p:cNvPr>
          <p:cNvSpPr txBox="1"/>
          <p:nvPr/>
        </p:nvSpPr>
        <p:spPr>
          <a:xfrm>
            <a:off x="557212" y="1137365"/>
            <a:ext cx="782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Matrix-vector multiplication optimization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(Gazelle: diagonal)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D305B61-F14B-45D6-A51F-504F589F4753}"/>
              </a:ext>
            </a:extLst>
          </p:cNvPr>
          <p:cNvSpPr/>
          <p:nvPr/>
        </p:nvSpPr>
        <p:spPr>
          <a:xfrm>
            <a:off x="1297965" y="4400596"/>
            <a:ext cx="772297" cy="37579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6560851-FE52-4CFF-8893-E804E7E302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785" b="34528"/>
          <a:stretch/>
        </p:blipFill>
        <p:spPr>
          <a:xfrm>
            <a:off x="6655272" y="1728232"/>
            <a:ext cx="3971926" cy="185969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8473096-E2C2-4321-A345-5D8FC8730260}"/>
              </a:ext>
            </a:extLst>
          </p:cNvPr>
          <p:cNvSpPr txBox="1"/>
          <p:nvPr/>
        </p:nvSpPr>
        <p:spPr>
          <a:xfrm>
            <a:off x="455173" y="4659000"/>
            <a:ext cx="99871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--------------------------------------------------------------------------------------------------------------------------------</a:t>
            </a:r>
            <a:endParaRPr lang="en-US" altLang="zh-CN" sz="1800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for (int ii = 0; ii &lt; </a:t>
            </a:r>
            <a:r>
              <a:rPr lang="en-US" altLang="zh-CN" sz="18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column_size</a:t>
            </a:r>
            <a:r>
              <a:rPr lang="en-US" altLang="zh-CN" sz="18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 ii++) {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for (int j = 0; j &lt; </a:t>
            </a:r>
            <a:r>
              <a:rPr lang="en-US" altLang="zh-CN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row_size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j++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 {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sub_result2[j] = temp[(ii + j) &lt; </a:t>
            </a:r>
            <a:r>
              <a:rPr lang="en-US" altLang="zh-CN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row_size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? ii + j + </a:t>
            </a:r>
            <a:r>
              <a:rPr lang="en-US" altLang="zh-CN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row_size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 j : ii + j + </a:t>
            </a:r>
            <a:r>
              <a:rPr lang="en-US" altLang="zh-CN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row_size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 (j - 1)];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……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--------------------------------------------------------------------------------------------------------------------------------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7B82AE-42EB-4E89-9654-43A0B6B7EB27}"/>
              </a:ext>
            </a:extLst>
          </p:cNvPr>
          <p:cNvSpPr txBox="1"/>
          <p:nvPr/>
        </p:nvSpPr>
        <p:spPr>
          <a:xfrm>
            <a:off x="6574327" y="3535825"/>
            <a:ext cx="4555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x 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，再计算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element-wise product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取对角元素加在累加器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少了大量旋转，约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42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0" y="961022"/>
            <a:ext cx="12192000" cy="0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57212" y="25313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HLS</a:t>
            </a:r>
            <a:endParaRPr kumimoji="1" lang="zh-CN" altLang="en-US" sz="4000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D4C5B5-EFDE-4BA7-90E0-BB30E7495AD0}"/>
              </a:ext>
            </a:extLst>
          </p:cNvPr>
          <p:cNvSpPr txBox="1"/>
          <p:nvPr/>
        </p:nvSpPr>
        <p:spPr>
          <a:xfrm>
            <a:off x="557212" y="1013367"/>
            <a:ext cx="782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Matrix-vector multiplication optimization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(Gazelle: diagonal)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2A7DE9-A48F-4F6C-9FE7-810776D93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4257"/>
            <a:ext cx="12192000" cy="35989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6560851-FE52-4CFF-8893-E804E7E302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785" b="34528"/>
          <a:stretch/>
        </p:blipFill>
        <p:spPr>
          <a:xfrm>
            <a:off x="8220074" y="3793525"/>
            <a:ext cx="3971926" cy="185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0" y="961022"/>
            <a:ext cx="12192000" cy="0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57212" y="253136"/>
            <a:ext cx="2227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Protocols</a:t>
            </a:r>
            <a:endParaRPr kumimoji="1" lang="zh-CN" altLang="en-US" sz="4000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D4C5B5-EFDE-4BA7-90E0-BB30E7495AD0}"/>
              </a:ext>
            </a:extLst>
          </p:cNvPr>
          <p:cNvSpPr txBox="1"/>
          <p:nvPr/>
        </p:nvSpPr>
        <p:spPr>
          <a:xfrm>
            <a:off x="557212" y="961594"/>
            <a:ext cx="367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密文</a:t>
            </a:r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密文计算适用的场景</a:t>
            </a:r>
            <a:endParaRPr lang="en-US" altLang="zh-CN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F75A92-A280-4E70-A6A3-2F0DE98A2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17" t="18468" r="13153" b="3692"/>
          <a:stretch/>
        </p:blipFill>
        <p:spPr>
          <a:xfrm>
            <a:off x="557212" y="1423259"/>
            <a:ext cx="6833288" cy="53382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D6647DE-F913-47F9-9131-5D49A2D0F1D3}"/>
              </a:ext>
            </a:extLst>
          </p:cNvPr>
          <p:cNvSpPr txBox="1"/>
          <p:nvPr/>
        </p:nvSpPr>
        <p:spPr>
          <a:xfrm>
            <a:off x="9267567" y="1124466"/>
            <a:ext cx="1685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论文中：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明文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密文乘法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向量乘法</a:t>
            </a:r>
          </a:p>
        </p:txBody>
      </p:sp>
    </p:spTree>
    <p:extLst>
      <p:ext uri="{BB962C8B-B14F-4D97-AF65-F5344CB8AC3E}">
        <p14:creationId xmlns:p14="http://schemas.microsoft.com/office/powerpoint/2010/main" val="22258040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66a222a-6084-4e72-9e1d-c1defd89ea01"/>
  <p:tag name="COMMONDATA" val="eyJoZGlkIjoiNWQ1ZjIzMTA3MTQxZTE5Y2E5Yzk3YTU0YTA0MDk5Y2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4956</TotalTime>
  <Words>393</Words>
  <Application>Microsoft Office PowerPoint</Application>
  <PresentationFormat>宽屏</PresentationFormat>
  <Paragraphs>76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薛宇飞</dc:creator>
  <cp:lastModifiedBy>薛宇飞</cp:lastModifiedBy>
  <cp:revision>40</cp:revision>
  <dcterms:created xsi:type="dcterms:W3CDTF">2023-03-30T00:15:00Z</dcterms:created>
  <dcterms:modified xsi:type="dcterms:W3CDTF">2023-04-26T11:34:22Z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7C75852A62B74963AC48EBD5C1D1F7F8</vt:lpwstr>
  </property>
  <property fmtid="{D5CDD505-2E9C-101B-9397-08002B2CF9AE}" pid="3" name="KSOProductBuildVer">
    <vt:lpwstr>2052-11.1.0.13703</vt:lpwstr>
  </property>
</Properties>
</file>