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tif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E5094-DC78-BB40-A066-FB0C919C1ED1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F6425-51AA-764B-94DA-5689BD4DA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2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打个比方，一家人花的钱有点多，但是不知道原因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F6425-51AA-764B-94DA-5689BD4DA2D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34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90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9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1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99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9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50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69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71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33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4176-E47F-C24C-9D3B-09A9308E8A0F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ECA6-7110-DD4D-A1CF-CFB70E496D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29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96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judging the read unique is not just relying on all its</a:t>
            </a:r>
            <a:r>
              <a:rPr lang="zh-CN" altLang="en-US" dirty="0"/>
              <a:t> </a:t>
            </a:r>
            <a:r>
              <a:rPr lang="en-US" altLang="zh-CN" dirty="0"/>
              <a:t>entire sequence</a:t>
            </a:r>
            <a:r>
              <a:rPr lang="zh-CN" altLang="en-US" dirty="0"/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050473" y="3758192"/>
            <a:ext cx="1030778" cy="16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08364" y="4105102"/>
            <a:ext cx="4073236" cy="102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9489480">
            <a:off x="2945475" y="3451861"/>
            <a:ext cx="1030778" cy="1607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885035">
            <a:off x="1129910" y="3478038"/>
            <a:ext cx="1030778" cy="1607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rot="10800000">
            <a:off x="1108364" y="4417102"/>
            <a:ext cx="4015331" cy="782904"/>
            <a:chOff x="-63006" y="3780820"/>
            <a:chExt cx="4015331" cy="782904"/>
          </a:xfrm>
        </p:grpSpPr>
        <p:sp>
          <p:nvSpPr>
            <p:cNvPr id="8" name="矩形 7"/>
            <p:cNvSpPr/>
            <p:nvPr/>
          </p:nvSpPr>
          <p:spPr>
            <a:xfrm>
              <a:off x="2026545" y="4403012"/>
              <a:ext cx="1030778" cy="160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9489480">
              <a:off x="2921547" y="4096681"/>
              <a:ext cx="1030778" cy="16071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885035">
              <a:off x="-63006" y="3780820"/>
              <a:ext cx="2295964" cy="1739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096000" y="278407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666666"/>
                </a:solidFill>
                <a:latin typeface="Arial" panose="020B0604020202020204" pitchFamily="34" charset="0"/>
              </a:rPr>
              <a:t>Local alignment example</a:t>
            </a:r>
            <a:endParaRPr lang="en-US" altLang="zh-CN" b="1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28" y="3403270"/>
            <a:ext cx="5857918" cy="1709750"/>
          </a:xfrm>
          <a:prstGeom prst="rect">
            <a:avLst/>
          </a:prstGeom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223461" y="5567453"/>
            <a:ext cx="23788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--sensitive-local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7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between </a:t>
            </a:r>
            <a:r>
              <a:rPr lang="en-US" altLang="zh-CN" dirty="0">
                <a:solidFill>
                  <a:srgbClr val="FF0000"/>
                </a:solidFill>
              </a:rPr>
              <a:t>--end-to-end </a:t>
            </a:r>
            <a:r>
              <a:rPr lang="en-US" altLang="zh-CN" dirty="0"/>
              <a:t>mode</a:t>
            </a:r>
            <a:br>
              <a:rPr lang="en-US" altLang="zh-CN" dirty="0"/>
            </a:br>
            <a:r>
              <a:rPr lang="en-US" altLang="zh-CN" dirty="0"/>
              <a:t>                    with        </a:t>
            </a:r>
            <a:r>
              <a:rPr lang="en-US" altLang="zh-CN" dirty="0">
                <a:solidFill>
                  <a:srgbClr val="FF0000"/>
                </a:solidFill>
              </a:rPr>
              <a:t>--local </a:t>
            </a:r>
            <a:r>
              <a:rPr lang="en-US" altLang="zh-CN" dirty="0"/>
              <a:t>mode</a:t>
            </a:r>
            <a:endParaRPr lang="zh-CN" altLang="en-US" dirty="0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375719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Percent_Duplication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--end-to-end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--local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050473" y="3758192"/>
            <a:ext cx="1030778" cy="16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8364" y="4105102"/>
            <a:ext cx="4073236" cy="102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9489480">
            <a:off x="2945475" y="3451861"/>
            <a:ext cx="1030778" cy="1607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885035">
            <a:off x="1129910" y="3478038"/>
            <a:ext cx="1030778" cy="1607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rot="10800000">
            <a:off x="1108364" y="4417102"/>
            <a:ext cx="4015331" cy="782904"/>
            <a:chOff x="-63006" y="3780820"/>
            <a:chExt cx="4015331" cy="782904"/>
          </a:xfrm>
        </p:grpSpPr>
        <p:sp>
          <p:nvSpPr>
            <p:cNvPr id="13" name="矩形 12"/>
            <p:cNvSpPr/>
            <p:nvPr/>
          </p:nvSpPr>
          <p:spPr>
            <a:xfrm>
              <a:off x="2026545" y="4403012"/>
              <a:ext cx="1030778" cy="160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9489480">
              <a:off x="2921547" y="4096681"/>
              <a:ext cx="1030778" cy="16071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885035">
              <a:off x="-63006" y="3780820"/>
              <a:ext cx="2295964" cy="1739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5573777" y="3747108"/>
            <a:ext cx="5387846" cy="111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The unique read judged as duplicated read hardly happen?</a:t>
            </a:r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5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 why is duplication percentage </a:t>
            </a:r>
            <a:r>
              <a:rPr lang="en-US" altLang="zh-CN" dirty="0" err="1"/>
              <a:t>sooo</a:t>
            </a:r>
            <a:r>
              <a:rPr lang="en-US" altLang="zh-CN" dirty="0"/>
              <a:t>...so high, &gt;1-30.83%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perform </a:t>
            </a:r>
            <a:r>
              <a:rPr lang="en-US" altLang="zh-CN" dirty="0" err="1"/>
              <a:t>de_dup</a:t>
            </a:r>
            <a:r>
              <a:rPr lang="en-US" altLang="zh-CN" dirty="0"/>
              <a:t> operation</a:t>
            </a:r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311822"/>
              </p:ext>
            </p:extLst>
          </p:nvPr>
        </p:nvGraphicFramePr>
        <p:xfrm>
          <a:off x="838200" y="2755016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Chr_Num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read1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read2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read2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838200" y="4650563"/>
            <a:ext cx="11049000" cy="111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Count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reads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which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are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unique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as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flag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equals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to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0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when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chr_num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location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are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same,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dup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profiling</a:t>
            </a:r>
          </a:p>
          <a:p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5619856"/>
            <a:ext cx="10134600" cy="111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Count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reads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when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chr_num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location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are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same,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de_dup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profiling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kumimoji="1" lang="en-US" altLang="zh-CN" sz="28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7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Duplication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3760"/>
            <a:ext cx="10515600" cy="1926659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270947" y="3883491"/>
            <a:ext cx="3044253" cy="658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dup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profiling</a:t>
            </a:r>
          </a:p>
          <a:p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84623"/>
            <a:ext cx="10058400" cy="186524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270946" y="6421739"/>
            <a:ext cx="5637552" cy="658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de_dup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profiling</a:t>
            </a:r>
          </a:p>
          <a:p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1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locus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de_dup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</a:t>
            </a: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57594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locus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Read_count_dup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Read_count_dedup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Dedup_rate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5/6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6/7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6/8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838200" y="3751153"/>
            <a:ext cx="11887200" cy="242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Add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new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columns,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dedep_rate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(dup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mr-IN" altLang="zh-CN" sz="2800" dirty="0">
                <a:latin typeface="Menlo" charset="0"/>
                <a:ea typeface="Menlo" charset="0"/>
                <a:cs typeface="Menlo" charset="0"/>
              </a:rPr>
              <a:t>–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dedup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)/</a:t>
            </a:r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dedup</a:t>
            </a:r>
            <a:endParaRPr kumimoji="1" lang="en-US" altLang="zh-CN" sz="28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Actually,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duplication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percentage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endParaRPr kumimoji="1" lang="en-US" altLang="zh-CN" sz="28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dup.all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mr-IN" altLang="zh-CN" sz="2800" dirty="0">
                <a:latin typeface="Menlo" charset="0"/>
                <a:ea typeface="Menlo" charset="0"/>
                <a:cs typeface="Menlo" charset="0"/>
              </a:rPr>
              <a:t>–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dedup.all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)/</a:t>
            </a:r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dedup.all</a:t>
            </a:r>
            <a:endParaRPr kumimoji="1" lang="en-US" altLang="zh-CN" sz="2800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sz="28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dedep_rate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represent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refined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duplication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percentage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kumimoji="1" lang="en-US" altLang="zh-CN" sz="28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6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025"/>
            <a:ext cx="10515600" cy="1961364"/>
          </a:xfrm>
        </p:spPr>
      </p:pic>
    </p:spTree>
    <p:extLst>
      <p:ext uri="{BB962C8B-B14F-4D97-AF65-F5344CB8AC3E}">
        <p14:creationId xmlns:p14="http://schemas.microsoft.com/office/powerpoint/2010/main" val="74541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62994"/>
            <a:ext cx="7772400" cy="3276600"/>
          </a:xfrm>
        </p:spPr>
      </p:pic>
    </p:spTree>
    <p:extLst>
      <p:ext uri="{BB962C8B-B14F-4D97-AF65-F5344CB8AC3E}">
        <p14:creationId xmlns:p14="http://schemas.microsoft.com/office/powerpoint/2010/main" val="444463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zh-CN" dirty="0" err="1"/>
              <a:t>reproducibility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5110"/>
            <a:ext cx="10515600" cy="1961364"/>
          </a:xfrm>
        </p:spPr>
      </p:pic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6822"/>
            <a:ext cx="10515600" cy="1961364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330908" y="3291354"/>
            <a:ext cx="3044253" cy="658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Sample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330907" y="6064133"/>
            <a:ext cx="3044253" cy="658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Sample</a:t>
            </a:r>
            <a:r>
              <a:rPr kumimoji="1" lang="zh-CN" altLang="en-US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2</a:t>
            </a:r>
          </a:p>
          <a:p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4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zh-CN" dirty="0" err="1"/>
              <a:t>reproducibility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66" y="1690688"/>
            <a:ext cx="4455829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30" y="1617293"/>
            <a:ext cx="4530987" cy="44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Menlo" charset="0"/>
                <a:ea typeface="Menlo" charset="0"/>
                <a:cs typeface="Menlo" charset="0"/>
              </a:rPr>
              <a:t>Seqs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Duplication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contributes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to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high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duplication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percentage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Duplication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percentage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can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be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refined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The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impact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of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>
                <a:latin typeface="Menlo" charset="0"/>
                <a:ea typeface="Menlo" charset="0"/>
                <a:cs typeface="Menlo" charset="0"/>
              </a:rPr>
              <a:t>Seqs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Duplication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on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duplication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percentage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is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unknown.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Assuming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Picard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works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well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for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aligned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reads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duplication,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the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impact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is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full.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6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⚠️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Duplication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Problem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Isoform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Problem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2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1373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?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229656"/>
              </p:ext>
            </p:extLst>
          </p:nvPr>
        </p:nvGraphicFramePr>
        <p:xfrm>
          <a:off x="838200" y="937056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Percent_Duplication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SRR6481081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9315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SRR6481082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0.9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SRR6481083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0.9159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SRR6481084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0.9445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SRR6481085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0.8255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SRR6481086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0.9101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SRR6481087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0.8177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SRR6481088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0.9146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06504" y="3809609"/>
            <a:ext cx="353173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dup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Read1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chr1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11111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ATCG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Read2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chr1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22222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GCTA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Read3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chr1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33333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AAAA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strike="sngStrike" dirty="0">
                <a:solidFill>
                  <a:srgbClr val="FF0000"/>
                </a:solidFill>
                <a:latin typeface="Menlo-Regular" charset="0"/>
              </a:rPr>
              <a:t>Read4</a:t>
            </a:r>
            <a:r>
              <a:rPr lang="zh-CN" altLang="en-US" strike="sngStrike" dirty="0">
                <a:solidFill>
                  <a:srgbClr val="FF0000"/>
                </a:solidFill>
                <a:latin typeface="Menlo-Regular" charset="0"/>
              </a:rPr>
              <a:t>  </a:t>
            </a:r>
            <a:r>
              <a:rPr lang="en-US" altLang="zh-CN" strike="sngStrike" dirty="0">
                <a:solidFill>
                  <a:srgbClr val="FF0000"/>
                </a:solidFill>
                <a:latin typeface="Menlo-Regular" charset="0"/>
              </a:rPr>
              <a:t>chr1</a:t>
            </a:r>
            <a:r>
              <a:rPr lang="zh-CN" altLang="en-US" strike="sngStrike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en-US" altLang="zh-CN" strike="sngStrike" dirty="0">
                <a:solidFill>
                  <a:srgbClr val="FF0000"/>
                </a:solidFill>
                <a:latin typeface="Menlo-Regular" charset="0"/>
              </a:rPr>
              <a:t>33333</a:t>
            </a:r>
            <a:r>
              <a:rPr lang="zh-CN" altLang="en-US" strike="sngStrike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en-US" altLang="zh-CN" strike="sngStrike" dirty="0">
                <a:solidFill>
                  <a:srgbClr val="FF0000"/>
                </a:solidFill>
                <a:latin typeface="Menlo-Regular" charset="0"/>
              </a:rPr>
              <a:t>AAAA</a:t>
            </a:r>
            <a:r>
              <a:rPr lang="zh-CN" altLang="en-US" strike="sngStrike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mr-IN" altLang="zh-CN" strike="sngStrike" dirty="0">
                <a:solidFill>
                  <a:srgbClr val="FF0000"/>
                </a:solidFill>
                <a:latin typeface="Menlo-Regular" charset="0"/>
              </a:rPr>
              <a:t>…</a:t>
            </a:r>
            <a:endParaRPr lang="en-US" altLang="zh-CN" strike="sngStrike" dirty="0">
              <a:solidFill>
                <a:srgbClr val="FF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Read5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chr1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55555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CTAC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23474" y="3809609"/>
            <a:ext cx="353173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   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latin typeface="Menlo-Regular" charset="0"/>
              </a:rPr>
              <a:t>de_dup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 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Read1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chr1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11111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ATCG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Read2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chr1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22222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GCTA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Read3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chr1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33333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AAAA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Read5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chr1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55555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CTAC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23474" y="6302599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Percent_Duplication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1/5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9888361" y="475391"/>
            <a:ext cx="2581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Quake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8/15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How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to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confirm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it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/>
          <a:lstStyle/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check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untrimmed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reads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if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unique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or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not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have</a:t>
            </a:r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a detailed understanding of the </a:t>
            </a:r>
            <a:r>
              <a:rPr kumimoji="1" lang="en-US" altLang="zh-CN" dirty="0" err="1">
                <a:latin typeface="Menlo" charset="0"/>
                <a:ea typeface="Menlo" charset="0"/>
                <a:cs typeface="Menlo" charset="0"/>
              </a:rPr>
              <a:t>de_dup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process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0" y="4350771"/>
            <a:ext cx="12192000" cy="2188030"/>
            <a:chOff x="838200" y="4495799"/>
            <a:chExt cx="11244943" cy="19056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95799"/>
              <a:ext cx="3215983" cy="190463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3" y="4495799"/>
              <a:ext cx="5167619" cy="190463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802" y="4495799"/>
              <a:ext cx="2861341" cy="1905653"/>
            </a:xfrm>
            <a:prstGeom prst="rect">
              <a:avLst/>
            </a:prstGeom>
          </p:spPr>
        </p:pic>
      </p:grpSp>
      <p:sp>
        <p:nvSpPr>
          <p:cNvPr id="9" name="标题 1"/>
          <p:cNvSpPr txBox="1">
            <a:spLocks/>
          </p:cNvSpPr>
          <p:nvPr/>
        </p:nvSpPr>
        <p:spPr>
          <a:xfrm>
            <a:off x="0" y="2969663"/>
            <a:ext cx="13865901" cy="252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800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sz="28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28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Ice(solid)</a:t>
            </a:r>
            <a:r>
              <a:rPr kumimoji="1" lang="zh-CN" altLang="en-US" sz="28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melting</a:t>
            </a:r>
            <a:r>
              <a:rPr kumimoji="1" lang="zh-CN" alt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and flow</a:t>
            </a:r>
            <a:r>
              <a:rPr kumimoji="1" lang="zh-CN" altLang="en-US" sz="28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kumimoji="1" lang="en-US" altLang="zh-CN" sz="28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water</a:t>
            </a:r>
            <a:r>
              <a:rPr kumimoji="1" lang="zh-CN" altLang="en-US" sz="28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3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Menlo" charset="0"/>
                <a:ea typeface="Menlo" charset="0"/>
                <a:cs typeface="Menlo" charset="0"/>
              </a:rPr>
              <a:t>Seqs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Duplication level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25" y="1531599"/>
            <a:ext cx="5852549" cy="4351338"/>
          </a:xfr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135287" y="5904720"/>
            <a:ext cx="5056713" cy="111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How to understand?</a:t>
            </a:r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enlo"/>
              </a:rPr>
              <a:t> An example</a:t>
            </a:r>
            <a:endParaRPr lang="zh-CN" altLang="en-US" dirty="0">
              <a:latin typeface="Menlo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3" r="361"/>
          <a:stretch/>
        </p:blipFill>
        <p:spPr>
          <a:xfrm>
            <a:off x="2652114" y="2236516"/>
            <a:ext cx="6210042" cy="2267566"/>
          </a:xfr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21846"/>
              </p:ext>
            </p:extLst>
          </p:nvPr>
        </p:nvGraphicFramePr>
        <p:xfrm>
          <a:off x="1764098" y="477806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539975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90631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29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8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Total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10/20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10/20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6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Unique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10/11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1/11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74944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1647985" y="1450345"/>
            <a:ext cx="8360226" cy="512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Fastq</a:t>
            </a:r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: 10 unique reads + 1 read present 10 times</a:t>
            </a:r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4098" y="6164576"/>
            <a:ext cx="7074801" cy="512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55% = 11/20 in the header</a:t>
            </a:r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6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Check reads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25" y="1531599"/>
            <a:ext cx="5852549" cy="4351338"/>
          </a:xfr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045377" y="5877257"/>
            <a:ext cx="4966772" cy="111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How to understand?</a:t>
            </a:r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21086" y="1561860"/>
            <a:ext cx="437321" cy="22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849074" y="4623116"/>
            <a:ext cx="1124542" cy="9371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9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7030" y="1204397"/>
            <a:ext cx="176202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latin typeface="Menlo-Regular" charset="0"/>
              </a:rPr>
              <a:t>Fastq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          file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ATCG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GCTA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…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AAAA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Menlo-Regular" charset="0"/>
              </a:rPr>
              <a:t>…</a:t>
            </a:r>
          </a:p>
          <a:p>
            <a:pPr>
              <a:defRPr/>
            </a:pPr>
            <a:r>
              <a:rPr lang="en-US" altLang="zh-CN" strike="sngStrike" dirty="0">
                <a:solidFill>
                  <a:srgbClr val="FF0000"/>
                </a:solidFill>
                <a:latin typeface="Menlo-Regular" charset="0"/>
              </a:rPr>
              <a:t>AAAA</a:t>
            </a:r>
            <a:r>
              <a:rPr lang="zh-CN" altLang="en-US" strike="sngStrike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mr-IN" altLang="zh-CN" strike="sngStrike" dirty="0">
                <a:solidFill>
                  <a:srgbClr val="FF0000"/>
                </a:solidFill>
                <a:latin typeface="Menlo-Regular" charset="0"/>
              </a:rPr>
              <a:t>…</a:t>
            </a:r>
            <a:endParaRPr lang="en-US" altLang="zh-CN" strike="sngStrike" dirty="0">
              <a:solidFill>
                <a:srgbClr val="FF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CTAC</a:t>
            </a: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…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TCAG …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38513" y="2874608"/>
            <a:ext cx="7809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   </a:t>
            </a:r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~20%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09122" y="2409549"/>
            <a:ext cx="443002" cy="774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09122" y="4049613"/>
            <a:ext cx="443002" cy="774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08521" y="3183873"/>
            <a:ext cx="443002" cy="8657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3328188" y="3183873"/>
            <a:ext cx="73834" cy="865740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500558" y="2874608"/>
            <a:ext cx="8456780" cy="111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Preliminary Conclusion</a:t>
            </a:r>
          </a:p>
          <a:p>
            <a:endParaRPr kumimoji="1" lang="en-US" altLang="zh-CN" sz="28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FASTQ files contain </a:t>
            </a:r>
          </a:p>
          <a:p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duplicated reads</a:t>
            </a:r>
          </a:p>
          <a:p>
            <a:endParaRPr kumimoji="1" lang="en-US" altLang="zh-CN" sz="28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583084" y="1307869"/>
            <a:ext cx="0" cy="464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7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Abnormal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87829" y="5184779"/>
            <a:ext cx="8683324" cy="111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Menlo" charset="0"/>
                <a:ea typeface="Menlo" charset="0"/>
                <a:cs typeface="Menlo" charset="0"/>
              </a:rPr>
              <a:t>But how the number 30.83% in the header is unequal to the number calculate by Picard </a:t>
            </a:r>
            <a:r>
              <a:rPr kumimoji="1" lang="en-US" altLang="zh-CN" sz="2800" dirty="0" err="1">
                <a:latin typeface="Menlo" charset="0"/>
                <a:ea typeface="Menlo" charset="0"/>
                <a:cs typeface="Menlo" charset="0"/>
              </a:rPr>
              <a:t>MarkDuplicate</a:t>
            </a:r>
            <a:endParaRPr kumimoji="1" lang="en-US" altLang="zh-CN" sz="28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2551"/>
              </p:ext>
            </p:extLst>
          </p:nvPr>
        </p:nvGraphicFramePr>
        <p:xfrm>
          <a:off x="987829" y="1912447"/>
          <a:ext cx="52476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271">
                <a:tc>
                  <a:txBody>
                    <a:bodyPr/>
                    <a:lstStyle/>
                    <a:p>
                      <a:r>
                        <a:rPr lang="en-US" altLang="zh-CN" dirty="0"/>
                        <a:t>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Percent_Duplication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SRR6481081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800" dirty="0">
                          <a:solidFill>
                            <a:srgbClr val="000000"/>
                          </a:solidFill>
                          <a:latin typeface="Menlo-Regular" charset="0"/>
                        </a:rPr>
                        <a:t>0.876976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5966"/>
            <a:ext cx="4959626" cy="550232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987829" y="3816375"/>
            <a:ext cx="8456780" cy="111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1-0.8769 != 30.83%</a:t>
            </a:r>
          </a:p>
        </p:txBody>
      </p:sp>
    </p:spTree>
    <p:extLst>
      <p:ext uri="{BB962C8B-B14F-4D97-AF65-F5344CB8AC3E}">
        <p14:creationId xmlns:p14="http://schemas.microsoft.com/office/powerpoint/2010/main" val="100668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485</Words>
  <Application>Microsoft Macintosh PowerPoint</Application>
  <PresentationFormat>宽屏</PresentationFormat>
  <Paragraphs>166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DengXian</vt:lpstr>
      <vt:lpstr>DengXian Light</vt:lpstr>
      <vt:lpstr>Arial</vt:lpstr>
      <vt:lpstr>Courier New</vt:lpstr>
      <vt:lpstr>Menlo</vt:lpstr>
      <vt:lpstr>Menlo-Regular</vt:lpstr>
      <vt:lpstr>Office 主题</vt:lpstr>
      <vt:lpstr>PowerPoint 演示文稿</vt:lpstr>
      <vt:lpstr>⚠️</vt:lpstr>
      <vt:lpstr>?</vt:lpstr>
      <vt:lpstr>How to confirm it</vt:lpstr>
      <vt:lpstr>Seqs Duplication level</vt:lpstr>
      <vt:lpstr> An example</vt:lpstr>
      <vt:lpstr>Check reads</vt:lpstr>
      <vt:lpstr>PowerPoint 演示文稿</vt:lpstr>
      <vt:lpstr>Abnormal</vt:lpstr>
      <vt:lpstr> </vt:lpstr>
      <vt:lpstr>Comparison between --end-to-end mode                     with        --local mode</vt:lpstr>
      <vt:lpstr>So why is duplication percentage sooo...so high, &gt;1-30.83%</vt:lpstr>
      <vt:lpstr>Genomic Duplication Profiling</vt:lpstr>
      <vt:lpstr>To search for locus where de_dup to a large extend</vt:lpstr>
      <vt:lpstr>PowerPoint 演示文稿</vt:lpstr>
      <vt:lpstr>locus type Duplication Profiling</vt:lpstr>
      <vt:lpstr>reproducibility</vt:lpstr>
      <vt:lpstr>reproducibility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宇锋谢</dc:creator>
  <cp:lastModifiedBy>谢 宇锋</cp:lastModifiedBy>
  <cp:revision>34</cp:revision>
  <dcterms:created xsi:type="dcterms:W3CDTF">2018-11-14T08:16:11Z</dcterms:created>
  <dcterms:modified xsi:type="dcterms:W3CDTF">2018-12-01T07:55:25Z</dcterms:modified>
</cp:coreProperties>
</file>