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5702" r:id="rId1"/>
  </p:sldMasterIdLst>
  <p:notesMasterIdLst>
    <p:notesMasterId r:id="rId5"/>
  </p:notesMasterIdLst>
  <p:handoutMasterIdLst>
    <p:handoutMasterId r:id="rId6"/>
  </p:handoutMasterIdLst>
  <p:sldIdLst>
    <p:sldId id="1306" r:id="rId2"/>
    <p:sldId id="1286" r:id="rId3"/>
    <p:sldId id="1307" r:id="rId4"/>
  </p:sldIdLst>
  <p:sldSz cx="9144000" cy="6858000" type="screen4x3"/>
  <p:notesSz cx="6669088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A2704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A2704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A2704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A2704"/>
        </a:solidFill>
        <a:latin typeface="Arial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0" clrIdx="0"/>
  <p:cmAuthor id="1" name="chenzy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00"/>
    <a:srgbClr val="FFFF99"/>
    <a:srgbClr val="003300"/>
    <a:srgbClr val="008000"/>
    <a:srgbClr val="003366"/>
    <a:srgbClr val="000066"/>
    <a:srgbClr val="66FF33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0" autoAdjust="0"/>
    <p:restoredTop sz="89630" autoAdjust="0"/>
  </p:normalViewPr>
  <p:slideViewPr>
    <p:cSldViewPr>
      <p:cViewPr varScale="1">
        <p:scale>
          <a:sx n="119" d="100"/>
          <a:sy n="119" d="100"/>
        </p:scale>
        <p:origin x="11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20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08F4921-C51D-49A8-8D26-C9A36C1920DC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980E8FA-6FC2-4B27-B159-8B6723D717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99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396302A-CFAA-4BE5-83F9-E44C7129ED9A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9EFE58E-1B5A-4A7E-8E03-1DB3B247A0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89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8D5A40-685B-4851-9148-19471223B4DB}" type="datetime1">
              <a:rPr lang="zh-CN" altLang="en-US" smtClean="0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0489C-0D0B-44A9-8064-E03206FCC99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D666B-8269-4FB8-B13D-9E316EA82E12}" type="datetime1">
              <a:rPr lang="zh-CN" altLang="en-US" smtClean="0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21C60-792D-40E2-8917-E263D06DE5D7}" type="datetime1">
              <a:rPr lang="zh-CN" altLang="en-US" smtClean="0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58361-5A13-497A-8B4E-8FEC281245A4}" type="datetime1">
              <a:rPr lang="zh-CN" altLang="en-US" smtClean="0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BE4F8E-5AE1-43CC-BD4F-B5E6D27D8DA3}" type="datetime1">
              <a:rPr lang="zh-CN" altLang="en-US" smtClean="0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23658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545038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592F8A-EE8E-460D-9D29-68D0BAA8AB18}" type="datetime1">
              <a:rPr lang="zh-CN" altLang="en-US" smtClean="0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E5FBA-B8E2-45B4-A106-350BAF8FCF13}" type="datetime1">
              <a:rPr lang="zh-CN" altLang="en-US" smtClean="0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D7ECE6-A99C-4B8F-A384-BA99EAA90741}" type="datetime1">
              <a:rPr lang="zh-CN" altLang="en-US" smtClean="0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BDCB34-7DBE-4767-87E0-158278F60A97}" type="datetime1">
              <a:rPr lang="zh-CN" altLang="en-US" smtClean="0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A877D-6939-456F-8107-7DD727CFE7BC}" type="datetime1">
              <a:rPr lang="zh-CN" altLang="en-US" smtClean="0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6E95FF-4ADD-4B08-978D-91FB98898C38}" type="datetime1">
              <a:rPr lang="zh-CN" altLang="en-US" smtClean="0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8EDA37-F8C5-4688-9D54-BF6E27492CB1}" type="datetime1">
              <a:rPr lang="zh-CN" altLang="en-US" smtClean="0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AFF1DE-EEE8-437C-A843-E0D864A24C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/43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3" r:id="rId1"/>
    <p:sldLayoutId id="2147485704" r:id="rId2"/>
    <p:sldLayoutId id="2147485705" r:id="rId3"/>
    <p:sldLayoutId id="2147485706" r:id="rId4"/>
    <p:sldLayoutId id="2147485707" r:id="rId5"/>
    <p:sldLayoutId id="2147485708" r:id="rId6"/>
    <p:sldLayoutId id="2147485709" r:id="rId7"/>
    <p:sldLayoutId id="2147485710" r:id="rId8"/>
    <p:sldLayoutId id="2147485711" r:id="rId9"/>
    <p:sldLayoutId id="2147485712" r:id="rId10"/>
    <p:sldLayoutId id="214748571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CN" altLang="en-US" sz="3600" b="1" kern="1200" dirty="0">
          <a:solidFill>
            <a:sysClr val="windowText" lastClr="0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1" descr="H:\天区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" b="1793"/>
          <a:stretch>
            <a:fillRect/>
          </a:stretch>
        </p:blipFill>
        <p:spPr bwMode="auto">
          <a:xfrm>
            <a:off x="4860032" y="4318910"/>
            <a:ext cx="3672408" cy="24944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4000"/>
            <a:ext cx="8229600" cy="607539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100000"/>
              <a:tabLst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zh-CN" dirty="0">
                <a:sym typeface="Arial" charset="0"/>
              </a:rPr>
              <a:t>Operations Conditions</a:t>
            </a:r>
            <a:endParaRPr lang="zh-CN" altLang="en-US" dirty="0">
              <a:sym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76056" y="1124744"/>
            <a:ext cx="38884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90000"/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LOS to Sun </a:t>
            </a:r>
            <a:r>
              <a:rPr lang="zh-CN" altLang="en-US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≥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50°</a:t>
            </a:r>
          </a:p>
          <a:p>
            <a:pPr algn="l">
              <a:spcBef>
                <a:spcPts val="200"/>
              </a:spcBef>
              <a:buSzPct val="90000"/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LOS to Moon </a:t>
            </a:r>
            <a:r>
              <a:rPr lang="zh-CN" altLang="en-US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≥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40°</a:t>
            </a:r>
          </a:p>
          <a:p>
            <a:pPr algn="l">
              <a:spcBef>
                <a:spcPts val="200"/>
              </a:spcBef>
              <a:buSzPct val="90000"/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LOS to Earth limbs </a:t>
            </a:r>
            <a:r>
              <a:rPr lang="zh-CN" altLang="en-US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≥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70°/30°</a:t>
            </a:r>
          </a:p>
          <a:p>
            <a:pPr algn="l">
              <a:spcBef>
                <a:spcPts val="200"/>
              </a:spcBef>
              <a:buSzPct val="90000"/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Field stitching</a:t>
            </a:r>
          </a:p>
          <a:p>
            <a:pPr algn="l">
              <a:spcBef>
                <a:spcPts val="200"/>
              </a:spcBef>
              <a:buSzPct val="90000"/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Electricity balance</a:t>
            </a:r>
          </a:p>
          <a:p>
            <a:pPr algn="l">
              <a:spcBef>
                <a:spcPts val="200"/>
              </a:spcBef>
              <a:buSzPct val="9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 Slew rate &amp; settling time</a:t>
            </a:r>
          </a:p>
          <a:p>
            <a:pPr marL="271463" indent="-271463" algn="l">
              <a:spcBef>
                <a:spcPts val="200"/>
              </a:spcBef>
              <a:buSzPct val="9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SAA standby, relay tracking, e</a:t>
            </a:r>
            <a:r>
              <a:rPr lang="en-US" altLang="zh-CN" sz="2200" dirty="0">
                <a:solidFill>
                  <a:srgbClr val="0000CC"/>
                </a:solidFill>
                <a:latin typeface="Calibri"/>
                <a:ea typeface="Arial Unicode MS" pitchFamily="34" charset="-122"/>
                <a:cs typeface="Arial Unicode MS" pitchFamily="34" charset="-122"/>
              </a:rPr>
              <a:t>ngineering down time, o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rbital adjust., docking for maintenance, … </a:t>
            </a:r>
            <a:endParaRPr lang="zh-CN" altLang="en-US" sz="2200" dirty="0">
              <a:solidFill>
                <a:srgbClr val="0000CC"/>
              </a:solidFill>
              <a:latin typeface="+mn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683568" y="1052736"/>
          <a:ext cx="4176464" cy="330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4" imgW="6039902" imgH="4749030" progId="Visio.Drawing.11">
                  <p:embed/>
                </p:oleObj>
              </mc:Choice>
              <mc:Fallback>
                <p:oleObj name="Visio" r:id="rId4" imgW="6039902" imgH="474903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052736"/>
                        <a:ext cx="4176464" cy="3308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>
          <a:xfrm>
            <a:off x="383494" y="4509120"/>
            <a:ext cx="4332522" cy="2178657"/>
            <a:chOff x="959558" y="4562711"/>
            <a:chExt cx="4332522" cy="2178657"/>
          </a:xfrm>
        </p:grpSpPr>
        <p:pic>
          <p:nvPicPr>
            <p:cNvPr id="8" name="图片 22" descr="saa400-20140103.png"/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496" t="6173" r="7339" b="9259"/>
            <a:stretch>
              <a:fillRect/>
            </a:stretch>
          </p:blipFill>
          <p:spPr>
            <a:xfrm>
              <a:off x="959558" y="4562711"/>
              <a:ext cx="4332522" cy="217865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339752" y="5877272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SAA</a:t>
              </a:r>
              <a:endParaRPr lang="zh-CN" altLang="en-US" b="1" dirty="0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pPr>
                <a:defRPr/>
              </a:pPr>
              <a:t>1</a:t>
            </a:fld>
            <a:r>
              <a:rPr lang="en-US" altLang="zh-CN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339600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lang="en-US" altLang="zh-CN" dirty="0">
                <a:sym typeface="Arial" charset="0"/>
              </a:rPr>
              <a:t>Operations Simulations</a:t>
            </a:r>
            <a:endParaRPr lang="zh-CN" altLang="en-US" dirty="0">
              <a:sym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6233" y="4839622"/>
            <a:ext cx="338437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黑体" pitchFamily="49" charset="-122"/>
              </a:rPr>
              <a:t>Th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e Galactic plane &amp; ecliptic plane can be observed!</a:t>
            </a: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  <a:ea typeface="黑体" pitchFamily="49" charset="-122"/>
              </a:rPr>
              <a:t>Wide-Field: 17540 deg^2</a:t>
            </a: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</a:rPr>
              <a:t>Ultra-Deep: 408 deg^2</a:t>
            </a:r>
            <a:endParaRPr lang="zh-CN" altLang="en-US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1" y="990710"/>
            <a:ext cx="5074460" cy="3805845"/>
          </a:xfrm>
          <a:prstGeom prst="rect">
            <a:avLst/>
          </a:prstGeom>
        </p:spPr>
      </p:pic>
      <p:pic>
        <p:nvPicPr>
          <p:cNvPr id="8" name="图片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1184750"/>
            <a:ext cx="3960439" cy="528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pPr>
                <a:defRPr/>
              </a:pPr>
              <a:t>2</a:t>
            </a:fld>
            <a:r>
              <a:rPr lang="en-US" altLang="zh-CN"/>
              <a:t>/43</a:t>
            </a:r>
          </a:p>
        </p:txBody>
      </p:sp>
    </p:spTree>
    <p:extLst>
      <p:ext uri="{BB962C8B-B14F-4D97-AF65-F5344CB8AC3E}">
        <p14:creationId xmlns:p14="http://schemas.microsoft.com/office/powerpoint/2010/main" val="339600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lang="en-US" altLang="zh-CN" dirty="0">
                <a:sym typeface="Arial" charset="0"/>
              </a:rPr>
              <a:t>Operations Simulations</a:t>
            </a:r>
            <a:endParaRPr lang="zh-CN" altLang="en-US" dirty="0">
              <a:sym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  <a:pPr>
                <a:defRPr/>
              </a:pPr>
              <a:t>3</a:t>
            </a:fld>
            <a:r>
              <a:rPr lang="en-US" altLang="zh-CN"/>
              <a:t>/43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7558F-6BCE-AC49-9BF7-684609AA5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2" y="1196752"/>
            <a:ext cx="4416490" cy="3312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32AB1C-8467-8A4F-BD96-E82ACADC0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48" y="1217501"/>
            <a:ext cx="4361160" cy="3270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618181-A7A4-CF4B-8DCA-1D8D3C0E9857}"/>
              </a:ext>
            </a:extLst>
          </p:cNvPr>
          <p:cNvSpPr txBox="1"/>
          <p:nvPr/>
        </p:nvSpPr>
        <p:spPr>
          <a:xfrm>
            <a:off x="1741432" y="4509120"/>
            <a:ext cx="5688632" cy="36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Time between two visits, regardless the filter.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D52725-4976-FD47-A36D-2D42B9E4DEB6}"/>
              </a:ext>
            </a:extLst>
          </p:cNvPr>
          <p:cNvSpPr txBox="1"/>
          <p:nvPr/>
        </p:nvSpPr>
        <p:spPr>
          <a:xfrm>
            <a:off x="467544" y="5085184"/>
            <a:ext cx="8424936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</a:rPr>
              <a:t>Given that the CSS-OS is an LEO mission for large-area survey, it is difficult to schedule visits at a fixed cadence without impacting the survey efficiency. However, it has some time-domain capability, especially for investigations that are insensitive to color.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5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14000"/>
          </a:lnSpc>
          <a:spcBef>
            <a:spcPts val="300"/>
          </a:spcBef>
          <a:defRPr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15926</TotalTime>
  <Words>140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 Unicode MS</vt:lpstr>
      <vt:lpstr>黑体</vt:lpstr>
      <vt:lpstr>宋体</vt:lpstr>
      <vt:lpstr>Arial</vt:lpstr>
      <vt:lpstr>Calibri</vt:lpstr>
      <vt:lpstr>Wingdings</vt:lpstr>
      <vt:lpstr>Office Theme</vt:lpstr>
      <vt:lpstr>Visio</vt:lpstr>
      <vt:lpstr>Operations Conditions</vt:lpstr>
      <vt:lpstr>Operations Simulations</vt:lpstr>
      <vt:lpstr>Operations Simulations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Space Station Optical Survey</dc:title>
  <dc:creator>zhan</dc:creator>
  <cp:lastModifiedBy>Xu Youhua</cp:lastModifiedBy>
  <cp:revision>2498</cp:revision>
  <dcterms:created xsi:type="dcterms:W3CDTF">2011-04-15T09:21:46Z</dcterms:created>
  <dcterms:modified xsi:type="dcterms:W3CDTF">2018-10-30T00:41:15Z</dcterms:modified>
</cp:coreProperties>
</file>