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316" r:id="rId3"/>
    <p:sldId id="1309" r:id="rId4"/>
    <p:sldId id="1286" r:id="rId5"/>
    <p:sldId id="1313" r:id="rId6"/>
    <p:sldId id="1312" r:id="rId7"/>
    <p:sldId id="1307" r:id="rId8"/>
  </p:sldIdLst>
  <p:sldSz cx="9144000" cy="6858000" type="screen4x3"/>
  <p:notesSz cx="6668770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0" clrIdx="0"/>
  <p:cmAuthor id="1" name="chenzy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  <a:srgbClr val="FFFF99"/>
    <a:srgbClr val="003300"/>
    <a:srgbClr val="008000"/>
    <a:srgbClr val="003366"/>
    <a:srgbClr val="000066"/>
    <a:srgbClr val="66FF33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 autoAdjust="0"/>
    <p:restoredTop sz="89630" autoAdjust="0"/>
  </p:normalViewPr>
  <p:slideViewPr>
    <p:cSldViewPr>
      <p:cViewPr varScale="1">
        <p:scale>
          <a:sx n="119" d="100"/>
          <a:sy n="119" d="100"/>
        </p:scale>
        <p:origin x="1184" y="184"/>
      </p:cViewPr>
      <p:guideLst>
        <p:guide orient="horz" pos="2095"/>
        <p:guide pos="2880"/>
      </p:guideLst>
    </p:cSldViewPr>
  </p:slideViewPr>
  <p:outlineViewPr>
    <p:cViewPr>
      <p:scale>
        <a:sx n="33" d="100"/>
        <a:sy n="33" d="100"/>
      </p:scale>
      <p:origin x="6" y="20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408F4921-C51D-49A8-8D26-C9A36C1920D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E980E8FA-6FC2-4B27-B159-8B6723D717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396302A-CFAA-4BE5-83F9-E44C7129ED9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D9EFE58E-1B5A-4A7E-8E03-1DB3B247A0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+mn-lt"/>
                <a:ea typeface="黑体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D5A40-685B-4851-9148-19471223B4D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0489C-0D0B-44A9-8064-E03206FCC99E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D666B-8269-4FB8-B13D-9E316EA82E1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21C60-792D-40E2-8917-E263D06DE5D7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58361-5A13-497A-8B4E-8FEC281245A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E4F8E-5AE1-43CC-BD4F-B5E6D27D8D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23658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5038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592F8A-EE8E-460D-9D29-68D0BAA8AB18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E5FBA-B8E2-45B4-A106-350BAF8FCF13}" type="datetime1">
              <a:rPr lang="zh-CN" altLang="en-US" smtClean="0"/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D7ECE6-A99C-4B8F-A384-BA99EAA90741}" type="datetime1">
              <a:rPr lang="zh-CN" altLang="en-US" smtClean="0"/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BDCB34-7DBE-4767-87E0-158278F60A97}" type="datetime1">
              <a:rPr lang="zh-CN" altLang="en-US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A877D-6939-456F-8107-7DD727CFE7B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E95FF-4ADD-4B08-978D-91FB98898C38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8EDA37-F8C5-4688-9D54-BF6E27492CB1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3600" b="1" kern="1200" dirty="0">
          <a:solidFill>
            <a:sysClr val="windowText" lastClr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16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1600"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1" descr="H:\天区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 b="1793"/>
          <a:stretch>
            <a:fillRect/>
          </a:stretch>
        </p:blipFill>
        <p:spPr bwMode="auto">
          <a:xfrm>
            <a:off x="4860032" y="4318910"/>
            <a:ext cx="3672408" cy="2494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550279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100000"/>
              <a:tabLst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zh-CN" altLang="en-US" dirty="0" smtClean="0">
                <a:sym typeface="Arial" panose="02080604020202020204" pitchFamily="34" charset="0"/>
              </a:rPr>
              <a:t>运行条件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20072" y="1088444"/>
            <a:ext cx="3816424" cy="3708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视轴与太阳夹角 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50°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视轴与月球夹角 ≥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40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</a:t>
            </a: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视轴与地平线夹角≥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70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  <a:sym typeface="Symbol" panose="05050102010706020507"/>
              </a:rPr>
              <a:t>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/30</a:t>
            </a:r>
            <a:r>
              <a:rPr lang="en-US" altLang="zh-CN" sz="2200" dirty="0" smtClean="0">
                <a:solidFill>
                  <a:srgbClr val="0000CC"/>
                </a:solidFill>
                <a:cs typeface="Arial" panose="02080604020202020204" pitchFamily="34" charset="0"/>
                <a:sym typeface="Symbol" panose="05050102010706020507"/>
              </a:rPr>
              <a:t>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视场拼接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望远镜转动与稳定时间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能源平衡，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CMG</a:t>
            </a: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散热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切换中继卫星</a:t>
            </a:r>
            <a:endParaRPr lang="zh-CN" altLang="en-US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南大西洋异常区待机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定期补给、维护、轨控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…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683568" y="1052736"/>
          <a:ext cx="4176464" cy="330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8051800" imgH="6337300" progId="Visio.Drawing.11">
                  <p:embed/>
                </p:oleObj>
              </mc:Choice>
              <mc:Fallback>
                <p:oleObj name="Visio" r:id="rId2" imgW="8051800" imgH="6337300" progId="Visio.Drawing.11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052736"/>
                        <a:ext cx="4176464" cy="33082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383494" y="4509120"/>
            <a:ext cx="4332522" cy="2178657"/>
            <a:chOff x="959558" y="4562711"/>
            <a:chExt cx="4332522" cy="2178657"/>
          </a:xfrm>
        </p:grpSpPr>
        <p:pic>
          <p:nvPicPr>
            <p:cNvPr id="8" name="图片 22" descr="saa400-20140103.png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496" t="6173" r="7339" b="9259"/>
            <a:stretch>
              <a:fillRect/>
            </a:stretch>
          </p:blipFill>
          <p:spPr>
            <a:xfrm>
              <a:off x="959558" y="4562711"/>
              <a:ext cx="4332522" cy="21786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339752" y="5877272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SAA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smtClean="0"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" y="4839335"/>
            <a:ext cx="4773295" cy="174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黑体" pitchFamily="49" charset="-122"/>
              </a:rPr>
              <a:t>Th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e Galactic plane &amp; ecliptic plane can be observed!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Wide-Field: </a:t>
            </a:r>
            <a:r>
              <a:rPr lang="en-US" altLang="en-US" dirty="0">
                <a:solidFill>
                  <a:srgbClr val="0070C0"/>
                </a:solidFill>
                <a:latin typeface="+mn-lt"/>
                <a:ea typeface="黑体" pitchFamily="49" charset="-122"/>
              </a:rPr>
              <a:t>19353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deg^2</a:t>
            </a:r>
            <a:endParaRPr lang="en-US" altLang="zh-CN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Ultra-Deep: 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380    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deg^2</a:t>
            </a:r>
            <a:endParaRPr lang="en-US" altLang="zh-CN" dirty="0">
              <a:solidFill>
                <a:srgbClr val="0070C0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obs-time ~ 62%</a:t>
            </a:r>
            <a:endParaRPr lang="en-US" altLang="zh-CN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7" descr="/home/xyh/WorkSpace/MyPapers/SurveySim-doc/PPT/20181107/normal_mode/beta15/png_E19_b17_gal_center_continous_7yr_beta_15_no_dark_check_C.gifpng_E19_b17_gal_center_continous_7yr_beta_15_no_dark_check_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513" y="1285240"/>
            <a:ext cx="4839970" cy="3630295"/>
          </a:xfrm>
          <a:prstGeom prst="rect">
            <a:avLst/>
          </a:prstGeom>
        </p:spPr>
      </p:pic>
      <p:pic>
        <p:nvPicPr>
          <p:cNvPr id="8" name="图片 1" descr="/home/xyh/WorkSpace/MyPapers/SurveySim-doc/PPT/20181107/normal_mode/beta15/E19_b17_gal_center_continous_7yr_beta_15_no_dark_check.pngE19_b17_gal_center_continous_7yr_beta_15_no_dark_chec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5720" y="969010"/>
            <a:ext cx="3385185" cy="471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sp>
        <p:nvSpPr>
          <p:cNvPr id="19" name="TextBox 18"/>
          <p:cNvSpPr txBox="1"/>
          <p:nvPr/>
        </p:nvSpPr>
        <p:spPr>
          <a:xfrm>
            <a:off x="4824854" y="5764778"/>
            <a:ext cx="4283968" cy="103970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70%</a:t>
            </a:r>
            <a:r>
              <a:rPr lang="zh-CN" altLang="en-US" sz="1800" dirty="0" smtClean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 smtClean="0">
                <a:solidFill>
                  <a:schemeClr val="tx1"/>
                </a:solidFill>
              </a:rPr>
              <a:t>10%</a:t>
            </a:r>
            <a:r>
              <a:rPr lang="zh-CN" altLang="en-US" sz="1800" dirty="0" smtClean="0">
                <a:solidFill>
                  <a:schemeClr val="tx1"/>
                </a:solidFill>
              </a:rPr>
              <a:t>停靠，</a:t>
            </a:r>
            <a:r>
              <a:rPr lang="en-US" altLang="zh-CN" sz="1800" dirty="0" smtClean="0">
                <a:solidFill>
                  <a:schemeClr val="tx1"/>
                </a:solidFill>
              </a:rPr>
              <a:t>20%</a:t>
            </a:r>
            <a:r>
              <a:rPr lang="zh-CN" altLang="en-US" sz="1800" dirty="0" smtClean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限制尚不完备，待研究透彻。有望完成部分黄道、银盘天区。</a:t>
            </a:r>
            <a:endParaRPr lang="zh-CN" alt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smtClean="0"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" y="4839335"/>
            <a:ext cx="4773295" cy="174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黑体" pitchFamily="49" charset="-122"/>
              </a:rPr>
              <a:t>Th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e Galactic plane &amp; ecliptic plane can be observed!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Wide-Field: </a:t>
            </a:r>
            <a:r>
              <a:rPr lang="en-US" altLang="en-US" dirty="0">
                <a:solidFill>
                  <a:srgbClr val="0070C0"/>
                </a:solidFill>
                <a:latin typeface="+mn-lt"/>
                <a:ea typeface="黑体" pitchFamily="49" charset="-122"/>
              </a:rPr>
              <a:t>21988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deg^2</a:t>
            </a:r>
            <a:endParaRPr lang="en-US" altLang="zh-CN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Ultra-Deep: 40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7    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deg^2</a:t>
            </a:r>
            <a:endParaRPr lang="en-US" altLang="zh-CN" dirty="0">
              <a:solidFill>
                <a:srgbClr val="0070C0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  <a:sym typeface="+mn-ea"/>
              </a:rPr>
              <a:t>obs-time ~ </a:t>
            </a:r>
            <a:r>
              <a:rPr lang="en-US" altLang="en-US" dirty="0">
                <a:solidFill>
                  <a:srgbClr val="0070C0"/>
                </a:solidFill>
                <a:latin typeface="+mn-lt"/>
                <a:sym typeface="+mn-ea"/>
              </a:rPr>
              <a:t>70</a:t>
            </a:r>
            <a:r>
              <a:rPr lang="en-US" altLang="zh-CN" dirty="0">
                <a:solidFill>
                  <a:srgbClr val="0070C0"/>
                </a:solidFill>
                <a:latin typeface="+mn-lt"/>
                <a:sym typeface="+mn-ea"/>
              </a:rPr>
              <a:t>%</a:t>
            </a:r>
            <a:endParaRPr lang="zh-CN" alt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7" descr="/home/xyh/WorkSpace/MyPapers/SurveySim-doc/PPT/20181107/normal_mode/beta10.8/png_E16_b16_gal_center_continous_7yr_beta_10.8_no_dark_check_C.gifpng_E16_b16_gal_center_continous_7yr_beta_10.8_no_dark_check_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1355" y="1043940"/>
            <a:ext cx="3617595" cy="2713355"/>
          </a:xfrm>
          <a:prstGeom prst="rect">
            <a:avLst/>
          </a:prstGeom>
        </p:spPr>
      </p:pic>
      <p:pic>
        <p:nvPicPr>
          <p:cNvPr id="8" name="图片 1" descr="/home/xyh/WorkSpace/MyPapers/SurveySim-doc/PPT/20181107/normal_mode/beta10.8/E16_b16_gal_center_continous_7yr_beta_10.8_no_dark_check.pngE16_b16_gal_center_continous_7yr_beta_10.8_no_dark_chec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31" y="1169473"/>
            <a:ext cx="3959860" cy="527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smtClean="0"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" y="4839335"/>
            <a:ext cx="4773295" cy="174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黑体" pitchFamily="49" charset="-122"/>
              </a:rPr>
              <a:t>Th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e Galactic plane &amp; ecliptic plane can be observed!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Wide-Field: </a:t>
            </a:r>
            <a:r>
              <a:rPr lang="en-US" altLang="en-US" dirty="0">
                <a:solidFill>
                  <a:srgbClr val="0070C0"/>
                </a:solidFill>
                <a:latin typeface="+mn-lt"/>
                <a:ea typeface="黑体" pitchFamily="49" charset="-122"/>
              </a:rPr>
              <a:t>16643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deg^2</a:t>
            </a:r>
            <a:endParaRPr lang="en-US" altLang="zh-CN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Ultra-Deep: 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291    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deg^2</a:t>
            </a:r>
            <a:endParaRPr lang="en-US" altLang="zh-CN" dirty="0">
              <a:solidFill>
                <a:srgbClr val="0070C0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故障模式</a:t>
            </a:r>
            <a:endParaRPr lang="en-US" altLang="zh-CN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7" descr="/home/xyh/WorkSpace/MyPapers/SurveySim-doc/PPT/20181107/error_mode/beta15/png_E20_b18_gal_center_continous_7yr_beta_15_cmg_err_mode_C.gifpng_E20_b18_gal_center_continous_7yr_beta_15_cmg_err_mode_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513" y="1301750"/>
            <a:ext cx="4839970" cy="3630295"/>
          </a:xfrm>
          <a:prstGeom prst="rect">
            <a:avLst/>
          </a:prstGeom>
        </p:spPr>
      </p:pic>
      <p:pic>
        <p:nvPicPr>
          <p:cNvPr id="8" name="图片 1" descr="/home/xyh/WorkSpace/MyPapers/SurveySim-doc/PPT/20181107/error_mode/beta15/E20_b18_gal_center_continous_7yr_beta_15_cmg_err_mode.pngE20_b18_gal_center_continous_7yr_beta_15_cmg_err_mod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514" y="1169790"/>
            <a:ext cx="3959225" cy="527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graphicFrame>
        <p:nvGraphicFramePr>
          <p:cNvPr id="4" name="Table 3"/>
          <p:cNvGraphicFramePr/>
          <p:nvPr/>
        </p:nvGraphicFramePr>
        <p:xfrm>
          <a:off x="1214755" y="1914525"/>
          <a:ext cx="6715760" cy="27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940"/>
                <a:gridCol w="1678940"/>
                <a:gridCol w="1678940"/>
                <a:gridCol w="1678940"/>
              </a:tblGrid>
              <a:tr h="69913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旧方案</a:t>
                      </a:r>
                      <a:endParaRPr lang="" altLang="en-US"/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新方案</a:t>
                      </a:r>
                      <a:endParaRPr lang="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69913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正常模式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故障模式</a:t>
                      </a:r>
                      <a:endParaRPr lang="en-US" altLang="en-US"/>
                    </a:p>
                  </a:txBody>
                  <a:tcPr anchor="ctr" anchorCtr="0"/>
                </a:tc>
              </a:tr>
              <a:tr h="699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62%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19353</a:t>
                      </a:r>
                      <a:r>
                        <a:rPr lang="en-US" altLang="en-US"/>
                        <a:t>，</a:t>
                      </a:r>
                      <a:r>
                        <a:rPr lang="en-US"/>
                        <a:t>3</a:t>
                      </a:r>
                      <a:r>
                        <a:rPr lang="en-US" altLang="en-US"/>
                        <a:t>80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16643</a:t>
                      </a:r>
                      <a:r>
                        <a:rPr lang="en-US" altLang="en-US"/>
                        <a:t>，</a:t>
                      </a:r>
                      <a:r>
                        <a:rPr lang="en-US"/>
                        <a:t>291</a:t>
                      </a:r>
                      <a:endParaRPr lang="en-US"/>
                    </a:p>
                  </a:txBody>
                  <a:tcPr anchor="ctr" anchorCtr="0"/>
                </a:tc>
              </a:tr>
              <a:tr h="699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70%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21988</a:t>
                      </a:r>
                      <a:r>
                        <a:rPr lang="en-US" altLang="en-US"/>
                        <a:t>，</a:t>
                      </a:r>
                      <a:r>
                        <a:rPr lang="en-US"/>
                        <a:t>407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17982</a:t>
                      </a:r>
                      <a:r>
                        <a:rPr lang="en-US" altLang="en-US"/>
                        <a:t>，</a:t>
                      </a:r>
                      <a:r>
                        <a:rPr lang="en-US"/>
                        <a:t>391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smtClean="0">
                <a:sym typeface="Arial" panose="02080604020202020204" pitchFamily="34" charset="0"/>
              </a:rPr>
              <a:t>观测间隔统计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2" y="1196752"/>
            <a:ext cx="4416490" cy="3312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48" y="1217501"/>
            <a:ext cx="4361160" cy="3270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7544" y="5085184"/>
            <a:ext cx="8424936" cy="149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为了能够高效地完成巡天观测，难以按指定的时间间隔对同一天区进行观测，因此时域天文不是空间站光学巡天的强项，但如果能针对其运行特点挖掘数据，仍然可以获得大量的时域数据（特别是对波段不敏感的时域现象的数据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67644" y="4488193"/>
            <a:ext cx="6408712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相邻两次观测时间间隔（不考虑滤光片是否相同）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spcBef>
            <a:spcPts val="300"/>
          </a:spcBef>
          <a:defRPr dirty="0" smtClean="0">
            <a:solidFill>
              <a:schemeClr val="tx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WPS Presentation</Application>
  <PresentationFormat>On-screen Show (4:3)</PresentationFormat>
  <Paragraphs>76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黑体</vt:lpstr>
      <vt:lpstr>Symbol</vt:lpstr>
      <vt:lpstr>SimSun</vt:lpstr>
      <vt:lpstr>Droid Sans Fallback</vt:lpstr>
      <vt:lpstr>Calibri</vt:lpstr>
      <vt:lpstr>DejaVu Sans</vt:lpstr>
      <vt:lpstr>Abyssinica SIL</vt:lpstr>
      <vt:lpstr>微软雅黑</vt:lpstr>
      <vt:lpstr>Arial Unicode MS</vt:lpstr>
      <vt:lpstr>SimSun</vt:lpstr>
      <vt:lpstr>Office Theme</vt:lpstr>
      <vt:lpstr>Visio.Drawing.11</vt:lpstr>
      <vt:lpstr>运行条件</vt:lpstr>
      <vt:lpstr>运行仿真结果</vt:lpstr>
      <vt:lpstr>运行仿真结果</vt:lpstr>
      <vt:lpstr>运行仿真结果</vt:lpstr>
      <vt:lpstr>PowerPoint 演示文稿</vt:lpstr>
      <vt:lpstr>观测间隔统计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Space Station Optical Survey</dc:title>
  <dc:creator>zhan</dc:creator>
  <cp:lastModifiedBy>xyh</cp:lastModifiedBy>
  <cp:revision>2512</cp:revision>
  <dcterms:created xsi:type="dcterms:W3CDTF">2018-11-08T07:12:23Z</dcterms:created>
  <dcterms:modified xsi:type="dcterms:W3CDTF">2018-11-08T07:12:23Z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