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316" r:id="rId2"/>
    <p:sldId id="1309" r:id="rId3"/>
    <p:sldId id="1286" r:id="rId4"/>
    <p:sldId id="1317" r:id="rId5"/>
    <p:sldId id="1313" r:id="rId6"/>
    <p:sldId id="1312" r:id="rId7"/>
    <p:sldId id="1307" r:id="rId8"/>
  </p:sldIdLst>
  <p:sldSz cx="9144000" cy="6858000" type="screen4x3"/>
  <p:notesSz cx="6669088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0" clrIdx="0"/>
  <p:cmAuthor id="1" name="chenzy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33"/>
    <a:srgbClr val="0000FF"/>
    <a:srgbClr val="FFFF66"/>
    <a:srgbClr val="FF6600"/>
    <a:srgbClr val="FFFF99"/>
    <a:srgbClr val="003300"/>
    <a:srgbClr val="003366"/>
    <a:srgbClr val="00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89630" autoAdjust="0"/>
  </p:normalViewPr>
  <p:slideViewPr>
    <p:cSldViewPr>
      <p:cViewPr varScale="1">
        <p:scale>
          <a:sx n="111" d="100"/>
          <a:sy n="111" d="100"/>
        </p:scale>
        <p:origin x="224" y="368"/>
      </p:cViewPr>
      <p:guideLst>
        <p:guide orient="horz" pos="2095"/>
        <p:guide pos="2880"/>
      </p:guideLst>
    </p:cSldViewPr>
  </p:slideViewPr>
  <p:outlineViewPr>
    <p:cViewPr>
      <p:scale>
        <a:sx n="33" d="100"/>
        <a:sy n="33" d="100"/>
      </p:scale>
      <p:origin x="6" y="20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408F4921-C51D-49A8-8D26-C9A36C1920DC}" type="datetimeFigureOut">
              <a:rPr lang="zh-CN" altLang="en-US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E980E8FA-6FC2-4B27-B159-8B6723D717A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396302A-CFAA-4BE5-83F9-E44C7129ED9A}" type="datetimeFigureOut">
              <a:rPr lang="zh-CN" altLang="en-US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D9EFE58E-1B5A-4A7E-8E03-1DB3B247A0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+mn-lt"/>
                <a:ea typeface="黑体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D5A40-685B-4851-9148-19471223B4DB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0489C-0D0B-44A9-8064-E03206FCC99E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D666B-8269-4FB8-B13D-9E316EA82E12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21C60-792D-40E2-8917-E263D06DE5D7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58361-5A13-497A-8B4E-8FEC281245A4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4F8E-5AE1-43CC-BD4F-B5E6D27D8DA3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23658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5038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92F8A-EE8E-460D-9D29-68D0BAA8AB18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E5FBA-B8E2-45B4-A106-350BAF8FCF13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7ECE6-A99C-4B8F-A384-BA99EAA90741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DCB34-7DBE-4767-87E0-158278F60A97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A877D-6939-456F-8107-7DD727CFE7BC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E95FF-4ADD-4B08-978D-91FB98898C38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8EDA37-F8C5-4688-9D54-BF6E27492CB1}" type="datetime1">
              <a:rPr lang="zh-CN" altLang="en-US" smtClean="0"/>
              <a:t>2018/11/8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AFF1DE-EEE8-437C-A843-E0D864A24C4A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3600" b="1" kern="1200" dirty="0">
          <a:solidFill>
            <a:sysClr val="windowText" lastClr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1" descr="H:\天区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b="1793"/>
          <a:stretch>
            <a:fillRect/>
          </a:stretch>
        </p:blipFill>
        <p:spPr bwMode="auto">
          <a:xfrm>
            <a:off x="4860032" y="4318910"/>
            <a:ext cx="3672408" cy="2494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550279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100000"/>
              <a:tabLst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US" dirty="0">
                <a:sym typeface="Arial" panose="02080604020202020204" pitchFamily="34" charset="0"/>
              </a:rPr>
              <a:t>运行条件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20072" y="1088444"/>
            <a:ext cx="3816424" cy="3708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视轴与太阳夹角 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50°</a:t>
            </a: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视轴与月球夹角 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40°</a:t>
            </a: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视轴与地平线夹角≥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70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  <a:sym typeface="Symbol" panose="05050102010706020507"/>
              </a:rPr>
              <a:t>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/30</a:t>
            </a:r>
            <a:r>
              <a:rPr lang="en-US" altLang="zh-CN" sz="2200" dirty="0">
                <a:solidFill>
                  <a:srgbClr val="0000CC"/>
                </a:solidFill>
                <a:cs typeface="Arial" panose="02080604020202020204" pitchFamily="34" charset="0"/>
                <a:sym typeface="Symbol" panose="05050102010706020507"/>
              </a:rPr>
              <a:t>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视场拼接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望远镜转动与稳定时间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能源平衡，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CMG</a:t>
            </a: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散热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切换中继卫星</a:t>
            </a: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南大西洋异常区待机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定期补给、维护、轨控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…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683568" y="1052736"/>
          <a:ext cx="4176464" cy="330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4" imgW="8051800" imgH="6337300" progId="Visio.Drawing.11">
                  <p:embed/>
                </p:oleObj>
              </mc:Choice>
              <mc:Fallback>
                <p:oleObj name="Visio" r:id="rId4" imgW="8051800" imgH="6337300" progId="Visio.Drawing.11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052736"/>
                        <a:ext cx="4176464" cy="3308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383494" y="4509120"/>
            <a:ext cx="4332522" cy="2178657"/>
            <a:chOff x="959558" y="4562711"/>
            <a:chExt cx="4332522" cy="2178657"/>
          </a:xfrm>
        </p:grpSpPr>
        <p:pic>
          <p:nvPicPr>
            <p:cNvPr id="8" name="图片 22" descr="saa400-20140103.png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496" t="6173" r="7339" b="9259"/>
            <a:stretch>
              <a:fillRect/>
            </a:stretch>
          </p:blipFill>
          <p:spPr>
            <a:xfrm>
              <a:off x="959558" y="4562711"/>
              <a:ext cx="4332522" cy="21786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39752" y="587727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SAA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000" y="5400000"/>
            <a:ext cx="4320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新方案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深度多色成像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    </a:t>
            </a:r>
            <a:r>
              <a:rPr lang="en-US" altLang="zh-CN" dirty="0">
                <a:solidFill>
                  <a:srgbClr val="0070C0"/>
                </a:solidFill>
              </a:rPr>
              <a:t>19535</a:t>
            </a:r>
            <a:r>
              <a:rPr lang="zh-CN" altLang="en-US" dirty="0">
                <a:solidFill>
                  <a:srgbClr val="0070C0"/>
                </a:solidFill>
              </a:rPr>
              <a:t> 平方度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极深度多色成像     </a:t>
            </a:r>
            <a:r>
              <a:rPr lang="en-US" altLang="zh-CN" dirty="0">
                <a:solidFill>
                  <a:srgbClr val="0070C0"/>
                </a:solidFill>
              </a:rPr>
              <a:t>380</a:t>
            </a:r>
            <a:r>
              <a:rPr lang="zh-CN" altLang="en-US" dirty="0">
                <a:solidFill>
                  <a:srgbClr val="0070C0"/>
                </a:solidFill>
              </a:rPr>
              <a:t> 平方度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5" name="Content Placeholder 7" descr="/home/xyh/WorkSpace/MyPapers/SurveySim-doc/PPT/20181107/normal_mode/beta15/png_E19_b17_gal_center_continous_7yr_beta_15_no_dark_check_C.gifpng_E19_b17_gal_center_continous_7yr_beta_15_no_dark_check_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0000" y="1440000"/>
            <a:ext cx="4680000" cy="3510307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5/E19_b17_gal_center_continous_7yr_beta_15_no_dark_check.pngE19_b17_gal_center_continous_7yr_beta_15_no_dark_check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00" y="900000"/>
            <a:ext cx="360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2</a:t>
            </a:fld>
            <a:r>
              <a:rPr lang="en-US" altLang="zh-CN"/>
              <a:t>/43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5760000"/>
            <a:ext cx="4284000" cy="10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62%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28%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000" y="5400000"/>
            <a:ext cx="4320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新方案</a:t>
            </a:r>
            <a:endParaRPr lang="en-US" altLang="zh-CN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深度多色成像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     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21988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  <a:latin typeface="+mn-lt"/>
              </a:rPr>
              <a:t>极深度多色成像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+mn-lt"/>
              </a:rPr>
              <a:t>     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40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7</a:t>
            </a:r>
            <a:r>
              <a:rPr lang="zh-CN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平方度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5" name="Content Placeholder 7" descr="/home/xyh/WorkSpace/MyPapers/SurveySim-doc/PPT/20181107/normal_mode/beta10.8/png_E16_b16_gal_center_continous_7yr_beta_10.8_no_dark_check_C.gifpng_E16_b16_gal_center_continous_7yr_beta_10.8_no_dark_check_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0000" y="1440000"/>
            <a:ext cx="4680000" cy="3510205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0.8/E16_b16_gal_center_continous_7yr_beta_10.8_no_dark_check.pngE16_b16_gal_center_continous_7yr_beta_10.8_no_dark_check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00" y="900000"/>
            <a:ext cx="360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3</a:t>
            </a:fld>
            <a:r>
              <a:rPr lang="en-US" altLang="zh-CN"/>
              <a:t>/43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F0CD1-3BF7-504A-B749-938E5B902F53}"/>
              </a:ext>
            </a:extLst>
          </p:cNvPr>
          <p:cNvSpPr txBox="1"/>
          <p:nvPr/>
        </p:nvSpPr>
        <p:spPr>
          <a:xfrm>
            <a:off x="4860000" y="5760000"/>
            <a:ext cx="4284000" cy="10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70%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20%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08" y="966089"/>
            <a:ext cx="2902448" cy="5390262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0.8/E16_b16_gal_center_continous_7yr_beta_10.8_no_dark_check.pngE16_b16_gal_center_continous_7yr_beta_10.8_no_dark_check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00" y="900000"/>
            <a:ext cx="360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4</a:t>
            </a:fld>
            <a:r>
              <a:rPr lang="en-US" altLang="zh-CN"/>
              <a:t>/43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F0CD1-3BF7-504A-B749-938E5B902F53}"/>
              </a:ext>
            </a:extLst>
          </p:cNvPr>
          <p:cNvSpPr txBox="1"/>
          <p:nvPr/>
        </p:nvSpPr>
        <p:spPr>
          <a:xfrm>
            <a:off x="4860000" y="5760000"/>
            <a:ext cx="4284000" cy="10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70%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20%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8B653-F026-3F4E-B2EF-8C3BAA2D0EBA}"/>
              </a:ext>
            </a:extLst>
          </p:cNvPr>
          <p:cNvSpPr txBox="1"/>
          <p:nvPr/>
        </p:nvSpPr>
        <p:spPr>
          <a:xfrm>
            <a:off x="52704" y="1620721"/>
            <a:ext cx="1399299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任一滤光片覆盖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40ACC-28BE-F94A-9001-B57A7BF704C0}"/>
              </a:ext>
            </a:extLst>
          </p:cNvPr>
          <p:cNvSpPr txBox="1"/>
          <p:nvPr/>
        </p:nvSpPr>
        <p:spPr>
          <a:xfrm>
            <a:off x="-4050" y="3330000"/>
            <a:ext cx="1439348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00FF"/>
                </a:solidFill>
              </a:rPr>
              <a:t>每种滤光片至少覆盖一次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AD243-6EC9-BD4C-AC99-B06C3BC964E8}"/>
              </a:ext>
            </a:extLst>
          </p:cNvPr>
          <p:cNvSpPr txBox="1"/>
          <p:nvPr/>
        </p:nvSpPr>
        <p:spPr>
          <a:xfrm>
            <a:off x="4741" y="5039279"/>
            <a:ext cx="143055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1600" dirty="0" err="1">
                <a:solidFill>
                  <a:srgbClr val="008000"/>
                </a:solidFill>
              </a:rPr>
              <a:t>ugriz</a:t>
            </a:r>
            <a:r>
              <a:rPr lang="zh-CN" altLang="en-US" sz="1600" dirty="0">
                <a:solidFill>
                  <a:srgbClr val="008000"/>
                </a:solidFill>
              </a:rPr>
              <a:t> </a:t>
            </a:r>
            <a:r>
              <a:rPr lang="en-US" altLang="zh-CN" sz="1600" dirty="0">
                <a:solidFill>
                  <a:srgbClr val="008000"/>
                </a:solidFill>
              </a:rPr>
              <a:t>2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8000"/>
                </a:solidFill>
              </a:rPr>
              <a:t>其他 </a:t>
            </a:r>
            <a:r>
              <a:rPr lang="en-US" altLang="zh-CN" sz="1600" dirty="0">
                <a:solidFill>
                  <a:srgbClr val="008000"/>
                </a:solidFill>
              </a:rPr>
              <a:t>4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708" y="6190060"/>
            <a:ext cx="290244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深度多色成像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     </a:t>
            </a:r>
            <a:r>
              <a:rPr lang="en-US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21988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极深度多色成像      </a:t>
            </a:r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40</a:t>
            </a:r>
            <a:r>
              <a:rPr lang="en-US" altLang="en-US" sz="1600" dirty="0">
                <a:solidFill>
                  <a:srgbClr val="0070C0"/>
                </a:solidFill>
                <a:latin typeface="+mn-lt"/>
              </a:rPr>
              <a:t>7 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338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478879"/>
            <a:ext cx="37191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i="1" u="sng" dirty="0" err="1">
                <a:solidFill>
                  <a:srgbClr val="FF0000"/>
                </a:solidFill>
                <a:latin typeface="+mn-lt"/>
              </a:rPr>
              <a:t>故障模式</a:t>
            </a:r>
            <a:endParaRPr lang="en-US" altLang="zh-CN" i="1" u="sng" dirty="0">
              <a:solidFill>
                <a:srgbClr val="FF000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深度多色成像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    </a:t>
            </a:r>
            <a:r>
              <a:rPr lang="en-US" altLang="en-US" dirty="0">
                <a:solidFill>
                  <a:srgbClr val="0070C0"/>
                </a:solidFill>
              </a:rPr>
              <a:t>16643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 平方度</a:t>
            </a:r>
            <a:endParaRPr lang="en-US" altLang="zh-CN" dirty="0">
              <a:solidFill>
                <a:srgbClr val="0070C0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极深度多色成像  </a:t>
            </a:r>
            <a:r>
              <a:rPr lang="en-US" altLang="zh-CN" dirty="0">
                <a:solidFill>
                  <a:srgbClr val="0070C0"/>
                </a:solidFill>
              </a:rPr>
              <a:t>291</a:t>
            </a:r>
            <a:r>
              <a:rPr lang="en-US" altLang="en-US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 平方度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5" name="Content Placeholder 7" descr="/home/xyh/WorkSpace/MyPapers/SurveySim-doc/PPT/20181107/error_mode/beta15/png_E20_b18_gal_center_continous_7yr_beta_15_cmg_err_mode_C.gifpng_E20_b18_gal_center_continous_7yr_beta_15_cmg_err_mode_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456" y="1542245"/>
            <a:ext cx="4839970" cy="3630295"/>
          </a:xfrm>
          <a:prstGeom prst="rect">
            <a:avLst/>
          </a:prstGeom>
        </p:spPr>
      </p:pic>
      <p:pic>
        <p:nvPicPr>
          <p:cNvPr id="8" name="图片 1" descr="/home/xyh/WorkSpace/MyPapers/SurveySim-doc/PPT/20181107/error_mode/beta15/E20_b18_gal_center_continous_7yr_beta_15_cmg_err_mode.pngE20_b18_gal_center_continous_7yr_beta_15_cmg_err_mod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00" y="900000"/>
            <a:ext cx="360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5</a:t>
            </a:fld>
            <a:r>
              <a:rPr lang="en-US" altLang="zh-CN"/>
              <a:t>/43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A0914-C99F-EA4E-8B55-BA1F2BC2AB70}"/>
              </a:ext>
            </a:extLst>
          </p:cNvPr>
          <p:cNvSpPr txBox="1"/>
          <p:nvPr/>
        </p:nvSpPr>
        <p:spPr>
          <a:xfrm>
            <a:off x="4860000" y="5760000"/>
            <a:ext cx="4284000" cy="10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62%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28%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新旧方案对比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6</a:t>
            </a:fld>
            <a:r>
              <a:rPr lang="en-US" altLang="zh-CN"/>
              <a:t>/43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4622009"/>
              </p:ext>
            </p:extLst>
          </p:nvPr>
        </p:nvGraphicFramePr>
        <p:xfrm>
          <a:off x="1214755" y="1914525"/>
          <a:ext cx="6715760" cy="226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i="0" dirty="0">
                          <a:solidFill>
                            <a:srgbClr val="7030A0"/>
                          </a:solidFill>
                          <a:latin typeface="+mn-lt"/>
                          <a:cs typeface="Calibri" panose="020F0502020204030204" pitchFamily="34" charset="0"/>
                        </a:rPr>
                        <a:t>观测时间</a:t>
                      </a:r>
                      <a:endParaRPr lang="en-US" altLang="zh-CN" sz="2000" b="1" i="0" dirty="0">
                        <a:solidFill>
                          <a:srgbClr val="7030A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 i="0" dirty="0">
                          <a:solidFill>
                            <a:srgbClr val="7030A0"/>
                          </a:solidFill>
                          <a:latin typeface="+mn-lt"/>
                          <a:cs typeface="Calibri" panose="020F0502020204030204" pitchFamily="34" charset="0"/>
                        </a:rPr>
                        <a:t>占比</a:t>
                      </a:r>
                      <a:endParaRPr lang="en-US" sz="2000" b="1" i="0" dirty="0">
                        <a:solidFill>
                          <a:srgbClr val="7030A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000" dirty="0">
                          <a:solidFill>
                            <a:schemeClr val="tx1"/>
                          </a:solidFill>
                        </a:rPr>
                        <a:t>旧方案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000" dirty="0">
                          <a:solidFill>
                            <a:schemeClr val="tx1"/>
                          </a:solidFill>
                        </a:rPr>
                        <a:t>新方案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000" dirty="0">
                          <a:solidFill>
                            <a:srgbClr val="008000"/>
                          </a:solidFill>
                        </a:rPr>
                        <a:t>正常模式 </a:t>
                      </a:r>
                      <a:r>
                        <a:rPr lang="en-US" altLang="zh-CN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故障模式</a:t>
                      </a:r>
                      <a:endParaRPr lang="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</a:rPr>
                        <a:t>62%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17535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401</a:t>
                      </a:r>
                      <a:endParaRPr lang="en-US" altLang="en-US" sz="20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19353</a:t>
                      </a:r>
                      <a:r>
                        <a:rPr lang="en-US" altLang="en-US" sz="2000" dirty="0">
                          <a:solidFill>
                            <a:srgbClr val="008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3</a:t>
                      </a:r>
                      <a:r>
                        <a:rPr lang="en-US" altLang="en-US" sz="2000" dirty="0">
                          <a:solidFill>
                            <a:srgbClr val="008000"/>
                          </a:solidFill>
                        </a:rPr>
                        <a:t>80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16643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291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</a:rPr>
                        <a:t>70%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19634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402</a:t>
                      </a:r>
                      <a:endParaRPr lang="en-US" altLang="en-US" sz="20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21988</a:t>
                      </a:r>
                      <a:r>
                        <a:rPr lang="en-US" altLang="en-US" sz="2000" dirty="0">
                          <a:solidFill>
                            <a:srgbClr val="008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407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17982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391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观测间隔统计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t>7</a:t>
            </a:fld>
            <a:r>
              <a:rPr lang="en-US" altLang="zh-CN"/>
              <a:t>/43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2" y="1196752"/>
            <a:ext cx="4416490" cy="3312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8" y="1217501"/>
            <a:ext cx="4361160" cy="3270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5085184"/>
            <a:ext cx="8424936" cy="149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为了能够高效地完成巡天观测，难以按指定的时间间隔对同一天区进行观测，因此时域天文不是空间站光学巡天的强项，但如果能针对其运行特点挖掘数据，仍然可以获得大量的时域数据（特别是对波段不敏感的时域现象的数据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67644" y="4488193"/>
            <a:ext cx="6408712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相邻两次观测时间间隔（不考虑滤光片是否相同）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spcBef>
            <a:spcPts val="300"/>
          </a:spcBef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414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黑体</vt:lpstr>
      <vt:lpstr>SimSun</vt:lpstr>
      <vt:lpstr>SimSun</vt:lpstr>
      <vt:lpstr>Arial</vt:lpstr>
      <vt:lpstr>Calibri</vt:lpstr>
      <vt:lpstr>Symbol</vt:lpstr>
      <vt:lpstr>Wingdings</vt:lpstr>
      <vt:lpstr>Office Theme</vt:lpstr>
      <vt:lpstr>Visio</vt:lpstr>
      <vt:lpstr>运行条件</vt:lpstr>
      <vt:lpstr>运行仿真结果</vt:lpstr>
      <vt:lpstr>运行仿真结果</vt:lpstr>
      <vt:lpstr>运行仿真结果</vt:lpstr>
      <vt:lpstr>运行仿真结果</vt:lpstr>
      <vt:lpstr>新旧方案对比</vt:lpstr>
      <vt:lpstr>观测间隔统计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Space Station Optical Survey</dc:title>
  <dc:creator>zhan</dc:creator>
  <cp:lastModifiedBy>Xu Youhua</cp:lastModifiedBy>
  <cp:revision>2547</cp:revision>
  <dcterms:created xsi:type="dcterms:W3CDTF">2018-11-08T07:12:23Z</dcterms:created>
  <dcterms:modified xsi:type="dcterms:W3CDTF">2018-11-08T08:16:18Z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