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35"/>
  </p:handoutMasterIdLst>
  <p:sldIdLst>
    <p:sldId id="257" r:id="rId4"/>
    <p:sldId id="260" r:id="rId6"/>
    <p:sldId id="261" r:id="rId7"/>
    <p:sldId id="262" r:id="rId8"/>
    <p:sldId id="263" r:id="rId9"/>
    <p:sldId id="264" r:id="rId10"/>
    <p:sldId id="265" r:id="rId11"/>
    <p:sldId id="284" r:id="rId12"/>
    <p:sldId id="283" r:id="rId13"/>
    <p:sldId id="275" r:id="rId14"/>
    <p:sldId id="285" r:id="rId15"/>
    <p:sldId id="286" r:id="rId16"/>
    <p:sldId id="287" r:id="rId17"/>
    <p:sldId id="280" r:id="rId18"/>
    <p:sldId id="288" r:id="rId19"/>
    <p:sldId id="289" r:id="rId20"/>
    <p:sldId id="277" r:id="rId21"/>
    <p:sldId id="282" r:id="rId22"/>
    <p:sldId id="292" r:id="rId23"/>
    <p:sldId id="293" r:id="rId24"/>
    <p:sldId id="267" r:id="rId25"/>
    <p:sldId id="296" r:id="rId26"/>
    <p:sldId id="294" r:id="rId27"/>
    <p:sldId id="268" r:id="rId28"/>
    <p:sldId id="269" r:id="rId29"/>
    <p:sldId id="270" r:id="rId30"/>
    <p:sldId id="271" r:id="rId31"/>
    <p:sldId id="273" r:id="rId32"/>
    <p:sldId id="298" r:id="rId33"/>
    <p:sldId id="274" r:id="rId34"/>
  </p:sldIdLst>
  <p:sldSz cx="12192000" cy="6858000"/>
  <p:notesSz cx="7103745" cy="10234295"/>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3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328.xml"/><Relationship Id="rId4" Type="http://schemas.openxmlformats.org/officeDocument/2006/relationships/slide" Target="slides/slide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Microsoft YaHei"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Microsoft YaHei"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Microsoft YaHei" panose="020B0503020204020204" charset="-122"/>
              </a:defRPr>
            </a:lvl1pPr>
            <a:lvl2pPr>
              <a:defRPr sz="1600" baseline="0">
                <a:solidFill>
                  <a:schemeClr val="tx1">
                    <a:lumMod val="75000"/>
                    <a:lumOff val="25000"/>
                  </a:schemeClr>
                </a:solidFill>
                <a:latin typeface="Arial" panose="020B0604020202020204" pitchFamily="34" charset="0"/>
                <a:ea typeface="Microsoft YaHei" panose="020B0503020204020204" charset="-122"/>
              </a:defRPr>
            </a:lvl2pPr>
            <a:lvl3pPr>
              <a:defRPr sz="1600" baseline="0">
                <a:solidFill>
                  <a:schemeClr val="tx1">
                    <a:lumMod val="75000"/>
                    <a:lumOff val="25000"/>
                  </a:schemeClr>
                </a:solidFill>
                <a:latin typeface="Arial" panose="020B0604020202020204" pitchFamily="34" charset="0"/>
                <a:ea typeface="Microsoft YaHei" panose="020B0503020204020204" charset="-122"/>
              </a:defRPr>
            </a:lvl3pPr>
            <a:lvl4pPr>
              <a:defRPr sz="1600" baseline="0">
                <a:solidFill>
                  <a:schemeClr val="tx1">
                    <a:lumMod val="75000"/>
                    <a:lumOff val="25000"/>
                  </a:schemeClr>
                </a:solidFill>
                <a:latin typeface="Arial" panose="020B0604020202020204" pitchFamily="34" charset="0"/>
                <a:ea typeface="Microsoft YaHei" panose="020B0503020204020204" charset="-122"/>
              </a:defRPr>
            </a:lvl4pPr>
            <a:lvl5pPr>
              <a:defRPr sz="1600" baseline="0">
                <a:solidFill>
                  <a:schemeClr val="tx1">
                    <a:lumMod val="75000"/>
                    <a:lumOff val="2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Microsoft YaHei"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Microsoft YaHei"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Microsoft YaHei"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Microsoft YaHei"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Microsoft YaHei"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Microsoft YaHei"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Microsoft YaHei"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Microsoft YaHei" panose="020B0503020204020204" charset="-122"/>
              </a:defRPr>
            </a:lvl1pPr>
            <a:lvl2pPr>
              <a:defRPr baseline="0">
                <a:solidFill>
                  <a:schemeClr val="tx1">
                    <a:lumMod val="75000"/>
                    <a:lumOff val="25000"/>
                  </a:schemeClr>
                </a:solidFill>
                <a:latin typeface="Arial" panose="020B0604020202020204" pitchFamily="34" charset="0"/>
                <a:ea typeface="Microsoft YaHei" panose="020B0503020204020204" charset="-122"/>
              </a:defRPr>
            </a:lvl2pPr>
            <a:lvl3pPr>
              <a:defRPr baseline="0">
                <a:solidFill>
                  <a:schemeClr val="tx1">
                    <a:lumMod val="75000"/>
                    <a:lumOff val="25000"/>
                  </a:schemeClr>
                </a:solidFill>
                <a:latin typeface="Arial" panose="020B0604020202020204" pitchFamily="34" charset="0"/>
                <a:ea typeface="Microsoft YaHei" panose="020B0503020204020204" charset="-122"/>
              </a:defRPr>
            </a:lvl3pPr>
            <a:lvl4pPr>
              <a:defRPr baseline="0">
                <a:solidFill>
                  <a:schemeClr val="tx1">
                    <a:lumMod val="75000"/>
                    <a:lumOff val="25000"/>
                  </a:schemeClr>
                </a:solidFill>
                <a:latin typeface="Arial" panose="020B0604020202020204" pitchFamily="34" charset="0"/>
                <a:ea typeface="Microsoft YaHei" panose="020B0503020204020204" charset="-122"/>
              </a:defRPr>
            </a:lvl4pPr>
            <a:lvl5pPr>
              <a:defRPr baseline="0">
                <a:solidFill>
                  <a:schemeClr val="tx1">
                    <a:lumMod val="75000"/>
                    <a:lumOff val="2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Microsoft YaHei"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Microsoft YaHei" panose="020B0503020204020204" charset="-122"/>
              </a:defRPr>
            </a:lvl1pPr>
            <a:lvl2pPr>
              <a:defRPr baseline="0">
                <a:solidFill>
                  <a:schemeClr val="tx1">
                    <a:lumMod val="75000"/>
                    <a:lumOff val="25000"/>
                  </a:schemeClr>
                </a:solidFill>
                <a:latin typeface="Arial" panose="020B0604020202020204" pitchFamily="34" charset="0"/>
                <a:ea typeface="Microsoft YaHei" panose="020B0503020204020204" charset="-122"/>
              </a:defRPr>
            </a:lvl2pPr>
            <a:lvl3pPr>
              <a:defRPr baseline="0">
                <a:solidFill>
                  <a:schemeClr val="tx1">
                    <a:lumMod val="75000"/>
                    <a:lumOff val="25000"/>
                  </a:schemeClr>
                </a:solidFill>
                <a:latin typeface="Arial" panose="020B0604020202020204" pitchFamily="34" charset="0"/>
                <a:ea typeface="Microsoft YaHei" panose="020B0503020204020204" charset="-122"/>
              </a:defRPr>
            </a:lvl3pPr>
            <a:lvl4pPr>
              <a:defRPr baseline="0">
                <a:solidFill>
                  <a:schemeClr val="tx1">
                    <a:lumMod val="75000"/>
                    <a:lumOff val="25000"/>
                  </a:schemeClr>
                </a:solidFill>
                <a:latin typeface="Arial" panose="020B0604020202020204" pitchFamily="34" charset="0"/>
                <a:ea typeface="Microsoft YaHei" panose="020B0503020204020204" charset="-122"/>
              </a:defRPr>
            </a:lvl4pPr>
            <a:lvl5pPr>
              <a:defRPr baseline="0">
                <a:solidFill>
                  <a:schemeClr val="tx1">
                    <a:lumMod val="75000"/>
                    <a:lumOff val="2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Microsoft YaHei" panose="020B0503020204020204" charset="-122"/>
              </a:defRPr>
            </a:lvl1pPr>
            <a:lvl2pPr>
              <a:defRPr baseline="0">
                <a:solidFill>
                  <a:schemeClr val="tx1">
                    <a:lumMod val="75000"/>
                    <a:lumOff val="25000"/>
                  </a:schemeClr>
                </a:solidFill>
                <a:latin typeface="Arial" panose="020B0604020202020204" pitchFamily="34" charset="0"/>
                <a:ea typeface="Microsoft YaHei" panose="020B0503020204020204" charset="-122"/>
              </a:defRPr>
            </a:lvl2pPr>
            <a:lvl3pPr>
              <a:defRPr baseline="0">
                <a:solidFill>
                  <a:schemeClr val="tx1">
                    <a:lumMod val="75000"/>
                    <a:lumOff val="25000"/>
                  </a:schemeClr>
                </a:solidFill>
                <a:latin typeface="Arial" panose="020B0604020202020204" pitchFamily="34" charset="0"/>
                <a:ea typeface="Microsoft YaHei" panose="020B0503020204020204" charset="-122"/>
              </a:defRPr>
            </a:lvl3pPr>
            <a:lvl4pPr>
              <a:defRPr baseline="0">
                <a:solidFill>
                  <a:schemeClr val="tx1">
                    <a:lumMod val="75000"/>
                    <a:lumOff val="25000"/>
                  </a:schemeClr>
                </a:solidFill>
                <a:latin typeface="Arial" panose="020B0604020202020204" pitchFamily="34" charset="0"/>
                <a:ea typeface="Microsoft YaHei" panose="020B0503020204020204" charset="-122"/>
              </a:defRPr>
            </a:lvl4pPr>
            <a:lvl5pPr>
              <a:defRPr baseline="0">
                <a:solidFill>
                  <a:schemeClr val="tx1">
                    <a:lumMod val="75000"/>
                    <a:lumOff val="2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Microsoft YaHei" panose="020B0503020204020204" charset="-122"/>
              </a:defRPr>
            </a:lvl1pPr>
            <a:lvl2pPr>
              <a:defRPr baseline="0">
                <a:solidFill>
                  <a:schemeClr val="tx1">
                    <a:lumMod val="75000"/>
                    <a:lumOff val="25000"/>
                  </a:schemeClr>
                </a:solidFill>
                <a:latin typeface="Arial" panose="020B0604020202020204" pitchFamily="34" charset="0"/>
                <a:ea typeface="Microsoft YaHei" panose="020B0503020204020204" charset="-122"/>
              </a:defRPr>
            </a:lvl2pPr>
            <a:lvl3pPr>
              <a:defRPr baseline="0">
                <a:solidFill>
                  <a:schemeClr val="tx1">
                    <a:lumMod val="75000"/>
                    <a:lumOff val="25000"/>
                  </a:schemeClr>
                </a:solidFill>
                <a:latin typeface="Arial" panose="020B0604020202020204" pitchFamily="34" charset="0"/>
                <a:ea typeface="Microsoft YaHei" panose="020B0503020204020204" charset="-122"/>
              </a:defRPr>
            </a:lvl3pPr>
            <a:lvl4pPr>
              <a:defRPr baseline="0">
                <a:solidFill>
                  <a:schemeClr val="tx1">
                    <a:lumMod val="75000"/>
                    <a:lumOff val="25000"/>
                  </a:schemeClr>
                </a:solidFill>
                <a:latin typeface="Arial" panose="020B0604020202020204" pitchFamily="34" charset="0"/>
                <a:ea typeface="Microsoft YaHei" panose="020B0503020204020204" charset="-122"/>
              </a:defRPr>
            </a:lvl4pPr>
            <a:lvl5pPr>
              <a:defRPr baseline="0">
                <a:solidFill>
                  <a:schemeClr val="tx1">
                    <a:lumMod val="75000"/>
                    <a:lumOff val="2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Microsoft YaHei" panose="020B0503020204020204" charset="-122"/>
              </a:defRPr>
            </a:lvl1pPr>
            <a:lvl2pPr>
              <a:defRPr baseline="0">
                <a:solidFill>
                  <a:schemeClr val="tx1">
                    <a:lumMod val="75000"/>
                    <a:lumOff val="25000"/>
                  </a:schemeClr>
                </a:solidFill>
                <a:latin typeface="Arial" panose="020B0604020202020204" pitchFamily="34" charset="0"/>
                <a:ea typeface="Microsoft YaHei" panose="020B0503020204020204" charset="-122"/>
              </a:defRPr>
            </a:lvl2pPr>
            <a:lvl3pPr>
              <a:defRPr baseline="0">
                <a:solidFill>
                  <a:schemeClr val="tx1">
                    <a:lumMod val="75000"/>
                    <a:lumOff val="25000"/>
                  </a:schemeClr>
                </a:solidFill>
                <a:latin typeface="Arial" panose="020B0604020202020204" pitchFamily="34" charset="0"/>
                <a:ea typeface="Microsoft YaHei" panose="020B0503020204020204" charset="-122"/>
              </a:defRPr>
            </a:lvl3pPr>
            <a:lvl4pPr>
              <a:defRPr baseline="0">
                <a:solidFill>
                  <a:schemeClr val="tx1">
                    <a:lumMod val="75000"/>
                    <a:lumOff val="25000"/>
                  </a:schemeClr>
                </a:solidFill>
                <a:latin typeface="Arial" panose="020B0604020202020204" pitchFamily="34" charset="0"/>
                <a:ea typeface="Microsoft YaHei" panose="020B0503020204020204" charset="-122"/>
              </a:defRPr>
            </a:lvl4pPr>
            <a:lvl5pPr>
              <a:defRPr baseline="0">
                <a:solidFill>
                  <a:schemeClr val="tx1">
                    <a:lumMod val="75000"/>
                    <a:lumOff val="2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Microsoft YaHei" panose="020B0503020204020204" charset="-122"/>
              </a:defRPr>
            </a:lvl1pPr>
            <a:lvl2pPr>
              <a:defRPr baseline="0">
                <a:solidFill>
                  <a:schemeClr val="tx1">
                    <a:lumMod val="75000"/>
                    <a:lumOff val="25000"/>
                  </a:schemeClr>
                </a:solidFill>
                <a:latin typeface="Arial" panose="020B0604020202020204" pitchFamily="34" charset="0"/>
                <a:ea typeface="Microsoft YaHei" panose="020B0503020204020204" charset="-122"/>
              </a:defRPr>
            </a:lvl2pPr>
            <a:lvl3pPr>
              <a:defRPr baseline="0">
                <a:solidFill>
                  <a:schemeClr val="tx1">
                    <a:lumMod val="75000"/>
                    <a:lumOff val="25000"/>
                  </a:schemeClr>
                </a:solidFill>
                <a:latin typeface="Arial" panose="020B0604020202020204" pitchFamily="34" charset="0"/>
                <a:ea typeface="Microsoft YaHei" panose="020B0503020204020204" charset="-122"/>
              </a:defRPr>
            </a:lvl3pPr>
            <a:lvl4pPr>
              <a:defRPr baseline="0">
                <a:solidFill>
                  <a:schemeClr val="tx1">
                    <a:lumMod val="75000"/>
                    <a:lumOff val="25000"/>
                  </a:schemeClr>
                </a:solidFill>
                <a:latin typeface="Arial" panose="020B0604020202020204" pitchFamily="34" charset="0"/>
                <a:ea typeface="Microsoft YaHei" panose="020B0503020204020204" charset="-122"/>
              </a:defRPr>
            </a:lvl4pPr>
            <a:lvl5pPr>
              <a:defRPr baseline="0">
                <a:solidFill>
                  <a:schemeClr val="tx1">
                    <a:lumMod val="75000"/>
                    <a:lumOff val="2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Microsoft YaHei" panose="020B0503020204020204" charset="-122"/>
              </a:defRPr>
            </a:lvl1pPr>
            <a:lvl2pPr>
              <a:defRPr baseline="0">
                <a:solidFill>
                  <a:schemeClr val="tx1">
                    <a:lumMod val="75000"/>
                    <a:lumOff val="25000"/>
                  </a:schemeClr>
                </a:solidFill>
                <a:latin typeface="Arial" panose="020B0604020202020204" pitchFamily="34" charset="0"/>
                <a:ea typeface="Microsoft YaHei" panose="020B0503020204020204" charset="-122"/>
              </a:defRPr>
            </a:lvl2pPr>
            <a:lvl3pPr>
              <a:defRPr baseline="0">
                <a:solidFill>
                  <a:schemeClr val="tx1">
                    <a:lumMod val="75000"/>
                    <a:lumOff val="25000"/>
                  </a:schemeClr>
                </a:solidFill>
                <a:latin typeface="Arial" panose="020B0604020202020204" pitchFamily="34" charset="0"/>
                <a:ea typeface="Microsoft YaHei" panose="020B0503020204020204" charset="-122"/>
              </a:defRPr>
            </a:lvl3pPr>
            <a:lvl4pPr>
              <a:defRPr baseline="0">
                <a:solidFill>
                  <a:schemeClr val="tx1">
                    <a:lumMod val="75000"/>
                    <a:lumOff val="25000"/>
                  </a:schemeClr>
                </a:solidFill>
                <a:latin typeface="Arial" panose="020B0604020202020204" pitchFamily="34" charset="0"/>
                <a:ea typeface="Microsoft YaHei" panose="020B0503020204020204" charset="-122"/>
              </a:defRPr>
            </a:lvl4pPr>
            <a:lvl5pPr>
              <a:defRPr baseline="0">
                <a:solidFill>
                  <a:schemeClr val="tx1">
                    <a:lumMod val="75000"/>
                    <a:lumOff val="2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Microsoft YaHei"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2.xml"/><Relationship Id="rId19" Type="http://schemas.openxmlformats.org/officeDocument/2006/relationships/tags" Target="../tags/tag123.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Microsoft YaHei"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Microsoft YaHei"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Microsoft YaHei"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Microsoft YaHei"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Microsoft YaHei"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Microsoft YaHei"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197.xml"/><Relationship Id="rId6" Type="http://schemas.openxmlformats.org/officeDocument/2006/relationships/image" Target="../media/image4.png"/><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203.xml"/><Relationship Id="rId6" Type="http://schemas.openxmlformats.org/officeDocument/2006/relationships/image" Target="../media/image5.png"/><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209.xml"/><Relationship Id="rId6" Type="http://schemas.openxmlformats.org/officeDocument/2006/relationships/image" Target="../media/image6.png"/><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16.xml"/><Relationship Id="rId7" Type="http://schemas.openxmlformats.org/officeDocument/2006/relationships/image" Target="../media/image7.png"/><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23.xml"/><Relationship Id="rId7" Type="http://schemas.openxmlformats.org/officeDocument/2006/relationships/image" Target="../media/image8.png"/><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30.xml"/><Relationship Id="rId7" Type="http://schemas.openxmlformats.org/officeDocument/2006/relationships/image" Target="../media/image9.png"/><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43.xml"/><Relationship Id="rId7" Type="http://schemas.openxmlformats.org/officeDocument/2006/relationships/image" Target="../media/image10.png"/><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50.xml"/><Relationship Id="rId7" Type="http://schemas.openxmlformats.org/officeDocument/2006/relationships/image" Target="../media/image11.png"/><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57.xml"/><Relationship Id="rId7" Type="http://schemas.openxmlformats.org/officeDocument/2006/relationships/image" Target="../media/image12.png"/><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263.xml"/><Relationship Id="rId6" Type="http://schemas.openxmlformats.org/officeDocument/2006/relationships/image" Target="../media/image13.png"/><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269.xml"/><Relationship Id="rId6" Type="http://schemas.openxmlformats.org/officeDocument/2006/relationships/image" Target="../media/image14.png"/><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s>
</file>

<file path=ppt/slides/_rels/slide25.xml.rels><?xml version="1.0" encoding="UTF-8" standalone="yes"?>
<Relationships xmlns="http://schemas.openxmlformats.org/package/2006/relationships"><Relationship Id="rId9" Type="http://schemas.openxmlformats.org/officeDocument/2006/relationships/tags" Target="../tags/tag290.xml"/><Relationship Id="rId8" Type="http://schemas.openxmlformats.org/officeDocument/2006/relationships/tags" Target="../tags/tag289.xml"/><Relationship Id="rId7" Type="http://schemas.openxmlformats.org/officeDocument/2006/relationships/tags" Target="../tags/tag288.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2" Type="http://schemas.openxmlformats.org/officeDocument/2006/relationships/slideLayout" Target="../slideLayouts/slideLayout17.xml"/><Relationship Id="rId11" Type="http://schemas.openxmlformats.org/officeDocument/2006/relationships/tags" Target="../tags/tag292.xml"/><Relationship Id="rId10" Type="http://schemas.openxmlformats.org/officeDocument/2006/relationships/tags" Target="../tags/tag291.xml"/><Relationship Id="rId1" Type="http://schemas.openxmlformats.org/officeDocument/2006/relationships/tags" Target="../tags/tag282.xml"/></Relationships>
</file>

<file path=ppt/slides/_rels/slide26.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tags" Target="../tags/tag300.xml"/><Relationship Id="rId7" Type="http://schemas.openxmlformats.org/officeDocument/2006/relationships/tags" Target="../tags/tag29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2" Type="http://schemas.openxmlformats.org/officeDocument/2006/relationships/slideLayout" Target="../slideLayouts/slideLayout17.xml"/><Relationship Id="rId11" Type="http://schemas.openxmlformats.org/officeDocument/2006/relationships/tags" Target="../tags/tag303.xml"/><Relationship Id="rId10" Type="http://schemas.openxmlformats.org/officeDocument/2006/relationships/tags" Target="../tags/tag302.xml"/><Relationship Id="rId1" Type="http://schemas.openxmlformats.org/officeDocument/2006/relationships/tags" Target="../tags/tag293.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s>
</file>

<file path=ppt/slides/_rels/slide28.xml.rels><?xml version="1.0" encoding="UTF-8" standalone="yes"?>
<Relationships xmlns="http://schemas.openxmlformats.org/package/2006/relationships"><Relationship Id="rId9" Type="http://schemas.openxmlformats.org/officeDocument/2006/relationships/tags" Target="../tags/tag318.xml"/><Relationship Id="rId8" Type="http://schemas.openxmlformats.org/officeDocument/2006/relationships/tags" Target="../tags/tag317.xml"/><Relationship Id="rId7" Type="http://schemas.openxmlformats.org/officeDocument/2006/relationships/tags" Target="../tags/tag316.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tags" Target="../tags/tag311.xml"/><Relationship Id="rId12" Type="http://schemas.openxmlformats.org/officeDocument/2006/relationships/slideLayout" Target="../slideLayouts/slideLayout17.xml"/><Relationship Id="rId11" Type="http://schemas.openxmlformats.org/officeDocument/2006/relationships/tags" Target="../tags/tag320.xml"/><Relationship Id="rId10" Type="http://schemas.openxmlformats.org/officeDocument/2006/relationships/tags" Target="../tags/tag319.xml"/><Relationship Id="rId1" Type="http://schemas.openxmlformats.org/officeDocument/2006/relationships/tags" Target="../tags/tag310.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325.xml"/><Relationship Id="rId5" Type="http://schemas.openxmlformats.org/officeDocument/2006/relationships/image" Target="../media/image15.png"/><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327.xml"/><Relationship Id="rId1" Type="http://schemas.openxmlformats.org/officeDocument/2006/relationships/tags" Target="../tags/tag326.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5.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2" Type="http://schemas.openxmlformats.org/officeDocument/2006/relationships/slideLayout" Target="../slideLayouts/slideLayout17.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tags" Target="../tags/tag151.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173.xml"/><Relationship Id="rId6" Type="http://schemas.openxmlformats.org/officeDocument/2006/relationships/image" Target="../media/image1.png"/><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179.xml"/><Relationship Id="rId6" Type="http://schemas.openxmlformats.org/officeDocument/2006/relationships/image" Target="../media/image2.png"/><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185.xml"/><Relationship Id="rId6" Type="http://schemas.openxmlformats.org/officeDocument/2006/relationships/image" Target="../media/image3.png"/><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a:xfrm>
            <a:off x="883920" y="808990"/>
            <a:ext cx="9952990" cy="2959100"/>
          </a:xfrm>
        </p:spPr>
        <p:txBody>
          <a:bodyPr>
            <a:normAutofit/>
          </a:bodyPr>
          <a:lstStyle/>
          <a:p>
            <a:r>
              <a:rPr lang="zh-CN" altLang="en-US" sz="6555" dirty="0">
                <a:solidFill>
                  <a:schemeClr val="accent1"/>
                </a:solidFill>
                <a:sym typeface="Arial" panose="020B0604020202020204" pitchFamily="34" charset="0"/>
              </a:rPr>
              <a:t>Final Project </a:t>
            </a:r>
            <a:r>
              <a:rPr lang="en-US" altLang="zh-CN" sz="6555" dirty="0">
                <a:solidFill>
                  <a:schemeClr val="accent1"/>
                </a:solidFill>
                <a:sym typeface="Arial" panose="020B0604020202020204" pitchFamily="34" charset="0"/>
              </a:rPr>
              <a:t>	</a:t>
            </a:r>
            <a:r>
              <a:rPr lang="zh-CN" altLang="en-US" sz="4400" dirty="0">
                <a:solidFill>
                  <a:schemeClr val="accent1"/>
                </a:solidFill>
                <a:sym typeface="Arial" panose="020B0604020202020204" pitchFamily="34" charset="0"/>
              </a:rPr>
              <a:t>Airliner_Safety_Analysis</a:t>
            </a:r>
            <a:endParaRPr lang="zh-CN" altLang="en-US" sz="4400" dirty="0">
              <a:solidFill>
                <a:schemeClr val="accent1"/>
              </a:solidFill>
              <a:sym typeface="Arial" panose="020B0604020202020204" pitchFamily="34" charset="0"/>
            </a:endParaRPr>
          </a:p>
        </p:txBody>
      </p:sp>
      <p:sp>
        <p:nvSpPr>
          <p:cNvPr id="4" name="文本占位符 3"/>
          <p:cNvSpPr>
            <a:spLocks noGrp="1"/>
          </p:cNvSpPr>
          <p:nvPr>
            <p:ph type="body" sz="quarter" idx="13"/>
            <p:custDataLst>
              <p:tags r:id="rId2"/>
            </p:custDataLst>
          </p:nvPr>
        </p:nvSpPr>
        <p:spPr>
          <a:xfrm>
            <a:off x="883920" y="5050155"/>
            <a:ext cx="6771005" cy="579755"/>
          </a:xfrm>
        </p:spPr>
        <p:txBody>
          <a:bodyPr>
            <a:noAutofit/>
          </a:bodyPr>
          <a:lstStyle/>
          <a:p>
            <a:r>
              <a:rPr lang="en-US" altLang="zh-CN" sz="2000" dirty="0">
                <a:solidFill>
                  <a:schemeClr val="accent1"/>
                </a:solidFill>
                <a:sym typeface="Arial" panose="020B0604020202020204" pitchFamily="34" charset="0"/>
              </a:rPr>
              <a:t>Yuhan Xu</a:t>
            </a:r>
            <a:endParaRPr lang="en-US" altLang="zh-CN" sz="2000" dirty="0">
              <a:solidFill>
                <a:schemeClr val="accent1"/>
              </a:solidFill>
              <a:sym typeface="Arial" panose="020B0604020202020204" pitchFamily="34" charset="0"/>
            </a:endParaRPr>
          </a:p>
          <a:p>
            <a:r>
              <a:rPr lang="en-US" altLang="zh-CN" sz="2000" dirty="0">
                <a:solidFill>
                  <a:schemeClr val="accent1"/>
                </a:solidFill>
                <a:sym typeface="Arial" panose="020B0604020202020204" pitchFamily="34" charset="0"/>
              </a:rPr>
              <a:t>METCS777 O1</a:t>
            </a:r>
            <a:endParaRPr lang="en-US" altLang="zh-CN" sz="2000" dirty="0">
              <a:solidFill>
                <a:schemeClr val="accent1"/>
              </a:solidFill>
              <a:sym typeface="Arial" panose="020B0604020202020204" pitchFamily="3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Performance(1985-1999)</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161" y="818767"/>
            <a:ext cx="11277678" cy="524332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4: Baseline Model (Predict all as 1)</a:t>
            </a:r>
            <a:r>
              <a:rPr lang="zh-CN" altLang="en-US" sz="32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altLang="zh-CN" sz="32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Accuracy: 0.7333333333333333</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5: Regression Model: Linear Regression
</a:t>
            </a:r>
            <a:r>
              <a:rPr altLang="zh-CN" sz="32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R-Squared (R2) on test data = 1.0
</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altLang="zh-CN"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Root Mean Squared Error (RMSE) on test data = 6.704864714241624e-15</a:t>
            </a: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endPar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Tree>
    <p:custDataLst>
      <p:tags r:id="rId6"/>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Performance(1985-1999)</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200" y="1129665"/>
            <a:ext cx="4112260" cy="44862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2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Precision-Recall Curve</a:t>
            </a:r>
            <a:endParaRPr lang="zh-CN" altLang="en-US" sz="2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4" name="图片 3" descr="precision_recall_curve_85_99"/>
          <p:cNvPicPr>
            <a:picLocks noChangeAspect="1"/>
          </p:cNvPicPr>
          <p:nvPr/>
        </p:nvPicPr>
        <p:blipFill>
          <a:blip r:embed="rId6"/>
          <a:stretch>
            <a:fillRect/>
          </a:stretch>
        </p:blipFill>
        <p:spPr>
          <a:xfrm>
            <a:off x="4397375" y="1129665"/>
            <a:ext cx="6509385" cy="4881880"/>
          </a:xfrm>
          <a:prstGeom prst="rect">
            <a:avLst/>
          </a:prstGeom>
        </p:spPr>
      </p:pic>
    </p:spTree>
    <p:custDataLst>
      <p:tags r:id="rId7"/>
    </p:custData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Performance(1985-1999)</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200" y="1129665"/>
            <a:ext cx="3321050" cy="44862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2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Residuals Plot</a:t>
            </a:r>
            <a:endParaRPr lang="zh-CN" altLang="en-US" sz="2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2" name="图片 1" descr="residuals_vs_predicted_85_99"/>
          <p:cNvPicPr>
            <a:picLocks noChangeAspect="1"/>
          </p:cNvPicPr>
          <p:nvPr/>
        </p:nvPicPr>
        <p:blipFill>
          <a:blip r:embed="rId6"/>
          <a:stretch>
            <a:fillRect/>
          </a:stretch>
        </p:blipFill>
        <p:spPr>
          <a:xfrm>
            <a:off x="4097655" y="1129030"/>
            <a:ext cx="7032625" cy="5274310"/>
          </a:xfrm>
          <a:prstGeom prst="rect">
            <a:avLst/>
          </a:prstGeom>
        </p:spPr>
      </p:pic>
    </p:spTree>
    <p:custDataLst>
      <p:tags r:id="rId7"/>
    </p:custData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Performance(1985-1999)</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200" y="1129665"/>
            <a:ext cx="2679700" cy="44862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2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ROC Curve</a:t>
            </a:r>
            <a:endParaRPr lang="zh-CN" altLang="en-US" sz="2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2" name="图片 1" descr="roc_curve_logreg_85_99"/>
          <p:cNvPicPr>
            <a:picLocks noChangeAspect="1"/>
          </p:cNvPicPr>
          <p:nvPr/>
        </p:nvPicPr>
        <p:blipFill>
          <a:blip r:embed="rId6"/>
          <a:stretch>
            <a:fillRect/>
          </a:stretch>
        </p:blipFill>
        <p:spPr>
          <a:xfrm>
            <a:off x="4622800" y="1234440"/>
            <a:ext cx="6391275" cy="4793615"/>
          </a:xfrm>
          <a:prstGeom prst="rect">
            <a:avLst/>
          </a:prstGeom>
        </p:spPr>
      </p:pic>
    </p:spTree>
    <p:custDataLst>
      <p:tags r:id="rId7"/>
    </p:custData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Performance(2000-2014)</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161" y="1264537"/>
            <a:ext cx="11277678" cy="524332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endPar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
        <p:nvSpPr>
          <p:cNvPr id="2" name="Title 6"/>
          <p:cNvSpPr txBox="1"/>
          <p:nvPr>
            <p:custDataLst>
              <p:tags r:id="rId6"/>
            </p:custDataLst>
          </p:nvPr>
        </p:nvSpPr>
        <p:spPr>
          <a:xfrm>
            <a:off x="457200" y="372745"/>
            <a:ext cx="4836795" cy="52431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1:Logistic Regression</a:t>
            </a:r>
            <a:endPar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Accuracy: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F1 Score: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Precision: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Recall: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AUC: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TP: 5, TN: 10, FP: 0, FN: 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4" name="图片 3" descr="confusion_matrix_LogisticRegression_00_14"/>
          <p:cNvPicPr>
            <a:picLocks noChangeAspect="1"/>
          </p:cNvPicPr>
          <p:nvPr/>
        </p:nvPicPr>
        <p:blipFill>
          <a:blip r:embed="rId7"/>
          <a:stretch>
            <a:fillRect/>
          </a:stretch>
        </p:blipFill>
        <p:spPr>
          <a:xfrm>
            <a:off x="6457315" y="1043940"/>
            <a:ext cx="4572000" cy="4572000"/>
          </a:xfrm>
          <a:prstGeom prst="rect">
            <a:avLst/>
          </a:prstGeom>
        </p:spPr>
      </p:pic>
    </p:spTree>
    <p:custDataLst>
      <p:tags r:id="rId8"/>
    </p:custData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Performance(2000-2014)</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161" y="1264537"/>
            <a:ext cx="11277678" cy="524332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endPar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
        <p:nvSpPr>
          <p:cNvPr id="2" name="Title 6"/>
          <p:cNvSpPr txBox="1"/>
          <p:nvPr>
            <p:custDataLst>
              <p:tags r:id="rId6"/>
            </p:custDataLst>
          </p:nvPr>
        </p:nvSpPr>
        <p:spPr>
          <a:xfrm>
            <a:off x="457200" y="372745"/>
            <a:ext cx="4836795" cy="52431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2:Decision Tree</a:t>
            </a:r>
            <a:endPar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Accuracy: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F1 Score: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Precision: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Recall: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AUC: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TP: 5, TN: 10, FP: 0, FN: 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4" name="图片 3" descr="confusion_matrix_DecisionTreeClassifier_00_14"/>
          <p:cNvPicPr>
            <a:picLocks noChangeAspect="1"/>
          </p:cNvPicPr>
          <p:nvPr/>
        </p:nvPicPr>
        <p:blipFill>
          <a:blip r:embed="rId7"/>
          <a:stretch>
            <a:fillRect/>
          </a:stretch>
        </p:blipFill>
        <p:spPr>
          <a:xfrm>
            <a:off x="6659880" y="1143000"/>
            <a:ext cx="4572000" cy="4572000"/>
          </a:xfrm>
          <a:prstGeom prst="rect">
            <a:avLst/>
          </a:prstGeom>
        </p:spPr>
      </p:pic>
    </p:spTree>
    <p:custDataLst>
      <p:tags r:id="rId8"/>
    </p:custData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Performance(2000-2014)</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161" y="1264537"/>
            <a:ext cx="11277678" cy="524332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endPar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
        <p:nvSpPr>
          <p:cNvPr id="2" name="Title 6"/>
          <p:cNvSpPr txBox="1"/>
          <p:nvPr>
            <p:custDataLst>
              <p:tags r:id="rId6"/>
            </p:custDataLst>
          </p:nvPr>
        </p:nvSpPr>
        <p:spPr>
          <a:xfrm>
            <a:off x="457200" y="372745"/>
            <a:ext cx="4836795" cy="52431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3:Random Forest</a:t>
            </a:r>
            <a:endPar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Accuracy: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F1 Score: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Precision: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Recall: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AUC: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TP: 5, TN: 10, FP: 0, FN: 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4" name="图片 3" descr="confusion_matrix_RandomForestClassifier_00_14"/>
          <p:cNvPicPr>
            <a:picLocks noChangeAspect="1"/>
          </p:cNvPicPr>
          <p:nvPr/>
        </p:nvPicPr>
        <p:blipFill>
          <a:blip r:embed="rId7"/>
          <a:stretch>
            <a:fillRect/>
          </a:stretch>
        </p:blipFill>
        <p:spPr>
          <a:xfrm>
            <a:off x="5901055" y="1129030"/>
            <a:ext cx="4572000" cy="4572000"/>
          </a:xfrm>
          <a:prstGeom prst="rect">
            <a:avLst/>
          </a:prstGeom>
        </p:spPr>
      </p:pic>
    </p:spTree>
    <p:custDataLst>
      <p:tags r:id="rId8"/>
    </p:custData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Performance(2000-2014)</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161" y="1264537"/>
            <a:ext cx="11277678" cy="524332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3200" u="sng"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4: Baseline Model (Predict all as </a:t>
            </a:r>
            <a:r>
              <a:rPr altLang="zh-CN" sz="3200" u="sng"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0</a:t>
            </a:r>
            <a:r>
              <a:rPr lang="zh-CN" altLang="en-US" sz="3200" u="sng"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a:t>
            </a:r>
            <a:r>
              <a:rPr lang="zh-CN" altLang="en-US" sz="28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
</a:t>
            </a:r>
            <a:r>
              <a:rPr altLang="zh-CN" sz="28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	</a:t>
            </a:r>
            <a:r>
              <a:rPr lang="zh-CN" altLang="en-US" sz="24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Accuracy: 0.6666666666666666</a:t>
            </a:r>
            <a:endParaRPr lang="zh-CN" altLang="en-US" sz="28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endParaRPr>
          </a:p>
          <a:p>
            <a:pPr algn="l" fontAlgn="auto">
              <a:lnSpc>
                <a:spcPct val="120000"/>
              </a:lnSpc>
              <a:spcAft>
                <a:spcPts val="800"/>
              </a:spcAft>
            </a:pPr>
            <a:r>
              <a:rPr lang="zh-CN" altLang="en-US" sz="28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
</a:t>
            </a:r>
            <a:r>
              <a:rPr lang="zh-CN" altLang="en-US" sz="3200" u="sng"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5: Regression Model: Linear Regression</a:t>
            </a:r>
            <a:r>
              <a:rPr lang="zh-CN" altLang="en-US" sz="2800" u="sng"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
</a:t>
            </a:r>
            <a:r>
              <a:rPr altLang="zh-CN" sz="28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	</a:t>
            </a:r>
            <a:r>
              <a:rPr lang="zh-CN" altLang="en-US" sz="24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R-Squared (R2) on test data = 1.0</a:t>
            </a:r>
            <a:endParaRPr lang="zh-CN" altLang="en-US" sz="24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endParaRPr>
          </a:p>
          <a:p>
            <a:pPr algn="l" fontAlgn="auto">
              <a:lnSpc>
                <a:spcPct val="120000"/>
              </a:lnSpc>
              <a:spcAft>
                <a:spcPts val="800"/>
              </a:spcAft>
            </a:pPr>
            <a:endParaRPr lang="zh-CN" altLang="en-US" sz="24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endParaRPr>
          </a:p>
          <a:p>
            <a:pPr marL="457200" lvl="1" indent="457200" algn="l" fontAlgn="auto">
              <a:lnSpc>
                <a:spcPct val="120000"/>
              </a:lnSpc>
              <a:spcAft>
                <a:spcPts val="800"/>
              </a:spcAft>
            </a:pPr>
            <a:r>
              <a:rPr lang="zh-CN" altLang="en-US" sz="24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Root Mean Squared Error (RMSE) on test data = 1.357864494910396e-15</a:t>
            </a:r>
            <a:endParaRPr lang="zh-CN" altLang="en-US" sz="24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endParaRPr>
          </a:p>
        </p:txBody>
      </p:sp>
    </p:spTree>
    <p:custDataLst>
      <p:tags r:id="rId6"/>
    </p:custData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Performance(2000-2014)</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161" y="1264537"/>
            <a:ext cx="11277678" cy="524332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endPar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
        <p:nvSpPr>
          <p:cNvPr id="2" name="Title 6"/>
          <p:cNvSpPr txBox="1"/>
          <p:nvPr>
            <p:custDataLst>
              <p:tags r:id="rId6"/>
            </p:custDataLst>
          </p:nvPr>
        </p:nvSpPr>
        <p:spPr>
          <a:xfrm>
            <a:off x="457200" y="1129665"/>
            <a:ext cx="4112260" cy="44862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2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Precision-Recall Curve</a:t>
            </a:r>
            <a:endParaRPr lang="zh-CN" altLang="en-US" sz="2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5" name="图片 4" descr="precision_recall_curve_00_14"/>
          <p:cNvPicPr>
            <a:picLocks noChangeAspect="1"/>
          </p:cNvPicPr>
          <p:nvPr/>
        </p:nvPicPr>
        <p:blipFill>
          <a:blip r:embed="rId7"/>
          <a:stretch>
            <a:fillRect/>
          </a:stretch>
        </p:blipFill>
        <p:spPr>
          <a:xfrm>
            <a:off x="5176520" y="1369060"/>
            <a:ext cx="5852160" cy="4389120"/>
          </a:xfrm>
          <a:prstGeom prst="rect">
            <a:avLst/>
          </a:prstGeom>
        </p:spPr>
      </p:pic>
    </p:spTree>
    <p:custDataLst>
      <p:tags r:id="rId8"/>
    </p:custData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Performance(2000-2014)</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161" y="1264537"/>
            <a:ext cx="11277678" cy="524332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endPar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
        <p:nvSpPr>
          <p:cNvPr id="2" name="Title 6"/>
          <p:cNvSpPr txBox="1"/>
          <p:nvPr>
            <p:custDataLst>
              <p:tags r:id="rId6"/>
            </p:custDataLst>
          </p:nvPr>
        </p:nvSpPr>
        <p:spPr>
          <a:xfrm>
            <a:off x="457200" y="1129665"/>
            <a:ext cx="4112260" cy="44862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2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Residuals Plot</a:t>
            </a:r>
            <a:endParaRPr lang="zh-CN" altLang="en-US" sz="2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5" name="图片 4" descr="residuals_vs_predicted_00_14"/>
          <p:cNvPicPr>
            <a:picLocks noChangeAspect="1"/>
          </p:cNvPicPr>
          <p:nvPr/>
        </p:nvPicPr>
        <p:blipFill>
          <a:blip r:embed="rId7"/>
          <a:stretch>
            <a:fillRect/>
          </a:stretch>
        </p:blipFill>
        <p:spPr>
          <a:xfrm>
            <a:off x="4940300" y="1264285"/>
            <a:ext cx="6053455" cy="4540250"/>
          </a:xfrm>
          <a:prstGeom prst="rect">
            <a:avLst/>
          </a:prstGeom>
        </p:spPr>
      </p:pic>
    </p:spTree>
    <p:custDataLst>
      <p:tags r:id="rId8"/>
    </p:custData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Data Descrption</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155" y="17716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The "Airline Safety" dataset provides a comprehensive overview of various safety metrics related to different airlines, with a particular focus on incidents, fatal accidents, and fatalities. The data spans over three decades, from 1985 to 2014, and is intended to facilitate an exploration into the historical safety records of airlines. This dataset was utilized in the analysis presented in the story "Should Travelers Avoid Flying Airlines That Have Had Crashes in the Past?".</a:t>
            </a:r>
            <a:endPar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Tree>
    <p:custDataLst>
      <p:tags r:id="rId6"/>
    </p:custData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Performance(2000-2014)</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161" y="1264537"/>
            <a:ext cx="11277678" cy="524332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endPar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
        <p:nvSpPr>
          <p:cNvPr id="2" name="Title 6"/>
          <p:cNvSpPr txBox="1"/>
          <p:nvPr>
            <p:custDataLst>
              <p:tags r:id="rId6"/>
            </p:custDataLst>
          </p:nvPr>
        </p:nvSpPr>
        <p:spPr>
          <a:xfrm>
            <a:off x="457200" y="1129665"/>
            <a:ext cx="4112260" cy="44862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2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ROC Curve</a:t>
            </a:r>
            <a:endParaRPr lang="zh-CN" altLang="en-US" sz="2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5" name="图片 4" descr="roc_curve_logreg_00_14"/>
          <p:cNvPicPr>
            <a:picLocks noChangeAspect="1"/>
          </p:cNvPicPr>
          <p:nvPr/>
        </p:nvPicPr>
        <p:blipFill>
          <a:blip r:embed="rId7"/>
          <a:stretch>
            <a:fillRect/>
          </a:stretch>
        </p:blipFill>
        <p:spPr>
          <a:xfrm>
            <a:off x="4569460" y="1264285"/>
            <a:ext cx="5852160" cy="4389120"/>
          </a:xfrm>
          <a:prstGeom prst="rect">
            <a:avLst/>
          </a:prstGeom>
        </p:spPr>
      </p:pic>
    </p:spTree>
    <p:custDataLst>
      <p:tags r:id="rId8"/>
    </p:custData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Machine Learning Model</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589915" y="145415"/>
            <a:ext cx="5274945" cy="210820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fatalities_over_years</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2" name="图片 1" descr="fatalities_over_years"/>
          <p:cNvPicPr>
            <a:picLocks noChangeAspect="1"/>
          </p:cNvPicPr>
          <p:nvPr/>
        </p:nvPicPr>
        <p:blipFill>
          <a:blip r:embed="rId6"/>
          <a:stretch>
            <a:fillRect/>
          </a:stretch>
        </p:blipFill>
        <p:spPr>
          <a:xfrm>
            <a:off x="2147570" y="1475105"/>
            <a:ext cx="8472170" cy="5083810"/>
          </a:xfrm>
          <a:prstGeom prst="rect">
            <a:avLst/>
          </a:prstGeom>
        </p:spPr>
      </p:pic>
    </p:spTree>
    <p:custDataLst>
      <p:tags r:id="rId7"/>
    </p:custData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Machine Learning Model</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589915" y="145415"/>
            <a:ext cx="5274945" cy="210820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incident_counts_per_airline</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4" name="图片 3" descr="incident_counts_per_airline"/>
          <p:cNvPicPr>
            <a:picLocks noChangeAspect="1"/>
          </p:cNvPicPr>
          <p:nvPr/>
        </p:nvPicPr>
        <p:blipFill>
          <a:blip r:embed="rId6"/>
          <a:stretch>
            <a:fillRect/>
          </a:stretch>
        </p:blipFill>
        <p:spPr>
          <a:xfrm>
            <a:off x="2856230" y="1428115"/>
            <a:ext cx="8187690" cy="4912995"/>
          </a:xfrm>
          <a:prstGeom prst="rect">
            <a:avLst/>
          </a:prstGeom>
        </p:spPr>
      </p:pic>
    </p:spTree>
    <p:custDataLst>
      <p:tags r:id="rId7"/>
    </p:custData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Machine Learning Model</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1024890" y="1270635"/>
            <a:ext cx="8814435" cy="435038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The models demonstrated high accuracy and precision in predicting the safety metrics of airlines for both periods. Particularly noteworthy is the 100% accuracy achieved by the Decision Tree Classifier, Random Forest Classifier, and Linear Regression models, indicating a perfect fit to the test data. However, it's crucial to approach these results with caution as such high accuracy might indicate overfitting, especially in the context of the Decision Tree and Random Forest models.</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Tree>
    <p:custDataLst>
      <p:tags r:id="rId6"/>
    </p:custData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Interpretation of Finding</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155" y="17716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The models, especially the Decision Tree and Random Forest classifiers, demonstrated impeccable performance across all metrics. However, the Logistic Regression model also showcased commendable predictive capabilities, particularly in the 1985-1999 period, with an accuracy of 93.33%. The Linear Regression model achieved an R2 value of 100% for both periods, indicating that the model explains all the variability of the response data around its mean.</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Tree>
    <p:custDataLst>
      <p:tags r:id="rId6"/>
    </p:custData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Implications</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Microsoft YaHei" panose="020B0503020204020204" charset="-122"/>
              <a:ea typeface="Microsoft YaHei"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731304"/>
            <a:ext cx="8382634" cy="430927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The findings suggest that historical safety metrics can be predictive of future metrics, providing a valuable tool for regulatory bodies and airline operators in assessing and enhancing airline safety. However, the potential for overfitting in the models, especially those with 100% accuracy, necessitates further validation and refinement to ensure the models generalize well to new data.</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Tree>
    <p:custDataLst>
      <p:tags r:id="rId11"/>
    </p:custData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Limitations and Challenges</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Microsoft YaHei" panose="020B0503020204020204" charset="-122"/>
              <a:ea typeface="Microsoft YaHei"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977452"/>
            <a:ext cx="8382634" cy="38169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The primary limitation is the potential overfitting of models, given the 100% accuracy in several instances. Additionally, the models were tested on historical data, and their predictive power for future metrics needs to be validated with more recent data.</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Tree>
    <p:custDataLst>
      <p:tags r:id="rId11"/>
    </p:custData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Answer for Research Questions</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726440" y="1247775"/>
            <a:ext cx="10740390" cy="504126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Correlation:</a:t>
            </a:r>
            <a:r>
              <a:rPr lang="zh-CN" altLang="en-US"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endParaRPr lang="zh-CN" altLang="en-US"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The models show that there is a strong correlation between historical incidents, fatal accidents, fatalities, and future safety metrics, as evidenced by the high accuracy and F1 score in predictions.
</a:t>
            </a:r>
            <a:r>
              <a:rPr lang="zh-CN" altLang="en-US" sz="24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Predicting Future Safety Metrics:</a:t>
            </a:r>
            <a:r>
              <a:rPr lang="zh-CN" altLang="en-US"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endParaRPr lang="zh-CN" altLang="en-US"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Yes, we can predict future safety metrics based on this historical data. The models,</a:t>
            </a:r>
            <a:r>
              <a:rPr lang="zh-CN" altLang="en-US" sz="20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especially the Decision Tree and Random Forest classifiers, have demonstrated high predictive power.
</a:t>
            </a:r>
            <a:endParaRPr lang="zh-CN" altLang="en-US" sz="20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endParaRPr>
          </a:p>
          <a:p>
            <a:pPr algn="l" fontAlgn="auto">
              <a:lnSpc>
                <a:spcPct val="120000"/>
              </a:lnSpc>
              <a:spcAft>
                <a:spcPts val="800"/>
              </a:spcAft>
            </a:pPr>
            <a:r>
              <a:rPr lang="zh-CN" altLang="en-US" sz="20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In conclusion, while the models show promising results, it's essential to approach the deployment of such models with caution, ensuring thorough validation and considering the ethical implications of their use.</a:t>
            </a:r>
            <a:endParaRPr lang="zh-CN" altLang="en-US"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endParaRPr lang="zh-CN" altLang="en-US"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Tree>
    <p:custDataLst>
      <p:tags r:id="rId6"/>
    </p:custData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Conclusion</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Microsoft YaHei" panose="020B0503020204020204" charset="-122"/>
              <a:ea typeface="Microsoft YaHei"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731304"/>
            <a:ext cx="8382634" cy="430927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The study successfully developed models to analyze and predict airline safety metrics, providing valuable insights into the correlations and trends within the data. While the models demonstrated high accuracy, further validation and refinement are necessary to ensure their reliability and applicability to future safety metrics prediction.</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Tree>
    <p:custDataLst>
      <p:tags r:id="rId11"/>
    </p:custData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Spark History</a:t>
            </a: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pic>
        <p:nvPicPr>
          <p:cNvPr id="2" name="图片 1" descr="Spark_History"/>
          <p:cNvPicPr>
            <a:picLocks noChangeAspect="1"/>
          </p:cNvPicPr>
          <p:nvPr/>
        </p:nvPicPr>
        <p:blipFill>
          <a:blip r:embed="rId5"/>
          <a:stretch>
            <a:fillRect/>
          </a:stretch>
        </p:blipFill>
        <p:spPr>
          <a:xfrm>
            <a:off x="788035" y="762000"/>
            <a:ext cx="10615295" cy="5673090"/>
          </a:xfrm>
          <a:prstGeom prst="rect">
            <a:avLst/>
          </a:prstGeom>
        </p:spPr>
      </p:pic>
    </p:spTree>
    <p:custDataLst>
      <p:tags r:id="rId6"/>
    </p:custData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Data Descrption</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200" y="1384300"/>
            <a:ext cx="11277600" cy="2475230"/>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Source:
</a:t>
            </a: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https://www.kaggle.com/datasets/danoozy44/airline-safety</a:t>
            </a: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Key Features:
</a:t>
            </a:r>
            <a:endPar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graphicFrame>
        <p:nvGraphicFramePr>
          <p:cNvPr id="4" name="表格 3"/>
          <p:cNvGraphicFramePr/>
          <p:nvPr>
            <p:custDataLst>
              <p:tags r:id="rId6"/>
            </p:custDataLst>
          </p:nvPr>
        </p:nvGraphicFramePr>
        <p:xfrm>
          <a:off x="615950" y="3429000"/>
          <a:ext cx="9511030" cy="2578735"/>
        </p:xfrm>
        <a:graphic>
          <a:graphicData uri="http://schemas.openxmlformats.org/drawingml/2006/table">
            <a:tbl>
              <a:tblPr/>
              <a:tblGrid>
                <a:gridCol w="4754245"/>
                <a:gridCol w="4756785"/>
              </a:tblGrid>
              <a:tr h="459105">
                <a:tc>
                  <a:txBody>
                    <a:bodyPr/>
                    <a:p>
                      <a:pPr indent="0">
                        <a:buNone/>
                      </a:pPr>
                      <a:r>
                        <a:rPr lang="en-US" sz="2400" b="0">
                          <a:latin typeface="Times New Roman" panose="02020603050405020304" charset="0"/>
                          <a:cs typeface="Times New Roman" panose="02020603050405020304" charset="0"/>
                        </a:rPr>
                        <a:t>airline</a:t>
                      </a:r>
                      <a:endParaRPr lang="en-US" alt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Times New Roman" panose="02020603050405020304" charset="0"/>
                          <a:cs typeface="Times New Roman" panose="02020603050405020304" charset="0"/>
                        </a:rPr>
                        <a:t>avail_seat_km_per_week</a:t>
                      </a:r>
                      <a:endParaRPr lang="en-US" alt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740">
                <a:tc>
                  <a:txBody>
                    <a:bodyPr/>
                    <a:p>
                      <a:pPr indent="0">
                        <a:buNone/>
                      </a:pPr>
                      <a:r>
                        <a:rPr lang="en-US" sz="2400" b="0">
                          <a:latin typeface="Times New Roman" panose="02020603050405020304" charset="0"/>
                          <a:cs typeface="Times New Roman" panose="02020603050405020304" charset="0"/>
                        </a:rPr>
                        <a:t>incidents_85_99</a:t>
                      </a:r>
                      <a:endParaRPr lang="en-US" alt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Times New Roman" panose="02020603050405020304" charset="0"/>
                          <a:cs typeface="Times New Roman" panose="02020603050405020304" charset="0"/>
                        </a:rPr>
                        <a:t>fatal_accidents_85_99</a:t>
                      </a:r>
                      <a:endParaRPr lang="en-US" alt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105">
                <a:tc>
                  <a:txBody>
                    <a:bodyPr/>
                    <a:p>
                      <a:pPr indent="0">
                        <a:buNone/>
                      </a:pPr>
                      <a:r>
                        <a:rPr lang="en-US" sz="2400" b="0">
                          <a:latin typeface="Times New Roman" panose="02020603050405020304" charset="0"/>
                          <a:cs typeface="Times New Roman" panose="02020603050405020304" charset="0"/>
                        </a:rPr>
                        <a:t>fatalities_85_99</a:t>
                      </a:r>
                      <a:endParaRPr lang="en-US" alt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Times New Roman" panose="02020603050405020304" charset="0"/>
                          <a:cs typeface="Times New Roman" panose="02020603050405020304" charset="0"/>
                        </a:rPr>
                        <a:t>incidents_00_14</a:t>
                      </a:r>
                      <a:endParaRPr lang="en-US" alt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740">
                <a:tc>
                  <a:txBody>
                    <a:bodyPr/>
                    <a:p>
                      <a:pPr indent="0">
                        <a:buNone/>
                      </a:pPr>
                      <a:r>
                        <a:rPr lang="en-US" sz="2400" b="0">
                          <a:latin typeface="Times New Roman" panose="02020603050405020304" charset="0"/>
                          <a:cs typeface="Times New Roman" panose="02020603050405020304" charset="0"/>
                        </a:rPr>
                        <a:t>fatal_accidents_00_14</a:t>
                      </a:r>
                      <a:endParaRPr lang="en-US" alt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Times New Roman" panose="02020603050405020304" charset="0"/>
                          <a:cs typeface="Times New Roman" panose="02020603050405020304" charset="0"/>
                        </a:rPr>
                        <a:t>fatalities_00_14</a:t>
                      </a:r>
                      <a:endParaRPr lang="en-US" alt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41045">
                <a:tc>
                  <a:txBody>
                    <a:bodyPr/>
                    <a:p>
                      <a:pPr indent="0">
                        <a:buNone/>
                      </a:pPr>
                      <a:r>
                        <a:rPr lang="en-US" sz="2400" b="0">
                          <a:latin typeface="Times New Roman" panose="02020603050405020304" charset="0"/>
                          <a:cs typeface="Times New Roman" panose="02020603050405020304" charset="0"/>
                        </a:rPr>
                        <a:t>fatalities_per_fatal_accidents_85_99</a:t>
                      </a:r>
                      <a:endParaRPr lang="en-US" alt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Times New Roman" panose="02020603050405020304" charset="0"/>
                          <a:cs typeface="Times New Roman" panose="02020603050405020304" charset="0"/>
                        </a:rPr>
                        <a:t>fatalities_per_fatal_accidents_00_14</a:t>
                      </a:r>
                      <a:endParaRPr lang="en-US" alt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7"/>
    </p:custData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olidFill>
                  <a:schemeClr val="accent1"/>
                </a:solidFill>
              </a:rPr>
              <a:t>Thank you</a:t>
            </a:r>
            <a:endParaRPr lang="en-US" altLang="zh-CN">
              <a:solidFill>
                <a:schemeClr val="accent1"/>
              </a:solidFill>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Data Descrption</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805815" y="1336675"/>
            <a:ext cx="10282555" cy="4643120"/>
          </a:xfrm>
          <a:prstGeom prst="rect">
            <a:avLst/>
          </a:prstGeom>
          <a:noFill/>
          <a:ln w="3175">
            <a:noFill/>
            <a:prstDash val="dash"/>
          </a:ln>
        </p:spPr>
        <p:txBody>
          <a:bodyPr wrap="square" lIns="63500" tIns="25400" rIns="63500" bIns="25400" anchor="ctr"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800" u="sng"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Potential Use-Cases:</a:t>
            </a:r>
            <a:endParaRPr lang="zh-CN" altLang="en-US" sz="2800" u="sng"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endParaRPr>
          </a:p>
          <a:p>
            <a:pPr algn="l" fontAlgn="auto">
              <a:lnSpc>
                <a:spcPct val="120000"/>
              </a:lnSpc>
              <a:spcAft>
                <a:spcPts val="800"/>
              </a:spcAft>
            </a:pPr>
            <a:r>
              <a:rPr altLang="zh-CN" sz="20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1. </a:t>
            </a:r>
            <a:r>
              <a:rPr lang="zh-CN" altLang="en-US" sz="20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Safety Analysis: Analyzing the safety performance of different airlines over the specified periods.
</a:t>
            </a:r>
            <a:endParaRPr lang="zh-CN" altLang="en-US" sz="20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endParaRPr>
          </a:p>
          <a:p>
            <a:pPr algn="l" fontAlgn="auto">
              <a:lnSpc>
                <a:spcPct val="120000"/>
              </a:lnSpc>
              <a:spcAft>
                <a:spcPts val="800"/>
              </a:spcAft>
            </a:pPr>
            <a:r>
              <a:rPr altLang="zh-CN" sz="20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2. </a:t>
            </a:r>
            <a:r>
              <a:rPr lang="zh-CN" altLang="en-US" sz="20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rPr>
              <a:t>Risk Assessment: Evaluating the risk factors associated with various airlines based on historical incidents and fatalities.</a:t>
            </a:r>
            <a:endParaRPr lang="zh-CN" altLang="en-US" sz="2000" spc="10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endParaRPr>
          </a:p>
          <a:p>
            <a:pPr algn="l" fontAlgn="auto">
              <a:lnSpc>
                <a:spcPct val="120000"/>
              </a:lnSpc>
              <a:spcAft>
                <a:spcPts val="800"/>
              </a:spcAft>
            </a:pPr>
            <a:endParaRPr lang="zh-CN" altLang="en-US"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sym typeface="+mn-ea"/>
            </a:endParaRPr>
          </a:p>
          <a:p>
            <a:pPr algn="l" fontAlgn="auto">
              <a:lnSpc>
                <a:spcPct val="120000"/>
              </a:lnSpc>
              <a:spcAft>
                <a:spcPts val="800"/>
              </a:spcAft>
            </a:pPr>
            <a:r>
              <a:rPr altLang="zh-CN"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3. </a:t>
            </a:r>
            <a:r>
              <a:rPr lang="zh-CN" altLang="en-US"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Trend Analysis: Identifying trends in airline safety and incidents over time.
</a:t>
            </a:r>
            <a:endParaRPr lang="zh-CN" altLang="en-US"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altLang="zh-CN"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4. </a:t>
            </a:r>
            <a:r>
              <a:rPr lang="zh-CN" altLang="en-US"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Comparative Analysis: Comparing the safety metrics of different airlines to determine relative safety standings.</a:t>
            </a:r>
            <a:endParaRPr lang="zh-CN" altLang="en-US" sz="20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Tree>
    <p:custDataLst>
      <p:tags r:id="rId6"/>
    </p:custData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Research Question</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Microsoft YaHei" panose="020B0503020204020204" charset="-122"/>
              <a:ea typeface="Microsoft YaHei"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977452"/>
            <a:ext cx="8382634" cy="38169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How do historical incidents, fatal accidents, and fatalities correlate with the size and extent of airline operations, and can we predict future safety metrics based on this historical data?</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Tree>
    <p:custDataLst>
      <p:tags r:id="rId11"/>
    </p:custData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Machine Learning Model</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1585071" y="18374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Regression Analysis: Given that the dataset contains numerical and time-series data, a regression model will be apt to analyze the relationships between different safety metrics and the operational size of airlines. Additionally, regression analysis can help predict future safety metrics based on historical data, providing valuable insights into potential future trends or risks in airline safety.</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spTree>
    <p:custDataLst>
      <p:tags r:id="rId6"/>
    </p:custData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Performance(1985-1999)</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200" y="372745"/>
            <a:ext cx="4836795" cy="52431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1:Logistic Regression</a:t>
            </a:r>
            <a:endPar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Accuracy: 93.33%</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F1 Score: 93.54%</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Precision: 94.67%</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Recall: 93.33%</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AUC: 90.91%</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TP: 10, TN: 4, FP: 0, FN: 1</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5" name="图片 4" descr="confusion_matrix_LogisticRegression_85_99"/>
          <p:cNvPicPr>
            <a:picLocks noChangeAspect="1"/>
          </p:cNvPicPr>
          <p:nvPr/>
        </p:nvPicPr>
        <p:blipFill>
          <a:blip r:embed="rId6"/>
          <a:stretch>
            <a:fillRect/>
          </a:stretch>
        </p:blipFill>
        <p:spPr>
          <a:xfrm>
            <a:off x="6086475" y="1129030"/>
            <a:ext cx="4790440" cy="4790440"/>
          </a:xfrm>
          <a:prstGeom prst="rect">
            <a:avLst/>
          </a:prstGeom>
        </p:spPr>
      </p:pic>
    </p:spTree>
    <p:custDataLst>
      <p:tags r:id="rId7"/>
    </p:custData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Performance(1985-1999)</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200" y="372745"/>
            <a:ext cx="4836795" cy="52431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2: Decision Tree </a:t>
            </a:r>
            <a:endPar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Accuracy: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F1 Score: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Precision: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Recall: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AUC: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TP: 11, TN: 4, FP: 0, FN: 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2" name="图片 1" descr="confusion_matrix_DecisionTreeClassifier_85_99"/>
          <p:cNvPicPr>
            <a:picLocks noChangeAspect="1"/>
          </p:cNvPicPr>
          <p:nvPr/>
        </p:nvPicPr>
        <p:blipFill>
          <a:blip r:embed="rId6"/>
          <a:stretch>
            <a:fillRect/>
          </a:stretch>
        </p:blipFill>
        <p:spPr>
          <a:xfrm>
            <a:off x="5766435" y="1043940"/>
            <a:ext cx="4908550" cy="4908550"/>
          </a:xfrm>
          <a:prstGeom prst="rect">
            <a:avLst/>
          </a:prstGeom>
        </p:spPr>
      </p:pic>
    </p:spTree>
    <p:custDataLst>
      <p:tags r:id="rId7"/>
    </p:custData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Microsoft YaHei" panose="020B0503020204020204" charset="-122"/>
              <a:ea typeface="Microsoft YaHei"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51943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a:lnSpc>
                <a:spcPct val="100000"/>
              </a:lnSpc>
            </a:pPr>
            <a:r>
              <a:rPr lang="zh-CN" dirty="0" err="1">
                <a:solidFill>
                  <a:schemeClr val="dk1"/>
                </a:solidFill>
                <a:latin typeface="Microsoft YaHei" panose="020B0503020204020204" charset="-122"/>
                <a:ea typeface="Microsoft YaHei" panose="020B0503020204020204" charset="-122"/>
                <a:sym typeface="Microsoft YaHei" panose="020B0503020204020204" charset="-122"/>
              </a:rPr>
              <a:t>Model</a:t>
            </a:r>
            <a:r>
              <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rPr>
              <a:t> Performance(1985-1999)</a:t>
            </a:r>
            <a:endParaRPr lang="zh-CN" dirty="0" err="1">
              <a:solidFill>
                <a:schemeClr val="dk1"/>
              </a:solidFill>
              <a:latin typeface="Microsoft YaHei" panose="020B0503020204020204" charset="-122"/>
              <a:ea typeface="Microsoft YaHei" panose="020B0503020204020204" charset="-122"/>
              <a:sym typeface="Microsoft YaHei" panose="020B0503020204020204" charset="-122"/>
            </a:endParaRPr>
          </a:p>
          <a:p>
            <a:pPr>
              <a:lnSpc>
                <a:spcPct val="100000"/>
              </a:lnSpc>
            </a:pPr>
            <a:endParaRPr lang="en-US" altLang="zh-CN" dirty="0" err="1">
              <a:solidFill>
                <a:schemeClr val="dk1"/>
              </a:solidFill>
              <a:latin typeface="Microsoft YaHei" panose="020B0503020204020204" charset="-122"/>
              <a:ea typeface="Microsoft YaHei" panose="020B0503020204020204" charset="-122"/>
              <a:sym typeface="Microsoft YaHei" panose="020B0503020204020204" charset="-122"/>
            </a:endParaRPr>
          </a:p>
        </p:txBody>
      </p:sp>
      <p:sp>
        <p:nvSpPr>
          <p:cNvPr id="11" name="Title 6"/>
          <p:cNvSpPr txBox="1"/>
          <p:nvPr>
            <p:custDataLst>
              <p:tags r:id="rId5"/>
            </p:custDataLst>
          </p:nvPr>
        </p:nvSpPr>
        <p:spPr>
          <a:xfrm>
            <a:off x="457200" y="372745"/>
            <a:ext cx="4836795" cy="52431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a:t>
            </a:r>
            <a:r>
              <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3: Random Forest</a:t>
            </a:r>
            <a:endParaRPr lang="zh-CN" altLang="en-US" sz="3200" u="sng"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Accuracy: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F1 Score: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Precision: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Recall: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AUC: 100%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rPr>
              <a:t>  - TP: 11, TN: 4, FP: 0, FN: 0</a:t>
            </a:r>
            <a:endParaRPr lang="zh-CN" altLang="en-US" sz="2400" spc="100" dirty="0">
              <a:ln w="3175">
                <a:noFill/>
                <a:prstDash val="dash"/>
              </a:ln>
              <a:solidFill>
                <a:schemeClr val="dk1">
                  <a:lumMod val="75000"/>
                  <a:lumOff val="25000"/>
                </a:schemeClr>
              </a:solidFill>
              <a:uFillTx/>
              <a:latin typeface="Microsoft YaHei" panose="020B0503020204020204" charset="-122"/>
              <a:ea typeface="Microsoft YaHei" panose="020B0503020204020204" charset="-122"/>
              <a:cs typeface="Microsoft YaHei" panose="020B0503020204020204" charset="-122"/>
            </a:endParaRPr>
          </a:p>
        </p:txBody>
      </p:sp>
      <p:pic>
        <p:nvPicPr>
          <p:cNvPr id="2" name="图片 1" descr="confusion_matrix_RandomForestClassifier_85_99"/>
          <p:cNvPicPr>
            <a:picLocks noChangeAspect="1"/>
          </p:cNvPicPr>
          <p:nvPr/>
        </p:nvPicPr>
        <p:blipFill>
          <a:blip r:embed="rId6"/>
          <a:stretch>
            <a:fillRect/>
          </a:stretch>
        </p:blipFill>
        <p:spPr>
          <a:xfrm>
            <a:off x="5458460" y="1129030"/>
            <a:ext cx="5026025" cy="5026025"/>
          </a:xfrm>
          <a:prstGeom prst="rect">
            <a:avLst/>
          </a:prstGeom>
        </p:spPr>
      </p:pic>
    </p:spTree>
    <p:custDataLst>
      <p:tags r:id="rId7"/>
    </p:custDataLst>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31.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3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3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13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4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143.xml><?xml version="1.0" encoding="utf-8"?>
<p:tagLst xmlns:p="http://schemas.openxmlformats.org/presentationml/2006/main">
  <p:tag name="KSO_WM_BEAUTIFY_FLAG" val=""/>
  <p:tag name="TABLE_ENDDRAG_ORIGIN_RECT" val="748*203"/>
  <p:tag name="TABLE_ENDDRAG_RECT" val="48*270*748*203"/>
</p:tagLst>
</file>

<file path=ppt/tags/tag14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4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4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5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55.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56.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57.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58.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59.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16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6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6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16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7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7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17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7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7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17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8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8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18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8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19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9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9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19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0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0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0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0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1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1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1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1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2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2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2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2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2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3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3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4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4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4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4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4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5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5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5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5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6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6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6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6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6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6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7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7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7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7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8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8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86.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287.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288.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289.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29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29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9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97.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298.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299.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301.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30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30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0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0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30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1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14.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315.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316.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317.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318.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31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2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2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10-17T03:12:52&quot;,&quot;maxSize&quot;:{&quot;size1&quot;:20},&quot;minSize&quot;:{&quot;size1&quot;:11.2},&quot;normalSize&quot;:{&quot;size1&quot;:11.2},&quot;subLayout&quot;:[{&quot;id&quot;:&quot;2023-10-17T03:12:52&quot;,&quot;margin&quot;:{&quot;bottom&quot;:0.025999998673796654,&quot;left&quot;:1.2699999809265137,&quot;right&quot;:1.2699999809265137,&quot;top&quot;:0.4230000376701355},&quot;type&quot;:0},{&quot;id&quot;:&quot;2023-10-17T03:12:5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5*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S"/>
  <p:tag name="KSO_WM_UNIT_TEXT_FILL_FORE_SCHEMECOLOR_INDEX_BRIGHTNESS" val="0"/>
  <p:tag name="KSO_WM_UNIT_TEXT_FILL_FORE_SCHEMECOLOR_INDEX" val="5"/>
  <p:tag name="KSO_WM_UNIT_TEXT_FILL_TYPE" val="1"/>
</p:tagLst>
</file>

<file path=ppt/tags/tag327.xml><?xml version="1.0" encoding="utf-8"?>
<p:tagLst xmlns:p="http://schemas.openxmlformats.org/presentationml/2006/main">
  <p:tag name="KSO_WM_SLIDE_ID" val="custom20206915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6915"/>
  <p:tag name="KSO_WM_SLIDE_TYPE" val="endPage"/>
  <p:tag name="KSO_WM_SLIDE_SUBTYPE" val="pureTxt"/>
  <p:tag name="KSO_WM_SLIDE_LAYOUT" val="a"/>
  <p:tag name="KSO_WM_SLIDE_LAYOUT_CNT" val="1"/>
</p:tagLst>
</file>

<file path=ppt/tags/tag328.xml><?xml version="1.0" encoding="utf-8"?>
<p:tagLst xmlns:p="http://schemas.openxmlformats.org/presentationml/2006/main">
  <p:tag name="commondata" val="eyJoZGlkIjoiMTcxYjZmOTYyM2I2ZWM0OGU0MWM0NjRiZjg3YjgwYzMifQ=="/>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6464</Words>
  <Application>WPS 演示</Application>
  <PresentationFormat>宽屏</PresentationFormat>
  <Paragraphs>214</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30</vt:i4>
      </vt:variant>
    </vt:vector>
  </HeadingPairs>
  <TitlesOfParts>
    <vt:vector size="41" baseType="lpstr">
      <vt:lpstr>Arial</vt:lpstr>
      <vt:lpstr>宋体</vt:lpstr>
      <vt:lpstr>Wingdings</vt:lpstr>
      <vt:lpstr>Microsoft YaHei</vt:lpstr>
      <vt:lpstr>Segoe UI</vt:lpstr>
      <vt:lpstr>Arial Unicode MS</vt:lpstr>
      <vt:lpstr>Arial Black</vt:lpstr>
      <vt:lpstr>Calibri</vt:lpstr>
      <vt:lpstr>Times New Roman</vt:lpstr>
      <vt:lpstr>Office 主题​​</vt:lpstr>
      <vt:lpstr>1_Office 主题​​</vt:lpstr>
      <vt:lpstr>1.Data Descrption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Sun許</cp:lastModifiedBy>
  <cp:revision>3</cp:revision>
  <dcterms:created xsi:type="dcterms:W3CDTF">2023-10-16T19:13:00Z</dcterms:created>
  <dcterms:modified xsi:type="dcterms:W3CDTF">2023-10-16T20:19:00Z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
  </property>
</Properties>
</file>