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2"/>
  </p:sldMasterIdLst>
  <p:notesMasterIdLst>
    <p:notesMasterId r:id="rId22"/>
  </p:notesMasterIdLst>
  <p:sldIdLst>
    <p:sldId id="256" r:id="rId3"/>
    <p:sldId id="259" r:id="rId4"/>
    <p:sldId id="261" r:id="rId5"/>
    <p:sldId id="263" r:id="rId6"/>
    <p:sldId id="266" r:id="rId7"/>
    <p:sldId id="280" r:id="rId8"/>
    <p:sldId id="281" r:id="rId9"/>
    <p:sldId id="282" r:id="rId10"/>
    <p:sldId id="283" r:id="rId11"/>
    <p:sldId id="289" r:id="rId12"/>
    <p:sldId id="290" r:id="rId13"/>
    <p:sldId id="270" r:id="rId14"/>
    <p:sldId id="284" r:id="rId15"/>
    <p:sldId id="285" r:id="rId16"/>
    <p:sldId id="291" r:id="rId17"/>
    <p:sldId id="292" r:id="rId18"/>
    <p:sldId id="293" r:id="rId19"/>
    <p:sldId id="272" r:id="rId20"/>
    <p:sldId id="275" r:id="rId21"/>
  </p:sldIdLst>
  <p:sldSz cx="9144000" cy="5143500" type="screen16x9"/>
  <p:notesSz cx="5143500" cy="9144000"/>
  <p:custDataLst>
    <p:tags r:id="rId2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7" d="100"/>
          <a:sy n="137" d="100"/>
        </p:scale>
        <p:origin x="13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slide" Target="slide10.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2.xml"/><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datasets/openml-datasets/master/data/airlines/airlines.csv"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38288" y="1104900"/>
            <a:ext cx="6130290" cy="1485900"/>
          </a:xfrm>
          <a:prstGeom prst="rect">
            <a:avLst/>
          </a:prstGeom>
          <a:noFill/>
        </p:spPr>
        <p:txBody>
          <a:bodyPr wrap="square" rtlCol="0" anchor="b"/>
          <a:lstStyle/>
          <a:p>
            <a:pPr algn="ctr"/>
            <a:r>
              <a:rPr lang="en-US" sz="2700" b="1" dirty="0">
                <a:solidFill>
                  <a:srgbClr val="FF7500"/>
                </a:solidFill>
                <a:latin typeface="Noto Sans SC" pitchFamily="34" charset="0"/>
                <a:ea typeface="Noto Sans SC" pitchFamily="34" charset="-122"/>
                <a:cs typeface="Noto Sans SC" pitchFamily="34" charset="-120"/>
              </a:rPr>
              <a:t>Flight Delays: An Analysis of Factors Contributing to Delays</a:t>
            </a:r>
            <a:endParaRPr lang="en-US" sz="2690" dirty="0"/>
          </a:p>
        </p:txBody>
      </p:sp>
      <p:sp>
        <p:nvSpPr>
          <p:cNvPr id="3" name="Text 1"/>
          <p:cNvSpPr/>
          <p:nvPr/>
        </p:nvSpPr>
        <p:spPr>
          <a:xfrm>
            <a:off x="1538288" y="2743200"/>
            <a:ext cx="6130290" cy="723900"/>
          </a:xfrm>
          <a:prstGeom prst="rect">
            <a:avLst/>
          </a:prstGeom>
          <a:noFill/>
        </p:spPr>
        <p:txBody>
          <a:bodyPr wrap="square" rtlCol="0" anchor="t"/>
          <a:lstStyle/>
          <a:p>
            <a:pPr algn="ctr"/>
            <a:r>
              <a:rPr lang="en-US" altLang="zh-CN" sz="1900" b="0" dirty="0">
                <a:solidFill>
                  <a:srgbClr val="FF7500"/>
                </a:solidFill>
                <a:latin typeface="Noto Sans SC" pitchFamily="34" charset="0"/>
                <a:ea typeface="Noto Sans SC" pitchFamily="34" charset="-122"/>
                <a:cs typeface="Noto Sans SC" pitchFamily="34" charset="-120"/>
              </a:rPr>
              <a:t>MET CS 555 A3</a:t>
            </a:r>
            <a:endParaRPr lang="en-US" sz="1920" dirty="0"/>
          </a:p>
        </p:txBody>
      </p:sp>
      <p:sp>
        <p:nvSpPr>
          <p:cNvPr id="4" name="Text 2"/>
          <p:cNvSpPr/>
          <p:nvPr/>
        </p:nvSpPr>
        <p:spPr>
          <a:xfrm>
            <a:off x="2190750" y="4214813"/>
            <a:ext cx="4524375" cy="552450"/>
          </a:xfrm>
          <a:prstGeom prst="rect">
            <a:avLst/>
          </a:prstGeom>
          <a:noFill/>
        </p:spPr>
        <p:txBody>
          <a:bodyPr wrap="square" rtlCol="0" anchor="t"/>
          <a:lstStyle/>
          <a:p>
            <a:pPr algn="ctr"/>
            <a:r>
              <a:rPr lang="en-US" sz="1200" b="0" dirty="0">
                <a:solidFill>
                  <a:srgbClr val="FF7500"/>
                </a:solidFill>
                <a:latin typeface="Noto Sans SC" pitchFamily="34" charset="0"/>
                <a:ea typeface="Noto Sans SC" pitchFamily="34" charset="-122"/>
                <a:cs typeface="Noto Sans SC" pitchFamily="34" charset="-120"/>
              </a:rPr>
              <a:t>Yuhan Xu</a:t>
            </a:r>
            <a:endParaRPr lang="en-US" sz="1200" dirty="0"/>
          </a:p>
          <a:p>
            <a:pPr algn="ctr"/>
            <a:r>
              <a:rPr lang="en-US" sz="1200" b="0" dirty="0">
                <a:solidFill>
                  <a:srgbClr val="FF7500"/>
                </a:solidFill>
                <a:latin typeface="Noto Sans SC" pitchFamily="34" charset="0"/>
                <a:ea typeface="Noto Sans SC" pitchFamily="34" charset="-122"/>
                <a:cs typeface="Noto Sans SC" pitchFamily="34" charset="-120"/>
              </a:rPr>
              <a:t>2023-04-15</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pPr algn="ctr"/>
            <a:r>
              <a:rPr lang="en-US" sz="2400" b="1" dirty="0">
                <a:solidFill>
                  <a:srgbClr val="FF7500"/>
                </a:solidFill>
                <a:latin typeface="Noto Sans SC" pitchFamily="34" charset="0"/>
                <a:ea typeface="Noto Sans SC" pitchFamily="34" charset="-122"/>
                <a:cs typeface="Noto Sans SC" pitchFamily="34" charset="-120"/>
              </a:rPr>
              <a:t>Post-hoc tests</a:t>
            </a:r>
          </a:p>
        </p:txBody>
      </p:sp>
      <p:sp>
        <p:nvSpPr>
          <p:cNvPr id="3" name="Text 1"/>
          <p:cNvSpPr/>
          <p:nvPr/>
        </p:nvSpPr>
        <p:spPr>
          <a:xfrm>
            <a:off x="1333500" y="1128713"/>
            <a:ext cx="7415213" cy="457200"/>
          </a:xfrm>
          <a:prstGeom prst="rect">
            <a:avLst/>
          </a:prstGeom>
          <a:noFill/>
        </p:spPr>
        <p:txBody>
          <a:bodyPr wrap="square" rtlCol="0" anchor="t"/>
          <a:lstStyle/>
          <a:p>
            <a:pPr algn="l">
              <a:lnSpc>
                <a:spcPts val="2305"/>
              </a:lnSpc>
              <a:buSzPct val="100000"/>
            </a:pPr>
            <a:endParaRPr lang="en-US" sz="1535" dirty="0"/>
          </a:p>
        </p:txBody>
      </p:sp>
      <p:sp>
        <p:nvSpPr>
          <p:cNvPr id="4" name="Text 2"/>
          <p:cNvSpPr/>
          <p:nvPr/>
        </p:nvSpPr>
        <p:spPr>
          <a:xfrm>
            <a:off x="1333500" y="1585913"/>
            <a:ext cx="7415213" cy="457200"/>
          </a:xfrm>
          <a:prstGeom prst="rect">
            <a:avLst/>
          </a:prstGeom>
          <a:noFill/>
        </p:spPr>
        <p:txBody>
          <a:bodyPr wrap="square" rtlCol="0" anchor="t"/>
          <a:lstStyle/>
          <a:p>
            <a:pPr algn="l">
              <a:lnSpc>
                <a:spcPts val="2305"/>
              </a:lnSpc>
              <a:buSzPct val="100000"/>
            </a:pPr>
            <a:endParaRPr lang="en-US" sz="1535" dirty="0"/>
          </a:p>
        </p:txBody>
      </p:sp>
      <p:sp>
        <p:nvSpPr>
          <p:cNvPr id="5" name="Text 3"/>
          <p:cNvSpPr/>
          <p:nvPr/>
        </p:nvSpPr>
        <p:spPr>
          <a:xfrm>
            <a:off x="1333500" y="2043112"/>
            <a:ext cx="7415213" cy="457200"/>
          </a:xfrm>
          <a:prstGeom prst="rect">
            <a:avLst/>
          </a:prstGeom>
          <a:noFill/>
        </p:spPr>
        <p:txBody>
          <a:bodyPr wrap="square" rtlCol="0" anchor="t"/>
          <a:lstStyle/>
          <a:p>
            <a:pPr algn="l">
              <a:lnSpc>
                <a:spcPts val="2305"/>
              </a:lnSpc>
              <a:buSzPct val="100000"/>
            </a:pPr>
            <a:endParaRPr lang="en-US" sz="1535" dirty="0"/>
          </a:p>
        </p:txBody>
      </p:sp>
      <p:sp>
        <p:nvSpPr>
          <p:cNvPr id="6" name="Text 4"/>
          <p:cNvSpPr/>
          <p:nvPr/>
        </p:nvSpPr>
        <p:spPr>
          <a:xfrm>
            <a:off x="1333500" y="2500312"/>
            <a:ext cx="7415213" cy="457200"/>
          </a:xfrm>
          <a:prstGeom prst="rect">
            <a:avLst/>
          </a:prstGeom>
          <a:noFill/>
        </p:spPr>
        <p:txBody>
          <a:bodyPr wrap="square" rtlCol="0" anchor="t"/>
          <a:lstStyle/>
          <a:p>
            <a:pPr algn="l">
              <a:lnSpc>
                <a:spcPts val="2305"/>
              </a:lnSpc>
              <a:buSzPct val="100000"/>
            </a:pPr>
            <a:endParaRPr lang="en-US" sz="1535" dirty="0"/>
          </a:p>
        </p:txBody>
      </p:sp>
      <p:pic>
        <p:nvPicPr>
          <p:cNvPr id="8" name="图片 7" descr="ph"/>
          <p:cNvPicPr>
            <a:picLocks noChangeAspect="1"/>
          </p:cNvPicPr>
          <p:nvPr/>
        </p:nvPicPr>
        <p:blipFill>
          <a:blip r:embed="rId3"/>
          <a:stretch>
            <a:fillRect/>
          </a:stretch>
        </p:blipFill>
        <p:spPr>
          <a:xfrm>
            <a:off x="3326765" y="760095"/>
            <a:ext cx="3429000" cy="4171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pPr algn="ctr"/>
            <a:r>
              <a:rPr lang="en-US" sz="2400" b="1" dirty="0">
                <a:solidFill>
                  <a:srgbClr val="FF7500"/>
                </a:solidFill>
                <a:latin typeface="Noto Sans SC" pitchFamily="34" charset="0"/>
                <a:ea typeface="Noto Sans SC" pitchFamily="34" charset="-122"/>
                <a:cs typeface="Noto Sans SC" pitchFamily="34" charset="-120"/>
              </a:rPr>
              <a:t>F tests</a:t>
            </a:r>
          </a:p>
        </p:txBody>
      </p:sp>
      <p:sp>
        <p:nvSpPr>
          <p:cNvPr id="3" name="Text 1"/>
          <p:cNvSpPr/>
          <p:nvPr/>
        </p:nvSpPr>
        <p:spPr>
          <a:xfrm>
            <a:off x="1333500" y="1128713"/>
            <a:ext cx="7415213" cy="457200"/>
          </a:xfrm>
          <a:prstGeom prst="rect">
            <a:avLst/>
          </a:prstGeom>
          <a:noFill/>
        </p:spPr>
        <p:txBody>
          <a:bodyPr wrap="square" rtlCol="0" anchor="t"/>
          <a:lstStyle/>
          <a:p>
            <a:pPr algn="l">
              <a:lnSpc>
                <a:spcPts val="2305"/>
              </a:lnSpc>
              <a:buSzPct val="100000"/>
            </a:pPr>
            <a:endParaRPr lang="en-US" sz="1535" dirty="0"/>
          </a:p>
        </p:txBody>
      </p:sp>
      <p:sp>
        <p:nvSpPr>
          <p:cNvPr id="4" name="Text 2"/>
          <p:cNvSpPr/>
          <p:nvPr/>
        </p:nvSpPr>
        <p:spPr>
          <a:xfrm>
            <a:off x="1333500" y="1585913"/>
            <a:ext cx="7415213" cy="457200"/>
          </a:xfrm>
          <a:prstGeom prst="rect">
            <a:avLst/>
          </a:prstGeom>
          <a:noFill/>
        </p:spPr>
        <p:txBody>
          <a:bodyPr wrap="square" rtlCol="0" anchor="t"/>
          <a:lstStyle/>
          <a:p>
            <a:pPr algn="l">
              <a:lnSpc>
                <a:spcPts val="2305"/>
              </a:lnSpc>
              <a:buSzPct val="100000"/>
            </a:pPr>
            <a:endParaRPr lang="en-US" sz="1535" dirty="0"/>
          </a:p>
        </p:txBody>
      </p:sp>
      <p:sp>
        <p:nvSpPr>
          <p:cNvPr id="5" name="Text 3"/>
          <p:cNvSpPr/>
          <p:nvPr/>
        </p:nvSpPr>
        <p:spPr>
          <a:xfrm>
            <a:off x="1333500" y="2043112"/>
            <a:ext cx="7415213" cy="457200"/>
          </a:xfrm>
          <a:prstGeom prst="rect">
            <a:avLst/>
          </a:prstGeom>
          <a:noFill/>
        </p:spPr>
        <p:txBody>
          <a:bodyPr wrap="square" rtlCol="0" anchor="t"/>
          <a:lstStyle/>
          <a:p>
            <a:pPr algn="l">
              <a:lnSpc>
                <a:spcPts val="2305"/>
              </a:lnSpc>
              <a:buSzPct val="100000"/>
            </a:pPr>
            <a:endParaRPr lang="en-US" sz="1535" dirty="0"/>
          </a:p>
        </p:txBody>
      </p:sp>
      <p:sp>
        <p:nvSpPr>
          <p:cNvPr id="6" name="Text 4"/>
          <p:cNvSpPr/>
          <p:nvPr/>
        </p:nvSpPr>
        <p:spPr>
          <a:xfrm>
            <a:off x="1333500" y="2500312"/>
            <a:ext cx="7415213" cy="457200"/>
          </a:xfrm>
          <a:prstGeom prst="rect">
            <a:avLst/>
          </a:prstGeom>
          <a:noFill/>
        </p:spPr>
        <p:txBody>
          <a:bodyPr wrap="square" rtlCol="0" anchor="t"/>
          <a:lstStyle/>
          <a:p>
            <a:pPr algn="l">
              <a:lnSpc>
                <a:spcPts val="2305"/>
              </a:lnSpc>
              <a:buSzPct val="100000"/>
            </a:pPr>
            <a:endParaRPr lang="en-US" sz="1535" dirty="0"/>
          </a:p>
        </p:txBody>
      </p:sp>
      <p:pic>
        <p:nvPicPr>
          <p:cNvPr id="7" name="图片 6" descr="ftest"/>
          <p:cNvPicPr>
            <a:picLocks noChangeAspect="1"/>
          </p:cNvPicPr>
          <p:nvPr/>
        </p:nvPicPr>
        <p:blipFill>
          <a:blip r:embed="rId3"/>
          <a:stretch>
            <a:fillRect/>
          </a:stretch>
        </p:blipFill>
        <p:spPr>
          <a:xfrm>
            <a:off x="1043305" y="833120"/>
            <a:ext cx="7705725" cy="3476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Answer for Research Questions</a:t>
            </a:r>
            <a:endParaRPr lang="en-US" sz="2400" dirty="0"/>
          </a:p>
        </p:txBody>
      </p:sp>
      <p:sp>
        <p:nvSpPr>
          <p:cNvPr id="3" name="Text 1"/>
          <p:cNvSpPr/>
          <p:nvPr/>
        </p:nvSpPr>
        <p:spPr>
          <a:xfrm>
            <a:off x="1333500" y="1128713"/>
            <a:ext cx="7415213" cy="342900"/>
          </a:xfrm>
          <a:prstGeom prst="rect">
            <a:avLst/>
          </a:prstGeom>
          <a:noFill/>
        </p:spPr>
        <p:txBody>
          <a:bodyPr wrap="square" rtlCol="0" anchor="t"/>
          <a:lstStyle/>
          <a:p>
            <a:pPr algn="l">
              <a:lnSpc>
                <a:spcPts val="2305"/>
              </a:lnSpc>
              <a:buSzPct val="100000"/>
            </a:pPr>
            <a:r>
              <a:rPr lang="en-US" altLang="zh-CN" sz="2400" b="1" i="0" u="sng" dirty="0">
                <a:solidFill>
                  <a:srgbClr val="000000"/>
                </a:solidFill>
                <a:effectLst/>
                <a:latin typeface="Arial" panose="020B0604020202020204" pitchFamily="34" charset="0"/>
              </a:rPr>
              <a:t>Q: </a:t>
            </a:r>
            <a:r>
              <a:rPr lang="en-US" altLang="zh-CN" sz="2400" b="1" i="1" u="sng" dirty="0">
                <a:solidFill>
                  <a:srgbClr val="000000"/>
                </a:solidFill>
                <a:effectLst/>
                <a:latin typeface="Arial" panose="020B0604020202020204" pitchFamily="34" charset="0"/>
              </a:rPr>
              <a:t>What is the relationship between flight length and the likelihood of delay?</a:t>
            </a:r>
            <a:endParaRPr lang="en-US" b="1" i="1" dirty="0"/>
          </a:p>
        </p:txBody>
      </p:sp>
      <p:sp>
        <p:nvSpPr>
          <p:cNvPr id="4" name="文本框 3"/>
          <p:cNvSpPr txBox="1"/>
          <p:nvPr/>
        </p:nvSpPr>
        <p:spPr>
          <a:xfrm>
            <a:off x="1521823" y="2271849"/>
            <a:ext cx="6688182" cy="1383665"/>
          </a:xfrm>
          <a:prstGeom prst="rect">
            <a:avLst/>
          </a:prstGeom>
          <a:noFill/>
        </p:spPr>
        <p:txBody>
          <a:bodyPr wrap="square" rtlCol="0">
            <a:spAutoFit/>
          </a:bodyPr>
          <a:lstStyle/>
          <a:p>
            <a:r>
              <a:rPr lang="en-US" altLang="zh-CN" sz="2400" b="1" dirty="0"/>
              <a:t>A:  </a:t>
            </a:r>
            <a:r>
              <a:rPr lang="en-US" altLang="zh-CN" sz="2000" i="0"/>
              <a:t>The results from the </a:t>
            </a:r>
            <a:r>
              <a:rPr lang="en-US" altLang="zh-CN" sz="2000" i="0">
                <a:hlinkClick r:id="rId3" action="ppaction://hlinksldjump"/>
              </a:rPr>
              <a:t>Line Graph</a:t>
            </a:r>
            <a:r>
              <a:rPr lang="en-US" altLang="zh-CN" sz="2000" i="0"/>
              <a:t> and the </a:t>
            </a:r>
            <a:r>
              <a:rPr lang="en-US" altLang="zh-CN" sz="2000" i="0">
                <a:hlinkClick r:id="rId4" action="ppaction://hlinksldjump"/>
              </a:rPr>
              <a:t>Two-Way ANOVA </a:t>
            </a:r>
            <a:r>
              <a:rPr lang="en-US" altLang="zh-CN" sz="2000" i="0"/>
              <a:t>suggest a significant positive correlation between flight length and delay likelihood, with further analyses needed for quantification.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Answer for Research Questions</a:t>
            </a:r>
            <a:endParaRPr lang="en-US" sz="2400" dirty="0"/>
          </a:p>
        </p:txBody>
      </p:sp>
      <p:sp>
        <p:nvSpPr>
          <p:cNvPr id="3" name="Text 1"/>
          <p:cNvSpPr/>
          <p:nvPr/>
        </p:nvSpPr>
        <p:spPr>
          <a:xfrm>
            <a:off x="1333500" y="1128713"/>
            <a:ext cx="7415213" cy="342900"/>
          </a:xfrm>
          <a:prstGeom prst="rect">
            <a:avLst/>
          </a:prstGeom>
          <a:noFill/>
        </p:spPr>
        <p:txBody>
          <a:bodyPr wrap="square" rtlCol="0" anchor="t"/>
          <a:lstStyle/>
          <a:p>
            <a:pPr algn="l">
              <a:lnSpc>
                <a:spcPts val="2305"/>
              </a:lnSpc>
              <a:buSzPct val="100000"/>
            </a:pPr>
            <a:r>
              <a:rPr lang="en-US" altLang="zh-CN" sz="2400" b="1" i="0" u="sng" dirty="0">
                <a:solidFill>
                  <a:srgbClr val="000000"/>
                </a:solidFill>
                <a:effectLst/>
                <a:latin typeface="Arial" panose="020B0604020202020204" pitchFamily="34" charset="0"/>
              </a:rPr>
              <a:t>Q: </a:t>
            </a:r>
            <a:r>
              <a:rPr lang="en-US" altLang="zh-CN" sz="2400" b="1" i="1" u="sng" dirty="0">
                <a:solidFill>
                  <a:srgbClr val="000000"/>
                </a:solidFill>
                <a:effectLst/>
                <a:latin typeface="Arial" panose="020B0604020202020204" pitchFamily="34" charset="0"/>
              </a:rPr>
              <a:t>Are certain days of the week more prone to flight delays?</a:t>
            </a:r>
            <a:endParaRPr lang="en-US" b="1" i="1" dirty="0"/>
          </a:p>
        </p:txBody>
      </p:sp>
      <p:sp>
        <p:nvSpPr>
          <p:cNvPr id="4" name="文本框 3"/>
          <p:cNvSpPr txBox="1"/>
          <p:nvPr/>
        </p:nvSpPr>
        <p:spPr>
          <a:xfrm>
            <a:off x="1521823" y="2005149"/>
            <a:ext cx="6688182" cy="1691640"/>
          </a:xfrm>
          <a:prstGeom prst="rect">
            <a:avLst/>
          </a:prstGeom>
          <a:noFill/>
        </p:spPr>
        <p:txBody>
          <a:bodyPr wrap="square" rtlCol="0">
            <a:spAutoFit/>
          </a:bodyPr>
          <a:lstStyle/>
          <a:p>
            <a:r>
              <a:rPr lang="en-US" altLang="zh-CN" sz="2400" b="1" dirty="0"/>
              <a:t>A:  </a:t>
            </a:r>
            <a:r>
              <a:rPr lang="en-US" altLang="zh-CN" sz="2000" b="0" i="0">
                <a:solidFill>
                  <a:srgbClr val="374151"/>
                </a:solidFill>
                <a:effectLst/>
                <a:latin typeface="Söhne"/>
              </a:rPr>
              <a:t>The Results from </a:t>
            </a:r>
            <a:r>
              <a:rPr lang="en-US" altLang="zh-CN" sz="2000" b="0" i="0">
                <a:solidFill>
                  <a:srgbClr val="374151"/>
                </a:solidFill>
                <a:effectLst/>
                <a:latin typeface="Söhne"/>
                <a:hlinkClick r:id="rId3" action="ppaction://hlinksldjump"/>
              </a:rPr>
              <a:t>barchart</a:t>
            </a:r>
            <a:r>
              <a:rPr lang="en-US" altLang="zh-CN" sz="2000" b="0" i="0">
                <a:solidFill>
                  <a:srgbClr val="374151"/>
                </a:solidFill>
                <a:effectLst/>
                <a:latin typeface="Söhne"/>
              </a:rPr>
              <a:t>, </a:t>
            </a:r>
            <a:r>
              <a:rPr lang="en-US" altLang="zh-CN" sz="2000" b="0" i="0">
                <a:solidFill>
                  <a:srgbClr val="374151"/>
                </a:solidFill>
                <a:effectLst/>
                <a:latin typeface="Söhne"/>
                <a:hlinkClick r:id="rId4" action="ppaction://hlinksldjump"/>
              </a:rPr>
              <a:t>ANOVA</a:t>
            </a:r>
            <a:r>
              <a:rPr lang="en-US" altLang="zh-CN" sz="2000" b="0" i="0">
                <a:solidFill>
                  <a:srgbClr val="374151"/>
                </a:solidFill>
                <a:effectLst/>
                <a:latin typeface="Söhne"/>
              </a:rPr>
              <a:t> and </a:t>
            </a:r>
            <a:r>
              <a:rPr lang="en-US" altLang="zh-CN" sz="2000" b="0" i="0">
                <a:solidFill>
                  <a:srgbClr val="374151"/>
                </a:solidFill>
                <a:effectLst/>
                <a:latin typeface="Söhne"/>
                <a:hlinkClick r:id="rId5" action="ppaction://hlinksldjump"/>
              </a:rPr>
              <a:t>Post-hoc tests</a:t>
            </a:r>
            <a:r>
              <a:rPr lang="en-US" altLang="zh-CN" sz="2000" b="0" i="0">
                <a:solidFill>
                  <a:srgbClr val="374151"/>
                </a:solidFill>
                <a:effectLst/>
                <a:latin typeface="Söhne"/>
              </a:rPr>
              <a:t> suggest that Fridays and Sundays have the highest average delay times and are more prone to delays, supported by significant differences in delay proportions for these days.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Answer for Research Questions</a:t>
            </a:r>
            <a:endParaRPr lang="en-US" sz="2400" dirty="0"/>
          </a:p>
        </p:txBody>
      </p:sp>
      <p:sp>
        <p:nvSpPr>
          <p:cNvPr id="3" name="Text 1"/>
          <p:cNvSpPr/>
          <p:nvPr/>
        </p:nvSpPr>
        <p:spPr>
          <a:xfrm>
            <a:off x="1333500" y="1128713"/>
            <a:ext cx="7415213" cy="342900"/>
          </a:xfrm>
          <a:prstGeom prst="rect">
            <a:avLst/>
          </a:prstGeom>
          <a:noFill/>
        </p:spPr>
        <p:txBody>
          <a:bodyPr wrap="square" rtlCol="0" anchor="t"/>
          <a:lstStyle/>
          <a:p>
            <a:pPr algn="l">
              <a:lnSpc>
                <a:spcPts val="2305"/>
              </a:lnSpc>
              <a:buSzPct val="100000"/>
            </a:pPr>
            <a:r>
              <a:rPr lang="en-US" altLang="zh-CN" sz="2400" b="1" i="0" u="sng" dirty="0">
                <a:solidFill>
                  <a:srgbClr val="000000"/>
                </a:solidFill>
                <a:effectLst/>
                <a:latin typeface="Arial" panose="020B0604020202020204" pitchFamily="34" charset="0"/>
              </a:rPr>
              <a:t>Q: </a:t>
            </a:r>
            <a:r>
              <a:rPr lang="en-US" altLang="zh-CN" sz="2400" b="1" i="1" u="sng" dirty="0">
                <a:solidFill>
                  <a:srgbClr val="000000"/>
                </a:solidFill>
                <a:effectLst/>
                <a:latin typeface="Arial" panose="020B0604020202020204" pitchFamily="34" charset="0"/>
              </a:rPr>
              <a:t>Are there specific airlines or airport routes with a higher probability of flight delays?</a:t>
            </a:r>
            <a:endParaRPr lang="en-US" b="1" i="1" dirty="0"/>
          </a:p>
        </p:txBody>
      </p:sp>
      <p:sp>
        <p:nvSpPr>
          <p:cNvPr id="4" name="文本框 3"/>
          <p:cNvSpPr txBox="1"/>
          <p:nvPr/>
        </p:nvSpPr>
        <p:spPr>
          <a:xfrm>
            <a:off x="1521823" y="2005149"/>
            <a:ext cx="6688182" cy="2614930"/>
          </a:xfrm>
          <a:prstGeom prst="rect">
            <a:avLst/>
          </a:prstGeom>
          <a:noFill/>
        </p:spPr>
        <p:txBody>
          <a:bodyPr wrap="square" rtlCol="0">
            <a:spAutoFit/>
          </a:bodyPr>
          <a:lstStyle/>
          <a:p>
            <a:r>
              <a:rPr lang="en-US" altLang="zh-CN" sz="2400" b="1" dirty="0"/>
              <a:t>A:  </a:t>
            </a:r>
            <a:r>
              <a:rPr lang="en-US" altLang="zh-CN" sz="2000" b="0" i="0">
                <a:solidFill>
                  <a:srgbClr val="374151"/>
                </a:solidFill>
                <a:effectLst/>
                <a:latin typeface="Söhne"/>
              </a:rPr>
              <a:t>The analysis of the effect of airline on flight delays using </a:t>
            </a:r>
            <a:r>
              <a:rPr lang="en-US" altLang="zh-CN" sz="2000" b="0" i="0">
                <a:solidFill>
                  <a:srgbClr val="374151"/>
                </a:solidFill>
                <a:effectLst/>
                <a:latin typeface="Söhne"/>
                <a:hlinkClick r:id="rId3" action="ppaction://hlinksldjump"/>
              </a:rPr>
              <a:t>ANOVA</a:t>
            </a:r>
            <a:r>
              <a:rPr lang="en-US" altLang="zh-CN" sz="2000" b="0" i="0">
                <a:solidFill>
                  <a:srgbClr val="374151"/>
                </a:solidFill>
                <a:effectLst/>
                <a:latin typeface="Söhne"/>
              </a:rPr>
              <a:t> and notes a significant effect, but does not provide details on which airlines have higher or lower delay probabilities. The article also notes that further investigation is needed to directly address the question of airport routes and their relationship to other factors in the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Answer for Research Questions</a:t>
            </a:r>
            <a:endParaRPr lang="en-US" sz="2400" dirty="0"/>
          </a:p>
        </p:txBody>
      </p:sp>
      <p:sp>
        <p:nvSpPr>
          <p:cNvPr id="3" name="Text 1"/>
          <p:cNvSpPr/>
          <p:nvPr/>
        </p:nvSpPr>
        <p:spPr>
          <a:xfrm>
            <a:off x="1333500" y="1128713"/>
            <a:ext cx="7415213" cy="342900"/>
          </a:xfrm>
          <a:prstGeom prst="rect">
            <a:avLst/>
          </a:prstGeom>
          <a:noFill/>
        </p:spPr>
        <p:txBody>
          <a:bodyPr wrap="square" rtlCol="0" anchor="t"/>
          <a:lstStyle/>
          <a:p>
            <a:pPr algn="l">
              <a:lnSpc>
                <a:spcPts val="2305"/>
              </a:lnSpc>
              <a:buSzPct val="100000"/>
            </a:pPr>
            <a:r>
              <a:rPr lang="en-US" altLang="zh-CN" sz="2400" b="1" i="0" u="sng" dirty="0">
                <a:solidFill>
                  <a:srgbClr val="000000"/>
                </a:solidFill>
                <a:effectLst/>
                <a:latin typeface="Arial" panose="020B0604020202020204" pitchFamily="34" charset="0"/>
              </a:rPr>
              <a:t>Q: </a:t>
            </a:r>
            <a:r>
              <a:rPr lang="en-US" altLang="zh-CN" sz="2400" b="1" i="1" u="sng" dirty="0">
                <a:solidFill>
                  <a:srgbClr val="000000"/>
                </a:solidFill>
                <a:effectLst/>
                <a:latin typeface="Arial" panose="020B0604020202020204" pitchFamily="34" charset="0"/>
              </a:rPr>
              <a:t>Does the time of day affect the likelihood of flight delays?</a:t>
            </a:r>
          </a:p>
        </p:txBody>
      </p:sp>
      <p:sp>
        <p:nvSpPr>
          <p:cNvPr id="4" name="文本框 3"/>
          <p:cNvSpPr txBox="1"/>
          <p:nvPr/>
        </p:nvSpPr>
        <p:spPr>
          <a:xfrm>
            <a:off x="1521823" y="2005149"/>
            <a:ext cx="6688182" cy="2614930"/>
          </a:xfrm>
          <a:prstGeom prst="rect">
            <a:avLst/>
          </a:prstGeom>
          <a:noFill/>
        </p:spPr>
        <p:txBody>
          <a:bodyPr wrap="square" rtlCol="0">
            <a:spAutoFit/>
          </a:bodyPr>
          <a:lstStyle/>
          <a:p>
            <a:r>
              <a:rPr lang="en-US" altLang="zh-CN" sz="2400" b="1" dirty="0"/>
              <a:t>A:  </a:t>
            </a:r>
            <a:r>
              <a:rPr lang="en-US" altLang="zh-CN" sz="2000" b="0" i="0">
                <a:solidFill>
                  <a:srgbClr val="374151"/>
                </a:solidFill>
                <a:effectLst/>
                <a:latin typeface="Söhne"/>
              </a:rPr>
              <a:t>The </a:t>
            </a:r>
            <a:r>
              <a:rPr lang="en-US" altLang="zh-CN" sz="2000" b="0" i="0">
                <a:solidFill>
                  <a:srgbClr val="374151"/>
                </a:solidFill>
                <a:effectLst/>
                <a:latin typeface="Söhne"/>
                <a:hlinkClick r:id="rId3" action="ppaction://hlinksldjump"/>
              </a:rPr>
              <a:t>ANOVA</a:t>
            </a:r>
            <a:r>
              <a:rPr lang="en-US" altLang="zh-CN" sz="2000" b="0" i="0">
                <a:solidFill>
                  <a:srgbClr val="374151"/>
                </a:solidFill>
                <a:effectLst/>
                <a:latin typeface="Söhne"/>
              </a:rPr>
              <a:t> results show a significant effect of hour on the likelihood of delay (F value = 3087.286, p &lt; 2e-16). The line graph of delays by hour of the day also reveals fluctuations in the proportion of flights delayed throughout the day. However, it would be useful to investigate further to identify specific patterns or peak hours with a higher likelihood of delays.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Answer for Research Questions</a:t>
            </a:r>
            <a:endParaRPr lang="en-US" sz="2400" dirty="0"/>
          </a:p>
        </p:txBody>
      </p:sp>
      <p:sp>
        <p:nvSpPr>
          <p:cNvPr id="3" name="Text 1"/>
          <p:cNvSpPr/>
          <p:nvPr/>
        </p:nvSpPr>
        <p:spPr>
          <a:xfrm>
            <a:off x="1333500" y="1128713"/>
            <a:ext cx="7415213" cy="342900"/>
          </a:xfrm>
          <a:prstGeom prst="rect">
            <a:avLst/>
          </a:prstGeom>
          <a:noFill/>
        </p:spPr>
        <p:txBody>
          <a:bodyPr wrap="square" rtlCol="0" anchor="t"/>
          <a:lstStyle/>
          <a:p>
            <a:pPr algn="l">
              <a:lnSpc>
                <a:spcPts val="2305"/>
              </a:lnSpc>
              <a:buSzPct val="100000"/>
            </a:pPr>
            <a:r>
              <a:rPr lang="en-US" altLang="zh-CN" sz="2400" b="1" i="0" u="sng" dirty="0">
                <a:solidFill>
                  <a:srgbClr val="000000"/>
                </a:solidFill>
                <a:effectLst/>
                <a:latin typeface="Arial" panose="020B0604020202020204" pitchFamily="34" charset="0"/>
              </a:rPr>
              <a:t>Q: </a:t>
            </a:r>
            <a:r>
              <a:rPr lang="en-US" altLang="zh-CN" sz="2400" b="1" i="1" u="sng" dirty="0">
                <a:solidFill>
                  <a:srgbClr val="000000"/>
                </a:solidFill>
                <a:effectLst/>
                <a:latin typeface="Arial" panose="020B0604020202020204" pitchFamily="34" charset="0"/>
              </a:rPr>
              <a:t>Are there significant differences in the average flight delay times between different days of the week?</a:t>
            </a:r>
          </a:p>
        </p:txBody>
      </p:sp>
      <p:sp>
        <p:nvSpPr>
          <p:cNvPr id="4" name="文本框 3"/>
          <p:cNvSpPr txBox="1"/>
          <p:nvPr/>
        </p:nvSpPr>
        <p:spPr>
          <a:xfrm>
            <a:off x="1521823" y="2005149"/>
            <a:ext cx="6688182" cy="2614930"/>
          </a:xfrm>
          <a:prstGeom prst="rect">
            <a:avLst/>
          </a:prstGeom>
          <a:noFill/>
        </p:spPr>
        <p:txBody>
          <a:bodyPr wrap="square" rtlCol="0">
            <a:spAutoFit/>
          </a:bodyPr>
          <a:lstStyle/>
          <a:p>
            <a:r>
              <a:rPr lang="en-US" altLang="zh-CN" sz="2400" b="1" dirty="0"/>
              <a:t>A:  </a:t>
            </a:r>
            <a:r>
              <a:rPr lang="en-US" altLang="zh-CN" sz="2000" b="0" i="0">
                <a:solidFill>
                  <a:srgbClr val="374151"/>
                </a:solidFill>
                <a:effectLst/>
                <a:latin typeface="Söhne"/>
              </a:rPr>
              <a:t>The </a:t>
            </a:r>
            <a:r>
              <a:rPr lang="en-US" altLang="zh-CN" sz="2000" b="0" i="0">
                <a:solidFill>
                  <a:srgbClr val="374151"/>
                </a:solidFill>
                <a:effectLst/>
                <a:latin typeface="Söhne"/>
                <a:hlinkClick r:id="rId3" action="ppaction://hlinksldjump"/>
              </a:rPr>
              <a:t>Post-hoc tests</a:t>
            </a:r>
            <a:r>
              <a:rPr lang="en-US" altLang="zh-CN" sz="2000" b="0" i="0">
                <a:solidFill>
                  <a:srgbClr val="374151"/>
                </a:solidFill>
                <a:effectLst/>
                <a:latin typeface="Söhne"/>
              </a:rPr>
              <a:t> results indicate that there are significant differences in the average flight delay times between different days of the week. In particular, the most significant differences occur between Day 6 (Saturday) and other days, suggesting that flights on Saturdays experience different average delay times compared to other days of the week.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Answer for Research Questions</a:t>
            </a:r>
            <a:endParaRPr lang="en-US" sz="2400" dirty="0"/>
          </a:p>
        </p:txBody>
      </p:sp>
      <p:sp>
        <p:nvSpPr>
          <p:cNvPr id="3" name="Text 1"/>
          <p:cNvSpPr/>
          <p:nvPr/>
        </p:nvSpPr>
        <p:spPr>
          <a:xfrm>
            <a:off x="1333500" y="849313"/>
            <a:ext cx="7415213" cy="342900"/>
          </a:xfrm>
          <a:prstGeom prst="rect">
            <a:avLst/>
          </a:prstGeom>
          <a:noFill/>
        </p:spPr>
        <p:txBody>
          <a:bodyPr wrap="square" rtlCol="0" anchor="t"/>
          <a:lstStyle/>
          <a:p>
            <a:pPr algn="l">
              <a:lnSpc>
                <a:spcPts val="2305"/>
              </a:lnSpc>
              <a:buSzPct val="100000"/>
            </a:pPr>
            <a:r>
              <a:rPr lang="en-US" altLang="zh-CN" sz="2400" b="1" i="0" u="sng" dirty="0">
                <a:solidFill>
                  <a:srgbClr val="000000"/>
                </a:solidFill>
                <a:effectLst/>
                <a:latin typeface="Arial" panose="020B0604020202020204" pitchFamily="34" charset="0"/>
              </a:rPr>
              <a:t>Q: </a:t>
            </a:r>
            <a:r>
              <a:rPr lang="en-US" altLang="zh-CN" sz="2400" b="1" i="1" u="sng" dirty="0">
                <a:solidFill>
                  <a:srgbClr val="000000"/>
                </a:solidFill>
                <a:effectLst/>
                <a:latin typeface="Arial" panose="020B0604020202020204" pitchFamily="34" charset="0"/>
              </a:rPr>
              <a:t>Is there a significant difference in the variability of flight delay times between short-haul (length &lt;= 150) and long-haul flights (length &gt; 150)?</a:t>
            </a:r>
          </a:p>
        </p:txBody>
      </p:sp>
      <p:sp>
        <p:nvSpPr>
          <p:cNvPr id="4" name="文本框 3"/>
          <p:cNvSpPr txBox="1"/>
          <p:nvPr/>
        </p:nvSpPr>
        <p:spPr>
          <a:xfrm>
            <a:off x="1521823" y="2068649"/>
            <a:ext cx="6688182" cy="2306955"/>
          </a:xfrm>
          <a:prstGeom prst="rect">
            <a:avLst/>
          </a:prstGeom>
          <a:noFill/>
        </p:spPr>
        <p:txBody>
          <a:bodyPr wrap="square" rtlCol="0">
            <a:spAutoFit/>
          </a:bodyPr>
          <a:lstStyle/>
          <a:p>
            <a:r>
              <a:rPr lang="en-US" altLang="zh-CN" sz="2400" b="1" dirty="0"/>
              <a:t>A:  </a:t>
            </a:r>
            <a:r>
              <a:rPr lang="en-US" altLang="zh-CN" sz="2000" b="0" i="0">
                <a:solidFill>
                  <a:srgbClr val="374151"/>
                </a:solidFill>
                <a:effectLst/>
                <a:latin typeface="Söhne"/>
              </a:rPr>
              <a:t>The </a:t>
            </a:r>
            <a:r>
              <a:rPr lang="en-US" altLang="zh-CN" sz="2000" b="0" i="0">
                <a:solidFill>
                  <a:srgbClr val="374151"/>
                </a:solidFill>
                <a:effectLst/>
                <a:latin typeface="Söhne"/>
                <a:hlinkClick r:id="rId3" action="ppaction://hlinksldjump"/>
              </a:rPr>
              <a:t>F-test</a:t>
            </a:r>
            <a:r>
              <a:rPr lang="en-US" altLang="zh-CN" sz="2000" b="0" i="0">
                <a:solidFill>
                  <a:srgbClr val="374151"/>
                </a:solidFill>
                <a:effectLst/>
                <a:latin typeface="Söhne"/>
              </a:rPr>
              <a:t> results show a non-significant difference between the two groups, as indicated by the F-value close to 1 and the p-value above the significance level. Therefore, the article concludes that there is no significant difference in variability between short-haul and long-haul flights.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Conclusion and Limitations</a:t>
            </a:r>
            <a:endParaRPr lang="en-US" sz="2400" dirty="0"/>
          </a:p>
        </p:txBody>
      </p:sp>
      <p:sp>
        <p:nvSpPr>
          <p:cNvPr id="3" name="Text 1"/>
          <p:cNvSpPr/>
          <p:nvPr/>
        </p:nvSpPr>
        <p:spPr>
          <a:xfrm>
            <a:off x="1424940" y="1318124"/>
            <a:ext cx="6562997" cy="2261098"/>
          </a:xfrm>
          <a:prstGeom prst="rect">
            <a:avLst/>
          </a:prstGeom>
          <a:noFill/>
        </p:spPr>
        <p:txBody>
          <a:bodyPr wrap="square" rtlCol="0" anchor="t"/>
          <a:lstStyle/>
          <a:p>
            <a:pPr algn="l">
              <a:lnSpc>
                <a:spcPts val="2305"/>
              </a:lnSpc>
              <a:buSzPct val="100000"/>
            </a:pPr>
            <a:r>
              <a:rPr lang="en-US" dirty="0">
                <a:solidFill>
                  <a:srgbClr val="383838"/>
                </a:solidFill>
                <a:latin typeface="Noto Sans SC" pitchFamily="34" charset="0"/>
                <a:ea typeface="Noto Sans SC" pitchFamily="34" charset="-122"/>
                <a:cs typeface="Noto Sans SC" pitchFamily="34" charset="-120"/>
              </a:rPr>
              <a:t>	</a:t>
            </a:r>
            <a:endParaRPr lang="en-US" b="0" dirty="0">
              <a:solidFill>
                <a:srgbClr val="383838"/>
              </a:solidFill>
              <a:latin typeface="Noto Sans SC" pitchFamily="34" charset="0"/>
              <a:ea typeface="Noto Sans SC" pitchFamily="34" charset="-122"/>
              <a:cs typeface="Noto Sans SC" pitchFamily="34" charset="-120"/>
            </a:endParaRPr>
          </a:p>
        </p:txBody>
      </p:sp>
      <p:sp>
        <p:nvSpPr>
          <p:cNvPr id="4" name="Text 2"/>
          <p:cNvSpPr/>
          <p:nvPr/>
        </p:nvSpPr>
        <p:spPr>
          <a:xfrm>
            <a:off x="1333500" y="1585913"/>
            <a:ext cx="7415213" cy="457200"/>
          </a:xfrm>
          <a:prstGeom prst="rect">
            <a:avLst/>
          </a:prstGeom>
          <a:noFill/>
        </p:spPr>
        <p:txBody>
          <a:bodyPr wrap="square" rtlCol="0" anchor="t"/>
          <a:lstStyle/>
          <a:p>
            <a:pPr algn="l">
              <a:lnSpc>
                <a:spcPts val="2305"/>
              </a:lnSpc>
              <a:buSzPct val="100000"/>
            </a:pPr>
            <a:endParaRPr lang="en-US" sz="1535" dirty="0"/>
          </a:p>
        </p:txBody>
      </p:sp>
      <p:sp>
        <p:nvSpPr>
          <p:cNvPr id="5" name="Text 3"/>
          <p:cNvSpPr/>
          <p:nvPr/>
        </p:nvSpPr>
        <p:spPr>
          <a:xfrm>
            <a:off x="1333500" y="2043112"/>
            <a:ext cx="7415213" cy="457200"/>
          </a:xfrm>
          <a:prstGeom prst="rect">
            <a:avLst/>
          </a:prstGeom>
          <a:noFill/>
        </p:spPr>
        <p:txBody>
          <a:bodyPr wrap="square" rtlCol="0" anchor="t"/>
          <a:lstStyle/>
          <a:p>
            <a:pPr marL="342900" indent="-342900" algn="l">
              <a:lnSpc>
                <a:spcPts val="2305"/>
              </a:lnSpc>
              <a:buSzPct val="100000"/>
              <a:buChar char="•"/>
            </a:pPr>
            <a:endParaRPr lang="en-US" sz="1535" dirty="0"/>
          </a:p>
        </p:txBody>
      </p:sp>
      <p:sp>
        <p:nvSpPr>
          <p:cNvPr id="7" name="文本框 6"/>
          <p:cNvSpPr txBox="1"/>
          <p:nvPr/>
        </p:nvSpPr>
        <p:spPr>
          <a:xfrm>
            <a:off x="866140" y="1118235"/>
            <a:ext cx="3531870" cy="2954655"/>
          </a:xfrm>
          <a:prstGeom prst="rect">
            <a:avLst/>
          </a:prstGeom>
          <a:noFill/>
        </p:spPr>
        <p:txBody>
          <a:bodyPr wrap="square" rtlCol="0">
            <a:spAutoFit/>
          </a:bodyPr>
          <a:lstStyle/>
          <a:p>
            <a:r>
              <a:rPr lang="en-US" altLang="zh-CN" b="1" dirty="0"/>
              <a:t>Conclusion:</a:t>
            </a:r>
          </a:p>
          <a:p>
            <a:r>
              <a:rPr lang="en-US" altLang="zh-CN" sz="1400" dirty="0"/>
              <a:t>There is a slight positive correlation between flight length and the likelihood of delays, suggesting that longer flights might experience slightly more delays on average. Certain days of the week, particularly Fridays and Sundays, are more prone to flight delays compared to other days, such as Tuesdays and Wednesdays. The variability of flight delay times between short-haul and long-haul flights is not significantly different, indicating that flight length does not have a substantial impact on the variability of delay times.</a:t>
            </a:r>
          </a:p>
        </p:txBody>
      </p:sp>
      <p:sp>
        <p:nvSpPr>
          <p:cNvPr id="8" name="文本框 7"/>
          <p:cNvSpPr txBox="1"/>
          <p:nvPr/>
        </p:nvSpPr>
        <p:spPr>
          <a:xfrm>
            <a:off x="5097145" y="1042670"/>
            <a:ext cx="3743325" cy="3600986"/>
          </a:xfrm>
          <a:prstGeom prst="rect">
            <a:avLst/>
          </a:prstGeom>
          <a:noFill/>
        </p:spPr>
        <p:txBody>
          <a:bodyPr wrap="square" rtlCol="0">
            <a:spAutoFit/>
          </a:bodyPr>
          <a:lstStyle/>
          <a:p>
            <a:r>
              <a:rPr lang="en-US" altLang="zh-CN" b="1" dirty="0"/>
              <a:t>Limitation:</a:t>
            </a:r>
          </a:p>
          <a:p>
            <a:r>
              <a:rPr lang="en-US" altLang="zh-CN" sz="1400" dirty="0"/>
              <a:t>This project has some limitations that may affect the generalizability and reliability of its findings. The dataset used may not be up-to-date, and the analyses conducted do not cover all factors that may contribute to flight delays. Additionally, the assumptions made in the statistical tests should be verified before drawing conclusions from the results. There is also a risk of inflated false-positive rates due to multiple testing issues. Future research should consider addressing these limitations by using more recent data, incorporating additional variables, and employing more robust statistical methods to improve our understanding of the factors contributing to flight delays.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29013" y="1885950"/>
            <a:ext cx="1643063" cy="552450"/>
          </a:xfrm>
          <a:prstGeom prst="rect">
            <a:avLst/>
          </a:prstGeom>
          <a:noFill/>
        </p:spPr>
        <p:txBody>
          <a:bodyPr wrap="square" rtlCol="0" anchor="t"/>
          <a:lstStyle/>
          <a:p>
            <a:pPr algn="ct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900363" y="2328863"/>
            <a:ext cx="2900363" cy="1033463"/>
          </a:xfrm>
          <a:prstGeom prst="rect">
            <a:avLst/>
          </a:prstGeom>
          <a:noFill/>
        </p:spPr>
        <p:txBody>
          <a:bodyPr wrap="square" rtlCol="0" anchor="t"/>
          <a:lstStyle/>
          <a:p>
            <a:pPr algn="ctr"/>
            <a:r>
              <a:rPr lang="en-US" sz="4500" b="1" dirty="0">
                <a:solidFill>
                  <a:srgbClr val="FF750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Research Scenario and Questions</a:t>
            </a:r>
            <a:endParaRPr lang="en-US" sz="2400" dirty="0"/>
          </a:p>
        </p:txBody>
      </p:sp>
      <p:sp>
        <p:nvSpPr>
          <p:cNvPr id="3" name="Text 1"/>
          <p:cNvSpPr/>
          <p:nvPr/>
        </p:nvSpPr>
        <p:spPr>
          <a:xfrm>
            <a:off x="1333500" y="760413"/>
            <a:ext cx="7415213" cy="457200"/>
          </a:xfrm>
          <a:prstGeom prst="rect">
            <a:avLst/>
          </a:prstGeom>
          <a:noFill/>
        </p:spPr>
        <p:txBody>
          <a:bodyPr wrap="square" rtlCol="0" anchor="t"/>
          <a:lstStyle/>
          <a:p>
            <a:pPr marL="342900" indent="-342900" algn="l">
              <a:lnSpc>
                <a:spcPts val="2305"/>
              </a:lnSpc>
              <a:buSzPct val="100000"/>
              <a:buChar char="•"/>
            </a:pPr>
            <a:r>
              <a:rPr lang="en-US" sz="1500" b="1" u="sng" dirty="0">
                <a:solidFill>
                  <a:srgbClr val="383838"/>
                </a:solidFill>
                <a:latin typeface="Noto Sans SC" pitchFamily="34" charset="0"/>
                <a:ea typeface="Noto Sans SC" pitchFamily="34" charset="-122"/>
                <a:cs typeface="Noto Sans SC" pitchFamily="34" charset="-120"/>
              </a:rPr>
              <a:t>Scenario: </a:t>
            </a:r>
            <a:r>
              <a:rPr lang="en-US" sz="1500" b="0" dirty="0">
                <a:solidFill>
                  <a:srgbClr val="383838"/>
                </a:solidFill>
                <a:latin typeface="Noto Sans SC" pitchFamily="34" charset="0"/>
                <a:ea typeface="Noto Sans SC" pitchFamily="34" charset="-122"/>
                <a:cs typeface="Noto Sans SC" pitchFamily="34" charset="-120"/>
              </a:rPr>
              <a:t>Investigating the factors that contribute to flight delays</a:t>
            </a:r>
            <a:endParaRPr lang="en-US" sz="1535" dirty="0"/>
          </a:p>
        </p:txBody>
      </p:sp>
      <p:sp>
        <p:nvSpPr>
          <p:cNvPr id="4" name="Text 2"/>
          <p:cNvSpPr/>
          <p:nvPr/>
        </p:nvSpPr>
        <p:spPr>
          <a:xfrm>
            <a:off x="1333500" y="1077913"/>
            <a:ext cx="7415213" cy="457200"/>
          </a:xfrm>
          <a:prstGeom prst="rect">
            <a:avLst/>
          </a:prstGeom>
          <a:noFill/>
        </p:spPr>
        <p:txBody>
          <a:bodyPr wrap="square" rtlCol="0" anchor="t"/>
          <a:lstStyle/>
          <a:p>
            <a:pPr marL="342900" indent="-342900" algn="l">
              <a:lnSpc>
                <a:spcPts val="2305"/>
              </a:lnSpc>
              <a:buSzPct val="100000"/>
              <a:buChar char="•"/>
            </a:pPr>
            <a:r>
              <a:rPr lang="en-US" sz="1500" b="1" u="sng" dirty="0">
                <a:solidFill>
                  <a:srgbClr val="383838"/>
                </a:solidFill>
                <a:latin typeface="Noto Sans SC" pitchFamily="34" charset="0"/>
                <a:ea typeface="Noto Sans SC" pitchFamily="34" charset="-122"/>
                <a:cs typeface="Noto Sans SC" pitchFamily="34" charset="-120"/>
              </a:rPr>
              <a:t>Research Questions:</a:t>
            </a:r>
            <a:endParaRPr lang="en-US" sz="1535" b="1" u="sng" dirty="0"/>
          </a:p>
        </p:txBody>
      </p:sp>
      <p:sp>
        <p:nvSpPr>
          <p:cNvPr id="5" name="Text 3"/>
          <p:cNvSpPr/>
          <p:nvPr/>
        </p:nvSpPr>
        <p:spPr>
          <a:xfrm>
            <a:off x="1333500" y="1357312"/>
            <a:ext cx="7415213" cy="8001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1. What is the relationship between flight length and the likelihood of delay?</a:t>
            </a:r>
            <a:endParaRPr lang="en-US" sz="1535" dirty="0"/>
          </a:p>
        </p:txBody>
      </p:sp>
      <p:sp>
        <p:nvSpPr>
          <p:cNvPr id="6" name="Text 4"/>
          <p:cNvSpPr/>
          <p:nvPr/>
        </p:nvSpPr>
        <p:spPr>
          <a:xfrm>
            <a:off x="1333500" y="1909401"/>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2. Are certain days of the week more prone to flight delays?</a:t>
            </a:r>
            <a:endParaRPr lang="en-US" sz="1535" dirty="0"/>
          </a:p>
        </p:txBody>
      </p:sp>
      <p:sp>
        <p:nvSpPr>
          <p:cNvPr id="7" name="Text 5"/>
          <p:cNvSpPr/>
          <p:nvPr/>
        </p:nvSpPr>
        <p:spPr>
          <a:xfrm>
            <a:off x="1333500" y="2222726"/>
            <a:ext cx="7415213" cy="8001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3. Are there specific airlines or airport routes with a higher probability of flight delays?</a:t>
            </a:r>
            <a:endParaRPr lang="en-US" sz="1535" dirty="0"/>
          </a:p>
        </p:txBody>
      </p:sp>
      <p:sp>
        <p:nvSpPr>
          <p:cNvPr id="8" name="Text 5"/>
          <p:cNvSpPr/>
          <p:nvPr>
            <p:custDataLst>
              <p:tags r:id="rId1"/>
            </p:custDataLst>
          </p:nvPr>
        </p:nvSpPr>
        <p:spPr>
          <a:xfrm>
            <a:off x="1346200" y="2781526"/>
            <a:ext cx="7415213" cy="8001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4. Does the time of day affect the likelihood of flight delays?</a:t>
            </a:r>
          </a:p>
        </p:txBody>
      </p:sp>
      <p:sp>
        <p:nvSpPr>
          <p:cNvPr id="9" name="Text 5"/>
          <p:cNvSpPr/>
          <p:nvPr>
            <p:custDataLst>
              <p:tags r:id="rId2"/>
            </p:custDataLst>
          </p:nvPr>
        </p:nvSpPr>
        <p:spPr>
          <a:xfrm>
            <a:off x="1371600" y="3111726"/>
            <a:ext cx="7415213" cy="8001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5. Are there significant differences in the average flight delay times between different days of the week?</a:t>
            </a:r>
          </a:p>
        </p:txBody>
      </p:sp>
      <p:sp>
        <p:nvSpPr>
          <p:cNvPr id="10" name="Text 5"/>
          <p:cNvSpPr/>
          <p:nvPr>
            <p:custDataLst>
              <p:tags r:id="rId3"/>
            </p:custDataLst>
          </p:nvPr>
        </p:nvSpPr>
        <p:spPr>
          <a:xfrm>
            <a:off x="1384300" y="3709896"/>
            <a:ext cx="7415213" cy="8001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6. Is there a significant difference in the variability of flight delay times between short-haul (length &lt;= 150) and long-haul flights (length &gt; 150)?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Library Use</a:t>
            </a:r>
            <a:endParaRPr lang="en-US" sz="2400" dirty="0"/>
          </a:p>
        </p:txBody>
      </p:sp>
      <p:sp>
        <p:nvSpPr>
          <p:cNvPr id="3" name="Text 1"/>
          <p:cNvSpPr/>
          <p:nvPr/>
        </p:nvSpPr>
        <p:spPr>
          <a:xfrm>
            <a:off x="1333500" y="1128713"/>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dplyr</a:t>
            </a:r>
            <a:endParaRPr lang="en-US" sz="1535" dirty="0"/>
          </a:p>
        </p:txBody>
      </p:sp>
      <p:sp>
        <p:nvSpPr>
          <p:cNvPr id="4" name="Text 2"/>
          <p:cNvSpPr/>
          <p:nvPr/>
        </p:nvSpPr>
        <p:spPr>
          <a:xfrm>
            <a:off x="1333500" y="1585913"/>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ggplot2</a:t>
            </a:r>
            <a:endParaRPr lang="en-US" sz="1535" dirty="0"/>
          </a:p>
        </p:txBody>
      </p:sp>
      <p:sp>
        <p:nvSpPr>
          <p:cNvPr id="6" name="Text 4"/>
          <p:cNvSpPr/>
          <p:nvPr/>
        </p:nvSpPr>
        <p:spPr>
          <a:xfrm>
            <a:off x="1333500" y="2100262"/>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tidyr</a:t>
            </a:r>
            <a:endParaRPr lang="en-US" sz="153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Data Set Description</a:t>
            </a:r>
            <a:endParaRPr lang="en-US" sz="2400" dirty="0"/>
          </a:p>
        </p:txBody>
      </p:sp>
      <p:sp>
        <p:nvSpPr>
          <p:cNvPr id="3" name="Text 1"/>
          <p:cNvSpPr/>
          <p:nvPr/>
        </p:nvSpPr>
        <p:spPr>
          <a:xfrm>
            <a:off x="1333500" y="1128713"/>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Link to data set:</a:t>
            </a:r>
          </a:p>
          <a:p>
            <a:pPr algn="l">
              <a:lnSpc>
                <a:spcPts val="2305"/>
              </a:lnSpc>
              <a:buSzPct val="100000"/>
            </a:pPr>
            <a:r>
              <a:rPr lang="en-US" altLang="zh-CN" sz="1200" b="0" i="0" u="sng" strike="noStrike" dirty="0">
                <a:solidFill>
                  <a:srgbClr val="1155CC"/>
                </a:solidFill>
                <a:effectLst/>
                <a:latin typeface="Arial" panose="020B0604020202020204" pitchFamily="34" charset="0"/>
                <a:hlinkClick r:id="rId3"/>
              </a:rPr>
              <a:t>https://raw.githubusercontent.com/datasets/openml-datasets/master/data/airlines/airlines.csv</a:t>
            </a:r>
            <a:endParaRPr lang="en-US" sz="1100" dirty="0"/>
          </a:p>
        </p:txBody>
      </p:sp>
      <p:sp>
        <p:nvSpPr>
          <p:cNvPr id="4" name="Text 2"/>
          <p:cNvSpPr/>
          <p:nvPr/>
        </p:nvSpPr>
        <p:spPr>
          <a:xfrm>
            <a:off x="1333500" y="2415403"/>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Variables</a:t>
            </a:r>
          </a:p>
          <a:p>
            <a:pPr algn="l">
              <a:lnSpc>
                <a:spcPts val="2305"/>
              </a:lnSpc>
              <a:buSzPct val="100000"/>
            </a:pPr>
            <a:r>
              <a:rPr lang="en-US" altLang="zh-CN" sz="1600" b="1" i="0" u="none" strike="noStrike" dirty="0">
                <a:solidFill>
                  <a:srgbClr val="000000"/>
                </a:solidFill>
                <a:effectLst/>
                <a:latin typeface="Arial" panose="020B0604020202020204" pitchFamily="34" charset="0"/>
              </a:rPr>
              <a:t>Airline, Flight, </a:t>
            </a:r>
            <a:r>
              <a:rPr lang="en-US" altLang="zh-CN" sz="1600" b="1" i="0" u="none" strike="noStrike" dirty="0" err="1">
                <a:solidFill>
                  <a:srgbClr val="000000"/>
                </a:solidFill>
                <a:effectLst/>
                <a:latin typeface="Arial" panose="020B0604020202020204" pitchFamily="34" charset="0"/>
              </a:rPr>
              <a:t>AirportFrom</a:t>
            </a:r>
            <a:r>
              <a:rPr lang="en-US" altLang="zh-CN" sz="1600" b="1" i="0" u="none" strike="noStrike" dirty="0">
                <a:solidFill>
                  <a:srgbClr val="000000"/>
                </a:solidFill>
                <a:effectLst/>
                <a:latin typeface="Arial" panose="020B0604020202020204" pitchFamily="34" charset="0"/>
              </a:rPr>
              <a:t>, </a:t>
            </a:r>
            <a:r>
              <a:rPr lang="en-US" altLang="zh-CN" sz="1600" b="1" i="0" u="none" strike="noStrike" dirty="0" err="1">
                <a:solidFill>
                  <a:srgbClr val="000000"/>
                </a:solidFill>
                <a:effectLst/>
                <a:latin typeface="Arial" panose="020B0604020202020204" pitchFamily="34" charset="0"/>
              </a:rPr>
              <a:t>AirportTo</a:t>
            </a:r>
            <a:r>
              <a:rPr lang="en-US" altLang="zh-CN" sz="1600" b="1" i="0" u="none" strike="noStrike" dirty="0">
                <a:solidFill>
                  <a:srgbClr val="000000"/>
                </a:solidFill>
                <a:effectLst/>
                <a:latin typeface="Arial" panose="020B0604020202020204" pitchFamily="34" charset="0"/>
              </a:rPr>
              <a:t>, </a:t>
            </a:r>
            <a:r>
              <a:rPr lang="en-US" altLang="zh-CN" sz="1600" b="1" i="0" u="none" strike="noStrike" dirty="0" err="1">
                <a:solidFill>
                  <a:srgbClr val="000000"/>
                </a:solidFill>
                <a:effectLst/>
                <a:latin typeface="Arial" panose="020B0604020202020204" pitchFamily="34" charset="0"/>
              </a:rPr>
              <a:t>DayOfWeek</a:t>
            </a:r>
            <a:r>
              <a:rPr lang="en-US" altLang="zh-CN" sz="1600" b="1" i="0" u="none" strike="noStrike" dirty="0">
                <a:solidFill>
                  <a:srgbClr val="000000"/>
                </a:solidFill>
                <a:effectLst/>
                <a:latin typeface="Arial" panose="020B0604020202020204" pitchFamily="34" charset="0"/>
              </a:rPr>
              <a:t>, Time, Length, Delay</a:t>
            </a:r>
            <a:endParaRPr lang="en-US" sz="15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Statistical Methods</a:t>
            </a:r>
            <a:endParaRPr lang="en-US" sz="2400" dirty="0"/>
          </a:p>
        </p:txBody>
      </p:sp>
      <p:sp>
        <p:nvSpPr>
          <p:cNvPr id="3" name="Text 1"/>
          <p:cNvSpPr/>
          <p:nvPr/>
        </p:nvSpPr>
        <p:spPr>
          <a:xfrm>
            <a:off x="1333500" y="1128713"/>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Descriptive statistics </a:t>
            </a:r>
            <a:r>
              <a:rPr lang="en-US" sz="1535" dirty="0">
                <a:solidFill>
                  <a:srgbClr val="383838"/>
                </a:solidFill>
                <a:latin typeface="Noto Sans SC" pitchFamily="34" charset="0"/>
                <a:ea typeface="Noto Sans SC" pitchFamily="34" charset="-122"/>
                <a:cs typeface="Noto Sans SC" pitchFamily="34" charset="-120"/>
              </a:rPr>
              <a:t>: including Airline, Flight, </a:t>
            </a:r>
            <a:r>
              <a:rPr lang="en-US" sz="1535" dirty="0" err="1">
                <a:solidFill>
                  <a:srgbClr val="383838"/>
                </a:solidFill>
                <a:latin typeface="Noto Sans SC" pitchFamily="34" charset="0"/>
                <a:ea typeface="Noto Sans SC" pitchFamily="34" charset="-122"/>
                <a:cs typeface="Noto Sans SC" pitchFamily="34" charset="-120"/>
              </a:rPr>
              <a:t>AirportFrom</a:t>
            </a:r>
            <a:r>
              <a:rPr lang="en-US" sz="1535" dirty="0">
                <a:solidFill>
                  <a:srgbClr val="383838"/>
                </a:solidFill>
                <a:latin typeface="Noto Sans SC" pitchFamily="34" charset="0"/>
                <a:ea typeface="Noto Sans SC" pitchFamily="34" charset="-122"/>
                <a:cs typeface="Noto Sans SC" pitchFamily="34" charset="-120"/>
              </a:rPr>
              <a:t>, </a:t>
            </a:r>
            <a:r>
              <a:rPr lang="en-US" sz="1535" dirty="0" err="1">
                <a:solidFill>
                  <a:srgbClr val="383838"/>
                </a:solidFill>
                <a:latin typeface="Noto Sans SC" pitchFamily="34" charset="0"/>
                <a:ea typeface="Noto Sans SC" pitchFamily="34" charset="-122"/>
                <a:cs typeface="Noto Sans SC" pitchFamily="34" charset="-120"/>
              </a:rPr>
              <a:t>AirportTo</a:t>
            </a:r>
            <a:r>
              <a:rPr lang="en-US" sz="1535" dirty="0">
                <a:solidFill>
                  <a:srgbClr val="383838"/>
                </a:solidFill>
                <a:latin typeface="Noto Sans SC" pitchFamily="34" charset="0"/>
                <a:ea typeface="Noto Sans SC" pitchFamily="34" charset="-122"/>
                <a:cs typeface="Noto Sans SC" pitchFamily="34" charset="-120"/>
              </a:rPr>
              <a:t>, </a:t>
            </a:r>
            <a:r>
              <a:rPr lang="en-US" sz="1535" dirty="0" err="1">
                <a:solidFill>
                  <a:srgbClr val="383838"/>
                </a:solidFill>
                <a:latin typeface="Noto Sans SC" pitchFamily="34" charset="0"/>
                <a:ea typeface="Noto Sans SC" pitchFamily="34" charset="-122"/>
                <a:cs typeface="Noto Sans SC" pitchFamily="34" charset="-120"/>
              </a:rPr>
              <a:t>DayOfWeek</a:t>
            </a:r>
            <a:r>
              <a:rPr lang="en-US" sz="1535" dirty="0">
                <a:solidFill>
                  <a:srgbClr val="383838"/>
                </a:solidFill>
                <a:latin typeface="Noto Sans SC" pitchFamily="34" charset="0"/>
                <a:ea typeface="Noto Sans SC" pitchFamily="34" charset="-122"/>
                <a:cs typeface="Noto Sans SC" pitchFamily="34" charset="-120"/>
              </a:rPr>
              <a:t>, Time, Length, and Delay  </a:t>
            </a:r>
            <a:endParaRPr lang="en-US" sz="1500" b="0" dirty="0">
              <a:solidFill>
                <a:srgbClr val="383838"/>
              </a:solidFill>
              <a:latin typeface="Noto Sans SC" pitchFamily="34" charset="0"/>
              <a:ea typeface="Noto Sans SC" pitchFamily="34" charset="-122"/>
              <a:cs typeface="Noto Sans SC" pitchFamily="34" charset="-120"/>
            </a:endParaRPr>
          </a:p>
        </p:txBody>
      </p:sp>
      <p:sp>
        <p:nvSpPr>
          <p:cNvPr id="4" name="Text 2"/>
          <p:cNvSpPr/>
          <p:nvPr/>
        </p:nvSpPr>
        <p:spPr>
          <a:xfrm>
            <a:off x="1333500" y="1964735"/>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Two-way ANOVA</a:t>
            </a:r>
          </a:p>
        </p:txBody>
      </p:sp>
      <p:sp>
        <p:nvSpPr>
          <p:cNvPr id="5" name="Text 3"/>
          <p:cNvSpPr/>
          <p:nvPr/>
        </p:nvSpPr>
        <p:spPr>
          <a:xfrm>
            <a:off x="1333500" y="2552563"/>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Post-hoc tests</a:t>
            </a:r>
          </a:p>
        </p:txBody>
      </p:sp>
      <p:sp>
        <p:nvSpPr>
          <p:cNvPr id="6" name="Text 3"/>
          <p:cNvSpPr/>
          <p:nvPr>
            <p:custDataLst>
              <p:tags r:id="rId1"/>
            </p:custDataLst>
          </p:nvPr>
        </p:nvSpPr>
        <p:spPr>
          <a:xfrm>
            <a:off x="1371600" y="3200263"/>
            <a:ext cx="7415213" cy="457200"/>
          </a:xfrm>
          <a:prstGeom prst="rect">
            <a:avLst/>
          </a:prstGeom>
          <a:noFill/>
        </p:spPr>
        <p:txBody>
          <a:bodyPr wrap="square" rtlCol="0" anchor="t"/>
          <a:lstStyle/>
          <a:p>
            <a:pPr marL="342900" indent="-342900" algn="l">
              <a:lnSpc>
                <a:spcPts val="2305"/>
              </a:lnSpc>
              <a:buSzPct val="100000"/>
              <a:buChar char="•"/>
            </a:pPr>
            <a:r>
              <a:rPr lang="en-US" sz="1500" b="0" dirty="0">
                <a:solidFill>
                  <a:srgbClr val="383838"/>
                </a:solidFill>
                <a:latin typeface="Noto Sans SC" pitchFamily="34" charset="0"/>
                <a:ea typeface="Noto Sans SC" pitchFamily="34" charset="-122"/>
                <a:cs typeface="Noto Sans SC" pitchFamily="34" charset="-120"/>
              </a:rPr>
              <a:t>F - test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276225"/>
            <a:ext cx="7506653" cy="552450"/>
          </a:xfrm>
          <a:prstGeom prst="rect">
            <a:avLst/>
          </a:prstGeom>
          <a:noFill/>
        </p:spPr>
        <p:txBody>
          <a:bodyPr wrap="square" rtlCol="0" anchor="ctr"/>
          <a:lstStyle/>
          <a:p>
            <a:pPr algn="ctr"/>
            <a:r>
              <a:rPr lang="en-US" sz="2400" b="1" dirty="0">
                <a:solidFill>
                  <a:srgbClr val="FF7500"/>
                </a:solidFill>
                <a:latin typeface="Noto Sans SC" pitchFamily="34" charset="0"/>
                <a:ea typeface="Noto Sans SC" pitchFamily="34" charset="-122"/>
                <a:cs typeface="Noto Sans SC" pitchFamily="34" charset="-120"/>
              </a:rPr>
              <a:t>Boxplot for checking outliers</a:t>
            </a:r>
          </a:p>
        </p:txBody>
      </p:sp>
      <p:sp>
        <p:nvSpPr>
          <p:cNvPr id="3" name="Text 1"/>
          <p:cNvSpPr/>
          <p:nvPr/>
        </p:nvSpPr>
        <p:spPr>
          <a:xfrm>
            <a:off x="1333500" y="1128713"/>
            <a:ext cx="7415213" cy="457200"/>
          </a:xfrm>
          <a:prstGeom prst="rect">
            <a:avLst/>
          </a:prstGeom>
          <a:noFill/>
        </p:spPr>
        <p:txBody>
          <a:bodyPr wrap="square" rtlCol="0" anchor="t"/>
          <a:lstStyle/>
          <a:p>
            <a:pPr marL="342900" indent="-342900" algn="l">
              <a:lnSpc>
                <a:spcPts val="2305"/>
              </a:lnSpc>
              <a:buSzPct val="100000"/>
              <a:buChar char="•"/>
            </a:pPr>
            <a:endParaRPr lang="en-US" sz="1535" dirty="0"/>
          </a:p>
        </p:txBody>
      </p:sp>
      <p:sp>
        <p:nvSpPr>
          <p:cNvPr id="4" name="Text 2"/>
          <p:cNvSpPr/>
          <p:nvPr/>
        </p:nvSpPr>
        <p:spPr>
          <a:xfrm>
            <a:off x="1333500" y="1585913"/>
            <a:ext cx="7415213" cy="457200"/>
          </a:xfrm>
          <a:prstGeom prst="rect">
            <a:avLst/>
          </a:prstGeom>
          <a:noFill/>
        </p:spPr>
        <p:txBody>
          <a:bodyPr wrap="square" rtlCol="0" anchor="t"/>
          <a:lstStyle/>
          <a:p>
            <a:pPr marL="342900" indent="-342900" algn="l">
              <a:lnSpc>
                <a:spcPts val="2305"/>
              </a:lnSpc>
              <a:buSzPct val="100000"/>
              <a:buChar char="•"/>
            </a:pPr>
            <a:endParaRPr lang="en-US" sz="1535" dirty="0"/>
          </a:p>
        </p:txBody>
      </p:sp>
      <p:sp>
        <p:nvSpPr>
          <p:cNvPr id="6" name="Text 4"/>
          <p:cNvSpPr/>
          <p:nvPr/>
        </p:nvSpPr>
        <p:spPr>
          <a:xfrm>
            <a:off x="1333500" y="2500312"/>
            <a:ext cx="7415213" cy="457200"/>
          </a:xfrm>
          <a:prstGeom prst="rect">
            <a:avLst/>
          </a:prstGeom>
          <a:noFill/>
        </p:spPr>
        <p:txBody>
          <a:bodyPr wrap="square" rtlCol="0" anchor="t"/>
          <a:lstStyle/>
          <a:p>
            <a:pPr marL="342900" indent="-342900" algn="l">
              <a:lnSpc>
                <a:spcPts val="2305"/>
              </a:lnSpc>
              <a:buSzPct val="100000"/>
              <a:buChar char="•"/>
            </a:pPr>
            <a:endParaRPr lang="en-US" sz="1535" dirty="0"/>
          </a:p>
        </p:txBody>
      </p:sp>
      <p:pic>
        <p:nvPicPr>
          <p:cNvPr id="5" name="图片 4" descr="1_boxplot"/>
          <p:cNvPicPr>
            <a:picLocks noChangeAspect="1"/>
          </p:cNvPicPr>
          <p:nvPr/>
        </p:nvPicPr>
        <p:blipFill>
          <a:blip r:embed="rId3"/>
          <a:stretch>
            <a:fillRect/>
          </a:stretch>
        </p:blipFill>
        <p:spPr>
          <a:xfrm>
            <a:off x="2181860" y="739140"/>
            <a:ext cx="5394960" cy="44043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r>
              <a:rPr lang="en-US" sz="2400" b="1" dirty="0">
                <a:solidFill>
                  <a:srgbClr val="FF7500"/>
                </a:solidFill>
                <a:latin typeface="Noto Sans SC" pitchFamily="34" charset="0"/>
                <a:ea typeface="Noto Sans SC" pitchFamily="34" charset="-122"/>
                <a:cs typeface="Noto Sans SC" pitchFamily="34" charset="-120"/>
              </a:rPr>
              <a:t>Bar chart of delays by day of the week</a:t>
            </a:r>
          </a:p>
        </p:txBody>
      </p:sp>
      <p:sp>
        <p:nvSpPr>
          <p:cNvPr id="3" name="Text 1"/>
          <p:cNvSpPr/>
          <p:nvPr/>
        </p:nvSpPr>
        <p:spPr>
          <a:xfrm>
            <a:off x="1333500" y="1128713"/>
            <a:ext cx="7415213" cy="457200"/>
          </a:xfrm>
          <a:prstGeom prst="rect">
            <a:avLst/>
          </a:prstGeom>
          <a:noFill/>
        </p:spPr>
        <p:txBody>
          <a:bodyPr wrap="square" rtlCol="0" anchor="t"/>
          <a:lstStyle/>
          <a:p>
            <a:pPr algn="l">
              <a:lnSpc>
                <a:spcPts val="2305"/>
              </a:lnSpc>
              <a:buSzPct val="100000"/>
            </a:pPr>
            <a:endParaRPr lang="en-US" sz="1535" dirty="0"/>
          </a:p>
        </p:txBody>
      </p:sp>
      <p:sp>
        <p:nvSpPr>
          <p:cNvPr id="4" name="Text 2"/>
          <p:cNvSpPr/>
          <p:nvPr/>
        </p:nvSpPr>
        <p:spPr>
          <a:xfrm>
            <a:off x="1333500" y="1585913"/>
            <a:ext cx="7415213" cy="457200"/>
          </a:xfrm>
          <a:prstGeom prst="rect">
            <a:avLst/>
          </a:prstGeom>
          <a:noFill/>
        </p:spPr>
        <p:txBody>
          <a:bodyPr wrap="square" rtlCol="0" anchor="t"/>
          <a:lstStyle/>
          <a:p>
            <a:pPr algn="l">
              <a:lnSpc>
                <a:spcPts val="2305"/>
              </a:lnSpc>
              <a:buSzPct val="100000"/>
            </a:pPr>
            <a:endParaRPr lang="en-US" sz="1535" dirty="0"/>
          </a:p>
        </p:txBody>
      </p:sp>
      <p:sp>
        <p:nvSpPr>
          <p:cNvPr id="5" name="Text 3"/>
          <p:cNvSpPr/>
          <p:nvPr/>
        </p:nvSpPr>
        <p:spPr>
          <a:xfrm>
            <a:off x="1333500" y="2043112"/>
            <a:ext cx="7415213" cy="457200"/>
          </a:xfrm>
          <a:prstGeom prst="rect">
            <a:avLst/>
          </a:prstGeom>
          <a:noFill/>
        </p:spPr>
        <p:txBody>
          <a:bodyPr wrap="square" rtlCol="0" anchor="t"/>
          <a:lstStyle/>
          <a:p>
            <a:pPr algn="l">
              <a:lnSpc>
                <a:spcPts val="2305"/>
              </a:lnSpc>
              <a:buSzPct val="100000"/>
            </a:pPr>
            <a:endParaRPr lang="en-US" sz="1535" dirty="0"/>
          </a:p>
        </p:txBody>
      </p:sp>
      <p:sp>
        <p:nvSpPr>
          <p:cNvPr id="6" name="Text 4"/>
          <p:cNvSpPr/>
          <p:nvPr/>
        </p:nvSpPr>
        <p:spPr>
          <a:xfrm>
            <a:off x="1333500" y="2500312"/>
            <a:ext cx="7415213" cy="457200"/>
          </a:xfrm>
          <a:prstGeom prst="rect">
            <a:avLst/>
          </a:prstGeom>
          <a:noFill/>
        </p:spPr>
        <p:txBody>
          <a:bodyPr wrap="square" rtlCol="0" anchor="t"/>
          <a:lstStyle/>
          <a:p>
            <a:pPr algn="l">
              <a:lnSpc>
                <a:spcPts val="2305"/>
              </a:lnSpc>
              <a:buSzPct val="100000"/>
            </a:pPr>
            <a:endParaRPr lang="en-US" sz="1535" dirty="0"/>
          </a:p>
        </p:txBody>
      </p:sp>
      <p:pic>
        <p:nvPicPr>
          <p:cNvPr id="7" name="图片 6" descr="barchart"/>
          <p:cNvPicPr>
            <a:picLocks noChangeAspect="1"/>
          </p:cNvPicPr>
          <p:nvPr/>
        </p:nvPicPr>
        <p:blipFill>
          <a:blip r:embed="rId3"/>
          <a:stretch>
            <a:fillRect/>
          </a:stretch>
        </p:blipFill>
        <p:spPr>
          <a:xfrm>
            <a:off x="2101850" y="866775"/>
            <a:ext cx="4621530" cy="37725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pPr algn="ctr"/>
            <a:r>
              <a:rPr lang="en-US" sz="2400" b="1">
                <a:solidFill>
                  <a:srgbClr val="FF7500"/>
                </a:solidFill>
                <a:latin typeface="Noto Sans SC" pitchFamily="34" charset="0"/>
                <a:ea typeface="Noto Sans SC" pitchFamily="34" charset="-122"/>
                <a:cs typeface="Noto Sans SC" pitchFamily="34" charset="-120"/>
              </a:rPr>
              <a:t>Line graph of delays by hour of the day</a:t>
            </a:r>
          </a:p>
        </p:txBody>
      </p:sp>
      <p:sp>
        <p:nvSpPr>
          <p:cNvPr id="3" name="Text 1"/>
          <p:cNvSpPr/>
          <p:nvPr/>
        </p:nvSpPr>
        <p:spPr>
          <a:xfrm>
            <a:off x="1333500" y="1128713"/>
            <a:ext cx="7415213" cy="457200"/>
          </a:xfrm>
          <a:prstGeom prst="rect">
            <a:avLst/>
          </a:prstGeom>
          <a:noFill/>
        </p:spPr>
        <p:txBody>
          <a:bodyPr wrap="square" rtlCol="0" anchor="t"/>
          <a:lstStyle/>
          <a:p>
            <a:pPr algn="l">
              <a:lnSpc>
                <a:spcPts val="2305"/>
              </a:lnSpc>
              <a:buSzPct val="100000"/>
            </a:pPr>
            <a:endParaRPr lang="en-US" sz="1535" dirty="0"/>
          </a:p>
        </p:txBody>
      </p:sp>
      <p:sp>
        <p:nvSpPr>
          <p:cNvPr id="4" name="Text 2"/>
          <p:cNvSpPr/>
          <p:nvPr/>
        </p:nvSpPr>
        <p:spPr>
          <a:xfrm>
            <a:off x="1333500" y="1585913"/>
            <a:ext cx="7415213" cy="457200"/>
          </a:xfrm>
          <a:prstGeom prst="rect">
            <a:avLst/>
          </a:prstGeom>
          <a:noFill/>
        </p:spPr>
        <p:txBody>
          <a:bodyPr wrap="square" rtlCol="0" anchor="t"/>
          <a:lstStyle/>
          <a:p>
            <a:pPr algn="l">
              <a:lnSpc>
                <a:spcPts val="2305"/>
              </a:lnSpc>
              <a:buSzPct val="100000"/>
            </a:pPr>
            <a:endParaRPr lang="en-US" sz="1535" dirty="0"/>
          </a:p>
        </p:txBody>
      </p:sp>
      <p:sp>
        <p:nvSpPr>
          <p:cNvPr id="5" name="Text 3"/>
          <p:cNvSpPr/>
          <p:nvPr/>
        </p:nvSpPr>
        <p:spPr>
          <a:xfrm>
            <a:off x="1333500" y="2043112"/>
            <a:ext cx="7415213" cy="457200"/>
          </a:xfrm>
          <a:prstGeom prst="rect">
            <a:avLst/>
          </a:prstGeom>
          <a:noFill/>
        </p:spPr>
        <p:txBody>
          <a:bodyPr wrap="square" rtlCol="0" anchor="t"/>
          <a:lstStyle/>
          <a:p>
            <a:pPr algn="l">
              <a:lnSpc>
                <a:spcPts val="2305"/>
              </a:lnSpc>
              <a:buSzPct val="100000"/>
            </a:pPr>
            <a:endParaRPr lang="en-US" sz="1535" dirty="0"/>
          </a:p>
        </p:txBody>
      </p:sp>
      <p:sp>
        <p:nvSpPr>
          <p:cNvPr id="6" name="Text 4"/>
          <p:cNvSpPr/>
          <p:nvPr/>
        </p:nvSpPr>
        <p:spPr>
          <a:xfrm>
            <a:off x="1333500" y="2500312"/>
            <a:ext cx="7415213" cy="457200"/>
          </a:xfrm>
          <a:prstGeom prst="rect">
            <a:avLst/>
          </a:prstGeom>
          <a:noFill/>
        </p:spPr>
        <p:txBody>
          <a:bodyPr wrap="square" rtlCol="0" anchor="t"/>
          <a:lstStyle/>
          <a:p>
            <a:pPr algn="l">
              <a:lnSpc>
                <a:spcPts val="2305"/>
              </a:lnSpc>
              <a:buSzPct val="100000"/>
            </a:pPr>
            <a:endParaRPr lang="en-US" sz="1535" dirty="0"/>
          </a:p>
        </p:txBody>
      </p:sp>
      <p:pic>
        <p:nvPicPr>
          <p:cNvPr id="7" name="图片 6" descr="linegraph"/>
          <p:cNvPicPr>
            <a:picLocks noChangeAspect="1"/>
          </p:cNvPicPr>
          <p:nvPr/>
        </p:nvPicPr>
        <p:blipFill>
          <a:blip r:embed="rId3"/>
          <a:stretch>
            <a:fillRect/>
          </a:stretch>
        </p:blipFill>
        <p:spPr>
          <a:xfrm>
            <a:off x="2188210" y="786765"/>
            <a:ext cx="5140960" cy="4196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p:spPr>
        <p:txBody>
          <a:bodyPr wrap="square" rtlCol="0" anchor="ctr"/>
          <a:lstStyle/>
          <a:p>
            <a:pPr algn="ctr"/>
            <a:r>
              <a:rPr lang="en-US" sz="2400" b="1" dirty="0">
                <a:solidFill>
                  <a:srgbClr val="FF7500"/>
                </a:solidFill>
                <a:latin typeface="Noto Sans SC" pitchFamily="34" charset="0"/>
                <a:ea typeface="Noto Sans SC" pitchFamily="34" charset="-122"/>
                <a:cs typeface="Noto Sans SC" pitchFamily="34" charset="-120"/>
              </a:rPr>
              <a:t>Two ways ANOVA</a:t>
            </a:r>
          </a:p>
        </p:txBody>
      </p:sp>
      <p:sp>
        <p:nvSpPr>
          <p:cNvPr id="3" name="Text 1"/>
          <p:cNvSpPr/>
          <p:nvPr/>
        </p:nvSpPr>
        <p:spPr>
          <a:xfrm>
            <a:off x="1333500" y="1128713"/>
            <a:ext cx="7415213" cy="457200"/>
          </a:xfrm>
          <a:prstGeom prst="rect">
            <a:avLst/>
          </a:prstGeom>
          <a:noFill/>
        </p:spPr>
        <p:txBody>
          <a:bodyPr wrap="square" rtlCol="0" anchor="t"/>
          <a:lstStyle/>
          <a:p>
            <a:pPr algn="l">
              <a:lnSpc>
                <a:spcPts val="2305"/>
              </a:lnSpc>
              <a:buSzPct val="100000"/>
            </a:pPr>
            <a:endParaRPr lang="en-US" sz="1535" dirty="0"/>
          </a:p>
        </p:txBody>
      </p:sp>
      <p:sp>
        <p:nvSpPr>
          <p:cNvPr id="4" name="Text 2"/>
          <p:cNvSpPr/>
          <p:nvPr/>
        </p:nvSpPr>
        <p:spPr>
          <a:xfrm>
            <a:off x="1333500" y="1585913"/>
            <a:ext cx="7415213" cy="457200"/>
          </a:xfrm>
          <a:prstGeom prst="rect">
            <a:avLst/>
          </a:prstGeom>
          <a:noFill/>
        </p:spPr>
        <p:txBody>
          <a:bodyPr wrap="square" rtlCol="0" anchor="t"/>
          <a:lstStyle/>
          <a:p>
            <a:pPr algn="l">
              <a:lnSpc>
                <a:spcPts val="2305"/>
              </a:lnSpc>
              <a:buSzPct val="100000"/>
            </a:pPr>
            <a:endParaRPr lang="en-US" sz="1535" dirty="0"/>
          </a:p>
        </p:txBody>
      </p:sp>
      <p:sp>
        <p:nvSpPr>
          <p:cNvPr id="5" name="Text 3"/>
          <p:cNvSpPr/>
          <p:nvPr/>
        </p:nvSpPr>
        <p:spPr>
          <a:xfrm>
            <a:off x="1333500" y="2043112"/>
            <a:ext cx="7415213" cy="457200"/>
          </a:xfrm>
          <a:prstGeom prst="rect">
            <a:avLst/>
          </a:prstGeom>
          <a:noFill/>
        </p:spPr>
        <p:txBody>
          <a:bodyPr wrap="square" rtlCol="0" anchor="t"/>
          <a:lstStyle/>
          <a:p>
            <a:pPr algn="l">
              <a:lnSpc>
                <a:spcPts val="2305"/>
              </a:lnSpc>
              <a:buSzPct val="100000"/>
            </a:pPr>
            <a:endParaRPr lang="en-US" sz="1535" dirty="0"/>
          </a:p>
        </p:txBody>
      </p:sp>
      <p:sp>
        <p:nvSpPr>
          <p:cNvPr id="6" name="Text 4"/>
          <p:cNvSpPr/>
          <p:nvPr/>
        </p:nvSpPr>
        <p:spPr>
          <a:xfrm>
            <a:off x="1333500" y="2500312"/>
            <a:ext cx="7415213" cy="457200"/>
          </a:xfrm>
          <a:prstGeom prst="rect">
            <a:avLst/>
          </a:prstGeom>
          <a:noFill/>
        </p:spPr>
        <p:txBody>
          <a:bodyPr wrap="square" rtlCol="0" anchor="t"/>
          <a:lstStyle/>
          <a:p>
            <a:pPr algn="l">
              <a:lnSpc>
                <a:spcPts val="2305"/>
              </a:lnSpc>
              <a:buSzPct val="100000"/>
            </a:pPr>
            <a:endParaRPr lang="en-US" sz="1535" dirty="0"/>
          </a:p>
        </p:txBody>
      </p:sp>
      <p:pic>
        <p:nvPicPr>
          <p:cNvPr id="7" name="图片 6" descr="Anova"/>
          <p:cNvPicPr>
            <a:picLocks noChangeAspect="1"/>
          </p:cNvPicPr>
          <p:nvPr/>
        </p:nvPicPr>
        <p:blipFill>
          <a:blip r:embed="rId3"/>
          <a:stretch>
            <a:fillRect/>
          </a:stretch>
        </p:blipFill>
        <p:spPr>
          <a:xfrm>
            <a:off x="1490980" y="1343025"/>
            <a:ext cx="7099935" cy="220154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40db429-ec76-4d50-9584-ada64ae01590"/>
  <p:tag name="COMMONDATA" val="eyJoZGlkIjoiMDA5YTM4MGQ5MmZjZDg5YzBjNzdjYTJiYmMzYTA1Mjk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924</Words>
  <Application>Microsoft Office PowerPoint</Application>
  <PresentationFormat>全屏显示(16:9)</PresentationFormat>
  <Paragraphs>78</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19</vt:i4>
      </vt:variant>
    </vt:vector>
  </HeadingPairs>
  <TitlesOfParts>
    <vt:vector size="26" baseType="lpstr">
      <vt:lpstr>Noto Sans SC</vt:lpstr>
      <vt:lpstr>Söhne</vt:lpstr>
      <vt:lpstr>等线</vt:lpstr>
      <vt:lpstr>Arial</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Delays: An Analysis of Factors Contributing to Delays</dc:title>
  <dc:subject>SUBTITLE HERE</dc:subject>
  <dc:creator>Yuhan Xu</dc:creator>
  <cp:lastModifiedBy>Xu, Yuhan</cp:lastModifiedBy>
  <cp:revision>4</cp:revision>
  <dcterms:created xsi:type="dcterms:W3CDTF">2023-04-16T00:06:00Z</dcterms:created>
  <dcterms:modified xsi:type="dcterms:W3CDTF">2023-04-30T22:16:29Z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B9481428A7A24A84B1C5FFE15E4889E7_12</vt:lpwstr>
  </property>
  <property fmtid="{D5CDD505-2E9C-101B-9397-08002B2CF9AE}" pid="3" name="KSOProductBuildVer">
    <vt:lpwstr>2052-11.1.0.14309</vt:lpwstr>
  </property>
</Properties>
</file>