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25" r:id="rId3"/>
    <p:sldId id="309" r:id="rId4"/>
    <p:sldId id="319" r:id="rId5"/>
    <p:sldId id="257" r:id="rId6"/>
    <p:sldId id="258" r:id="rId7"/>
    <p:sldId id="298" r:id="rId8"/>
    <p:sldId id="264" r:id="rId9"/>
    <p:sldId id="299" r:id="rId10"/>
    <p:sldId id="302" r:id="rId11"/>
    <p:sldId id="303" r:id="rId12"/>
    <p:sldId id="304" r:id="rId13"/>
    <p:sldId id="301" r:id="rId14"/>
    <p:sldId id="324" r:id="rId15"/>
    <p:sldId id="305" r:id="rId16"/>
    <p:sldId id="306" r:id="rId17"/>
    <p:sldId id="307" r:id="rId18"/>
    <p:sldId id="308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46" r:id="rId29"/>
    <p:sldId id="326" r:id="rId30"/>
    <p:sldId id="268" r:id="rId3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99FF99"/>
    <a:srgbClr val="009900"/>
    <a:srgbClr val="CCFFCC"/>
    <a:srgbClr val="0000CC"/>
    <a:srgbClr val="FFCCFF"/>
    <a:srgbClr val="CC66FF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5362" autoAdjust="0"/>
  </p:normalViewPr>
  <p:slideViewPr>
    <p:cSldViewPr>
      <p:cViewPr varScale="1">
        <p:scale>
          <a:sx n="67" d="100"/>
          <a:sy n="67" d="100"/>
        </p:scale>
        <p:origin x="-840" y="-102"/>
      </p:cViewPr>
      <p:guideLst>
        <p:guide orient="horz" pos="2160"/>
        <p:guide pos="38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itchFamily="34" charset="0"/>
              <a:buNone/>
              <a:defRPr sz="12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itchFamily="34" charset="0"/>
              <a:buNone/>
              <a:defRPr sz="1200" noProof="1">
                <a:latin typeface="Arial" pitchFamily="34" charset="0"/>
              </a:defRPr>
            </a:lvl1pPr>
          </a:lstStyle>
          <a:p>
            <a:pPr>
              <a:defRPr/>
            </a:pPr>
            <a:fld id="{1F4CFA89-7B11-42D4-9E2F-BCC532C2FBBB}" type="datetimeFigureOut">
              <a:rPr lang="zh-CN" altLang="en-US"/>
              <a:pPr>
                <a:defRPr/>
              </a:pPr>
              <a:t>2019/10/13</a:t>
            </a:fld>
            <a:endParaRPr lang="zh-CN" altLang="en-US"/>
          </a:p>
        </p:txBody>
      </p:sp>
      <p:sp>
        <p:nvSpPr>
          <p:cNvPr id="47108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itchFamily="34" charset="0"/>
              <a:buNone/>
              <a:defRPr sz="12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204D1FF-1576-441D-BEA4-B934F17CED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 descr="20120630203246107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663" y="279400"/>
            <a:ext cx="23304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088" y="188913"/>
            <a:ext cx="7778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2" descr="6e5ae61190ef76c6aba922009516fdfaaf51672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77238" y="6237288"/>
            <a:ext cx="52705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6"/>
          <p:cNvCxnSpPr/>
          <p:nvPr userDrawn="1"/>
        </p:nvCxnSpPr>
        <p:spPr>
          <a:xfrm flipH="1">
            <a:off x="8940800" y="6524625"/>
            <a:ext cx="3059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2"/>
          <p:cNvSpPr txBox="1">
            <a:spLocks noChangeArrowheads="1"/>
          </p:cNvSpPr>
          <p:nvPr userDrawn="1"/>
        </p:nvSpPr>
        <p:spPr bwMode="auto">
          <a:xfrm>
            <a:off x="9031288" y="6248400"/>
            <a:ext cx="28971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sz="12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FOOD SCIENCE COLLEGE OF SYAU</a:t>
            </a:r>
          </a:p>
        </p:txBody>
      </p:sp>
      <p:sp>
        <p:nvSpPr>
          <p:cNvPr id="9" name="文本框 3"/>
          <p:cNvSpPr txBox="1">
            <a:spLocks noChangeArrowheads="1"/>
          </p:cNvSpPr>
          <p:nvPr userDrawn="1"/>
        </p:nvSpPr>
        <p:spPr bwMode="auto">
          <a:xfrm>
            <a:off x="10074275" y="6524625"/>
            <a:ext cx="8001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zh-CN" sz="1200" b="1" dirty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食品学院</a:t>
            </a:r>
            <a:endParaRPr lang="zh-CN" altLang="en-US" sz="12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10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EC106-1576-4A2E-8F99-25EC9A9AC2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31A19-F70F-4D81-999A-B64083B2F8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26A74-758F-41DA-AA37-5499CE874E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E8585-9C9C-4960-91EA-9C709055B2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34704-25C8-446A-94E2-2A0F90CCFB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2E6F1-33ED-48AB-BECE-C8BF636F7C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556C7-C09D-4578-9C2B-876AA06E40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544AD-91EE-47B2-9677-B2B0B53967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58CA8-B793-4EBD-9D10-6F0911447A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FC8B5-D06D-47DF-88AE-7B40D65942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 typeface="Arial" pitchFamily="34" charset="0"/>
              <a:buNone/>
              <a:defRPr sz="14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buFont typeface="Arial" pitchFamily="34" charset="0"/>
              <a:buNone/>
              <a:defRPr sz="14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FB6A9629-155E-4B86-8C36-8A5A4EE42C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jpeg"/><Relationship Id="rId21" Type="http://schemas.openxmlformats.org/officeDocument/2006/relationships/image" Target="../media/image23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17" Type="http://schemas.openxmlformats.org/officeDocument/2006/relationships/image" Target="../media/image19.jpeg"/><Relationship Id="rId2" Type="http://schemas.openxmlformats.org/officeDocument/2006/relationships/image" Target="../media/image4.png"/><Relationship Id="rId16" Type="http://schemas.openxmlformats.org/officeDocument/2006/relationships/image" Target="../media/image18.jpe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png"/><Relationship Id="rId10" Type="http://schemas.openxmlformats.org/officeDocument/2006/relationships/image" Target="../media/image12.jpeg"/><Relationship Id="rId19" Type="http://schemas.openxmlformats.org/officeDocument/2006/relationships/image" Target="../media/image21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Relationship Id="rId22" Type="http://schemas.openxmlformats.org/officeDocument/2006/relationships/image" Target="../media/image2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2053"/>
          <p:cNvSpPr txBox="1">
            <a:spLocks noChangeArrowheads="1"/>
          </p:cNvSpPr>
          <p:nvPr/>
        </p:nvSpPr>
        <p:spPr bwMode="auto">
          <a:xfrm>
            <a:off x="4008438" y="4738688"/>
            <a:ext cx="3656012" cy="135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  <a:buFontTx/>
              <a:buNone/>
              <a:defRPr/>
            </a:pPr>
            <a:r>
              <a:rPr lang="en-US" altLang="zh-CN" sz="2400" dirty="0" err="1">
                <a:latin typeface="+mn-lt"/>
                <a:sym typeface="宋体" pitchFamily="2" charset="-122"/>
              </a:rPr>
              <a:t>Bingxin</a:t>
            </a:r>
            <a:r>
              <a:rPr lang="en-US" altLang="zh-CN" sz="2400" dirty="0">
                <a:latin typeface="+mn-lt"/>
                <a:sym typeface="宋体" pitchFamily="2" charset="-122"/>
              </a:rPr>
              <a:t> Sun</a:t>
            </a:r>
            <a:r>
              <a:rPr lang="zh-CN" altLang="en-US" sz="2400" dirty="0">
                <a:latin typeface="+mn-lt"/>
                <a:sym typeface="宋体" pitchFamily="2" charset="-122"/>
              </a:rPr>
              <a:t>（</a:t>
            </a:r>
            <a:r>
              <a:rPr lang="zh-CN" altLang="en-US" sz="2400" dirty="0">
                <a:latin typeface="+mn-lt"/>
                <a:sym typeface="宋体" pitchFamily="2" charset="-122"/>
              </a:rPr>
              <a:t>孙炳新</a:t>
            </a:r>
            <a:r>
              <a:rPr lang="zh-CN" altLang="en-US" sz="2400" dirty="0">
                <a:latin typeface="+mn-lt"/>
                <a:sym typeface="宋体" pitchFamily="2" charset="-122"/>
              </a:rPr>
              <a:t>）</a:t>
            </a:r>
            <a:endParaRPr lang="en-US" altLang="zh-CN" sz="2400" dirty="0">
              <a:latin typeface="+mn-lt"/>
              <a:sym typeface="宋体" pitchFamily="2" charset="-122"/>
            </a:endParaRPr>
          </a:p>
          <a:p>
            <a:pPr algn="ctr">
              <a:spcBef>
                <a:spcPts val="600"/>
              </a:spcBef>
              <a:buFontTx/>
              <a:buNone/>
              <a:defRPr/>
            </a:pPr>
            <a:r>
              <a:rPr lang="en-US" altLang="zh-CN" sz="2400" dirty="0">
                <a:latin typeface="+mn-lt"/>
                <a:sym typeface="宋体" pitchFamily="2" charset="-122"/>
              </a:rPr>
              <a:t>Oct </a:t>
            </a:r>
            <a:r>
              <a:rPr lang="en-US" altLang="zh-CN" sz="2400" dirty="0">
                <a:latin typeface="+mn-lt"/>
                <a:sym typeface="宋体" pitchFamily="2" charset="-122"/>
              </a:rPr>
              <a:t>14, 2019</a:t>
            </a:r>
          </a:p>
          <a:p>
            <a:pPr algn="ctr">
              <a:spcBef>
                <a:spcPts val="600"/>
              </a:spcBef>
              <a:buFontTx/>
              <a:buNone/>
              <a:defRPr/>
            </a:pPr>
            <a:r>
              <a:rPr lang="en-US" altLang="zh-CN" sz="2400" dirty="0">
                <a:latin typeface="+mn-lt"/>
                <a:sym typeface="宋体" pitchFamily="2" charset="-122"/>
              </a:rPr>
              <a:t>Tianjin, China</a:t>
            </a:r>
            <a:endParaRPr lang="en-US" altLang="zh-CN" sz="2400" dirty="0">
              <a:latin typeface="+mn-lt"/>
            </a:endParaRPr>
          </a:p>
        </p:txBody>
      </p:sp>
      <p:sp>
        <p:nvSpPr>
          <p:cNvPr id="3075" name="矩形 11"/>
          <p:cNvSpPr>
            <a:spLocks noChangeArrowheads="1"/>
          </p:cNvSpPr>
          <p:nvPr/>
        </p:nvSpPr>
        <p:spPr bwMode="auto">
          <a:xfrm>
            <a:off x="2711450" y="1249363"/>
            <a:ext cx="70119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2060"/>
                </a:solidFill>
              </a:rPr>
              <a:t>第五届包装技术与科学国际会议（</a:t>
            </a:r>
            <a:r>
              <a:rPr lang="en-US" altLang="zh-CN" sz="2800" b="1">
                <a:solidFill>
                  <a:srgbClr val="002060"/>
                </a:solidFill>
              </a:rPr>
              <a:t>ICPTS</a:t>
            </a:r>
            <a:r>
              <a:rPr lang="zh-CN" altLang="en-US" sz="2800" b="1">
                <a:solidFill>
                  <a:srgbClr val="002060"/>
                </a:solidFill>
              </a:rPr>
              <a:t>）</a:t>
            </a:r>
          </a:p>
        </p:txBody>
      </p:sp>
      <p:sp>
        <p:nvSpPr>
          <p:cNvPr id="3076" name="矩形 13"/>
          <p:cNvSpPr>
            <a:spLocks noChangeArrowheads="1"/>
          </p:cNvSpPr>
          <p:nvPr/>
        </p:nvSpPr>
        <p:spPr bwMode="auto">
          <a:xfrm>
            <a:off x="1055688" y="2133600"/>
            <a:ext cx="9936162" cy="2212975"/>
          </a:xfrm>
          <a:prstGeom prst="rect">
            <a:avLst/>
          </a:prstGeom>
          <a:solidFill>
            <a:srgbClr val="00B0F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</a:rPr>
              <a:t>Resent Advances on the storage and preservation of 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</a:rPr>
              <a:t>edible mushrooms</a:t>
            </a:r>
          </a:p>
          <a:p>
            <a:pPr algn="ctr" eaLnBrk="0" hangingPunct="0"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</a:rPr>
              <a:t>食用菌贮藏保鲜研究进展</a:t>
            </a:r>
            <a:endParaRPr lang="en-US" altLang="zh-CN" sz="32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1"/>
          <p:cNvGrpSpPr>
            <a:grpSpLocks/>
          </p:cNvGrpSpPr>
          <p:nvPr/>
        </p:nvGrpSpPr>
        <p:grpSpPr bwMode="auto">
          <a:xfrm>
            <a:off x="1992313" y="1339850"/>
            <a:ext cx="5119687" cy="1584325"/>
            <a:chOff x="4382" y="922"/>
            <a:chExt cx="9771" cy="5953"/>
          </a:xfrm>
        </p:grpSpPr>
        <p:grpSp>
          <p:nvGrpSpPr>
            <p:cNvPr id="12296" name="组合 9"/>
            <p:cNvGrpSpPr>
              <a:grpSpLocks/>
            </p:cNvGrpSpPr>
            <p:nvPr/>
          </p:nvGrpSpPr>
          <p:grpSpPr bwMode="auto">
            <a:xfrm>
              <a:off x="4382" y="922"/>
              <a:ext cx="9592" cy="638"/>
              <a:chOff x="1763689" y="1700809"/>
              <a:chExt cx="5560050" cy="369840"/>
            </a:xfrm>
          </p:grpSpPr>
          <p:pic>
            <p:nvPicPr>
              <p:cNvPr id="12303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0800000">
                <a:off x="1763689" y="1733236"/>
                <a:ext cx="5560050" cy="337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矩形 14"/>
              <p:cNvSpPr/>
              <p:nvPr/>
            </p:nvSpPr>
            <p:spPr>
              <a:xfrm rot="10800000">
                <a:off x="2223807" y="1700809"/>
                <a:ext cx="4546738" cy="41500"/>
              </a:xfrm>
              <a:prstGeom prst="rect">
                <a:avLst/>
              </a:prstGeom>
              <a:gradFill>
                <a:gsLst>
                  <a:gs pos="49628">
                    <a:schemeClr val="bg1">
                      <a:lumMod val="50000"/>
                    </a:schemeClr>
                  </a:gs>
                  <a:gs pos="2000">
                    <a:sysClr val="window" lastClr="FFFFFF">
                      <a:alpha val="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108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 kern="0" noProof="1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2297" name="TextBox 7"/>
            <p:cNvSpPr txBox="1">
              <a:spLocks noChangeArrowheads="1"/>
            </p:cNvSpPr>
            <p:nvPr/>
          </p:nvSpPr>
          <p:spPr bwMode="auto">
            <a:xfrm>
              <a:off x="6401" y="976"/>
              <a:ext cx="7752" cy="5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3.Texture changes</a:t>
              </a:r>
              <a:endPara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Tx/>
                <a:buNone/>
              </a:pPr>
              <a:endParaRPr lang="zh-CN" altLang="en-US" sz="2400" b="1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Tx/>
                <a:buNone/>
              </a:pPr>
              <a:endParaRPr lang="zh-CN" altLang="en-US" sz="2400" b="1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Tx/>
                <a:buNone/>
              </a:pPr>
              <a:endParaRPr lang="en-US" altLang="zh-CN" sz="2400" b="1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  <p:grpSp>
          <p:nvGrpSpPr>
            <p:cNvPr id="12298" name="组合 26"/>
            <p:cNvGrpSpPr>
              <a:grpSpLocks/>
            </p:cNvGrpSpPr>
            <p:nvPr/>
          </p:nvGrpSpPr>
          <p:grpSpPr bwMode="auto">
            <a:xfrm>
              <a:off x="4382" y="2730"/>
              <a:ext cx="9592" cy="638"/>
              <a:chOff x="1763689" y="1700809"/>
              <a:chExt cx="5560050" cy="369840"/>
            </a:xfrm>
          </p:grpSpPr>
          <p:pic>
            <p:nvPicPr>
              <p:cNvPr id="12299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0800000">
                <a:off x="1763689" y="1733236"/>
                <a:ext cx="5560050" cy="337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矩形 12"/>
              <p:cNvSpPr/>
              <p:nvPr/>
            </p:nvSpPr>
            <p:spPr>
              <a:xfrm rot="10800000">
                <a:off x="2223807" y="1700609"/>
                <a:ext cx="4546738" cy="41500"/>
              </a:xfrm>
              <a:prstGeom prst="rect">
                <a:avLst/>
              </a:prstGeom>
              <a:gradFill>
                <a:gsLst>
                  <a:gs pos="49628">
                    <a:schemeClr val="bg1">
                      <a:lumMod val="50000"/>
                    </a:schemeClr>
                  </a:gs>
                  <a:gs pos="2000">
                    <a:sysClr val="window" lastClr="FFFFFF">
                      <a:alpha val="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108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 kern="0" noProof="1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16" name="圆角矩形 15"/>
          <p:cNvSpPr/>
          <p:nvPr/>
        </p:nvSpPr>
        <p:spPr>
          <a:xfrm>
            <a:off x="767408" y="2348880"/>
            <a:ext cx="7272808" cy="345638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innerShdw blurRad="241300" dir="8400000">
              <a:schemeClr val="bg1">
                <a:lumMod val="75000"/>
              </a:schemeClr>
            </a:innerShdw>
          </a:effectLst>
          <a:scene3d>
            <a:camera prst="orthographicFront"/>
            <a:lightRig rig="threePt" dir="t">
              <a:rot lat="0" lon="0" rev="0"/>
            </a:lightRig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12294" name="TextBox 1"/>
          <p:cNvSpPr txBox="1">
            <a:spLocks noChangeArrowheads="1"/>
          </p:cNvSpPr>
          <p:nvPr/>
        </p:nvSpPr>
        <p:spPr bwMode="auto">
          <a:xfrm>
            <a:off x="1055688" y="2582863"/>
            <a:ext cx="6696075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Tx/>
              <a:buNone/>
            </a:pPr>
            <a:r>
              <a:rPr lang="en-US" altLang="zh-CN"/>
              <a:t>Mushrooms’ postharvest texture profile is affected by </a:t>
            </a:r>
            <a:r>
              <a:rPr lang="en-US" altLang="zh-CN" b="1">
                <a:solidFill>
                  <a:srgbClr val="FF0000"/>
                </a:solidFill>
              </a:rPr>
              <a:t>water loss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en-US" altLang="zh-CN" b="1">
                <a:solidFill>
                  <a:srgbClr val="FF0000"/>
                </a:solidFill>
              </a:rPr>
              <a:t>wound</a:t>
            </a:r>
            <a:r>
              <a:rPr lang="en-US" altLang="zh-CN"/>
              <a:t> and </a:t>
            </a:r>
            <a:r>
              <a:rPr lang="en-US" altLang="zh-CN" b="1">
                <a:solidFill>
                  <a:srgbClr val="FF0000"/>
                </a:solidFill>
              </a:rPr>
              <a:t>mechanical injury</a:t>
            </a:r>
            <a:r>
              <a:rPr lang="en-US" altLang="zh-CN"/>
              <a:t>, as well as </a:t>
            </a:r>
            <a:r>
              <a:rPr lang="en-US" altLang="zh-CN" b="1">
                <a:solidFill>
                  <a:srgbClr val="FF0000"/>
                </a:solidFill>
              </a:rPr>
              <a:t>heat treatments</a:t>
            </a:r>
            <a:r>
              <a:rPr lang="en-US" altLang="zh-CN"/>
              <a:t>. Different from other fruits and vegetables, mushrooms </a:t>
            </a:r>
            <a:r>
              <a:rPr lang="en-US" altLang="zh-CN" b="1"/>
              <a:t>lack a pectin structure</a:t>
            </a:r>
            <a:r>
              <a:rPr lang="en-US" altLang="zh-CN"/>
              <a:t>. The cell wall of mushrooms mainly consists of </a:t>
            </a:r>
            <a:r>
              <a:rPr lang="en-US" altLang="zh-CN" b="1">
                <a:solidFill>
                  <a:srgbClr val="009900"/>
                </a:solidFill>
              </a:rPr>
              <a:t>glucans, chitin </a:t>
            </a:r>
            <a:r>
              <a:rPr lang="en-US" altLang="zh-CN"/>
              <a:t>and</a:t>
            </a:r>
            <a:r>
              <a:rPr lang="en-US" altLang="zh-CN" b="1">
                <a:solidFill>
                  <a:srgbClr val="009900"/>
                </a:solidFill>
              </a:rPr>
              <a:t> protein</a:t>
            </a:r>
            <a:r>
              <a:rPr lang="en-US" altLang="zh-CN"/>
              <a:t>. During the heat treatment, the </a:t>
            </a:r>
            <a:r>
              <a:rPr lang="en-US" altLang="zh-CN" b="1"/>
              <a:t>chitin </a:t>
            </a:r>
            <a:r>
              <a:rPr lang="en-US" altLang="zh-CN"/>
              <a:t>and</a:t>
            </a:r>
            <a:r>
              <a:rPr lang="en-US" altLang="zh-CN" b="1"/>
              <a:t> β-1,4-acetyl-glucosamine</a:t>
            </a:r>
            <a:r>
              <a:rPr lang="en-US" altLang="zh-CN"/>
              <a:t> homopolymer form a stiff </a:t>
            </a:r>
            <a:r>
              <a:rPr lang="en-US" altLang="zh-CN" b="1"/>
              <a:t>microfibril structure</a:t>
            </a:r>
            <a:r>
              <a:rPr lang="en-US" altLang="zh-CN"/>
              <a:t>, which enhances the strength of mushrooms cell wall. As a result, </a:t>
            </a:r>
            <a:r>
              <a:rPr lang="en-US" altLang="zh-CN" b="1">
                <a:solidFill>
                  <a:srgbClr val="C00000"/>
                </a:solidFill>
              </a:rPr>
              <a:t>hardness and chewiness </a:t>
            </a:r>
            <a:r>
              <a:rPr lang="en-US" altLang="zh-CN"/>
              <a:t>of mushrooms increased during drying.</a:t>
            </a:r>
          </a:p>
        </p:txBody>
      </p:sp>
      <p:pic>
        <p:nvPicPr>
          <p:cNvPr id="12295" name="Picture 19" descr="https://timgsa.baidu.com/timg?image&amp;quality=80&amp;size=b9999_10000&amp;sec=1570534738006&amp;di=edc67e2ec478298d0af7053edb5cb810&amp;imgtype=jpg&amp;src=http%3A%2F%2Fimg2.imgtn.bdimg.com%2Fit%2Fu%3D3601315862%2C542156561%26fm%3D214%26gp%3D0.jpg"/>
          <p:cNvPicPr>
            <a:picLocks noChangeAspect="1" noChangeArrowheads="1"/>
          </p:cNvPicPr>
          <p:nvPr/>
        </p:nvPicPr>
        <p:blipFill>
          <a:blip r:embed="rId3" cstate="print"/>
          <a:srcRect b="10641"/>
          <a:stretch>
            <a:fillRect/>
          </a:stretch>
        </p:blipFill>
        <p:spPr bwMode="auto">
          <a:xfrm>
            <a:off x="8399463" y="2779713"/>
            <a:ext cx="3406775" cy="223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1"/>
          <p:cNvGrpSpPr>
            <a:grpSpLocks/>
          </p:cNvGrpSpPr>
          <p:nvPr/>
        </p:nvGrpSpPr>
        <p:grpSpPr bwMode="auto">
          <a:xfrm>
            <a:off x="3503613" y="1125538"/>
            <a:ext cx="5335587" cy="1949450"/>
            <a:chOff x="4382" y="922"/>
            <a:chExt cx="10183" cy="7322"/>
          </a:xfrm>
        </p:grpSpPr>
        <p:grpSp>
          <p:nvGrpSpPr>
            <p:cNvPr id="13320" name="组合 9"/>
            <p:cNvGrpSpPr>
              <a:grpSpLocks/>
            </p:cNvGrpSpPr>
            <p:nvPr/>
          </p:nvGrpSpPr>
          <p:grpSpPr bwMode="auto">
            <a:xfrm>
              <a:off x="4382" y="922"/>
              <a:ext cx="9592" cy="638"/>
              <a:chOff x="1763689" y="1700809"/>
              <a:chExt cx="5560050" cy="369840"/>
            </a:xfrm>
          </p:grpSpPr>
          <p:pic>
            <p:nvPicPr>
              <p:cNvPr id="13327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0800000">
                <a:off x="1763689" y="1733236"/>
                <a:ext cx="5560050" cy="337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矩形 14"/>
              <p:cNvSpPr/>
              <p:nvPr/>
            </p:nvSpPr>
            <p:spPr>
              <a:xfrm rot="10800000">
                <a:off x="2223807" y="1700809"/>
                <a:ext cx="4546738" cy="41500"/>
              </a:xfrm>
              <a:prstGeom prst="rect">
                <a:avLst/>
              </a:prstGeom>
              <a:gradFill>
                <a:gsLst>
                  <a:gs pos="49628">
                    <a:schemeClr val="bg1">
                      <a:lumMod val="50000"/>
                    </a:schemeClr>
                  </a:gs>
                  <a:gs pos="2000">
                    <a:sysClr val="window" lastClr="FFFFFF">
                      <a:alpha val="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108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 kern="0" noProof="1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3321" name="TextBox 7"/>
            <p:cNvSpPr txBox="1">
              <a:spLocks noChangeArrowheads="1"/>
            </p:cNvSpPr>
            <p:nvPr/>
          </p:nvSpPr>
          <p:spPr bwMode="auto">
            <a:xfrm>
              <a:off x="4445" y="958"/>
              <a:ext cx="10120" cy="7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altLang="zh-CN" sz="2400"/>
                <a:t> </a:t>
              </a:r>
              <a:r>
                <a:rPr lang="en-US" altLang="zh-CN" sz="24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4. Nutrients and flavour loss</a:t>
              </a:r>
              <a:endPara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Tx/>
                <a:buNone/>
              </a:pPr>
              <a:endParaRPr lang="zh-CN" altLang="en-US" sz="2400" b="1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Tx/>
                <a:buNone/>
              </a:pPr>
              <a:endParaRPr lang="zh-CN" altLang="en-US" sz="2400" b="1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Tx/>
                <a:buNone/>
              </a:pPr>
              <a:endParaRPr lang="zh-CN" altLang="en-US" sz="2400" b="1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Tx/>
                <a:buNone/>
              </a:pPr>
              <a:endParaRPr lang="en-US" altLang="zh-CN" sz="2400" b="1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  <p:grpSp>
          <p:nvGrpSpPr>
            <p:cNvPr id="13322" name="组合 26"/>
            <p:cNvGrpSpPr>
              <a:grpSpLocks/>
            </p:cNvGrpSpPr>
            <p:nvPr/>
          </p:nvGrpSpPr>
          <p:grpSpPr bwMode="auto">
            <a:xfrm>
              <a:off x="4382" y="2730"/>
              <a:ext cx="9592" cy="638"/>
              <a:chOff x="1763689" y="1700809"/>
              <a:chExt cx="5560050" cy="369840"/>
            </a:xfrm>
          </p:grpSpPr>
          <p:pic>
            <p:nvPicPr>
              <p:cNvPr id="13323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0800000">
                <a:off x="1763689" y="1733236"/>
                <a:ext cx="5560050" cy="337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矩形 12"/>
              <p:cNvSpPr/>
              <p:nvPr/>
            </p:nvSpPr>
            <p:spPr>
              <a:xfrm rot="10800000">
                <a:off x="2223807" y="1700609"/>
                <a:ext cx="4546738" cy="41500"/>
              </a:xfrm>
              <a:prstGeom prst="rect">
                <a:avLst/>
              </a:prstGeom>
              <a:gradFill>
                <a:gsLst>
                  <a:gs pos="49628">
                    <a:schemeClr val="bg1">
                      <a:lumMod val="50000"/>
                    </a:schemeClr>
                  </a:gs>
                  <a:gs pos="2000">
                    <a:sysClr val="window" lastClr="FFFFFF">
                      <a:alpha val="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108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 kern="0" noProof="1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16" name="圆角矩形 15"/>
          <p:cNvSpPr/>
          <p:nvPr/>
        </p:nvSpPr>
        <p:spPr>
          <a:xfrm>
            <a:off x="839416" y="2420888"/>
            <a:ext cx="6984776" cy="331236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innerShdw blurRad="241300" dir="8400000">
              <a:schemeClr val="bg1">
                <a:lumMod val="75000"/>
              </a:schemeClr>
            </a:innerShdw>
          </a:effectLst>
          <a:scene3d>
            <a:camera prst="orthographicFront"/>
            <a:lightRig rig="threePt" dir="t">
              <a:rot lat="0" lon="0" rev="0"/>
            </a:lightRig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13318" name="TextBox 1"/>
          <p:cNvSpPr txBox="1">
            <a:spLocks noChangeArrowheads="1"/>
          </p:cNvSpPr>
          <p:nvPr/>
        </p:nvSpPr>
        <p:spPr bwMode="auto">
          <a:xfrm>
            <a:off x="1055688" y="2781300"/>
            <a:ext cx="6562725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Tx/>
              <a:buNone/>
            </a:pPr>
            <a:r>
              <a:rPr lang="en-US" altLang="zh-CN"/>
              <a:t>Mushrooms are rich in </a:t>
            </a:r>
            <a:r>
              <a:rPr lang="en-US" altLang="zh-CN" b="1"/>
              <a:t>protein</a:t>
            </a:r>
            <a:r>
              <a:rPr lang="en-US" altLang="zh-CN"/>
              <a:t> in their dry matter, containing many</a:t>
            </a:r>
            <a:r>
              <a:rPr lang="en-US" altLang="zh-CN" b="1"/>
              <a:t> essential amino acids</a:t>
            </a:r>
            <a:r>
              <a:rPr lang="en-US" altLang="zh-CN"/>
              <a:t>. In addition, mushrooms are low in fat and have a relatively high content of carbohydrates and fibre. There are </a:t>
            </a:r>
            <a:r>
              <a:rPr lang="en-US" altLang="zh-CN" b="1"/>
              <a:t>14.1% protein, 2.2% fat, 9.7% ash </a:t>
            </a:r>
            <a:r>
              <a:rPr lang="en-US" altLang="zh-CN"/>
              <a:t>and </a:t>
            </a:r>
            <a:r>
              <a:rPr lang="en-US" altLang="zh-CN" b="1"/>
              <a:t>74%carbohydrates</a:t>
            </a:r>
            <a:r>
              <a:rPr lang="en-US" altLang="zh-CN"/>
              <a:t> in  </a:t>
            </a:r>
            <a:r>
              <a:rPr lang="en-US" altLang="zh-CN" i="1"/>
              <a:t>Agaricus bisporus  </a:t>
            </a:r>
            <a:r>
              <a:rPr lang="en-US" altLang="zh-CN"/>
              <a:t>(dry basis). Special aroma and flavour are presented in mushrooms, including both </a:t>
            </a:r>
            <a:r>
              <a:rPr lang="en-US" altLang="zh-CN" b="1"/>
              <a:t>volatile</a:t>
            </a:r>
            <a:r>
              <a:rPr lang="en-US" altLang="zh-CN"/>
              <a:t> and </a:t>
            </a:r>
            <a:r>
              <a:rPr lang="en-US" altLang="zh-CN" b="1"/>
              <a:t>non-volatile</a:t>
            </a:r>
            <a:r>
              <a:rPr lang="en-US" altLang="zh-CN"/>
              <a:t> components such as </a:t>
            </a:r>
            <a:r>
              <a:rPr lang="en-US" altLang="zh-CN" b="1"/>
              <a:t>soluble sugars</a:t>
            </a:r>
            <a:r>
              <a:rPr lang="en-US" altLang="zh-CN"/>
              <a:t>, </a:t>
            </a:r>
            <a:r>
              <a:rPr lang="en-US" altLang="zh-CN" b="1"/>
              <a:t>polyols, free amino acids</a:t>
            </a:r>
            <a:r>
              <a:rPr lang="en-US" altLang="zh-CN"/>
              <a:t>, </a:t>
            </a:r>
            <a:r>
              <a:rPr lang="en-US" altLang="zh-CN" b="1"/>
              <a:t>organic acids </a:t>
            </a:r>
            <a:r>
              <a:rPr lang="en-US" altLang="zh-CN"/>
              <a:t>and </a:t>
            </a:r>
            <a:r>
              <a:rPr lang="en-US" altLang="zh-CN" b="1"/>
              <a:t>5′-nucleotides</a:t>
            </a:r>
            <a:r>
              <a:rPr lang="en-US" altLang="zh-CN"/>
              <a:t>, and </a:t>
            </a:r>
            <a:r>
              <a:rPr lang="en-US" altLang="zh-CN" b="1"/>
              <a:t>monosodium glutamate </a:t>
            </a:r>
            <a:r>
              <a:rPr lang="en-US" altLang="zh-CN"/>
              <a:t>(MSG).</a:t>
            </a:r>
          </a:p>
        </p:txBody>
      </p:sp>
      <p:pic>
        <p:nvPicPr>
          <p:cNvPr id="13319" name="Picture 19" descr="https://timgsa.baidu.com/timg?image&amp;quality=80&amp;size=b9999_10000&amp;sec=1569729936403&amp;di=d94c59a70ad49feeb7cd5d824f1dddb0&amp;imgtype=0&amp;src=http%3A%2F%2Fp1.qhimgs4.com%2Ft01b77b7d2b9c9a1c8d.jpg"/>
          <p:cNvPicPr>
            <a:picLocks noChangeAspect="1" noChangeArrowheads="1"/>
          </p:cNvPicPr>
          <p:nvPr/>
        </p:nvPicPr>
        <p:blipFill>
          <a:blip r:embed="rId3" cstate="print"/>
          <a:srcRect l="19469" t="17789" r="9151" b="12839"/>
          <a:stretch>
            <a:fillRect/>
          </a:stretch>
        </p:blipFill>
        <p:spPr bwMode="auto">
          <a:xfrm>
            <a:off x="8399463" y="2636838"/>
            <a:ext cx="2924175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3"/>
          <p:cNvGrpSpPr>
            <a:grpSpLocks/>
          </p:cNvGrpSpPr>
          <p:nvPr/>
        </p:nvGrpSpPr>
        <p:grpSpPr bwMode="auto">
          <a:xfrm>
            <a:off x="1047750" y="2743200"/>
            <a:ext cx="10336213" cy="1522413"/>
            <a:chOff x="1047751" y="2743200"/>
            <a:chExt cx="10335691" cy="1522413"/>
          </a:xfrm>
        </p:grpSpPr>
        <p:sp>
          <p:nvSpPr>
            <p:cNvPr id="7" name="平行四边形 6"/>
            <p:cNvSpPr/>
            <p:nvPr/>
          </p:nvSpPr>
          <p:spPr>
            <a:xfrm>
              <a:off x="1047751" y="2765425"/>
              <a:ext cx="1673140" cy="1185863"/>
            </a:xfrm>
            <a:custGeom>
              <a:avLst/>
              <a:gdLst>
                <a:gd name="connsiteX0" fmla="*/ 0 w 1080120"/>
                <a:gd name="connsiteY0" fmla="*/ 1053681 h 1053681"/>
                <a:gd name="connsiteX1" fmla="*/ 263420 w 1080120"/>
                <a:gd name="connsiteY1" fmla="*/ 0 h 1053681"/>
                <a:gd name="connsiteX2" fmla="*/ 1080120 w 1080120"/>
                <a:gd name="connsiteY2" fmla="*/ 0 h 1053681"/>
                <a:gd name="connsiteX3" fmla="*/ 816700 w 1080120"/>
                <a:gd name="connsiteY3" fmla="*/ 1053681 h 1053681"/>
                <a:gd name="connsiteX4" fmla="*/ 0 w 1080120"/>
                <a:gd name="connsiteY4" fmla="*/ 1053681 h 1053681"/>
                <a:gd name="connsiteX0-1" fmla="*/ 0 w 1080120"/>
                <a:gd name="connsiteY0-2" fmla="*/ 1068195 h 1068195"/>
                <a:gd name="connsiteX1-3" fmla="*/ 365020 w 1080120"/>
                <a:gd name="connsiteY1-4" fmla="*/ 0 h 1068195"/>
                <a:gd name="connsiteX2-5" fmla="*/ 1080120 w 1080120"/>
                <a:gd name="connsiteY2-6" fmla="*/ 14514 h 1068195"/>
                <a:gd name="connsiteX3-7" fmla="*/ 816700 w 1080120"/>
                <a:gd name="connsiteY3-8" fmla="*/ 1068195 h 1068195"/>
                <a:gd name="connsiteX4-9" fmla="*/ 0 w 1080120"/>
                <a:gd name="connsiteY4-10" fmla="*/ 1068195 h 1068195"/>
                <a:gd name="connsiteX0-11" fmla="*/ 0 w 1196234"/>
                <a:gd name="connsiteY0-12" fmla="*/ 1082710 h 1082710"/>
                <a:gd name="connsiteX1-13" fmla="*/ 365020 w 1196234"/>
                <a:gd name="connsiteY1-14" fmla="*/ 14515 h 1082710"/>
                <a:gd name="connsiteX2-15" fmla="*/ 1196234 w 1196234"/>
                <a:gd name="connsiteY2-16" fmla="*/ 0 h 1082710"/>
                <a:gd name="connsiteX3-17" fmla="*/ 816700 w 1196234"/>
                <a:gd name="connsiteY3-18" fmla="*/ 1082710 h 1082710"/>
                <a:gd name="connsiteX4-19" fmla="*/ 0 w 1196234"/>
                <a:gd name="connsiteY4-20" fmla="*/ 1082710 h 10827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96234" h="1082710">
                  <a:moveTo>
                    <a:pt x="0" y="1082710"/>
                  </a:moveTo>
                  <a:lnTo>
                    <a:pt x="365020" y="14515"/>
                  </a:lnTo>
                  <a:lnTo>
                    <a:pt x="1196234" y="0"/>
                  </a:lnTo>
                  <a:lnTo>
                    <a:pt x="816700" y="1082710"/>
                  </a:lnTo>
                  <a:lnTo>
                    <a:pt x="0" y="1082710"/>
                  </a:lnTo>
                  <a:close/>
                </a:path>
              </a:pathLst>
            </a:custGeom>
            <a:solidFill>
              <a:srgbClr val="008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5400" b="1" noProof="1"/>
                <a:t>02</a:t>
              </a:r>
              <a:endParaRPr lang="zh-CN" altLang="en-US" sz="5400" b="1" noProof="1"/>
            </a:p>
          </p:txBody>
        </p:sp>
        <p:grpSp>
          <p:nvGrpSpPr>
            <p:cNvPr id="14340" name="组合 1"/>
            <p:cNvGrpSpPr>
              <a:grpSpLocks/>
            </p:cNvGrpSpPr>
            <p:nvPr/>
          </p:nvGrpSpPr>
          <p:grpSpPr bwMode="auto">
            <a:xfrm>
              <a:off x="1558925" y="2743200"/>
              <a:ext cx="9824517" cy="1371091"/>
              <a:chOff x="1558925" y="2743200"/>
              <a:chExt cx="9824517" cy="1371091"/>
            </a:xfrm>
          </p:grpSpPr>
          <p:grpSp>
            <p:nvGrpSpPr>
              <p:cNvPr id="14346" name="组合 1"/>
              <p:cNvGrpSpPr>
                <a:grpSpLocks/>
              </p:cNvGrpSpPr>
              <p:nvPr/>
            </p:nvGrpSpPr>
            <p:grpSpPr bwMode="auto">
              <a:xfrm>
                <a:off x="1558925" y="2743200"/>
                <a:ext cx="9361488" cy="404813"/>
                <a:chOff x="1763689" y="1700809"/>
                <a:chExt cx="5560050" cy="369840"/>
              </a:xfrm>
            </p:grpSpPr>
            <p:pic>
              <p:nvPicPr>
                <p:cNvPr id="14348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0800000">
                  <a:off x="1763689" y="1733236"/>
                  <a:ext cx="5560050" cy="337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0" name="矩形 59"/>
                <p:cNvSpPr/>
                <p:nvPr/>
              </p:nvSpPr>
              <p:spPr>
                <a:xfrm rot="10800000">
                  <a:off x="2224491" y="1700809"/>
                  <a:ext cx="4547156" cy="43511"/>
                </a:xfrm>
                <a:prstGeom prst="rect">
                  <a:avLst/>
                </a:prstGeom>
                <a:gradFill>
                  <a:gsLst>
                    <a:gs pos="49628">
                      <a:schemeClr val="bg1">
                        <a:lumMod val="50000"/>
                      </a:schemeClr>
                    </a:gs>
                    <a:gs pos="2000">
                      <a:sysClr val="window" lastClr="FFFFFF">
                        <a:alpha val="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10800000" scaled="1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>
                    <a:defRPr/>
                  </a:pPr>
                  <a:endParaRPr lang="zh-CN" altLang="en-US" sz="1350" kern="0" noProof="1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4347" name="TextBox 7"/>
              <p:cNvSpPr txBox="1">
                <a:spLocks noChangeArrowheads="1"/>
              </p:cNvSpPr>
              <p:nvPr/>
            </p:nvSpPr>
            <p:spPr bwMode="auto">
              <a:xfrm>
                <a:off x="2423592" y="3037073"/>
                <a:ext cx="8959850" cy="1077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</a:pPr>
                <a:r>
                  <a:rPr lang="en-US" altLang="zh-CN" sz="3200" b="1">
                    <a:solidFill>
                      <a:srgbClr val="808080"/>
                    </a:solidFill>
                    <a:latin typeface="微软雅黑" pitchFamily="34" charset="-122"/>
                    <a:ea typeface="微软雅黑" pitchFamily="34" charset="-122"/>
                    <a:sym typeface="宋体" pitchFamily="2" charset="-122"/>
                  </a:rPr>
                  <a:t> </a:t>
                </a:r>
                <a:r>
                  <a:rPr lang="en-US" altLang="zh-CN" sz="3200" b="1">
                    <a:latin typeface="微软雅黑" pitchFamily="34" charset="-122"/>
                    <a:ea typeface="微软雅黑" pitchFamily="34" charset="-122"/>
                  </a:rPr>
                  <a:t>Influential factors on mushrooms quality</a:t>
                </a:r>
                <a:endParaRPr lang="zh-CN" altLang="en-US" sz="3200" b="1">
                  <a:latin typeface="微软雅黑" pitchFamily="34" charset="-122"/>
                  <a:ea typeface="微软雅黑" pitchFamily="34" charset="-122"/>
                  <a:sym typeface="宋体" pitchFamily="2" charset="-122"/>
                </a:endParaRPr>
              </a:p>
              <a:p>
                <a:pPr>
                  <a:buFontTx/>
                  <a:buNone/>
                </a:pPr>
                <a:endParaRPr lang="en-US" altLang="zh-CN" sz="3200" b="1">
                  <a:solidFill>
                    <a:srgbClr val="808080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endParaRPr>
              </a:p>
            </p:txBody>
          </p:sp>
        </p:grpSp>
        <p:grpSp>
          <p:nvGrpSpPr>
            <p:cNvPr id="14341" name="组合 26"/>
            <p:cNvGrpSpPr>
              <a:grpSpLocks/>
            </p:cNvGrpSpPr>
            <p:nvPr/>
          </p:nvGrpSpPr>
          <p:grpSpPr bwMode="auto">
            <a:xfrm>
              <a:off x="1055688" y="3860800"/>
              <a:ext cx="9864725" cy="404813"/>
              <a:chOff x="1763689" y="1700809"/>
              <a:chExt cx="5560050" cy="369840"/>
            </a:xfrm>
          </p:grpSpPr>
          <p:pic>
            <p:nvPicPr>
              <p:cNvPr id="14342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0800000">
                <a:off x="1763689" y="1733236"/>
                <a:ext cx="5560050" cy="337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" name="矩形 28"/>
              <p:cNvSpPr/>
              <p:nvPr/>
            </p:nvSpPr>
            <p:spPr>
              <a:xfrm rot="10800000">
                <a:off x="2224491" y="1700809"/>
                <a:ext cx="4547156" cy="43511"/>
              </a:xfrm>
              <a:prstGeom prst="rect">
                <a:avLst/>
              </a:prstGeom>
              <a:gradFill>
                <a:gsLst>
                  <a:gs pos="49628">
                    <a:schemeClr val="bg1">
                      <a:lumMod val="50000"/>
                    </a:schemeClr>
                  </a:gs>
                  <a:gs pos="2000">
                    <a:sysClr val="window" lastClr="FFFFFF">
                      <a:alpha val="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108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 kern="0" noProof="1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圆角矩形 61"/>
          <p:cNvSpPr/>
          <p:nvPr/>
        </p:nvSpPr>
        <p:spPr>
          <a:xfrm>
            <a:off x="996692" y="1340768"/>
            <a:ext cx="10283884" cy="439248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innerShdw blurRad="241300" dir="8400000">
              <a:schemeClr val="bg1">
                <a:lumMod val="75000"/>
              </a:schemeClr>
            </a:innerShdw>
          </a:effectLst>
          <a:scene3d>
            <a:camera prst="orthographicFront"/>
            <a:lightRig rig="threePt" dir="t">
              <a:rot lat="0" lon="0" rev="0"/>
            </a:lightRig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pic>
        <p:nvPicPr>
          <p:cNvPr id="15365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150" y="1700213"/>
            <a:ext cx="9867900" cy="363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圆角矩形 61"/>
          <p:cNvSpPr/>
          <p:nvPr/>
        </p:nvSpPr>
        <p:spPr>
          <a:xfrm>
            <a:off x="479376" y="1340768"/>
            <a:ext cx="11305256" cy="453650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innerShdw blurRad="241300" dir="8400000">
              <a:schemeClr val="bg1">
                <a:lumMod val="75000"/>
              </a:schemeClr>
            </a:innerShdw>
          </a:effectLst>
          <a:scene3d>
            <a:camera prst="orthographicFront"/>
            <a:lightRig rig="threePt" dir="t">
              <a:rot lat="0" lon="0" rev="0"/>
            </a:lightRig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388" y="1724025"/>
            <a:ext cx="10880725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276225" y="1124744"/>
            <a:ext cx="11464925" cy="498078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innerShdw blurRad="241300" dir="8400000">
              <a:schemeClr val="bg1">
                <a:lumMod val="75000"/>
              </a:schemeClr>
            </a:innerShdw>
          </a:effectLst>
          <a:scene3d>
            <a:camera prst="orthographicFront"/>
            <a:lightRig rig="threePt" dir="t">
              <a:rot lat="0" lon="0" rev="0"/>
            </a:lightRig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pic>
        <p:nvPicPr>
          <p:cNvPr id="1741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1506538"/>
            <a:ext cx="11128375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3"/>
          <p:cNvGrpSpPr>
            <a:grpSpLocks/>
          </p:cNvGrpSpPr>
          <p:nvPr/>
        </p:nvGrpSpPr>
        <p:grpSpPr bwMode="auto">
          <a:xfrm>
            <a:off x="1749425" y="2743200"/>
            <a:ext cx="10250488" cy="1522413"/>
            <a:chOff x="1047751" y="2743200"/>
            <a:chExt cx="10971915" cy="1522413"/>
          </a:xfrm>
        </p:grpSpPr>
        <p:sp>
          <p:nvSpPr>
            <p:cNvPr id="7" name="平行四边形 6"/>
            <p:cNvSpPr/>
            <p:nvPr/>
          </p:nvSpPr>
          <p:spPr>
            <a:xfrm>
              <a:off x="1047751" y="2765425"/>
              <a:ext cx="1673740" cy="1185863"/>
            </a:xfrm>
            <a:custGeom>
              <a:avLst/>
              <a:gdLst>
                <a:gd name="connsiteX0" fmla="*/ 0 w 1080120"/>
                <a:gd name="connsiteY0" fmla="*/ 1053681 h 1053681"/>
                <a:gd name="connsiteX1" fmla="*/ 263420 w 1080120"/>
                <a:gd name="connsiteY1" fmla="*/ 0 h 1053681"/>
                <a:gd name="connsiteX2" fmla="*/ 1080120 w 1080120"/>
                <a:gd name="connsiteY2" fmla="*/ 0 h 1053681"/>
                <a:gd name="connsiteX3" fmla="*/ 816700 w 1080120"/>
                <a:gd name="connsiteY3" fmla="*/ 1053681 h 1053681"/>
                <a:gd name="connsiteX4" fmla="*/ 0 w 1080120"/>
                <a:gd name="connsiteY4" fmla="*/ 1053681 h 1053681"/>
                <a:gd name="connsiteX0-1" fmla="*/ 0 w 1080120"/>
                <a:gd name="connsiteY0-2" fmla="*/ 1068195 h 1068195"/>
                <a:gd name="connsiteX1-3" fmla="*/ 365020 w 1080120"/>
                <a:gd name="connsiteY1-4" fmla="*/ 0 h 1068195"/>
                <a:gd name="connsiteX2-5" fmla="*/ 1080120 w 1080120"/>
                <a:gd name="connsiteY2-6" fmla="*/ 14514 h 1068195"/>
                <a:gd name="connsiteX3-7" fmla="*/ 816700 w 1080120"/>
                <a:gd name="connsiteY3-8" fmla="*/ 1068195 h 1068195"/>
                <a:gd name="connsiteX4-9" fmla="*/ 0 w 1080120"/>
                <a:gd name="connsiteY4-10" fmla="*/ 1068195 h 1068195"/>
                <a:gd name="connsiteX0-11" fmla="*/ 0 w 1196234"/>
                <a:gd name="connsiteY0-12" fmla="*/ 1082710 h 1082710"/>
                <a:gd name="connsiteX1-13" fmla="*/ 365020 w 1196234"/>
                <a:gd name="connsiteY1-14" fmla="*/ 14515 h 1082710"/>
                <a:gd name="connsiteX2-15" fmla="*/ 1196234 w 1196234"/>
                <a:gd name="connsiteY2-16" fmla="*/ 0 h 1082710"/>
                <a:gd name="connsiteX3-17" fmla="*/ 816700 w 1196234"/>
                <a:gd name="connsiteY3-18" fmla="*/ 1082710 h 1082710"/>
                <a:gd name="connsiteX4-19" fmla="*/ 0 w 1196234"/>
                <a:gd name="connsiteY4-20" fmla="*/ 1082710 h 10827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96234" h="1082710">
                  <a:moveTo>
                    <a:pt x="0" y="1082710"/>
                  </a:moveTo>
                  <a:lnTo>
                    <a:pt x="365020" y="14515"/>
                  </a:lnTo>
                  <a:lnTo>
                    <a:pt x="1196234" y="0"/>
                  </a:lnTo>
                  <a:lnTo>
                    <a:pt x="816700" y="1082710"/>
                  </a:lnTo>
                  <a:lnTo>
                    <a:pt x="0" y="1082710"/>
                  </a:lnTo>
                  <a:close/>
                </a:path>
              </a:pathLst>
            </a:custGeom>
            <a:solidFill>
              <a:srgbClr val="008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5400" b="1" noProof="1"/>
                <a:t>03</a:t>
              </a:r>
              <a:endParaRPr lang="zh-CN" altLang="en-US" sz="5400" b="1" noProof="1"/>
            </a:p>
          </p:txBody>
        </p:sp>
        <p:grpSp>
          <p:nvGrpSpPr>
            <p:cNvPr id="18436" name="组合 1"/>
            <p:cNvGrpSpPr>
              <a:grpSpLocks/>
            </p:cNvGrpSpPr>
            <p:nvPr/>
          </p:nvGrpSpPr>
          <p:grpSpPr bwMode="auto">
            <a:xfrm>
              <a:off x="1558925" y="2743200"/>
              <a:ext cx="10460741" cy="1371091"/>
              <a:chOff x="1558925" y="2743200"/>
              <a:chExt cx="10460741" cy="1371091"/>
            </a:xfrm>
          </p:grpSpPr>
          <p:grpSp>
            <p:nvGrpSpPr>
              <p:cNvPr id="18442" name="组合 1"/>
              <p:cNvGrpSpPr>
                <a:grpSpLocks/>
              </p:cNvGrpSpPr>
              <p:nvPr/>
            </p:nvGrpSpPr>
            <p:grpSpPr bwMode="auto">
              <a:xfrm>
                <a:off x="1558925" y="2743200"/>
                <a:ext cx="9361488" cy="404813"/>
                <a:chOff x="1763689" y="1700809"/>
                <a:chExt cx="5560050" cy="369840"/>
              </a:xfrm>
            </p:grpSpPr>
            <p:pic>
              <p:nvPicPr>
                <p:cNvPr id="18444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0800000">
                  <a:off x="1763689" y="1733236"/>
                  <a:ext cx="5560050" cy="337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0" name="矩形 59"/>
                <p:cNvSpPr/>
                <p:nvPr/>
              </p:nvSpPr>
              <p:spPr>
                <a:xfrm rot="10800000">
                  <a:off x="2224491" y="1700809"/>
                  <a:ext cx="4547156" cy="43511"/>
                </a:xfrm>
                <a:prstGeom prst="rect">
                  <a:avLst/>
                </a:prstGeom>
                <a:gradFill>
                  <a:gsLst>
                    <a:gs pos="49628">
                      <a:schemeClr val="bg1">
                        <a:lumMod val="50000"/>
                      </a:schemeClr>
                    </a:gs>
                    <a:gs pos="2000">
                      <a:sysClr val="window" lastClr="FFFFFF">
                        <a:alpha val="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10800000" scaled="1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>
                    <a:defRPr/>
                  </a:pPr>
                  <a:endParaRPr lang="zh-CN" altLang="en-US" sz="1350" kern="0" noProof="1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8443" name="TextBox 7"/>
              <p:cNvSpPr txBox="1">
                <a:spLocks noChangeArrowheads="1"/>
              </p:cNvSpPr>
              <p:nvPr/>
            </p:nvSpPr>
            <p:spPr bwMode="auto">
              <a:xfrm>
                <a:off x="3059816" y="3037073"/>
                <a:ext cx="8959850" cy="1077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</a:pPr>
                <a:r>
                  <a:rPr lang="en-US" altLang="zh-CN" sz="3200" b="1">
                    <a:solidFill>
                      <a:srgbClr val="808080"/>
                    </a:solidFill>
                    <a:latin typeface="微软雅黑" pitchFamily="34" charset="-122"/>
                    <a:ea typeface="微软雅黑" pitchFamily="34" charset="-122"/>
                    <a:sym typeface="宋体" pitchFamily="2" charset="-122"/>
                  </a:rPr>
                  <a:t> </a:t>
                </a:r>
                <a:r>
                  <a:rPr lang="en-US" altLang="zh-CN" sz="3200" b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Preservation methods</a:t>
                </a:r>
                <a:endParaRPr lang="zh-CN" altLang="en-US" sz="3200" b="1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buFontTx/>
                  <a:buNone/>
                </a:pPr>
                <a:endParaRPr lang="en-US" altLang="zh-CN" sz="3200" b="1">
                  <a:solidFill>
                    <a:srgbClr val="808080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endParaRPr>
              </a:p>
            </p:txBody>
          </p:sp>
        </p:grpSp>
        <p:grpSp>
          <p:nvGrpSpPr>
            <p:cNvPr id="18437" name="组合 26"/>
            <p:cNvGrpSpPr>
              <a:grpSpLocks/>
            </p:cNvGrpSpPr>
            <p:nvPr/>
          </p:nvGrpSpPr>
          <p:grpSpPr bwMode="auto">
            <a:xfrm>
              <a:off x="1055688" y="3860800"/>
              <a:ext cx="9864725" cy="404813"/>
              <a:chOff x="1763689" y="1700809"/>
              <a:chExt cx="5560050" cy="369840"/>
            </a:xfrm>
          </p:grpSpPr>
          <p:pic>
            <p:nvPicPr>
              <p:cNvPr id="18438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0800000">
                <a:off x="1763689" y="1733236"/>
                <a:ext cx="5560050" cy="337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" name="矩形 28"/>
              <p:cNvSpPr/>
              <p:nvPr/>
            </p:nvSpPr>
            <p:spPr>
              <a:xfrm rot="10800000">
                <a:off x="2224491" y="1700809"/>
                <a:ext cx="4547156" cy="43511"/>
              </a:xfrm>
              <a:prstGeom prst="rect">
                <a:avLst/>
              </a:prstGeom>
              <a:gradFill>
                <a:gsLst>
                  <a:gs pos="49628">
                    <a:schemeClr val="bg1">
                      <a:lumMod val="50000"/>
                    </a:schemeClr>
                  </a:gs>
                  <a:gs pos="2000">
                    <a:sysClr val="window" lastClr="FFFFFF">
                      <a:alpha val="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108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 kern="0" noProof="1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055440" y="908720"/>
            <a:ext cx="9865096" cy="525658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innerShdw blurRad="241300" dir="8400000">
              <a:schemeClr val="bg1">
                <a:lumMod val="75000"/>
              </a:schemeClr>
            </a:innerShdw>
          </a:effectLst>
          <a:scene3d>
            <a:camera prst="orthographicFront"/>
            <a:lightRig rig="threePt" dir="t">
              <a:rot lat="0" lon="0" rev="0"/>
            </a:lightRig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288" y="1008063"/>
            <a:ext cx="7993062" cy="508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276225" y="1556792"/>
            <a:ext cx="11464925" cy="45487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innerShdw blurRad="241300" dir="8400000">
              <a:schemeClr val="bg1">
                <a:lumMod val="75000"/>
              </a:schemeClr>
            </a:innerShdw>
          </a:effectLst>
          <a:scene3d>
            <a:camera prst="orthographicFront"/>
            <a:lightRig rig="threePt" dir="t">
              <a:rot lat="0" lon="0" rev="0"/>
            </a:lightRig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20485" name="TextBox 1"/>
          <p:cNvSpPr txBox="1">
            <a:spLocks noChangeArrowheads="1"/>
          </p:cNvSpPr>
          <p:nvPr/>
        </p:nvSpPr>
        <p:spPr bwMode="auto">
          <a:xfrm>
            <a:off x="4656138" y="765175"/>
            <a:ext cx="3384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400" b="1"/>
              <a:t>1.Thermal processes</a:t>
            </a:r>
            <a:endParaRPr lang="zh-CN" altLang="en-US" sz="2400" b="1"/>
          </a:p>
        </p:txBody>
      </p:sp>
      <p:sp>
        <p:nvSpPr>
          <p:cNvPr id="20486" name="TextBox 3"/>
          <p:cNvSpPr txBox="1">
            <a:spLocks noChangeArrowheads="1"/>
          </p:cNvSpPr>
          <p:nvPr/>
        </p:nvSpPr>
        <p:spPr bwMode="auto">
          <a:xfrm>
            <a:off x="650875" y="1681163"/>
            <a:ext cx="170021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1) Drying</a:t>
            </a:r>
          </a:p>
          <a:p>
            <a:pPr>
              <a:buFontTx/>
              <a:buNone/>
            </a:pPr>
            <a:r>
              <a:rPr lang="en-US" altLang="zh-CN" b="1">
                <a:solidFill>
                  <a:srgbClr val="C00000"/>
                </a:solidFill>
              </a:rPr>
              <a:t>                                                        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976688" y="2070100"/>
            <a:ext cx="4357687" cy="495300"/>
          </a:xfrm>
          <a:prstGeom prst="roundRect">
            <a:avLst/>
          </a:prstGeom>
          <a:solidFill>
            <a:srgbClr val="00B0F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488" name="TextBox 9"/>
          <p:cNvSpPr txBox="1">
            <a:spLocks noChangeArrowheads="1"/>
          </p:cNvSpPr>
          <p:nvPr/>
        </p:nvSpPr>
        <p:spPr bwMode="auto">
          <a:xfrm>
            <a:off x="4427538" y="2124075"/>
            <a:ext cx="34559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/>
              <a:t>Solar drying and hot air drying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911225" y="2997200"/>
            <a:ext cx="2574925" cy="495300"/>
          </a:xfrm>
          <a:prstGeom prst="roundRect">
            <a:avLst/>
          </a:prstGeom>
          <a:solidFill>
            <a:srgbClr val="99FF9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640263" y="2997200"/>
            <a:ext cx="2574925" cy="495300"/>
          </a:xfrm>
          <a:prstGeom prst="roundRect">
            <a:avLst/>
          </a:prstGeom>
          <a:solidFill>
            <a:srgbClr val="99FF9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8183563" y="2997200"/>
            <a:ext cx="3079750" cy="492125"/>
          </a:xfrm>
          <a:prstGeom prst="roundRect">
            <a:avLst/>
          </a:prstGeom>
          <a:solidFill>
            <a:srgbClr val="99FF9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429" name="TextBox 10"/>
          <p:cNvSpPr txBox="1">
            <a:spLocks noChangeArrowheads="1"/>
          </p:cNvSpPr>
          <p:nvPr/>
        </p:nvSpPr>
        <p:spPr bwMode="auto">
          <a:xfrm>
            <a:off x="1222375" y="3068638"/>
            <a:ext cx="1993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/>
              <a:t>Microwave drying</a:t>
            </a:r>
            <a:endParaRPr lang="zh-CN" altLang="en-US"/>
          </a:p>
        </p:txBody>
      </p:sp>
      <p:sp>
        <p:nvSpPr>
          <p:cNvPr id="17430" name="TextBox 11"/>
          <p:cNvSpPr txBox="1">
            <a:spLocks noChangeArrowheads="1"/>
          </p:cNvSpPr>
          <p:nvPr/>
        </p:nvSpPr>
        <p:spPr bwMode="auto">
          <a:xfrm>
            <a:off x="1036638" y="4076700"/>
            <a:ext cx="2574925" cy="12001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>
                <a:solidFill>
                  <a:srgbClr val="C00000"/>
                </a:solidFill>
              </a:rPr>
              <a:t>The frequency range from 300 MHz to 300 GHz, can significantly reduce the drying time.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7431" name="TextBox 12"/>
          <p:cNvSpPr txBox="1">
            <a:spLocks noChangeArrowheads="1"/>
          </p:cNvSpPr>
          <p:nvPr/>
        </p:nvSpPr>
        <p:spPr bwMode="auto">
          <a:xfrm>
            <a:off x="4872038" y="3068638"/>
            <a:ext cx="2232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/>
              <a:t>Freeze drying (FD)</a:t>
            </a:r>
            <a:endParaRPr lang="zh-CN" altLang="en-US"/>
          </a:p>
        </p:txBody>
      </p:sp>
      <p:sp>
        <p:nvSpPr>
          <p:cNvPr id="17432" name="TextBox 14"/>
          <p:cNvSpPr txBox="1">
            <a:spLocks noChangeArrowheads="1"/>
          </p:cNvSpPr>
          <p:nvPr/>
        </p:nvSpPr>
        <p:spPr bwMode="auto">
          <a:xfrm>
            <a:off x="4206875" y="3933825"/>
            <a:ext cx="3544888" cy="20304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>
                <a:solidFill>
                  <a:srgbClr val="C00000"/>
                </a:solidFill>
              </a:rPr>
              <a:t>Water is removed from the solid phase to vapour phase directly during the drying process. </a:t>
            </a:r>
            <a:r>
              <a:rPr lang="en-US" altLang="zh-CN" b="1">
                <a:solidFill>
                  <a:srgbClr val="C00000"/>
                </a:solidFill>
              </a:rPr>
              <a:t>Heatsensitive properties of products</a:t>
            </a:r>
            <a:r>
              <a:rPr lang="en-US" altLang="zh-CN">
                <a:solidFill>
                  <a:srgbClr val="C00000"/>
                </a:solidFill>
              </a:rPr>
              <a:t> such as vitamins could be maintained without heat damage.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7433" name="TextBox 17"/>
          <p:cNvSpPr txBox="1">
            <a:spLocks noChangeArrowheads="1"/>
          </p:cNvSpPr>
          <p:nvPr/>
        </p:nvSpPr>
        <p:spPr bwMode="auto">
          <a:xfrm>
            <a:off x="8272463" y="3068638"/>
            <a:ext cx="2936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altLang="zh-CN"/>
              <a:t>Vacuum drying</a:t>
            </a:r>
            <a:endParaRPr lang="zh-CN" altLang="en-US"/>
          </a:p>
        </p:txBody>
      </p:sp>
      <p:sp>
        <p:nvSpPr>
          <p:cNvPr id="17434" name="TextBox 22"/>
          <p:cNvSpPr txBox="1">
            <a:spLocks noChangeArrowheads="1"/>
          </p:cNvSpPr>
          <p:nvPr/>
        </p:nvSpPr>
        <p:spPr bwMode="auto">
          <a:xfrm>
            <a:off x="8220075" y="4029075"/>
            <a:ext cx="3276600" cy="12001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>
                <a:solidFill>
                  <a:srgbClr val="C00000"/>
                </a:solidFill>
              </a:rPr>
              <a:t>Helped to produce more </a:t>
            </a:r>
            <a:r>
              <a:rPr lang="en-US" altLang="zh-CN" b="1">
                <a:solidFill>
                  <a:srgbClr val="C00000"/>
                </a:solidFill>
              </a:rPr>
              <a:t>uniform</a:t>
            </a:r>
            <a:r>
              <a:rPr lang="en-US" altLang="zh-CN">
                <a:solidFill>
                  <a:srgbClr val="C00000"/>
                </a:solidFill>
              </a:rPr>
              <a:t> dried products with a larger amount of </a:t>
            </a:r>
            <a:r>
              <a:rPr lang="en-US" altLang="zh-CN" b="1">
                <a:solidFill>
                  <a:srgbClr val="C00000"/>
                </a:solidFill>
              </a:rPr>
              <a:t>tasteactive</a:t>
            </a:r>
          </a:p>
          <a:p>
            <a:pPr>
              <a:buFontTx/>
              <a:buNone/>
            </a:pPr>
            <a:r>
              <a:rPr lang="en-US" altLang="zh-CN" b="1">
                <a:solidFill>
                  <a:srgbClr val="C00000"/>
                </a:solidFill>
              </a:rPr>
              <a:t>amino acids residual</a:t>
            </a:r>
            <a:r>
              <a:rPr lang="en-US" altLang="zh-CN">
                <a:solidFill>
                  <a:srgbClr val="C00000"/>
                </a:solidFill>
              </a:rPr>
              <a:t>.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17429" grpId="0"/>
      <p:bldP spid="17430" grpId="0" animBg="1"/>
      <p:bldP spid="17431" grpId="0"/>
      <p:bldP spid="17432" grpId="0" animBg="1"/>
      <p:bldP spid="17433" grpId="0"/>
      <p:bldP spid="174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551384" y="1484784"/>
            <a:ext cx="11089232" cy="462074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innerShdw blurRad="241300" dir="8400000">
              <a:schemeClr val="bg1">
                <a:lumMod val="75000"/>
              </a:schemeClr>
            </a:innerShdw>
          </a:effectLst>
          <a:scene3d>
            <a:camera prst="orthographicFront"/>
            <a:lightRig rig="threePt" dir="t">
              <a:rot lat="0" lon="0" rev="0"/>
            </a:lightRig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21509" name="TextBox 3"/>
          <p:cNvSpPr txBox="1">
            <a:spLocks noChangeArrowheads="1"/>
          </p:cNvSpPr>
          <p:nvPr/>
        </p:nvSpPr>
        <p:spPr bwMode="auto">
          <a:xfrm>
            <a:off x="866775" y="1743075"/>
            <a:ext cx="170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2) Cooling</a:t>
            </a:r>
            <a:r>
              <a:rPr lang="en-US" altLang="zh-CN" b="1">
                <a:solidFill>
                  <a:srgbClr val="C00000"/>
                </a:solidFill>
              </a:rPr>
              <a:t>                                                        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976688" y="1709738"/>
            <a:ext cx="4357687" cy="49530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5775325" y="2420938"/>
            <a:ext cx="466725" cy="431800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512" name="TextBox 9"/>
          <p:cNvSpPr txBox="1">
            <a:spLocks noChangeArrowheads="1"/>
          </p:cNvSpPr>
          <p:nvPr/>
        </p:nvSpPr>
        <p:spPr bwMode="auto">
          <a:xfrm>
            <a:off x="5476875" y="1763713"/>
            <a:ext cx="11636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/>
              <a:t>Cooling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721225" y="2997200"/>
            <a:ext cx="2574925" cy="495300"/>
          </a:xfrm>
          <a:prstGeom prst="roundRect">
            <a:avLst/>
          </a:prstGeom>
          <a:solidFill>
            <a:srgbClr val="99FF9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449" name="TextBox 12"/>
          <p:cNvSpPr txBox="1">
            <a:spLocks noChangeArrowheads="1"/>
          </p:cNvSpPr>
          <p:nvPr/>
        </p:nvSpPr>
        <p:spPr bwMode="auto">
          <a:xfrm>
            <a:off x="5108575" y="3068638"/>
            <a:ext cx="180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/>
              <a:t>Vacuum cooling</a:t>
            </a:r>
            <a:endParaRPr lang="zh-CN" altLang="en-US"/>
          </a:p>
        </p:txBody>
      </p:sp>
      <p:sp>
        <p:nvSpPr>
          <p:cNvPr id="18450" name="TextBox 14"/>
          <p:cNvSpPr txBox="1">
            <a:spLocks noChangeArrowheads="1"/>
          </p:cNvSpPr>
          <p:nvPr/>
        </p:nvSpPr>
        <p:spPr bwMode="auto">
          <a:xfrm>
            <a:off x="3143250" y="3860800"/>
            <a:ext cx="6408738" cy="147796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buFontTx/>
              <a:buNone/>
            </a:pPr>
            <a:r>
              <a:rPr lang="en-US" altLang="zh-CN"/>
              <a:t>Compared to conventional cooling methods, vacuum cooling can </a:t>
            </a:r>
            <a:r>
              <a:rPr lang="en-US" altLang="zh-CN" b="1"/>
              <a:t>reduce</a:t>
            </a:r>
            <a:r>
              <a:rPr lang="en-US" altLang="zh-CN"/>
              <a:t> the mushroom </a:t>
            </a:r>
            <a:r>
              <a:rPr lang="en-US" altLang="zh-CN" b="1"/>
              <a:t>cooling time </a:t>
            </a:r>
            <a:r>
              <a:rPr lang="en-US" altLang="zh-CN"/>
              <a:t>significantly and can </a:t>
            </a:r>
            <a:r>
              <a:rPr lang="en-US" altLang="zh-CN" b="1"/>
              <a:t>lower</a:t>
            </a:r>
            <a:r>
              <a:rPr lang="en-US" altLang="zh-CN"/>
              <a:t> the </a:t>
            </a:r>
            <a:r>
              <a:rPr lang="en-US" altLang="zh-CN" b="1"/>
              <a:t>microbial growth</a:t>
            </a:r>
            <a:r>
              <a:rPr lang="en-US" altLang="zh-CN"/>
              <a:t> rate. The </a:t>
            </a:r>
            <a:r>
              <a:rPr lang="en-US" altLang="zh-CN" b="1"/>
              <a:t>mass loss rate </a:t>
            </a:r>
            <a:r>
              <a:rPr lang="en-US" altLang="zh-CN"/>
              <a:t>was about </a:t>
            </a:r>
            <a:r>
              <a:rPr lang="en-US" altLang="zh-CN" b="1">
                <a:solidFill>
                  <a:srgbClr val="FF0000"/>
                </a:solidFill>
              </a:rPr>
              <a:t>5%</a:t>
            </a:r>
            <a:r>
              <a:rPr lang="en-US" altLang="zh-CN">
                <a:solidFill>
                  <a:srgbClr val="009900"/>
                </a:solidFill>
              </a:rPr>
              <a:t> </a:t>
            </a:r>
            <a:r>
              <a:rPr lang="en-US" altLang="zh-CN"/>
              <a:t>in vacuum cooling and </a:t>
            </a:r>
            <a:r>
              <a:rPr lang="en-US" altLang="zh-CN" b="1">
                <a:solidFill>
                  <a:srgbClr val="FF0000"/>
                </a:solidFill>
              </a:rPr>
              <a:t>9%</a:t>
            </a:r>
            <a:r>
              <a:rPr lang="en-US" altLang="zh-CN"/>
              <a:t> in conventional cooling.</a:t>
            </a:r>
            <a:endParaRPr lang="zh-CN" altLang="en-US"/>
          </a:p>
        </p:txBody>
      </p:sp>
      <p:sp>
        <p:nvSpPr>
          <p:cNvPr id="18451" name="TextBox 4"/>
          <p:cNvSpPr txBox="1">
            <a:spLocks noChangeArrowheads="1"/>
          </p:cNvSpPr>
          <p:nvPr/>
        </p:nvSpPr>
        <p:spPr bwMode="auto">
          <a:xfrm>
            <a:off x="695325" y="2636838"/>
            <a:ext cx="25209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 0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℃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mushrooms respiration rate is three times lower than that at 10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℃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7" name="TextBox 1"/>
          <p:cNvSpPr txBox="1">
            <a:spLocks noChangeArrowheads="1"/>
          </p:cNvSpPr>
          <p:nvPr/>
        </p:nvSpPr>
        <p:spPr bwMode="auto">
          <a:xfrm>
            <a:off x="4656138" y="765175"/>
            <a:ext cx="3384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400" b="1"/>
              <a:t>1.Thermal processes</a:t>
            </a:r>
            <a:endParaRPr lang="zh-CN" altLang="en-US" sz="2400" b="1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18449" grpId="0"/>
      <p:bldP spid="18450" grpId="0" animBg="1"/>
      <p:bldP spid="184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676525" y="2060575"/>
            <a:ext cx="5761038" cy="1223963"/>
          </a:xfrm>
          <a:prstGeom prst="roundRect">
            <a:avLst/>
          </a:prstGeom>
          <a:solidFill>
            <a:schemeClr val="accent3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grpSp>
        <p:nvGrpSpPr>
          <p:cNvPr id="4099" name="组合 1"/>
          <p:cNvGrpSpPr>
            <a:grpSpLocks/>
          </p:cNvGrpSpPr>
          <p:nvPr/>
        </p:nvGrpSpPr>
        <p:grpSpPr bwMode="auto">
          <a:xfrm>
            <a:off x="550863" y="1196975"/>
            <a:ext cx="10998200" cy="4902200"/>
            <a:chOff x="826163" y="385395"/>
            <a:chExt cx="10999141" cy="4903243"/>
          </a:xfrm>
        </p:grpSpPr>
        <p:grpSp>
          <p:nvGrpSpPr>
            <p:cNvPr id="4103" name="组合 2"/>
            <p:cNvGrpSpPr>
              <a:grpSpLocks/>
            </p:cNvGrpSpPr>
            <p:nvPr/>
          </p:nvGrpSpPr>
          <p:grpSpPr bwMode="auto">
            <a:xfrm>
              <a:off x="2940301" y="1281444"/>
              <a:ext cx="8885003" cy="4007194"/>
              <a:chOff x="3090614" y="1719855"/>
              <a:chExt cx="8885003" cy="4007194"/>
            </a:xfrm>
          </p:grpSpPr>
          <p:grpSp>
            <p:nvGrpSpPr>
              <p:cNvPr id="4117" name="组合 16"/>
              <p:cNvGrpSpPr>
                <a:grpSpLocks/>
              </p:cNvGrpSpPr>
              <p:nvPr/>
            </p:nvGrpSpPr>
            <p:grpSpPr bwMode="auto">
              <a:xfrm>
                <a:off x="3220125" y="1766772"/>
                <a:ext cx="1208201" cy="1037033"/>
                <a:chOff x="2126607" y="2908656"/>
                <a:chExt cx="1208201" cy="1037033"/>
              </a:xfrm>
            </p:grpSpPr>
            <p:sp>
              <p:nvSpPr>
                <p:cNvPr id="4169" name="文本框 68"/>
                <p:cNvSpPr txBox="1">
                  <a:spLocks noChangeArrowheads="1"/>
                </p:cNvSpPr>
                <p:nvPr/>
              </p:nvSpPr>
              <p:spPr bwMode="auto">
                <a:xfrm>
                  <a:off x="2126607" y="3684079"/>
                  <a:ext cx="1208201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1100" i="1">
                      <a:latin typeface="Times New Roman" pitchFamily="18" charset="0"/>
                      <a:cs typeface="Times New Roman" pitchFamily="18" charset="0"/>
                    </a:rPr>
                    <a:t>Lentinula edodes</a:t>
                  </a:r>
                  <a:endParaRPr lang="zh-CN" altLang="en-US" sz="1100" i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pic>
              <p:nvPicPr>
                <p:cNvPr id="4170" name="图片 69"/>
                <p:cNvPicPr>
                  <a:picLocks noChangeAspect="1"/>
                </p:cNvPicPr>
                <p:nvPr/>
              </p:nvPicPr>
              <p:blipFill>
                <a:blip r:embed="rId2" cstate="print"/>
                <a:srcRect l="8492" t="6584" r="7338" b="6584"/>
                <a:stretch>
                  <a:fillRect/>
                </a:stretch>
              </p:blipFill>
              <p:spPr bwMode="auto">
                <a:xfrm>
                  <a:off x="2263659" y="2908656"/>
                  <a:ext cx="934096" cy="7754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118" name="组合 17"/>
              <p:cNvGrpSpPr>
                <a:grpSpLocks/>
              </p:cNvGrpSpPr>
              <p:nvPr/>
            </p:nvGrpSpPr>
            <p:grpSpPr bwMode="auto">
              <a:xfrm>
                <a:off x="4358666" y="1778044"/>
                <a:ext cx="1426538" cy="1025761"/>
                <a:chOff x="9529990" y="4719764"/>
                <a:chExt cx="1426538" cy="1025761"/>
              </a:xfrm>
            </p:grpSpPr>
            <p:pic>
              <p:nvPicPr>
                <p:cNvPr id="4167" name="图片 66"/>
                <p:cNvPicPr>
                  <a:picLocks noChangeAspect="1"/>
                </p:cNvPicPr>
                <p:nvPr/>
              </p:nvPicPr>
              <p:blipFill>
                <a:blip r:embed="rId3" cstate="print"/>
                <a:srcRect t="9514" b="7732"/>
                <a:stretch>
                  <a:fillRect/>
                </a:stretch>
              </p:blipFill>
              <p:spPr bwMode="auto">
                <a:xfrm>
                  <a:off x="9857216" y="4719764"/>
                  <a:ext cx="937002" cy="7754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68" name="文本框 67"/>
                <p:cNvSpPr txBox="1">
                  <a:spLocks noChangeArrowheads="1"/>
                </p:cNvSpPr>
                <p:nvPr/>
              </p:nvSpPr>
              <p:spPr bwMode="auto">
                <a:xfrm>
                  <a:off x="9529990" y="5483915"/>
                  <a:ext cx="1426538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1100" i="1">
                      <a:latin typeface="Times New Roman" pitchFamily="18" charset="0"/>
                      <a:cs typeface="Times New Roman" pitchFamily="18" charset="0"/>
                    </a:rPr>
                    <a:t>Pleurotus ostreatus</a:t>
                  </a:r>
                  <a:endParaRPr lang="zh-CN" altLang="en-US" sz="11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4119" name="组合 18"/>
              <p:cNvGrpSpPr>
                <a:grpSpLocks/>
              </p:cNvGrpSpPr>
              <p:nvPr/>
            </p:nvGrpSpPr>
            <p:grpSpPr bwMode="auto">
              <a:xfrm>
                <a:off x="5700448" y="1790697"/>
                <a:ext cx="1699557" cy="1013108"/>
                <a:chOff x="9852444" y="2470394"/>
                <a:chExt cx="1426538" cy="1013108"/>
              </a:xfrm>
            </p:grpSpPr>
            <p:pic>
              <p:nvPicPr>
                <p:cNvPr id="4165" name="图片 64"/>
                <p:cNvPicPr>
                  <a:picLocks noChangeAspect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0032948" y="2470394"/>
                  <a:ext cx="1113746" cy="6935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66" name="文本框 65"/>
                <p:cNvSpPr txBox="1">
                  <a:spLocks noChangeArrowheads="1"/>
                </p:cNvSpPr>
                <p:nvPr/>
              </p:nvSpPr>
              <p:spPr bwMode="auto">
                <a:xfrm>
                  <a:off x="9852444" y="3221892"/>
                  <a:ext cx="1426538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1100" i="1">
                      <a:latin typeface="Times New Roman" pitchFamily="18" charset="0"/>
                      <a:cs typeface="Times New Roman" pitchFamily="18" charset="0"/>
                    </a:rPr>
                    <a:t>Agaricus bisporus</a:t>
                  </a:r>
                  <a:endParaRPr lang="zh-CN" altLang="en-US" sz="11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4120" name="组合 19"/>
              <p:cNvGrpSpPr>
                <a:grpSpLocks/>
              </p:cNvGrpSpPr>
              <p:nvPr/>
            </p:nvGrpSpPr>
            <p:grpSpPr bwMode="auto">
              <a:xfrm>
                <a:off x="7400005" y="1729819"/>
                <a:ext cx="1482407" cy="1073986"/>
                <a:chOff x="10220545" y="779235"/>
                <a:chExt cx="1482407" cy="1073986"/>
              </a:xfrm>
            </p:grpSpPr>
            <p:pic>
              <p:nvPicPr>
                <p:cNvPr id="4163" name="图片 62"/>
                <p:cNvPicPr>
                  <a:picLocks noChangeAspect="1"/>
                </p:cNvPicPr>
                <p:nvPr/>
              </p:nvPicPr>
              <p:blipFill>
                <a:blip r:embed="rId5" cstate="print"/>
                <a:srcRect t="12057" b="13451"/>
                <a:stretch>
                  <a:fillRect/>
                </a:stretch>
              </p:blipFill>
              <p:spPr bwMode="auto">
                <a:xfrm>
                  <a:off x="10414492" y="779235"/>
                  <a:ext cx="1094512" cy="8153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64" name="文本框 63"/>
                <p:cNvSpPr txBox="1">
                  <a:spLocks noChangeArrowheads="1"/>
                </p:cNvSpPr>
                <p:nvPr/>
              </p:nvSpPr>
              <p:spPr bwMode="auto">
                <a:xfrm>
                  <a:off x="10220545" y="1591611"/>
                  <a:ext cx="1482407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1100" i="1">
                      <a:latin typeface="Times New Roman" pitchFamily="18" charset="0"/>
                      <a:cs typeface="Times New Roman" pitchFamily="18" charset="0"/>
                    </a:rPr>
                    <a:t>Flammulina velutipes</a:t>
                  </a:r>
                  <a:endParaRPr lang="zh-CN" altLang="en-US" sz="11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4121" name="组合 20"/>
              <p:cNvGrpSpPr>
                <a:grpSpLocks/>
              </p:cNvGrpSpPr>
              <p:nvPr/>
            </p:nvGrpSpPr>
            <p:grpSpPr bwMode="auto">
              <a:xfrm>
                <a:off x="8956569" y="1789318"/>
                <a:ext cx="1475924" cy="1022453"/>
                <a:chOff x="10239309" y="1174310"/>
                <a:chExt cx="1475924" cy="1022453"/>
              </a:xfrm>
            </p:grpSpPr>
            <p:pic>
              <p:nvPicPr>
                <p:cNvPr id="4161" name="图片 60"/>
                <p:cNvPicPr>
                  <a:picLocks noChangeAspect="1"/>
                </p:cNvPicPr>
                <p:nvPr/>
              </p:nvPicPr>
              <p:blipFill>
                <a:blip r:embed="rId6" cstate="print"/>
                <a:srcRect l="10149" t="22000" r="8311"/>
                <a:stretch>
                  <a:fillRect/>
                </a:stretch>
              </p:blipFill>
              <p:spPr bwMode="auto">
                <a:xfrm>
                  <a:off x="10400234" y="1174310"/>
                  <a:ext cx="1180561" cy="7528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62" name="文本框 61"/>
                <p:cNvSpPr txBox="1">
                  <a:spLocks noChangeArrowheads="1"/>
                </p:cNvSpPr>
                <p:nvPr/>
              </p:nvSpPr>
              <p:spPr bwMode="auto">
                <a:xfrm>
                  <a:off x="10239309" y="1935153"/>
                  <a:ext cx="1475924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1100" i="1">
                      <a:latin typeface="Times New Roman" pitchFamily="18" charset="0"/>
                      <a:cs typeface="Times New Roman" pitchFamily="18" charset="0"/>
                    </a:rPr>
                    <a:t>Hericium erinacrus</a:t>
                  </a:r>
                  <a:endParaRPr lang="zh-CN" altLang="en-US" sz="1100" i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4122" name="组合 21"/>
              <p:cNvGrpSpPr>
                <a:grpSpLocks/>
              </p:cNvGrpSpPr>
              <p:nvPr/>
            </p:nvGrpSpPr>
            <p:grpSpPr bwMode="auto">
              <a:xfrm>
                <a:off x="10506650" y="1719855"/>
                <a:ext cx="1426538" cy="1103854"/>
                <a:chOff x="2315747" y="1997162"/>
                <a:chExt cx="1426538" cy="1103854"/>
              </a:xfrm>
            </p:grpSpPr>
            <p:pic>
              <p:nvPicPr>
                <p:cNvPr id="4159" name="图片 58"/>
                <p:cNvPicPr>
                  <a:picLocks noChangeAspect="1"/>
                </p:cNvPicPr>
                <p:nvPr/>
              </p:nvPicPr>
              <p:blipFill>
                <a:blip r:embed="rId7" cstate="print"/>
                <a:srcRect t="7736" b="8850"/>
                <a:stretch>
                  <a:fillRect/>
                </a:stretch>
              </p:blipFill>
              <p:spPr bwMode="auto">
                <a:xfrm>
                  <a:off x="2536182" y="1997162"/>
                  <a:ext cx="948482" cy="791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60" name="文本框 59"/>
                <p:cNvSpPr txBox="1">
                  <a:spLocks noChangeArrowheads="1"/>
                </p:cNvSpPr>
                <p:nvPr/>
              </p:nvSpPr>
              <p:spPr bwMode="auto">
                <a:xfrm>
                  <a:off x="2315747" y="2839406"/>
                  <a:ext cx="1426538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1100" i="1">
                      <a:latin typeface="Times New Roman" pitchFamily="18" charset="0"/>
                      <a:cs typeface="Times New Roman" pitchFamily="18" charset="0"/>
                    </a:rPr>
                    <a:t>Pleurotus  ergyngii</a:t>
                  </a:r>
                  <a:endParaRPr lang="zh-CN" altLang="en-US" sz="1100" i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4123" name="组合 22"/>
              <p:cNvGrpSpPr>
                <a:grpSpLocks/>
              </p:cNvGrpSpPr>
              <p:nvPr/>
            </p:nvGrpSpPr>
            <p:grpSpPr bwMode="auto">
              <a:xfrm>
                <a:off x="3090614" y="3138788"/>
                <a:ext cx="1467222" cy="1027611"/>
                <a:chOff x="10205722" y="4011782"/>
                <a:chExt cx="1984049" cy="1389587"/>
              </a:xfrm>
            </p:grpSpPr>
            <p:pic>
              <p:nvPicPr>
                <p:cNvPr id="4157" name="图片 56"/>
                <p:cNvPicPr>
                  <a:picLocks noChangeAspect="1"/>
                </p:cNvPicPr>
                <p:nvPr/>
              </p:nvPicPr>
              <p:blipFill>
                <a:blip r:embed="rId8" cstate="print"/>
                <a:srcRect t="25583" r="3537" b="19695"/>
                <a:stretch>
                  <a:fillRect/>
                </a:stretch>
              </p:blipFill>
              <p:spPr bwMode="auto">
                <a:xfrm>
                  <a:off x="10343749" y="4011782"/>
                  <a:ext cx="1740889" cy="9875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58" name="文本框 57"/>
                <p:cNvSpPr txBox="1">
                  <a:spLocks noChangeArrowheads="1"/>
                </p:cNvSpPr>
                <p:nvPr/>
              </p:nvSpPr>
              <p:spPr bwMode="auto">
                <a:xfrm>
                  <a:off x="10205722" y="5047607"/>
                  <a:ext cx="1984049" cy="3537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1100" i="1">
                      <a:latin typeface="Times New Roman" pitchFamily="18" charset="0"/>
                      <a:cs typeface="Times New Roman" pitchFamily="18" charset="0"/>
                    </a:rPr>
                    <a:t>Pleurotus pulmonarius</a:t>
                  </a:r>
                  <a:endParaRPr lang="zh-CN" altLang="en-US" sz="1100" i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4124" name="组合 23"/>
              <p:cNvGrpSpPr>
                <a:grpSpLocks/>
              </p:cNvGrpSpPr>
              <p:nvPr/>
            </p:nvGrpSpPr>
            <p:grpSpPr bwMode="auto">
              <a:xfrm>
                <a:off x="4358666" y="3083851"/>
                <a:ext cx="1514232" cy="1086259"/>
                <a:chOff x="6245905" y="3247996"/>
                <a:chExt cx="1634936" cy="1172848"/>
              </a:xfrm>
            </p:grpSpPr>
            <p:pic>
              <p:nvPicPr>
                <p:cNvPr id="4155" name="图片 54"/>
                <p:cNvPicPr>
                  <a:picLocks noChangeAspect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6456845" y="3247996"/>
                  <a:ext cx="1213057" cy="890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56" name="文本框 55"/>
                <p:cNvSpPr txBox="1">
                  <a:spLocks noChangeArrowheads="1"/>
                </p:cNvSpPr>
                <p:nvPr/>
              </p:nvSpPr>
              <p:spPr bwMode="auto">
                <a:xfrm>
                  <a:off x="6245905" y="4138380"/>
                  <a:ext cx="1634936" cy="2824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1100" i="1">
                      <a:latin typeface="Times New Roman" pitchFamily="18" charset="0"/>
                      <a:cs typeface="Times New Roman" pitchFamily="18" charset="0"/>
                    </a:rPr>
                    <a:t>Volvariella volvacea</a:t>
                  </a:r>
                  <a:endParaRPr lang="zh-CN" altLang="en-US" sz="11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4125" name="组合 24"/>
              <p:cNvGrpSpPr>
                <a:grpSpLocks/>
              </p:cNvGrpSpPr>
              <p:nvPr/>
            </p:nvGrpSpPr>
            <p:grpSpPr bwMode="auto">
              <a:xfrm>
                <a:off x="5785204" y="3083851"/>
                <a:ext cx="1481966" cy="1108572"/>
                <a:chOff x="8803323" y="3902473"/>
                <a:chExt cx="1481966" cy="1108572"/>
              </a:xfrm>
            </p:grpSpPr>
            <p:pic>
              <p:nvPicPr>
                <p:cNvPr id="4153" name="图片 52"/>
                <p:cNvPicPr>
                  <a:picLocks noChangeAspect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8978969" y="3902473"/>
                  <a:ext cx="1168641" cy="7959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54" name="文本框 53"/>
                <p:cNvSpPr txBox="1">
                  <a:spLocks noChangeArrowheads="1"/>
                </p:cNvSpPr>
                <p:nvPr/>
              </p:nvSpPr>
              <p:spPr bwMode="auto">
                <a:xfrm>
                  <a:off x="8803323" y="4749435"/>
                  <a:ext cx="1481966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1100" i="1">
                      <a:latin typeface="Times New Roman" pitchFamily="18" charset="0"/>
                      <a:cs typeface="Times New Roman" pitchFamily="18" charset="0"/>
                    </a:rPr>
                    <a:t>Coprinus comatus</a:t>
                  </a:r>
                  <a:endParaRPr lang="zh-CN" altLang="en-US" sz="1100" i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4126" name="组合 25"/>
              <p:cNvGrpSpPr>
                <a:grpSpLocks/>
              </p:cNvGrpSpPr>
              <p:nvPr/>
            </p:nvGrpSpPr>
            <p:grpSpPr bwMode="auto">
              <a:xfrm>
                <a:off x="7363916" y="3148955"/>
                <a:ext cx="1554584" cy="1108571"/>
                <a:chOff x="9128581" y="2855812"/>
                <a:chExt cx="1467213" cy="1046268"/>
              </a:xfrm>
            </p:grpSpPr>
            <p:pic>
              <p:nvPicPr>
                <p:cNvPr id="4151" name="图片 50"/>
                <p:cNvPicPr>
                  <a:picLocks noChangeAspect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9456709" y="2855812"/>
                  <a:ext cx="810959" cy="798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52" name="文本框 51"/>
                <p:cNvSpPr txBox="1">
                  <a:spLocks noChangeArrowheads="1"/>
                </p:cNvSpPr>
                <p:nvPr/>
              </p:nvSpPr>
              <p:spPr bwMode="auto">
                <a:xfrm>
                  <a:off x="9128581" y="3655173"/>
                  <a:ext cx="1467213" cy="2469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1100" i="1">
                      <a:latin typeface="Times New Roman" pitchFamily="18" charset="0"/>
                      <a:cs typeface="Times New Roman" pitchFamily="18" charset="0"/>
                    </a:rPr>
                    <a:t>Ganoderma lucidum</a:t>
                  </a:r>
                  <a:endParaRPr lang="zh-CN" altLang="en-US" sz="1100" i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4127" name="组合 26"/>
              <p:cNvGrpSpPr>
                <a:grpSpLocks/>
              </p:cNvGrpSpPr>
              <p:nvPr/>
            </p:nvGrpSpPr>
            <p:grpSpPr bwMode="auto">
              <a:xfrm>
                <a:off x="9117494" y="3083851"/>
                <a:ext cx="1061819" cy="1181016"/>
                <a:chOff x="9638812" y="2724507"/>
                <a:chExt cx="1024228" cy="1139205"/>
              </a:xfrm>
            </p:grpSpPr>
            <p:pic>
              <p:nvPicPr>
                <p:cNvPr id="4149" name="图片 48"/>
                <p:cNvPicPr>
                  <a:picLocks noChangeAspect="1"/>
                </p:cNvPicPr>
                <p:nvPr/>
              </p:nvPicPr>
              <p:blipFill>
                <a:blip r:embed="rId12" cstate="print"/>
                <a:srcRect l="8745" t="8325" r="6996" b="3766"/>
                <a:stretch>
                  <a:fillRect/>
                </a:stretch>
              </p:blipFill>
              <p:spPr bwMode="auto">
                <a:xfrm>
                  <a:off x="9773081" y="2724507"/>
                  <a:ext cx="830097" cy="8347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50" name="文本框 49"/>
                <p:cNvSpPr txBox="1">
                  <a:spLocks noChangeArrowheads="1"/>
                </p:cNvSpPr>
                <p:nvPr/>
              </p:nvSpPr>
              <p:spPr bwMode="auto">
                <a:xfrm>
                  <a:off x="9638812" y="3602102"/>
                  <a:ext cx="1024228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1100" i="1">
                      <a:latin typeface="Times New Roman" pitchFamily="18" charset="0"/>
                      <a:cs typeface="Times New Roman" pitchFamily="18" charset="0"/>
                    </a:rPr>
                    <a:t>Boletus edulis</a:t>
                  </a:r>
                  <a:endParaRPr lang="zh-CN" altLang="en-US" sz="1100" i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4128" name="组合 27"/>
              <p:cNvGrpSpPr>
                <a:grpSpLocks/>
              </p:cNvGrpSpPr>
              <p:nvPr/>
            </p:nvGrpSpPr>
            <p:grpSpPr bwMode="auto">
              <a:xfrm>
                <a:off x="10540481" y="3008048"/>
                <a:ext cx="1286400" cy="1270772"/>
                <a:chOff x="10149244" y="4040409"/>
                <a:chExt cx="1358876" cy="1342367"/>
              </a:xfrm>
            </p:grpSpPr>
            <p:pic>
              <p:nvPicPr>
                <p:cNvPr id="4147" name="图片 46"/>
                <p:cNvPicPr>
                  <a:picLocks noChangeAspect="1"/>
                </p:cNvPicPr>
                <p:nvPr/>
              </p:nvPicPr>
              <p:blipFill>
                <a:blip r:embed="rId13" cstate="print"/>
                <a:srcRect t="13280" b="13510"/>
                <a:stretch>
                  <a:fillRect/>
                </a:stretch>
              </p:blipFill>
              <p:spPr bwMode="auto">
                <a:xfrm>
                  <a:off x="10149244" y="4040409"/>
                  <a:ext cx="1358876" cy="9948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48" name="文本框 47"/>
                <p:cNvSpPr txBox="1">
                  <a:spLocks noChangeArrowheads="1"/>
                </p:cNvSpPr>
                <p:nvPr/>
              </p:nvSpPr>
              <p:spPr bwMode="auto">
                <a:xfrm>
                  <a:off x="10176164" y="5106427"/>
                  <a:ext cx="1312763" cy="2763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1100" i="1">
                      <a:latin typeface="Times New Roman" pitchFamily="18" charset="0"/>
                      <a:cs typeface="Times New Roman" pitchFamily="18" charset="0"/>
                    </a:rPr>
                    <a:t>Grilola frondosa</a:t>
                  </a:r>
                  <a:endParaRPr lang="zh-CN" altLang="en-US" sz="1100" i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4129" name="组合 28"/>
              <p:cNvGrpSpPr>
                <a:grpSpLocks/>
              </p:cNvGrpSpPr>
              <p:nvPr/>
            </p:nvGrpSpPr>
            <p:grpSpPr bwMode="auto">
              <a:xfrm>
                <a:off x="4340417" y="4445594"/>
                <a:ext cx="1662701" cy="1278700"/>
                <a:chOff x="4049150" y="5054903"/>
                <a:chExt cx="1921032" cy="1477371"/>
              </a:xfrm>
            </p:grpSpPr>
            <p:pic>
              <p:nvPicPr>
                <p:cNvPr id="4145" name="图片 44"/>
                <p:cNvPicPr>
                  <a:picLocks noChangeAspect="1"/>
                </p:cNvPicPr>
                <p:nvPr/>
              </p:nvPicPr>
              <p:blipFill>
                <a:blip r:embed="rId14" cstate="print"/>
                <a:srcRect l="7738" b="5823"/>
                <a:stretch>
                  <a:fillRect/>
                </a:stretch>
              </p:blipFill>
              <p:spPr bwMode="auto">
                <a:xfrm>
                  <a:off x="4555341" y="5054903"/>
                  <a:ext cx="975542" cy="9957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46" name="文本框 45"/>
                <p:cNvSpPr txBox="1">
                  <a:spLocks noChangeArrowheads="1"/>
                </p:cNvSpPr>
                <p:nvPr/>
              </p:nvSpPr>
              <p:spPr bwMode="auto">
                <a:xfrm>
                  <a:off x="4049150" y="6034440"/>
                  <a:ext cx="1921032" cy="4978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1100" i="1">
                      <a:latin typeface="Times New Roman" pitchFamily="18" charset="0"/>
                      <a:cs typeface="Times New Roman" pitchFamily="18" charset="0"/>
                    </a:rPr>
                    <a:t>Termitomyces albuminosus</a:t>
                  </a:r>
                  <a:endParaRPr lang="zh-CN" altLang="en-US" sz="1100" i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4130" name="组合 29"/>
              <p:cNvGrpSpPr>
                <a:grpSpLocks/>
              </p:cNvGrpSpPr>
              <p:nvPr/>
            </p:nvGrpSpPr>
            <p:grpSpPr bwMode="auto">
              <a:xfrm>
                <a:off x="10446099" y="4445594"/>
                <a:ext cx="1529518" cy="1190558"/>
                <a:chOff x="587626" y="611787"/>
                <a:chExt cx="1588907" cy="1236785"/>
              </a:xfrm>
            </p:grpSpPr>
            <p:pic>
              <p:nvPicPr>
                <p:cNvPr id="4143" name="图片 42"/>
                <p:cNvPicPr>
                  <a:picLocks noChangeAspect="1"/>
                </p:cNvPicPr>
                <p:nvPr/>
              </p:nvPicPr>
              <p:blipFill>
                <a:blip r:embed="rId15" cstate="print"/>
                <a:srcRect/>
                <a:stretch>
                  <a:fillRect/>
                </a:stretch>
              </p:blipFill>
              <p:spPr bwMode="auto">
                <a:xfrm>
                  <a:off x="623608" y="611787"/>
                  <a:ext cx="1440323" cy="965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44" name="文本框 43"/>
                <p:cNvSpPr txBox="1">
                  <a:spLocks noChangeArrowheads="1"/>
                </p:cNvSpPr>
                <p:nvPr/>
              </p:nvSpPr>
              <p:spPr bwMode="auto">
                <a:xfrm>
                  <a:off x="587626" y="1576804"/>
                  <a:ext cx="1588907" cy="2717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1100" i="1">
                      <a:latin typeface="Times New Roman" pitchFamily="18" charset="0"/>
                      <a:cs typeface="Times New Roman" pitchFamily="18" charset="0"/>
                    </a:rPr>
                    <a:t>Tricholoma matsutake</a:t>
                  </a:r>
                  <a:endParaRPr lang="zh-CN" altLang="en-US" sz="11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4131" name="组合 30"/>
              <p:cNvGrpSpPr>
                <a:grpSpLocks/>
              </p:cNvGrpSpPr>
              <p:nvPr/>
            </p:nvGrpSpPr>
            <p:grpSpPr bwMode="auto">
              <a:xfrm>
                <a:off x="7300695" y="4409171"/>
                <a:ext cx="1588656" cy="1230743"/>
                <a:chOff x="10245847" y="4187126"/>
                <a:chExt cx="1566134" cy="1213295"/>
              </a:xfrm>
            </p:grpSpPr>
            <p:pic>
              <p:nvPicPr>
                <p:cNvPr id="4141" name="图片 40"/>
                <p:cNvPicPr>
                  <a:picLocks noChangeAspect="1"/>
                </p:cNvPicPr>
                <p:nvPr/>
              </p:nvPicPr>
              <p:blipFill>
                <a:blip r:embed="rId16" cstate="print"/>
                <a:srcRect/>
                <a:stretch>
                  <a:fillRect/>
                </a:stretch>
              </p:blipFill>
              <p:spPr bwMode="auto">
                <a:xfrm>
                  <a:off x="10245847" y="4187126"/>
                  <a:ext cx="1481966" cy="9875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42" name="文本框 41"/>
                <p:cNvSpPr txBox="1">
                  <a:spLocks noChangeArrowheads="1"/>
                </p:cNvSpPr>
                <p:nvPr/>
              </p:nvSpPr>
              <p:spPr bwMode="auto">
                <a:xfrm>
                  <a:off x="10281236" y="5138811"/>
                  <a:ext cx="1530745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1100" i="1">
                      <a:latin typeface="Times New Roman" pitchFamily="18" charset="0"/>
                      <a:cs typeface="Times New Roman" pitchFamily="18" charset="0"/>
                    </a:rPr>
                    <a:t>Cantharelles  cibarius</a:t>
                  </a:r>
                  <a:endParaRPr lang="zh-CN" altLang="en-US" sz="1100" i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4132" name="组合 31"/>
              <p:cNvGrpSpPr>
                <a:grpSpLocks/>
              </p:cNvGrpSpPr>
              <p:nvPr/>
            </p:nvGrpSpPr>
            <p:grpSpPr bwMode="auto">
              <a:xfrm>
                <a:off x="5793624" y="4354512"/>
                <a:ext cx="1406763" cy="1283520"/>
                <a:chOff x="9502533" y="4187873"/>
                <a:chExt cx="1431590" cy="1306171"/>
              </a:xfrm>
            </p:grpSpPr>
            <p:pic>
              <p:nvPicPr>
                <p:cNvPr id="4139" name="图片 38"/>
                <p:cNvPicPr>
                  <a:picLocks noChangeAspect="1"/>
                </p:cNvPicPr>
                <p:nvPr/>
              </p:nvPicPr>
              <p:blipFill>
                <a:blip r:embed="rId17" cstate="print"/>
                <a:srcRect l="23436" t="9480" r="13457" b="8623"/>
                <a:stretch>
                  <a:fillRect/>
                </a:stretch>
              </p:blipFill>
              <p:spPr bwMode="auto">
                <a:xfrm>
                  <a:off x="9675543" y="4187873"/>
                  <a:ext cx="1125278" cy="9720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40" name="文本框 39"/>
                <p:cNvSpPr txBox="1">
                  <a:spLocks noChangeArrowheads="1"/>
                </p:cNvSpPr>
                <p:nvPr/>
              </p:nvSpPr>
              <p:spPr bwMode="auto">
                <a:xfrm>
                  <a:off x="9502533" y="5227817"/>
                  <a:ext cx="1431590" cy="266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1100">
                      <a:latin typeface="Times New Roman" pitchFamily="18" charset="0"/>
                      <a:cs typeface="Times New Roman" pitchFamily="18" charset="0"/>
                    </a:rPr>
                    <a:t>oyster mushrooms</a:t>
                  </a:r>
                  <a:endParaRPr lang="zh-CN" altLang="en-US" sz="11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4133" name="组合 32"/>
              <p:cNvGrpSpPr>
                <a:grpSpLocks/>
              </p:cNvGrpSpPr>
              <p:nvPr/>
            </p:nvGrpSpPr>
            <p:grpSpPr bwMode="auto">
              <a:xfrm>
                <a:off x="3120843" y="4407940"/>
                <a:ext cx="1406763" cy="1319109"/>
                <a:chOff x="8448189" y="3554353"/>
                <a:chExt cx="1424630" cy="1335863"/>
              </a:xfrm>
            </p:grpSpPr>
            <p:pic>
              <p:nvPicPr>
                <p:cNvPr id="4137" name="图片 36"/>
                <p:cNvPicPr>
                  <a:picLocks noChangeAspect="1"/>
                </p:cNvPicPr>
                <p:nvPr/>
              </p:nvPicPr>
              <p:blipFill>
                <a:blip r:embed="rId18" cstate="print"/>
                <a:srcRect/>
                <a:stretch>
                  <a:fillRect/>
                </a:stretch>
              </p:blipFill>
              <p:spPr bwMode="auto">
                <a:xfrm>
                  <a:off x="8658068" y="3554353"/>
                  <a:ext cx="1004870" cy="9109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38" name="文本框 37"/>
                <p:cNvSpPr txBox="1">
                  <a:spLocks noChangeArrowheads="1"/>
                </p:cNvSpPr>
                <p:nvPr/>
              </p:nvSpPr>
              <p:spPr bwMode="auto">
                <a:xfrm>
                  <a:off x="8448189" y="4453856"/>
                  <a:ext cx="1424630" cy="436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1100" i="1">
                      <a:latin typeface="Times New Roman" pitchFamily="18" charset="0"/>
                      <a:cs typeface="Times New Roman" pitchFamily="18" charset="0"/>
                    </a:rPr>
                    <a:t>Agrocybe cylindracea</a:t>
                  </a:r>
                  <a:endParaRPr lang="zh-CN" altLang="en-US" sz="11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4134" name="组合 33"/>
              <p:cNvGrpSpPr>
                <a:grpSpLocks/>
              </p:cNvGrpSpPr>
              <p:nvPr/>
            </p:nvGrpSpPr>
            <p:grpSpPr bwMode="auto">
              <a:xfrm>
                <a:off x="8953771" y="4535258"/>
                <a:ext cx="1509648" cy="1138471"/>
                <a:chOff x="6772667" y="3327163"/>
                <a:chExt cx="1574551" cy="1187417"/>
              </a:xfrm>
            </p:grpSpPr>
            <p:pic>
              <p:nvPicPr>
                <p:cNvPr id="4135" name="图片 34"/>
                <p:cNvPicPr>
                  <a:picLocks noChangeAspect="1"/>
                </p:cNvPicPr>
                <p:nvPr/>
              </p:nvPicPr>
              <p:blipFill>
                <a:blip r:embed="rId19" cstate="print"/>
                <a:srcRect l="4338" t="8691" b="7936"/>
                <a:stretch>
                  <a:fillRect/>
                </a:stretch>
              </p:blipFill>
              <p:spPr bwMode="auto">
                <a:xfrm>
                  <a:off x="6871294" y="3327163"/>
                  <a:ext cx="1475924" cy="8077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36" name="文本框 35"/>
                <p:cNvSpPr txBox="1">
                  <a:spLocks noChangeArrowheads="1"/>
                </p:cNvSpPr>
                <p:nvPr/>
              </p:nvSpPr>
              <p:spPr bwMode="auto">
                <a:xfrm>
                  <a:off x="6772667" y="4241723"/>
                  <a:ext cx="1548539" cy="2728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1100" i="1">
                      <a:latin typeface="Times New Roman" pitchFamily="18" charset="0"/>
                      <a:cs typeface="Times New Roman" pitchFamily="18" charset="0"/>
                    </a:rPr>
                    <a:t>Agaricus brasiliensis</a:t>
                  </a:r>
                  <a:endParaRPr lang="zh-CN" altLang="en-US" sz="11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4104" name="组合 3"/>
            <p:cNvGrpSpPr>
              <a:grpSpLocks/>
            </p:cNvGrpSpPr>
            <p:nvPr/>
          </p:nvGrpSpPr>
          <p:grpSpPr bwMode="auto">
            <a:xfrm>
              <a:off x="826163" y="1328360"/>
              <a:ext cx="1602327" cy="3818206"/>
              <a:chOff x="53339" y="1911232"/>
              <a:chExt cx="1752239" cy="4023963"/>
            </a:xfrm>
          </p:grpSpPr>
          <p:grpSp>
            <p:nvGrpSpPr>
              <p:cNvPr id="4108" name="组合 7"/>
              <p:cNvGrpSpPr>
                <a:grpSpLocks/>
              </p:cNvGrpSpPr>
              <p:nvPr/>
            </p:nvGrpSpPr>
            <p:grpSpPr bwMode="auto">
              <a:xfrm>
                <a:off x="240226" y="1911232"/>
                <a:ext cx="1565352" cy="1126758"/>
                <a:chOff x="162610" y="2766682"/>
                <a:chExt cx="1666936" cy="1199880"/>
              </a:xfrm>
            </p:grpSpPr>
            <p:pic>
              <p:nvPicPr>
                <p:cNvPr id="4115" name="图片 14"/>
                <p:cNvPicPr>
                  <a:picLocks noChangeAspect="1"/>
                </p:cNvPicPr>
                <p:nvPr/>
              </p:nvPicPr>
              <p:blipFill>
                <a:blip r:embed="rId20" cstate="print"/>
                <a:srcRect/>
                <a:stretch>
                  <a:fillRect/>
                </a:stretch>
              </p:blipFill>
              <p:spPr bwMode="auto">
                <a:xfrm>
                  <a:off x="285853" y="2766682"/>
                  <a:ext cx="1379378" cy="9195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16" name="文本框 15"/>
                <p:cNvSpPr txBox="1">
                  <a:spLocks noChangeArrowheads="1"/>
                </p:cNvSpPr>
                <p:nvPr/>
              </p:nvSpPr>
              <p:spPr bwMode="auto">
                <a:xfrm>
                  <a:off x="162610" y="3672962"/>
                  <a:ext cx="1666936" cy="293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1100" i="1">
                      <a:latin typeface="Times New Roman" pitchFamily="18" charset="0"/>
                      <a:cs typeface="Times New Roman" pitchFamily="18" charset="0"/>
                    </a:rPr>
                    <a:t>Morchella esculanta</a:t>
                  </a:r>
                  <a:endParaRPr lang="zh-CN" altLang="en-US" sz="1100" i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4109" name="组合 8"/>
              <p:cNvGrpSpPr>
                <a:grpSpLocks/>
              </p:cNvGrpSpPr>
              <p:nvPr/>
            </p:nvGrpSpPr>
            <p:grpSpPr bwMode="auto">
              <a:xfrm>
                <a:off x="53339" y="4709931"/>
                <a:ext cx="1679096" cy="1225264"/>
                <a:chOff x="9466106" y="3023140"/>
                <a:chExt cx="1788061" cy="1304778"/>
              </a:xfrm>
            </p:grpSpPr>
            <p:pic>
              <p:nvPicPr>
                <p:cNvPr id="4113" name="图片 12"/>
                <p:cNvPicPr>
                  <a:picLocks noChangeAspect="1"/>
                </p:cNvPicPr>
                <p:nvPr/>
              </p:nvPicPr>
              <p:blipFill>
                <a:blip r:embed="rId21" cstate="print"/>
                <a:srcRect/>
                <a:stretch>
                  <a:fillRect/>
                </a:stretch>
              </p:blipFill>
              <p:spPr bwMode="auto">
                <a:xfrm>
                  <a:off x="9624203" y="3023140"/>
                  <a:ext cx="1471865" cy="9812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14" name="文本框 13"/>
                <p:cNvSpPr txBox="1">
                  <a:spLocks noChangeArrowheads="1"/>
                </p:cNvSpPr>
                <p:nvPr/>
              </p:nvSpPr>
              <p:spPr bwMode="auto">
                <a:xfrm>
                  <a:off x="9466106" y="4034318"/>
                  <a:ext cx="1788061" cy="293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1100" i="1">
                      <a:latin typeface="Times New Roman" pitchFamily="18" charset="0"/>
                      <a:cs typeface="Times New Roman" pitchFamily="18" charset="0"/>
                    </a:rPr>
                    <a:t>Tuber. Melanosporum </a:t>
                  </a:r>
                  <a:endParaRPr lang="zh-CN" altLang="en-US" sz="11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4110" name="组合 9"/>
              <p:cNvGrpSpPr>
                <a:grpSpLocks/>
              </p:cNvGrpSpPr>
              <p:nvPr/>
            </p:nvGrpSpPr>
            <p:grpSpPr bwMode="auto">
              <a:xfrm>
                <a:off x="321100" y="3273015"/>
                <a:ext cx="1321328" cy="1148811"/>
                <a:chOff x="10306595" y="3881324"/>
                <a:chExt cx="1407075" cy="1223363"/>
              </a:xfrm>
            </p:grpSpPr>
            <p:pic>
              <p:nvPicPr>
                <p:cNvPr id="4111" name="图片 10"/>
                <p:cNvPicPr>
                  <a:picLocks noChangeAspect="1"/>
                </p:cNvPicPr>
                <p:nvPr/>
              </p:nvPicPr>
              <p:blipFill>
                <a:blip r:embed="rId22" cstate="print"/>
                <a:srcRect l="8813" t="10461" r="7196" b="10832"/>
                <a:stretch>
                  <a:fillRect/>
                </a:stretch>
              </p:blipFill>
              <p:spPr bwMode="auto">
                <a:xfrm>
                  <a:off x="10306595" y="3881324"/>
                  <a:ext cx="1407075" cy="9297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12" name="文本框 11"/>
                <p:cNvSpPr txBox="1">
                  <a:spLocks noChangeArrowheads="1"/>
                </p:cNvSpPr>
                <p:nvPr/>
              </p:nvSpPr>
              <p:spPr bwMode="auto">
                <a:xfrm>
                  <a:off x="10320444" y="4811087"/>
                  <a:ext cx="1379377" cy="293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1100" i="1">
                      <a:latin typeface="Times New Roman" pitchFamily="18" charset="0"/>
                      <a:cs typeface="Times New Roman" pitchFamily="18" charset="0"/>
                    </a:rPr>
                    <a:t>Cophioordyceps </a:t>
                  </a:r>
                  <a:endParaRPr lang="zh-CN" altLang="en-US" sz="11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cxnSp>
          <p:nvCxnSpPr>
            <p:cNvPr id="14" name="直接连接符 4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 flipH="1">
              <a:off x="2702749" y="1319044"/>
              <a:ext cx="17463" cy="3890203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6" name="Rectangle 47"/>
            <p:cNvSpPr>
              <a:spLocks noChangeArrowheads="1"/>
            </p:cNvSpPr>
            <p:nvPr/>
          </p:nvSpPr>
          <p:spPr bwMode="auto">
            <a:xfrm>
              <a:off x="6120928" y="417919"/>
              <a:ext cx="3059399" cy="615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Basidiomycotina</a:t>
              </a:r>
            </a:p>
            <a:p>
              <a:pPr algn="ctr"/>
              <a:r>
                <a:rPr lang="en-US" altLang="zh-CN" sz="2000" b="1">
                  <a:solidFill>
                    <a:srgbClr val="0070C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(</a:t>
              </a:r>
              <a:r>
                <a:rPr lang="zh-CN" altLang="en-US" sz="2000" b="1">
                  <a:solidFill>
                    <a:srgbClr val="0070C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担子菌</a:t>
              </a:r>
              <a:r>
                <a:rPr lang="en-US" altLang="zh-CN" sz="2000" b="1">
                  <a:solidFill>
                    <a:srgbClr val="0070C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)</a:t>
              </a:r>
              <a:endParaRPr lang="zh-CN" altLang="en-US" sz="2000" b="1">
                <a:solidFill>
                  <a:srgbClr val="0070C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endParaRPr>
            </a:p>
          </p:txBody>
        </p:sp>
        <p:sp>
          <p:nvSpPr>
            <p:cNvPr id="4107" name="Rectangle 47"/>
            <p:cNvSpPr>
              <a:spLocks noChangeArrowheads="1"/>
            </p:cNvSpPr>
            <p:nvPr/>
          </p:nvSpPr>
          <p:spPr bwMode="auto">
            <a:xfrm>
              <a:off x="826684" y="385395"/>
              <a:ext cx="1728340" cy="615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0070C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Ascomycetes</a:t>
              </a:r>
            </a:p>
            <a:p>
              <a:pPr algn="ctr"/>
              <a:r>
                <a:rPr lang="en-US" altLang="zh-CN" sz="2000" b="1">
                  <a:solidFill>
                    <a:srgbClr val="0070C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(</a:t>
              </a:r>
              <a:r>
                <a:rPr lang="zh-CN" altLang="en-US" sz="2000" b="1">
                  <a:solidFill>
                    <a:srgbClr val="0070C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子囊菌</a:t>
              </a:r>
              <a:r>
                <a:rPr lang="en-US" altLang="zh-CN" sz="2000" b="1">
                  <a:solidFill>
                    <a:srgbClr val="0070C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)</a:t>
              </a:r>
            </a:p>
          </p:txBody>
        </p:sp>
      </p:grpSp>
      <p:grpSp>
        <p:nvGrpSpPr>
          <p:cNvPr id="4100" name="组合 76"/>
          <p:cNvGrpSpPr>
            <a:grpSpLocks/>
          </p:cNvGrpSpPr>
          <p:nvPr/>
        </p:nvGrpSpPr>
        <p:grpSpPr bwMode="auto">
          <a:xfrm>
            <a:off x="7708900" y="260350"/>
            <a:ext cx="4075113" cy="700088"/>
            <a:chOff x="1161405" y="154015"/>
            <a:chExt cx="2273253" cy="698877"/>
          </a:xfrm>
        </p:grpSpPr>
        <p:sp>
          <p:nvSpPr>
            <p:cNvPr id="81" name="文本框 66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1161405" y="225329"/>
              <a:ext cx="1766708" cy="6085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defRPr/>
              </a:pPr>
              <a:r>
                <a:rPr lang="en-US" altLang="zh-CN" sz="2800" kern="100" dirty="0">
                  <a:latin typeface="+mn-lt"/>
                  <a:ea typeface="微软雅黑" panose="020B0503020204020204" pitchFamily="34" charset="-122"/>
                  <a:cs typeface="Times New Roman" pitchFamily="18" charset="0"/>
                </a:rPr>
                <a:t>About mushrooms</a:t>
              </a:r>
              <a:endParaRPr lang="zh-CN" altLang="en-US" sz="2800" kern="100" dirty="0">
                <a:latin typeface="+mn-lt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82" name="矩形 8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055635" y="154015"/>
              <a:ext cx="379023" cy="698877"/>
            </a:xfrm>
            <a:prstGeom prst="rect">
              <a:avLst/>
            </a:prstGeom>
            <a:solidFill>
              <a:srgbClr val="56A3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800" dirty="0"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623392" y="1412776"/>
            <a:ext cx="10873208" cy="453650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innerShdw blurRad="241300" dir="8400000">
              <a:schemeClr val="bg1">
                <a:lumMod val="75000"/>
              </a:schemeClr>
            </a:innerShdw>
          </a:effectLst>
          <a:scene3d>
            <a:camera prst="orthographicFront"/>
            <a:lightRig rig="threePt" dir="t">
              <a:rot lat="0" lon="0" rev="0"/>
            </a:lightRig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22533" name="TextBox 3"/>
          <p:cNvSpPr txBox="1">
            <a:spLocks noChangeArrowheads="1"/>
          </p:cNvSpPr>
          <p:nvPr/>
        </p:nvSpPr>
        <p:spPr bwMode="auto">
          <a:xfrm>
            <a:off x="911225" y="1671638"/>
            <a:ext cx="21605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1) Packaging</a:t>
            </a:r>
            <a:r>
              <a:rPr lang="en-US" altLang="zh-CN" b="1">
                <a:solidFill>
                  <a:srgbClr val="C00000"/>
                </a:solidFill>
              </a:rPr>
              <a:t>                                                        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976688" y="1709738"/>
            <a:ext cx="4357687" cy="49530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535" name="TextBox 9"/>
          <p:cNvSpPr txBox="1">
            <a:spLocks noChangeArrowheads="1"/>
          </p:cNvSpPr>
          <p:nvPr/>
        </p:nvSpPr>
        <p:spPr bwMode="auto">
          <a:xfrm>
            <a:off x="4151313" y="1731963"/>
            <a:ext cx="40322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altLang="zh-CN" sz="2000"/>
              <a:t>Modified atmosphere packaging</a:t>
            </a:r>
            <a:endParaRPr lang="zh-CN" altLang="en-US" sz="2000"/>
          </a:p>
        </p:txBody>
      </p:sp>
      <p:sp>
        <p:nvSpPr>
          <p:cNvPr id="23560" name="TextBox 14"/>
          <p:cNvSpPr txBox="1">
            <a:spLocks noChangeArrowheads="1"/>
          </p:cNvSpPr>
          <p:nvPr/>
        </p:nvSpPr>
        <p:spPr bwMode="auto">
          <a:xfrm>
            <a:off x="839788" y="2492375"/>
            <a:ext cx="1051242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/>
              <a:t>A number of factors, such as the properties of the </a:t>
            </a:r>
            <a:r>
              <a:rPr lang="en-US" altLang="zh-CN" b="1"/>
              <a:t>packaging materials</a:t>
            </a:r>
            <a:r>
              <a:rPr lang="en-US" altLang="zh-CN"/>
              <a:t>, </a:t>
            </a:r>
            <a:r>
              <a:rPr lang="en-US" altLang="zh-CN" b="1"/>
              <a:t>ambient gas composition</a:t>
            </a:r>
            <a:r>
              <a:rPr lang="en-US" altLang="zh-CN"/>
              <a:t>, the </a:t>
            </a:r>
            <a:r>
              <a:rPr lang="en-US" altLang="zh-CN" b="1"/>
              <a:t>surface area of the sample </a:t>
            </a:r>
            <a:r>
              <a:rPr lang="en-US" altLang="zh-CN"/>
              <a:t>as well as </a:t>
            </a:r>
            <a:r>
              <a:rPr lang="en-US" altLang="zh-CN" b="1"/>
              <a:t>storage temperature </a:t>
            </a:r>
            <a:r>
              <a:rPr lang="en-US" altLang="zh-CN"/>
              <a:t>and </a:t>
            </a:r>
            <a:r>
              <a:rPr lang="en-US" altLang="zh-CN" b="1"/>
              <a:t>humidity</a:t>
            </a:r>
            <a:r>
              <a:rPr lang="en-US" altLang="zh-CN"/>
              <a:t> can influence the storage effect of MAP </a:t>
            </a:r>
            <a:r>
              <a:rPr lang="zh-CN" altLang="en-US"/>
              <a:t>。</a:t>
            </a:r>
            <a:endParaRPr lang="en-US" altLang="zh-CN"/>
          </a:p>
          <a:p>
            <a:pPr eaLnBrk="0" hangingPunct="0">
              <a:buFontTx/>
              <a:buNone/>
            </a:pPr>
            <a:endParaRPr lang="en-US" altLang="zh-CN"/>
          </a:p>
          <a:p>
            <a:pPr eaLnBrk="0" hangingPunct="0">
              <a:buFontTx/>
              <a:buNone/>
            </a:pPr>
            <a:r>
              <a:rPr lang="en-US" altLang="zh-CN"/>
              <a:t>Early study of Roy, Anantheswaran, and Beelman (1995) showed that the optimum inpackage </a:t>
            </a:r>
            <a:r>
              <a:rPr lang="en-US" altLang="zh-CN" b="1"/>
              <a:t>O2</a:t>
            </a:r>
            <a:r>
              <a:rPr lang="en-US" altLang="zh-CN"/>
              <a:t> concentration that could </a:t>
            </a:r>
            <a:r>
              <a:rPr lang="en-US" altLang="zh-CN" b="1"/>
              <a:t>reduce cap opening </a:t>
            </a:r>
            <a:r>
              <a:rPr lang="en-US" altLang="zh-CN"/>
              <a:t>of mushrooms was </a:t>
            </a:r>
            <a:r>
              <a:rPr lang="en-US" altLang="zh-CN" b="1"/>
              <a:t>6%</a:t>
            </a:r>
            <a:r>
              <a:rPr lang="en-US" altLang="zh-CN"/>
              <a:t>. When the O2 concentration in the package was lower than </a:t>
            </a:r>
            <a:r>
              <a:rPr lang="en-US" altLang="zh-CN" b="1"/>
              <a:t>2%</a:t>
            </a:r>
            <a:r>
              <a:rPr lang="en-US" altLang="zh-CN"/>
              <a:t>, the growth of some </a:t>
            </a:r>
            <a:r>
              <a:rPr lang="en-US" altLang="zh-CN" b="1"/>
              <a:t>anaerobic microorganisms</a:t>
            </a:r>
            <a:r>
              <a:rPr lang="zh-CN" altLang="en-US"/>
              <a:t>。</a:t>
            </a:r>
            <a:endParaRPr lang="en-US" altLang="zh-CN"/>
          </a:p>
          <a:p>
            <a:pPr eaLnBrk="0" hangingPunct="0">
              <a:buFontTx/>
              <a:buNone/>
            </a:pPr>
            <a:endParaRPr lang="en-US" altLang="zh-CN"/>
          </a:p>
          <a:p>
            <a:pPr eaLnBrk="0" hangingPunct="0">
              <a:buFontTx/>
              <a:buNone/>
            </a:pPr>
            <a:r>
              <a:rPr lang="en-US" altLang="zh-CN"/>
              <a:t>The medium O2 level</a:t>
            </a:r>
            <a:r>
              <a:rPr lang="zh-CN" altLang="en-US"/>
              <a:t>（</a:t>
            </a:r>
            <a:r>
              <a:rPr lang="pt-BR" altLang="zh-CN" b="1"/>
              <a:t>50% O2 and 50% N2</a:t>
            </a:r>
            <a:r>
              <a:rPr lang="zh-CN" altLang="en-US"/>
              <a:t>）</a:t>
            </a:r>
            <a:r>
              <a:rPr lang="en-US" altLang="zh-CN"/>
              <a:t>and film with </a:t>
            </a:r>
            <a:r>
              <a:rPr lang="en-US" altLang="zh-CN" b="1"/>
              <a:t>higher permeability </a:t>
            </a:r>
            <a:r>
              <a:rPr lang="en-US" altLang="zh-CN"/>
              <a:t>(</a:t>
            </a:r>
            <a:r>
              <a:rPr lang="en-US" altLang="zh-CN" b="1"/>
              <a:t>polyethylene films</a:t>
            </a:r>
            <a:r>
              <a:rPr lang="en-US" altLang="zh-CN"/>
              <a:t> with </a:t>
            </a:r>
            <a:r>
              <a:rPr lang="en-US" altLang="zh-CN" b="1"/>
              <a:t>39 μm </a:t>
            </a:r>
            <a:r>
              <a:rPr lang="en-US" altLang="zh-CN"/>
              <a:t>thickness) were found to be the optimum MAP condition to prolong mushrooms shelf-life.</a:t>
            </a:r>
            <a:endParaRPr lang="zh-CN" altLang="en-US"/>
          </a:p>
        </p:txBody>
      </p:sp>
      <p:sp>
        <p:nvSpPr>
          <p:cNvPr id="22537" name="TextBox 1"/>
          <p:cNvSpPr txBox="1">
            <a:spLocks noChangeArrowheads="1"/>
          </p:cNvSpPr>
          <p:nvPr/>
        </p:nvSpPr>
        <p:spPr bwMode="auto">
          <a:xfrm>
            <a:off x="4629150" y="860425"/>
            <a:ext cx="33194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400" b="1"/>
              <a:t>2.Physical processes</a:t>
            </a:r>
            <a:endParaRPr lang="zh-CN" altLang="en-US" sz="2400" b="1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91715" y="1484784"/>
            <a:ext cx="11464925" cy="462074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innerShdw blurRad="241300" dir="8400000">
              <a:schemeClr val="bg1">
                <a:lumMod val="75000"/>
              </a:schemeClr>
            </a:innerShdw>
          </a:effectLst>
          <a:scene3d>
            <a:camera prst="orthographicFront"/>
            <a:lightRig rig="threePt" dir="t">
              <a:rot lat="0" lon="0" rev="0"/>
            </a:lightRig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23557" name="TextBox 3"/>
          <p:cNvSpPr txBox="1">
            <a:spLocks noChangeArrowheads="1"/>
          </p:cNvSpPr>
          <p:nvPr/>
        </p:nvSpPr>
        <p:spPr bwMode="auto">
          <a:xfrm>
            <a:off x="739775" y="1671638"/>
            <a:ext cx="2159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2) Irradiation</a:t>
            </a:r>
            <a:r>
              <a:rPr lang="en-US" altLang="zh-CN" b="1">
                <a:solidFill>
                  <a:srgbClr val="C00000"/>
                </a:solidFill>
              </a:rPr>
              <a:t>                                                        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15963" y="2390775"/>
            <a:ext cx="3263900" cy="493713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494" name="TextBox 9"/>
          <p:cNvSpPr txBox="1">
            <a:spLocks noChangeArrowheads="1"/>
          </p:cNvSpPr>
          <p:nvPr/>
        </p:nvSpPr>
        <p:spPr bwMode="auto">
          <a:xfrm>
            <a:off x="1208088" y="2452688"/>
            <a:ext cx="24653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/>
              <a:t>Gamma irradiation </a:t>
            </a:r>
            <a:endParaRPr lang="zh-CN" altLang="en-US"/>
          </a:p>
        </p:txBody>
      </p:sp>
      <p:sp>
        <p:nvSpPr>
          <p:cNvPr id="20495" name="TextBox 11"/>
          <p:cNvSpPr txBox="1">
            <a:spLocks noChangeArrowheads="1"/>
          </p:cNvSpPr>
          <p:nvPr/>
        </p:nvSpPr>
        <p:spPr bwMode="auto">
          <a:xfrm>
            <a:off x="461963" y="3209925"/>
            <a:ext cx="3660775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/>
              <a:t>It have an effect on diminishing enzymatic browning by </a:t>
            </a:r>
            <a:r>
              <a:rPr lang="en-US" altLang="zh-CN" b="1"/>
              <a:t>retarding</a:t>
            </a:r>
            <a:r>
              <a:rPr lang="en-US" altLang="zh-CN"/>
              <a:t> the </a:t>
            </a:r>
            <a:r>
              <a:rPr lang="en-US" altLang="zh-CN" b="1"/>
              <a:t>polyphenol oxidase </a:t>
            </a:r>
            <a:r>
              <a:rPr lang="en-US" altLang="zh-CN"/>
              <a:t>activities in mushrooms. However, the use of gamma irradiation could cause </a:t>
            </a:r>
            <a:r>
              <a:rPr lang="en-US" altLang="zh-CN" b="1"/>
              <a:t>variation in chemical composition </a:t>
            </a:r>
            <a:r>
              <a:rPr lang="en-US" altLang="zh-CN"/>
              <a:t>of mushrooms.</a:t>
            </a:r>
            <a:endParaRPr lang="zh-CN" altLang="en-US"/>
          </a:p>
        </p:txBody>
      </p:sp>
      <p:sp>
        <p:nvSpPr>
          <p:cNvPr id="20496" name="TextBox 14"/>
          <p:cNvSpPr txBox="1">
            <a:spLocks noChangeArrowheads="1"/>
          </p:cNvSpPr>
          <p:nvPr/>
        </p:nvSpPr>
        <p:spPr bwMode="auto">
          <a:xfrm>
            <a:off x="4341813" y="3208338"/>
            <a:ext cx="39211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/>
              <a:t>For ultraviolet-C (</a:t>
            </a:r>
            <a:r>
              <a:rPr lang="en-US" altLang="zh-CN" b="1"/>
              <a:t>UV-C</a:t>
            </a:r>
            <a:r>
              <a:rPr lang="en-US" altLang="zh-CN"/>
              <a:t>) treatment, Guan et al. (2013) found that a dose of 0.45–3.15 kJm</a:t>
            </a:r>
            <a:r>
              <a:rPr lang="en-US" altLang="zh-CN" baseline="30000"/>
              <a:t>−2</a:t>
            </a:r>
            <a:r>
              <a:rPr lang="en-US" altLang="zh-CN"/>
              <a:t> UV-C irradiation</a:t>
            </a:r>
          </a:p>
          <a:p>
            <a:pPr eaLnBrk="0" hangingPunct="0">
              <a:buFontTx/>
              <a:buNone/>
            </a:pPr>
            <a:r>
              <a:rPr lang="en-US" altLang="zh-CN"/>
              <a:t>resulted in </a:t>
            </a:r>
            <a:r>
              <a:rPr lang="en-US" altLang="zh-CN" b="1"/>
              <a:t>0.46–1.13 log </a:t>
            </a:r>
            <a:r>
              <a:rPr lang="en-US" altLang="zh-CN"/>
              <a:t>CFU/g </a:t>
            </a:r>
            <a:r>
              <a:rPr lang="en-US" altLang="zh-CN" u="sng"/>
              <a:t>reduction of </a:t>
            </a:r>
            <a:r>
              <a:rPr lang="en-US" altLang="zh-CN" i="1" u="sng"/>
              <a:t>E. coli </a:t>
            </a:r>
            <a:r>
              <a:rPr lang="en-US" altLang="zh-CN"/>
              <a:t>0157:H7 and</a:t>
            </a:r>
          </a:p>
          <a:p>
            <a:pPr eaLnBrk="0" hangingPunct="0">
              <a:buFontTx/>
              <a:buNone/>
            </a:pPr>
            <a:r>
              <a:rPr lang="en-US" altLang="zh-CN" b="1"/>
              <a:t>0.63–0.89 log </a:t>
            </a:r>
            <a:r>
              <a:rPr lang="en-US" altLang="zh-CN"/>
              <a:t>CFU/g reduction of total </a:t>
            </a:r>
            <a:r>
              <a:rPr lang="en-US" altLang="zh-CN" u="sng"/>
              <a:t>aerobic plate counts </a:t>
            </a:r>
            <a:r>
              <a:rPr lang="en-US" altLang="zh-CN"/>
              <a:t>on the cap</a:t>
            </a:r>
          </a:p>
          <a:p>
            <a:pPr eaLnBrk="0" hangingPunct="0">
              <a:buFontTx/>
              <a:buNone/>
            </a:pPr>
            <a:r>
              <a:rPr lang="en-US" altLang="zh-CN"/>
              <a:t>of mushrooms. </a:t>
            </a:r>
            <a:endParaRPr lang="zh-CN" altLang="en-US"/>
          </a:p>
        </p:txBody>
      </p:sp>
      <p:sp>
        <p:nvSpPr>
          <p:cNvPr id="20497" name="TextBox 22"/>
          <p:cNvSpPr txBox="1">
            <a:spLocks noChangeArrowheads="1"/>
          </p:cNvSpPr>
          <p:nvPr/>
        </p:nvSpPr>
        <p:spPr bwMode="auto">
          <a:xfrm>
            <a:off x="8256588" y="3209925"/>
            <a:ext cx="3560762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/>
              <a:t>Irradiation level of </a:t>
            </a:r>
            <a:r>
              <a:rPr lang="en-US" altLang="zh-CN" b="1"/>
              <a:t>1 kGy</a:t>
            </a:r>
          </a:p>
          <a:p>
            <a:pPr>
              <a:buFontTx/>
              <a:buNone/>
            </a:pPr>
            <a:r>
              <a:rPr lang="en-US" altLang="zh-CN"/>
              <a:t>have a positive effect on shelf-life extension of mushroom slices, by </a:t>
            </a:r>
            <a:r>
              <a:rPr lang="en-US" altLang="zh-CN" b="1"/>
              <a:t>reducing aerobic and psychrotrophic populations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471988" y="2390775"/>
            <a:ext cx="3263900" cy="493713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8228013" y="2390775"/>
            <a:ext cx="3263900" cy="493713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500" name="TextBox 27"/>
          <p:cNvSpPr txBox="1">
            <a:spLocks noChangeArrowheads="1"/>
          </p:cNvSpPr>
          <p:nvPr/>
        </p:nvSpPr>
        <p:spPr bwMode="auto">
          <a:xfrm>
            <a:off x="5151438" y="2452688"/>
            <a:ext cx="17605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/>
              <a:t>UV irradiation</a:t>
            </a:r>
            <a:endParaRPr lang="zh-CN" altLang="en-US"/>
          </a:p>
        </p:txBody>
      </p:sp>
      <p:sp>
        <p:nvSpPr>
          <p:cNvPr id="20501" name="TextBox 28"/>
          <p:cNvSpPr txBox="1">
            <a:spLocks noChangeArrowheads="1"/>
          </p:cNvSpPr>
          <p:nvPr/>
        </p:nvSpPr>
        <p:spPr bwMode="auto">
          <a:xfrm>
            <a:off x="8929688" y="2447925"/>
            <a:ext cx="1727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/>
              <a:t>Electron-beam</a:t>
            </a:r>
            <a:endParaRPr lang="zh-CN" altLang="en-US"/>
          </a:p>
        </p:txBody>
      </p:sp>
      <p:sp>
        <p:nvSpPr>
          <p:cNvPr id="23567" name="TextBox 1"/>
          <p:cNvSpPr txBox="1">
            <a:spLocks noChangeArrowheads="1"/>
          </p:cNvSpPr>
          <p:nvPr/>
        </p:nvSpPr>
        <p:spPr bwMode="auto">
          <a:xfrm>
            <a:off x="4629150" y="860425"/>
            <a:ext cx="33194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400" b="1"/>
              <a:t>2.Physical processes</a:t>
            </a:r>
            <a:endParaRPr lang="zh-CN" altLang="en-US" sz="2400" b="1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494" grpId="0"/>
      <p:bldP spid="20495" grpId="0"/>
      <p:bldP spid="20496" grpId="0"/>
      <p:bldP spid="20497" grpId="0"/>
      <p:bldP spid="26" grpId="0" animBg="1"/>
      <p:bldP spid="27" grpId="0" animBg="1"/>
      <p:bldP spid="20500" grpId="0"/>
      <p:bldP spid="2050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551383" y="1556792"/>
            <a:ext cx="11477429" cy="462334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innerShdw blurRad="241300" dir="8400000">
              <a:schemeClr val="bg1">
                <a:lumMod val="75000"/>
              </a:schemeClr>
            </a:innerShdw>
          </a:effectLst>
          <a:scene3d>
            <a:camera prst="orthographicFront"/>
            <a:lightRig rig="threePt" dir="t">
              <a:rot lat="0" lon="0" rev="0"/>
            </a:lightRig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24581" name="TextBox 3"/>
          <p:cNvSpPr txBox="1">
            <a:spLocks noChangeArrowheads="1"/>
          </p:cNvSpPr>
          <p:nvPr/>
        </p:nvSpPr>
        <p:spPr bwMode="auto">
          <a:xfrm>
            <a:off x="911225" y="1700213"/>
            <a:ext cx="6048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3) Pulsed electric field and ultrasound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055688" y="2357438"/>
            <a:ext cx="3263900" cy="49530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518" name="TextBox 9"/>
          <p:cNvSpPr txBox="1">
            <a:spLocks noChangeArrowheads="1"/>
          </p:cNvSpPr>
          <p:nvPr/>
        </p:nvSpPr>
        <p:spPr bwMode="auto">
          <a:xfrm>
            <a:off x="1533525" y="2411413"/>
            <a:ext cx="24653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/>
              <a:t>Pulsed electric field</a:t>
            </a:r>
            <a:endParaRPr lang="zh-CN" altLang="en-US"/>
          </a:p>
        </p:txBody>
      </p:sp>
      <p:sp>
        <p:nvSpPr>
          <p:cNvPr id="21519" name="TextBox 11"/>
          <p:cNvSpPr txBox="1">
            <a:spLocks noChangeArrowheads="1"/>
          </p:cNvSpPr>
          <p:nvPr/>
        </p:nvSpPr>
        <p:spPr bwMode="auto">
          <a:xfrm>
            <a:off x="695325" y="3260725"/>
            <a:ext cx="387826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/>
              <a:t>The use of short pulses of electricity in PEF treatment can </a:t>
            </a:r>
            <a:r>
              <a:rPr lang="en-US" altLang="zh-CN" b="1"/>
              <a:t>inactivate microorganisms</a:t>
            </a:r>
            <a:r>
              <a:rPr lang="en-US" altLang="zh-CN"/>
              <a:t> and enhance the mass transfer process. In PEF, the electric field strength </a:t>
            </a:r>
            <a:r>
              <a:rPr lang="en-US" altLang="zh-CN" b="1"/>
              <a:t>creates</a:t>
            </a:r>
          </a:p>
          <a:p>
            <a:pPr>
              <a:buFontTx/>
              <a:buNone/>
            </a:pPr>
            <a:r>
              <a:rPr lang="en-US" altLang="zh-CN" b="1"/>
              <a:t>transient pores </a:t>
            </a:r>
            <a:r>
              <a:rPr lang="en-US" altLang="zh-CN"/>
              <a:t>in biological membranes, leading to </a:t>
            </a:r>
            <a:r>
              <a:rPr lang="en-US" altLang="zh-CN" b="1"/>
              <a:t>irreversible cell disruption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943725" y="2359025"/>
            <a:ext cx="3265488" cy="493713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521" name="TextBox 28"/>
          <p:cNvSpPr txBox="1">
            <a:spLocks noChangeArrowheads="1"/>
          </p:cNvSpPr>
          <p:nvPr/>
        </p:nvSpPr>
        <p:spPr bwMode="auto">
          <a:xfrm>
            <a:off x="7948613" y="2420938"/>
            <a:ext cx="17287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/>
              <a:t>Ultrasound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7319963" y="3068638"/>
            <a:ext cx="628650" cy="79216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9048750" y="3068638"/>
            <a:ext cx="628650" cy="79216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4" name="TextBox 19"/>
          <p:cNvSpPr txBox="1">
            <a:spLocks noChangeArrowheads="1"/>
          </p:cNvSpPr>
          <p:nvPr/>
        </p:nvSpPr>
        <p:spPr bwMode="auto">
          <a:xfrm>
            <a:off x="4629150" y="3957638"/>
            <a:ext cx="353060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/>
              <a:t>Ultrasound assisted hot air drying can </a:t>
            </a:r>
            <a:r>
              <a:rPr lang="en-US" altLang="zh-CN" b="1"/>
              <a:t>achieve high drying efficiency by enhancing water</a:t>
            </a:r>
          </a:p>
          <a:p>
            <a:pPr>
              <a:buFontTx/>
              <a:buNone/>
            </a:pPr>
            <a:r>
              <a:rPr lang="en-US" altLang="zh-CN" b="1"/>
              <a:t>transportation</a:t>
            </a:r>
            <a:r>
              <a:rPr lang="en-US" altLang="zh-CN"/>
              <a:t> in fruits and vegetables</a:t>
            </a:r>
            <a:endParaRPr lang="zh-CN" altLang="en-US"/>
          </a:p>
        </p:txBody>
      </p:sp>
      <p:sp>
        <p:nvSpPr>
          <p:cNvPr id="21525" name="TextBox 20"/>
          <p:cNvSpPr txBox="1">
            <a:spLocks noChangeArrowheads="1"/>
          </p:cNvSpPr>
          <p:nvPr/>
        </p:nvSpPr>
        <p:spPr bwMode="auto">
          <a:xfrm>
            <a:off x="8005763" y="4005263"/>
            <a:ext cx="4252912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/>
              <a:t>A combination of </a:t>
            </a:r>
            <a:r>
              <a:rPr lang="en-US" altLang="zh-CN" b="1"/>
              <a:t>low concentration</a:t>
            </a:r>
          </a:p>
          <a:p>
            <a:pPr>
              <a:buFontTx/>
              <a:buNone/>
            </a:pPr>
            <a:r>
              <a:rPr lang="en-US" altLang="zh-CN" b="1"/>
              <a:t>acidic electrolyzed water </a:t>
            </a:r>
            <a:r>
              <a:rPr lang="en-US" altLang="zh-CN"/>
              <a:t>and </a:t>
            </a:r>
            <a:r>
              <a:rPr lang="en-US" altLang="zh-CN" b="1"/>
              <a:t>ultrasound</a:t>
            </a:r>
            <a:r>
              <a:rPr lang="en-US" altLang="zh-CN"/>
              <a:t> are proved as an effective</a:t>
            </a:r>
          </a:p>
          <a:p>
            <a:pPr>
              <a:buFontTx/>
              <a:buNone/>
            </a:pPr>
            <a:r>
              <a:rPr lang="en-US" altLang="zh-CN"/>
              <a:t>method for retarding enzymatic </a:t>
            </a:r>
            <a:r>
              <a:rPr lang="en-US" altLang="zh-CN" b="1"/>
              <a:t>browning</a:t>
            </a:r>
            <a:r>
              <a:rPr lang="en-US" altLang="zh-CN"/>
              <a:t> and </a:t>
            </a:r>
            <a:r>
              <a:rPr lang="en-US" altLang="zh-CN" b="1"/>
              <a:t>firmness maintenance</a:t>
            </a:r>
          </a:p>
          <a:p>
            <a:pPr>
              <a:buFontTx/>
              <a:buNone/>
            </a:pPr>
            <a:r>
              <a:rPr lang="en-US" altLang="zh-CN"/>
              <a:t> in fresh mushroom slices</a:t>
            </a:r>
            <a:endParaRPr lang="zh-CN" altLang="en-US"/>
          </a:p>
        </p:txBody>
      </p:sp>
      <p:sp>
        <p:nvSpPr>
          <p:cNvPr id="24591" name="TextBox 1"/>
          <p:cNvSpPr txBox="1">
            <a:spLocks noChangeArrowheads="1"/>
          </p:cNvSpPr>
          <p:nvPr/>
        </p:nvSpPr>
        <p:spPr bwMode="auto">
          <a:xfrm>
            <a:off x="4629150" y="860425"/>
            <a:ext cx="33194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400" b="1"/>
              <a:t>2.Physical processes</a:t>
            </a:r>
            <a:endParaRPr lang="zh-CN" altLang="en-US" sz="2400" b="1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518" grpId="0"/>
      <p:bldP spid="21519" grpId="0"/>
      <p:bldP spid="27" grpId="0" animBg="1"/>
      <p:bldP spid="21521" grpId="0"/>
      <p:bldP spid="21524" grpId="0"/>
      <p:bldP spid="215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983432" y="1700808"/>
            <a:ext cx="10081120" cy="403244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innerShdw blurRad="241300" dir="8400000">
              <a:schemeClr val="bg1">
                <a:lumMod val="75000"/>
              </a:schemeClr>
            </a:innerShdw>
          </a:effectLst>
          <a:scene3d>
            <a:camera prst="orthographicFront"/>
            <a:lightRig rig="threePt" dir="t">
              <a:rot lat="0" lon="0" rev="0"/>
            </a:lightRig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25605" name="TextBox 1"/>
          <p:cNvSpPr txBox="1">
            <a:spLocks noChangeArrowheads="1"/>
          </p:cNvSpPr>
          <p:nvPr/>
        </p:nvSpPr>
        <p:spPr bwMode="auto">
          <a:xfrm>
            <a:off x="4497388" y="950913"/>
            <a:ext cx="3975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400" b="1"/>
              <a:t>3. Chemical processing</a:t>
            </a:r>
            <a:endParaRPr lang="zh-CN" altLang="en-US" sz="2400" b="1"/>
          </a:p>
        </p:txBody>
      </p:sp>
      <p:sp>
        <p:nvSpPr>
          <p:cNvPr id="25606" name="TextBox 3"/>
          <p:cNvSpPr txBox="1">
            <a:spLocks noChangeArrowheads="1"/>
          </p:cNvSpPr>
          <p:nvPr/>
        </p:nvSpPr>
        <p:spPr bwMode="auto">
          <a:xfrm>
            <a:off x="1333500" y="1958975"/>
            <a:ext cx="5626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1) Washing with antimicrobial agents</a:t>
            </a:r>
            <a:r>
              <a:rPr lang="en-US" altLang="zh-CN" b="1">
                <a:solidFill>
                  <a:srgbClr val="C00000"/>
                </a:solidFill>
              </a:rPr>
              <a:t>                                                       </a:t>
            </a:r>
          </a:p>
        </p:txBody>
      </p:sp>
      <p:sp>
        <p:nvSpPr>
          <p:cNvPr id="25607" name="TextBox 4"/>
          <p:cNvSpPr txBox="1">
            <a:spLocks noChangeArrowheads="1"/>
          </p:cNvSpPr>
          <p:nvPr/>
        </p:nvSpPr>
        <p:spPr bwMode="auto">
          <a:xfrm>
            <a:off x="1414463" y="2936875"/>
            <a:ext cx="9290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/>
              <a:t>Chemicals such as antimicrobial agents are generally added to the washing water to </a:t>
            </a:r>
            <a:r>
              <a:rPr lang="en-US" altLang="zh-CN" b="1"/>
              <a:t>remove casing soil</a:t>
            </a:r>
            <a:r>
              <a:rPr lang="en-US" altLang="zh-CN"/>
              <a:t> and to </a:t>
            </a:r>
            <a:r>
              <a:rPr lang="en-US" altLang="zh-CN" b="1"/>
              <a:t>diminish</a:t>
            </a:r>
            <a:r>
              <a:rPr lang="en-US" altLang="zh-CN"/>
              <a:t> mushrooms </a:t>
            </a:r>
            <a:r>
              <a:rPr lang="en-US" altLang="zh-CN" b="1"/>
              <a:t>quality deterioration</a:t>
            </a:r>
            <a:r>
              <a:rPr lang="en-US" altLang="zh-CN"/>
              <a:t>. Gupta and Bhat (2016) </a:t>
            </a:r>
            <a:r>
              <a:rPr lang="en-US" altLang="zh-CN" b="1"/>
              <a:t>2.5% citric acid</a:t>
            </a:r>
            <a:r>
              <a:rPr lang="en-US" altLang="zh-CN"/>
              <a:t> was the most effective solution for mushroom quality preservation.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664200" y="3933825"/>
            <a:ext cx="0" cy="574675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460500" y="4521200"/>
            <a:ext cx="93154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/>
              <a:t>The use of </a:t>
            </a:r>
            <a:r>
              <a:rPr lang="en-US" altLang="zh-CN" b="1"/>
              <a:t>3% H2O2 </a:t>
            </a:r>
            <a:r>
              <a:rPr lang="en-US" altLang="zh-CN"/>
              <a:t>as a washing agent on mushrooms </a:t>
            </a:r>
            <a:r>
              <a:rPr lang="en-US" altLang="zh-CN" b="1"/>
              <a:t>before UV-C </a:t>
            </a:r>
            <a:r>
              <a:rPr lang="en-US" altLang="zh-CN"/>
              <a:t>irradiation could achieve a microbial </a:t>
            </a:r>
            <a:r>
              <a:rPr lang="en-US" altLang="zh-CN" b="1"/>
              <a:t>reduction</a:t>
            </a:r>
            <a:r>
              <a:rPr lang="en-US" altLang="zh-CN"/>
              <a:t> </a:t>
            </a:r>
            <a:r>
              <a:rPr lang="en-US" altLang="zh-CN" b="1"/>
              <a:t>of up to 0.85 log CFU/g </a:t>
            </a:r>
            <a:r>
              <a:rPr lang="en-US" altLang="zh-CN"/>
              <a:t>and showed the best performance in inhibiting mushrooms lesion and browning, Guan et al. (2013)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839416" y="1688579"/>
            <a:ext cx="10657184" cy="418869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innerShdw blurRad="241300" dir="8400000">
              <a:schemeClr val="bg1">
                <a:lumMod val="75000"/>
              </a:schemeClr>
            </a:innerShdw>
          </a:effectLst>
          <a:scene3d>
            <a:camera prst="orthographicFront"/>
            <a:lightRig rig="threePt" dir="t">
              <a:rot lat="0" lon="0" rev="0"/>
            </a:lightRig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26629" name="TextBox 3"/>
          <p:cNvSpPr txBox="1">
            <a:spLocks noChangeArrowheads="1"/>
          </p:cNvSpPr>
          <p:nvPr/>
        </p:nvSpPr>
        <p:spPr bwMode="auto">
          <a:xfrm>
            <a:off x="1127125" y="1887538"/>
            <a:ext cx="21605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2) Coating</a:t>
            </a:r>
            <a:endParaRPr lang="en-US" altLang="zh-CN" b="1">
              <a:solidFill>
                <a:srgbClr val="C00000"/>
              </a:solidFill>
            </a:endParaRPr>
          </a:p>
        </p:txBody>
      </p:sp>
      <p:sp>
        <p:nvSpPr>
          <p:cNvPr id="26630" name="TextBox 6"/>
          <p:cNvSpPr txBox="1">
            <a:spLocks noChangeArrowheads="1"/>
          </p:cNvSpPr>
          <p:nvPr/>
        </p:nvSpPr>
        <p:spPr bwMode="auto">
          <a:xfrm>
            <a:off x="1120775" y="2665413"/>
            <a:ext cx="10088563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Tx/>
              <a:buNone/>
            </a:pPr>
            <a:r>
              <a:rPr lang="en-US" altLang="zh-CN"/>
              <a:t>1. </a:t>
            </a:r>
            <a:r>
              <a:rPr lang="en-US" altLang="zh-CN" b="1"/>
              <a:t>Alginate</a:t>
            </a:r>
            <a:r>
              <a:rPr lang="en-US" altLang="zh-CN"/>
              <a:t> is a kind of edible coating substrate extracted from brown algae. Dipped mushrooms with </a:t>
            </a:r>
            <a:r>
              <a:rPr lang="en-US" altLang="zh-CN" b="1"/>
              <a:t>2% alginate for 2 min</a:t>
            </a:r>
            <a:r>
              <a:rPr lang="en-US" altLang="zh-CN"/>
              <a:t> then stored the coated mushrooms in jars that were </a:t>
            </a:r>
            <a:r>
              <a:rPr lang="en-US" altLang="zh-CN" b="1"/>
              <a:t>ventilated with 100% O2</a:t>
            </a:r>
            <a:r>
              <a:rPr lang="en-US" altLang="zh-CN"/>
              <a:t>. This treatment helped to maintain the firmness of mushrooms, to delay </a:t>
            </a:r>
            <a:r>
              <a:rPr lang="en-US" altLang="zh-CN" b="1"/>
              <a:t>discoloration and cap opening </a:t>
            </a:r>
            <a:r>
              <a:rPr lang="en-US" altLang="zh-CN"/>
              <a:t>and to inhibit the loss of soluble </a:t>
            </a:r>
            <a:r>
              <a:rPr lang="en-US" altLang="zh-CN" b="1"/>
              <a:t>solids concentration</a:t>
            </a:r>
            <a:r>
              <a:rPr lang="en-US" altLang="zh-CN"/>
              <a:t>, </a:t>
            </a:r>
            <a:r>
              <a:rPr lang="en-US" altLang="zh-CN" b="1"/>
              <a:t>total sugars </a:t>
            </a:r>
            <a:r>
              <a:rPr lang="en-US" altLang="zh-CN"/>
              <a:t>and </a:t>
            </a:r>
            <a:r>
              <a:rPr lang="en-US" altLang="zh-CN" b="1"/>
              <a:t>ascorbic acid </a:t>
            </a:r>
            <a:r>
              <a:rPr lang="en-US" altLang="zh-CN"/>
              <a:t>of mushrooms. The shelf-life of mushrooms was successfully extended to </a:t>
            </a:r>
            <a:r>
              <a:rPr lang="en-US" altLang="zh-CN" b="1"/>
              <a:t>16 days</a:t>
            </a:r>
            <a:r>
              <a:rPr lang="en-US" altLang="zh-CN"/>
              <a:t>.</a:t>
            </a:r>
          </a:p>
          <a:p>
            <a:pPr algn="just">
              <a:buFontTx/>
              <a:buNone/>
            </a:pPr>
            <a:endParaRPr lang="en-US" altLang="zh-CN"/>
          </a:p>
          <a:p>
            <a:pPr algn="just">
              <a:buFontTx/>
              <a:buNone/>
            </a:pPr>
            <a:r>
              <a:rPr lang="en-US" altLang="zh-CN"/>
              <a:t>2. </a:t>
            </a:r>
            <a:r>
              <a:rPr lang="en-US" altLang="zh-CN" b="1"/>
              <a:t>Chitosan</a:t>
            </a:r>
            <a:r>
              <a:rPr lang="en-US" altLang="zh-CN"/>
              <a:t>: As reported by Jiang, Feng, and Li (2012), treatment with chitosan-glucose complex coating maintained tissue firmness, </a:t>
            </a:r>
            <a:r>
              <a:rPr lang="en-US" altLang="zh-CN" b="1"/>
              <a:t>reduced microbial counts</a:t>
            </a:r>
            <a:r>
              <a:rPr lang="en-US" altLang="zh-CN"/>
              <a:t> and </a:t>
            </a:r>
            <a:r>
              <a:rPr lang="en-US" altLang="zh-CN" b="1"/>
              <a:t>inhibited increase of respiration rate</a:t>
            </a:r>
            <a:r>
              <a:rPr lang="en-US" altLang="zh-CN"/>
              <a:t> in mushroom (</a:t>
            </a:r>
            <a:r>
              <a:rPr lang="en-US" altLang="zh-CN" i="1"/>
              <a:t>lentinus edodes</a:t>
            </a:r>
            <a:r>
              <a:rPr lang="en-US" altLang="zh-CN"/>
              <a:t>) </a:t>
            </a:r>
            <a:r>
              <a:rPr lang="en-US" altLang="zh-CN" b="1"/>
              <a:t>within 16 days of storage at 4 </a:t>
            </a:r>
            <a:r>
              <a:rPr lang="zh-CN" altLang="en-US" b="1"/>
              <a:t>℃</a:t>
            </a:r>
            <a:r>
              <a:rPr lang="en-US" altLang="zh-CN" b="1"/>
              <a:t>.</a:t>
            </a:r>
          </a:p>
          <a:p>
            <a:pPr algn="just">
              <a:buFontTx/>
              <a:buNone/>
            </a:pPr>
            <a:endParaRPr lang="en-US" altLang="zh-CN"/>
          </a:p>
        </p:txBody>
      </p:sp>
      <p:sp>
        <p:nvSpPr>
          <p:cNvPr id="26631" name="TextBox 1"/>
          <p:cNvSpPr txBox="1">
            <a:spLocks noChangeArrowheads="1"/>
          </p:cNvSpPr>
          <p:nvPr/>
        </p:nvSpPr>
        <p:spPr bwMode="auto">
          <a:xfrm>
            <a:off x="4460875" y="879475"/>
            <a:ext cx="39385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400" b="1"/>
              <a:t>3. Chemical processing</a:t>
            </a:r>
            <a:endParaRPr lang="zh-CN" altLang="en-US" sz="2400" b="1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839416" y="1772815"/>
            <a:ext cx="10657184" cy="396044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innerShdw blurRad="241300" dir="8400000">
              <a:schemeClr val="bg1">
                <a:lumMod val="75000"/>
              </a:schemeClr>
            </a:innerShdw>
          </a:effectLst>
          <a:scene3d>
            <a:camera prst="orthographicFront"/>
            <a:lightRig rig="threePt" dir="t">
              <a:rot lat="0" lon="0" rev="0"/>
            </a:lightRig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27653" name="TextBox 1"/>
          <p:cNvSpPr txBox="1">
            <a:spLocks noChangeArrowheads="1"/>
          </p:cNvSpPr>
          <p:nvPr/>
        </p:nvSpPr>
        <p:spPr bwMode="auto">
          <a:xfrm>
            <a:off x="4440238" y="1052513"/>
            <a:ext cx="3975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400" b="1"/>
              <a:t>3. Chemical processing</a:t>
            </a:r>
            <a:endParaRPr lang="zh-CN" altLang="en-US" sz="2400" b="1"/>
          </a:p>
        </p:txBody>
      </p:sp>
      <p:sp>
        <p:nvSpPr>
          <p:cNvPr id="27654" name="TextBox 3"/>
          <p:cNvSpPr txBox="1">
            <a:spLocks noChangeArrowheads="1"/>
          </p:cNvSpPr>
          <p:nvPr/>
        </p:nvSpPr>
        <p:spPr bwMode="auto">
          <a:xfrm>
            <a:off x="1198563" y="2098675"/>
            <a:ext cx="17287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3) Ozone</a:t>
            </a:r>
            <a:endParaRPr lang="en-US" altLang="zh-CN" b="1">
              <a:solidFill>
                <a:srgbClr val="C00000"/>
              </a:solidFill>
            </a:endParaRPr>
          </a:p>
        </p:txBody>
      </p:sp>
      <p:sp>
        <p:nvSpPr>
          <p:cNvPr id="27655" name="TextBox 10"/>
          <p:cNvSpPr txBox="1">
            <a:spLocks noChangeArrowheads="1"/>
          </p:cNvSpPr>
          <p:nvPr/>
        </p:nvSpPr>
        <p:spPr bwMode="auto">
          <a:xfrm>
            <a:off x="1411288" y="3082925"/>
            <a:ext cx="8932862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/>
              <a:t>Ozone, also called triatomic oxygen, is a </a:t>
            </a:r>
            <a:r>
              <a:rPr lang="en-US" altLang="zh-CN" b="1"/>
              <a:t>powerful</a:t>
            </a:r>
            <a:r>
              <a:rPr lang="en-US" altLang="zh-CN"/>
              <a:t> </a:t>
            </a:r>
            <a:r>
              <a:rPr lang="en-US" altLang="zh-CN" b="1"/>
              <a:t>antimicrobial agent</a:t>
            </a:r>
            <a:r>
              <a:rPr lang="en-US" altLang="zh-CN"/>
              <a:t> to extend shelf-life of  food. Due to the </a:t>
            </a:r>
            <a:r>
              <a:rPr lang="en-US" altLang="zh-CN" b="1"/>
              <a:t>strong oxidation capacity</a:t>
            </a:r>
            <a:r>
              <a:rPr lang="en-US" altLang="zh-CN"/>
              <a:t>, ozone inactivates microorganisms rapidly after reacting with intercellular enzymes and cell components.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911424" y="1700809"/>
            <a:ext cx="10441160" cy="360039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innerShdw blurRad="241300" dir="8400000">
              <a:schemeClr val="bg1">
                <a:lumMod val="75000"/>
              </a:schemeClr>
            </a:innerShdw>
          </a:effectLst>
          <a:scene3d>
            <a:camera prst="orthographicFront"/>
            <a:lightRig rig="threePt" dir="t">
              <a:rot lat="0" lon="0" rev="0"/>
            </a:lightRig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352925" y="950913"/>
            <a:ext cx="41195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400" b="1"/>
              <a:t>3. Chemical processing</a:t>
            </a:r>
            <a:endParaRPr lang="zh-CN" altLang="en-US" sz="2400" b="1"/>
          </a:p>
        </p:txBody>
      </p:sp>
      <p:sp>
        <p:nvSpPr>
          <p:cNvPr id="28678" name="TextBox 3"/>
          <p:cNvSpPr txBox="1">
            <a:spLocks noChangeArrowheads="1"/>
          </p:cNvSpPr>
          <p:nvPr/>
        </p:nvSpPr>
        <p:spPr bwMode="auto">
          <a:xfrm>
            <a:off x="1271588" y="2174875"/>
            <a:ext cx="37449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4) Electrolyzed water</a:t>
            </a:r>
            <a:endParaRPr lang="en-US" altLang="zh-CN" b="1">
              <a:solidFill>
                <a:srgbClr val="C00000"/>
              </a:solidFill>
            </a:endParaRPr>
          </a:p>
        </p:txBody>
      </p:sp>
      <p:sp>
        <p:nvSpPr>
          <p:cNvPr id="28679" name="TextBox 10"/>
          <p:cNvSpPr txBox="1">
            <a:spLocks noChangeArrowheads="1"/>
          </p:cNvSpPr>
          <p:nvPr/>
        </p:nvSpPr>
        <p:spPr bwMode="auto">
          <a:xfrm>
            <a:off x="1558925" y="3030538"/>
            <a:ext cx="8932863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20000"/>
              </a:spcBef>
              <a:buFontTx/>
              <a:buNone/>
            </a:pPr>
            <a:r>
              <a:rPr lang="en-US" altLang="zh-CN"/>
              <a:t>Electrolyzed water (EW) is another promising disinfectant generated by </a:t>
            </a:r>
            <a:r>
              <a:rPr lang="en-US" altLang="zh-CN" b="1"/>
              <a:t>electrolysis of a salt solution</a:t>
            </a:r>
            <a:r>
              <a:rPr lang="en-US" altLang="zh-CN"/>
              <a:t>. Compared to other disinfectants, EW treatment </a:t>
            </a:r>
            <a:r>
              <a:rPr lang="en-US" altLang="zh-CN" b="1"/>
              <a:t>has less aggressive corrosion </a:t>
            </a:r>
            <a:r>
              <a:rPr lang="en-US" altLang="zh-CN"/>
              <a:t>on food quality</a:t>
            </a:r>
            <a:r>
              <a:rPr lang="en-US" altLang="zh-CN" b="1"/>
              <a:t>.</a:t>
            </a:r>
            <a:r>
              <a:rPr lang="en-US" altLang="zh-CN"/>
              <a:t> The use of </a:t>
            </a:r>
            <a:r>
              <a:rPr lang="en-US" altLang="zh-CN" b="1"/>
              <a:t>25 mg L−1 EW </a:t>
            </a:r>
            <a:r>
              <a:rPr lang="en-US" altLang="zh-CN"/>
              <a:t>had the best performance in maintaining mushrooms </a:t>
            </a:r>
            <a:r>
              <a:rPr lang="en-US" altLang="zh-CN" b="1"/>
              <a:t>whiteness index and texture, and diminishing weight loss.</a:t>
            </a:r>
            <a:endParaRPr lang="zh-CN" altLang="en-US" b="1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695400" y="1556792"/>
            <a:ext cx="10873208" cy="45487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innerShdw blurRad="241300" dir="8400000">
              <a:schemeClr val="bg1">
                <a:lumMod val="75000"/>
              </a:schemeClr>
            </a:innerShdw>
          </a:effectLst>
          <a:scene3d>
            <a:camera prst="orthographicFront"/>
            <a:lightRig rig="threePt" dir="t">
              <a:rot lat="0" lon="0" rev="0"/>
            </a:lightRig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29701" name="TextBox 1"/>
          <p:cNvSpPr txBox="1">
            <a:spLocks noChangeArrowheads="1"/>
          </p:cNvSpPr>
          <p:nvPr/>
        </p:nvSpPr>
        <p:spPr bwMode="auto">
          <a:xfrm>
            <a:off x="4008438" y="908050"/>
            <a:ext cx="4406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Challenges and future trends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9702" name="TextBox 1"/>
          <p:cNvSpPr txBox="1">
            <a:spLocks noChangeArrowheads="1"/>
          </p:cNvSpPr>
          <p:nvPr/>
        </p:nvSpPr>
        <p:spPr bwMode="auto">
          <a:xfrm>
            <a:off x="6484938" y="1951038"/>
            <a:ext cx="4105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/>
              <a:t>Texture changes and discolouration</a:t>
            </a:r>
            <a:endParaRPr lang="zh-CN" altLang="en-US"/>
          </a:p>
        </p:txBody>
      </p:sp>
      <p:sp>
        <p:nvSpPr>
          <p:cNvPr id="29703" name="TextBox 3"/>
          <p:cNvSpPr txBox="1">
            <a:spLocks noChangeArrowheads="1"/>
          </p:cNvSpPr>
          <p:nvPr/>
        </p:nvSpPr>
        <p:spPr bwMode="auto">
          <a:xfrm>
            <a:off x="1992313" y="2454275"/>
            <a:ext cx="18716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/>
              <a:t>Vacuum cooling</a:t>
            </a:r>
            <a:endParaRPr lang="zh-CN" altLang="en-US"/>
          </a:p>
        </p:txBody>
      </p:sp>
      <p:sp>
        <p:nvSpPr>
          <p:cNvPr id="29704" name="TextBox 4"/>
          <p:cNvSpPr txBox="1">
            <a:spLocks noChangeArrowheads="1"/>
          </p:cNvSpPr>
          <p:nvPr/>
        </p:nvSpPr>
        <p:spPr bwMode="auto">
          <a:xfrm>
            <a:off x="6484938" y="2454275"/>
            <a:ext cx="194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/>
              <a:t>High capital cost</a:t>
            </a:r>
            <a:endParaRPr lang="zh-CN" altLang="en-US"/>
          </a:p>
        </p:txBody>
      </p:sp>
      <p:sp>
        <p:nvSpPr>
          <p:cNvPr id="29705" name="TextBox 5"/>
          <p:cNvSpPr txBox="1">
            <a:spLocks noChangeArrowheads="1"/>
          </p:cNvSpPr>
          <p:nvPr/>
        </p:nvSpPr>
        <p:spPr bwMode="auto">
          <a:xfrm>
            <a:off x="1992313" y="2987675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/>
              <a:t>Irradiation</a:t>
            </a:r>
            <a:endParaRPr lang="zh-CN" altLang="en-US"/>
          </a:p>
        </p:txBody>
      </p:sp>
      <p:sp>
        <p:nvSpPr>
          <p:cNvPr id="29706" name="TextBox 6"/>
          <p:cNvSpPr txBox="1">
            <a:spLocks noChangeArrowheads="1"/>
          </p:cNvSpPr>
          <p:nvPr/>
        </p:nvSpPr>
        <p:spPr bwMode="auto">
          <a:xfrm>
            <a:off x="6484938" y="2959100"/>
            <a:ext cx="194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/>
              <a:t>Specified range</a:t>
            </a:r>
            <a:endParaRPr lang="zh-CN" altLang="en-US"/>
          </a:p>
        </p:txBody>
      </p:sp>
      <p:sp>
        <p:nvSpPr>
          <p:cNvPr id="29707" name="TextBox 7"/>
          <p:cNvSpPr txBox="1">
            <a:spLocks noChangeArrowheads="1"/>
          </p:cNvSpPr>
          <p:nvPr/>
        </p:nvSpPr>
        <p:spPr bwMode="auto">
          <a:xfrm>
            <a:off x="1995488" y="1957388"/>
            <a:ext cx="1008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/>
              <a:t>Drying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863975" y="2136775"/>
            <a:ext cx="2378075" cy="635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863975" y="3138488"/>
            <a:ext cx="2378075" cy="635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863975" y="2647950"/>
            <a:ext cx="2378075" cy="4763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1123950" y="4652963"/>
            <a:ext cx="10023475" cy="949325"/>
            <a:chOff x="1004131" y="4638738"/>
            <a:chExt cx="10023571" cy="949706"/>
          </a:xfrm>
        </p:grpSpPr>
        <p:sp>
          <p:nvSpPr>
            <p:cNvPr id="12" name="圆角矩形 11"/>
            <p:cNvSpPr/>
            <p:nvPr/>
          </p:nvSpPr>
          <p:spPr>
            <a:xfrm>
              <a:off x="1004131" y="4638738"/>
              <a:ext cx="10009284" cy="922707"/>
            </a:xfrm>
            <a:prstGeom prst="roundRect">
              <a:avLst/>
            </a:prstGeom>
            <a:solidFill>
              <a:srgbClr val="9999FF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/>
            </a:p>
          </p:txBody>
        </p:sp>
        <p:sp>
          <p:nvSpPr>
            <p:cNvPr id="29716" name="TextBox 10"/>
            <p:cNvSpPr txBox="1">
              <a:spLocks noChangeArrowheads="1"/>
            </p:cNvSpPr>
            <p:nvPr/>
          </p:nvSpPr>
          <p:spPr bwMode="auto">
            <a:xfrm>
              <a:off x="1185525" y="4665114"/>
              <a:ext cx="9842177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altLang="zh-CN"/>
                <a:t>The application of some </a:t>
              </a:r>
              <a:r>
                <a:rPr lang="en-US" altLang="zh-CN" b="1"/>
                <a:t>novel techniques </a:t>
              </a:r>
              <a:r>
                <a:rPr lang="en-US" altLang="zh-CN"/>
                <a:t>and </a:t>
              </a:r>
              <a:r>
                <a:rPr lang="en-US" altLang="zh-CN" b="1">
                  <a:solidFill>
                    <a:srgbClr val="00B050"/>
                  </a:solidFill>
                </a:rPr>
                <a:t>the combination </a:t>
              </a:r>
              <a:r>
                <a:rPr lang="en-US" altLang="zh-CN"/>
                <a:t>of </a:t>
              </a:r>
              <a:r>
                <a:rPr lang="en-US" altLang="zh-CN" b="1"/>
                <a:t>different techniques</a:t>
              </a:r>
              <a:r>
                <a:rPr lang="en-US" altLang="zh-CN"/>
                <a:t> with a </a:t>
              </a:r>
              <a:r>
                <a:rPr lang="en-US" altLang="zh-CN" b="1"/>
                <a:t>low capital cost </a:t>
              </a:r>
              <a:r>
                <a:rPr lang="en-US" altLang="zh-CN"/>
                <a:t>or </a:t>
              </a:r>
              <a:r>
                <a:rPr lang="en-US" altLang="zh-CN" b="1"/>
                <a:t>less processing time </a:t>
              </a:r>
              <a:r>
                <a:rPr lang="en-US" altLang="zh-CN"/>
                <a:t>should be encouraged to further enhance mushrooms postharvest quality.</a:t>
              </a:r>
              <a:endParaRPr lang="zh-CN" altLang="en-US"/>
            </a:p>
          </p:txBody>
        </p:sp>
      </p:grpSp>
      <p:sp>
        <p:nvSpPr>
          <p:cNvPr id="29712" name="TextBox 5"/>
          <p:cNvSpPr txBox="1">
            <a:spLocks noChangeArrowheads="1"/>
          </p:cNvSpPr>
          <p:nvPr/>
        </p:nvSpPr>
        <p:spPr bwMode="auto">
          <a:xfrm>
            <a:off x="1992313" y="3492500"/>
            <a:ext cx="1295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/>
              <a:t>Packaging</a:t>
            </a:r>
            <a:endParaRPr lang="zh-CN" altLang="en-US"/>
          </a:p>
        </p:txBody>
      </p:sp>
      <p:sp>
        <p:nvSpPr>
          <p:cNvPr id="29713" name="TextBox 6"/>
          <p:cNvSpPr txBox="1">
            <a:spLocks noChangeArrowheads="1"/>
          </p:cNvSpPr>
          <p:nvPr/>
        </p:nvSpPr>
        <p:spPr bwMode="auto">
          <a:xfrm>
            <a:off x="6484938" y="3463925"/>
            <a:ext cx="25638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/>
              <a:t>Packaging materials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863975" y="3643313"/>
            <a:ext cx="2378075" cy="635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组合 3"/>
          <p:cNvGrpSpPr>
            <a:grpSpLocks/>
          </p:cNvGrpSpPr>
          <p:nvPr/>
        </p:nvGrpSpPr>
        <p:grpSpPr bwMode="auto">
          <a:xfrm>
            <a:off x="1271588" y="2743200"/>
            <a:ext cx="9963150" cy="1522413"/>
            <a:chOff x="1047751" y="2743200"/>
            <a:chExt cx="10664406" cy="1522413"/>
          </a:xfrm>
        </p:grpSpPr>
        <p:sp>
          <p:nvSpPr>
            <p:cNvPr id="7" name="平行四边形 6"/>
            <p:cNvSpPr/>
            <p:nvPr/>
          </p:nvSpPr>
          <p:spPr>
            <a:xfrm>
              <a:off x="1047751" y="2765425"/>
              <a:ext cx="1673747" cy="1185863"/>
            </a:xfrm>
            <a:custGeom>
              <a:avLst/>
              <a:gdLst>
                <a:gd name="connsiteX0" fmla="*/ 0 w 1080120"/>
                <a:gd name="connsiteY0" fmla="*/ 1053681 h 1053681"/>
                <a:gd name="connsiteX1" fmla="*/ 263420 w 1080120"/>
                <a:gd name="connsiteY1" fmla="*/ 0 h 1053681"/>
                <a:gd name="connsiteX2" fmla="*/ 1080120 w 1080120"/>
                <a:gd name="connsiteY2" fmla="*/ 0 h 1053681"/>
                <a:gd name="connsiteX3" fmla="*/ 816700 w 1080120"/>
                <a:gd name="connsiteY3" fmla="*/ 1053681 h 1053681"/>
                <a:gd name="connsiteX4" fmla="*/ 0 w 1080120"/>
                <a:gd name="connsiteY4" fmla="*/ 1053681 h 1053681"/>
                <a:gd name="connsiteX0-1" fmla="*/ 0 w 1080120"/>
                <a:gd name="connsiteY0-2" fmla="*/ 1068195 h 1068195"/>
                <a:gd name="connsiteX1-3" fmla="*/ 365020 w 1080120"/>
                <a:gd name="connsiteY1-4" fmla="*/ 0 h 1068195"/>
                <a:gd name="connsiteX2-5" fmla="*/ 1080120 w 1080120"/>
                <a:gd name="connsiteY2-6" fmla="*/ 14514 h 1068195"/>
                <a:gd name="connsiteX3-7" fmla="*/ 816700 w 1080120"/>
                <a:gd name="connsiteY3-8" fmla="*/ 1068195 h 1068195"/>
                <a:gd name="connsiteX4-9" fmla="*/ 0 w 1080120"/>
                <a:gd name="connsiteY4-10" fmla="*/ 1068195 h 1068195"/>
                <a:gd name="connsiteX0-11" fmla="*/ 0 w 1196234"/>
                <a:gd name="connsiteY0-12" fmla="*/ 1082710 h 1082710"/>
                <a:gd name="connsiteX1-13" fmla="*/ 365020 w 1196234"/>
                <a:gd name="connsiteY1-14" fmla="*/ 14515 h 1082710"/>
                <a:gd name="connsiteX2-15" fmla="*/ 1196234 w 1196234"/>
                <a:gd name="connsiteY2-16" fmla="*/ 0 h 1082710"/>
                <a:gd name="connsiteX3-17" fmla="*/ 816700 w 1196234"/>
                <a:gd name="connsiteY3-18" fmla="*/ 1082710 h 1082710"/>
                <a:gd name="connsiteX4-19" fmla="*/ 0 w 1196234"/>
                <a:gd name="connsiteY4-20" fmla="*/ 1082710 h 10827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96234" h="1082710">
                  <a:moveTo>
                    <a:pt x="0" y="1082710"/>
                  </a:moveTo>
                  <a:lnTo>
                    <a:pt x="365020" y="14515"/>
                  </a:lnTo>
                  <a:lnTo>
                    <a:pt x="1196234" y="0"/>
                  </a:lnTo>
                  <a:lnTo>
                    <a:pt x="816700" y="1082710"/>
                  </a:lnTo>
                  <a:lnTo>
                    <a:pt x="0" y="1082710"/>
                  </a:lnTo>
                  <a:close/>
                </a:path>
              </a:pathLst>
            </a:custGeom>
            <a:solidFill>
              <a:srgbClr val="008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5400" b="1" noProof="1"/>
                <a:t>04</a:t>
              </a:r>
              <a:endParaRPr lang="zh-CN" altLang="en-US" sz="5400" b="1" noProof="1"/>
            </a:p>
          </p:txBody>
        </p:sp>
        <p:grpSp>
          <p:nvGrpSpPr>
            <p:cNvPr id="30724" name="组合 1"/>
            <p:cNvGrpSpPr>
              <a:grpSpLocks/>
            </p:cNvGrpSpPr>
            <p:nvPr/>
          </p:nvGrpSpPr>
          <p:grpSpPr bwMode="auto">
            <a:xfrm>
              <a:off x="1558925" y="2743200"/>
              <a:ext cx="10153232" cy="1371091"/>
              <a:chOff x="1558925" y="2743200"/>
              <a:chExt cx="10153232" cy="1371091"/>
            </a:xfrm>
          </p:grpSpPr>
          <p:grpSp>
            <p:nvGrpSpPr>
              <p:cNvPr id="30730" name="组合 1"/>
              <p:cNvGrpSpPr>
                <a:grpSpLocks/>
              </p:cNvGrpSpPr>
              <p:nvPr/>
            </p:nvGrpSpPr>
            <p:grpSpPr bwMode="auto">
              <a:xfrm>
                <a:off x="1558925" y="2743200"/>
                <a:ext cx="9361488" cy="404813"/>
                <a:chOff x="1763689" y="1700809"/>
                <a:chExt cx="5560050" cy="369840"/>
              </a:xfrm>
            </p:grpSpPr>
            <p:pic>
              <p:nvPicPr>
                <p:cNvPr id="30732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0800000">
                  <a:off x="1763689" y="1733236"/>
                  <a:ext cx="5560050" cy="337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0" name="矩形 59"/>
                <p:cNvSpPr/>
                <p:nvPr/>
              </p:nvSpPr>
              <p:spPr>
                <a:xfrm rot="10800000">
                  <a:off x="2224491" y="1700809"/>
                  <a:ext cx="4547156" cy="43511"/>
                </a:xfrm>
                <a:prstGeom prst="rect">
                  <a:avLst/>
                </a:prstGeom>
                <a:gradFill>
                  <a:gsLst>
                    <a:gs pos="49628">
                      <a:schemeClr val="bg1">
                        <a:lumMod val="50000"/>
                      </a:schemeClr>
                    </a:gs>
                    <a:gs pos="2000">
                      <a:sysClr val="window" lastClr="FFFFFF">
                        <a:alpha val="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10800000" scaled="1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>
                    <a:defRPr/>
                  </a:pPr>
                  <a:endParaRPr lang="zh-CN" altLang="en-US" sz="1350" kern="0" noProof="1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8443" name="TextBox 7"/>
              <p:cNvSpPr txBox="1">
                <a:spLocks noChangeArrowheads="1"/>
              </p:cNvSpPr>
              <p:nvPr/>
            </p:nvSpPr>
            <p:spPr bwMode="auto">
              <a:xfrm>
                <a:off x="2752084" y="3036888"/>
                <a:ext cx="8960073" cy="1077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3200" b="1" dirty="0">
                    <a:solidFill>
                      <a:srgbClr val="808080"/>
                    </a:solidFill>
                    <a:latin typeface="微软雅黑" pitchFamily="34" charset="-122"/>
                    <a:ea typeface="微软雅黑" pitchFamily="34" charset="-122"/>
                    <a:sym typeface="宋体" pitchFamily="2" charset="-122"/>
                  </a:rPr>
                  <a:t> </a:t>
                </a:r>
                <a:r>
                  <a:rPr lang="en-US" altLang="zh-CN" sz="3200" b="1" dirty="0">
                    <a:solidFill>
                      <a:schemeClr val="accent2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Some recent researches we are doing</a:t>
                </a:r>
                <a:endParaRPr lang="zh-CN" altLang="en-US" sz="3200" b="1" dirty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buFontTx/>
                  <a:buNone/>
                  <a:defRPr/>
                </a:pPr>
                <a:endParaRPr lang="en-US" altLang="zh-CN" sz="3200" b="1" dirty="0">
                  <a:solidFill>
                    <a:srgbClr val="808080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endParaRPr>
              </a:p>
            </p:txBody>
          </p:sp>
        </p:grpSp>
        <p:grpSp>
          <p:nvGrpSpPr>
            <p:cNvPr id="30725" name="组合 26"/>
            <p:cNvGrpSpPr>
              <a:grpSpLocks/>
            </p:cNvGrpSpPr>
            <p:nvPr/>
          </p:nvGrpSpPr>
          <p:grpSpPr bwMode="auto">
            <a:xfrm>
              <a:off x="1055688" y="3860800"/>
              <a:ext cx="9864725" cy="404813"/>
              <a:chOff x="1763689" y="1700809"/>
              <a:chExt cx="5560050" cy="369840"/>
            </a:xfrm>
          </p:grpSpPr>
          <p:pic>
            <p:nvPicPr>
              <p:cNvPr id="30726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0800000">
                <a:off x="1763689" y="1733236"/>
                <a:ext cx="5560050" cy="337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" name="矩形 28"/>
              <p:cNvSpPr/>
              <p:nvPr/>
            </p:nvSpPr>
            <p:spPr>
              <a:xfrm rot="10800000">
                <a:off x="2224491" y="1700809"/>
                <a:ext cx="4547156" cy="43511"/>
              </a:xfrm>
              <a:prstGeom prst="rect">
                <a:avLst/>
              </a:prstGeom>
              <a:gradFill>
                <a:gsLst>
                  <a:gs pos="49628">
                    <a:schemeClr val="bg1">
                      <a:lumMod val="50000"/>
                    </a:schemeClr>
                  </a:gs>
                  <a:gs pos="2000">
                    <a:sysClr val="window" lastClr="FFFFFF">
                      <a:alpha val="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108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 kern="0" noProof="1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911424" y="1340768"/>
            <a:ext cx="10441160" cy="43204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innerShdw blurRad="241300" dir="8400000">
              <a:schemeClr val="bg1">
                <a:lumMod val="75000"/>
              </a:schemeClr>
            </a:innerShdw>
          </a:effectLst>
          <a:scene3d>
            <a:camera prst="orthographicFront"/>
            <a:lightRig rig="threePt" dir="t">
              <a:rot lat="0" lon="0" rev="0"/>
            </a:lightRig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28678" name="TextBox 3"/>
          <p:cNvSpPr txBox="1">
            <a:spLocks noChangeArrowheads="1"/>
          </p:cNvSpPr>
          <p:nvPr/>
        </p:nvSpPr>
        <p:spPr bwMode="auto">
          <a:xfrm>
            <a:off x="1343025" y="1484313"/>
            <a:ext cx="9577388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2060"/>
                </a:solidFill>
              </a:rPr>
              <a:t>(1) Effects of </a:t>
            </a:r>
            <a:r>
              <a:rPr lang="en-US" altLang="zh-CN" sz="2400" b="1">
                <a:solidFill>
                  <a:srgbClr val="C00000"/>
                </a:solidFill>
              </a:rPr>
              <a:t>1-MCP treatment </a:t>
            </a:r>
            <a:r>
              <a:rPr lang="en-US" altLang="zh-CN" sz="2400" b="1">
                <a:solidFill>
                  <a:srgbClr val="002060"/>
                </a:solidFill>
              </a:rPr>
              <a:t>on quality of mushrooms during storage or shelf life</a:t>
            </a: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2060"/>
                </a:solidFill>
              </a:rPr>
              <a:t>(2) Effects of </a:t>
            </a:r>
            <a:r>
              <a:rPr lang="en-US" altLang="zh-CN" sz="2400" b="1">
                <a:solidFill>
                  <a:srgbClr val="C00000"/>
                </a:solidFill>
              </a:rPr>
              <a:t>different MAPs </a:t>
            </a:r>
            <a:r>
              <a:rPr lang="en-US" altLang="zh-CN" sz="2400" b="1">
                <a:solidFill>
                  <a:srgbClr val="002060"/>
                </a:solidFill>
              </a:rPr>
              <a:t>on quality of button mushrooms (</a:t>
            </a:r>
            <a:r>
              <a:rPr lang="en-US" altLang="zh-CN" sz="2400" b="1" i="1">
                <a:solidFill>
                  <a:srgbClr val="002060"/>
                </a:solidFill>
              </a:rPr>
              <a:t>Agaricus bisporus</a:t>
            </a:r>
            <a:r>
              <a:rPr lang="en-US" altLang="zh-CN" sz="2400" b="1">
                <a:solidFill>
                  <a:srgbClr val="002060"/>
                </a:solidFill>
              </a:rPr>
              <a:t>) during storage or shelf life</a:t>
            </a: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2060"/>
                </a:solidFill>
              </a:rPr>
              <a:t>(3) Effects of </a:t>
            </a:r>
            <a:r>
              <a:rPr lang="en-US" altLang="zh-CN" sz="2400" b="1">
                <a:solidFill>
                  <a:srgbClr val="C00000"/>
                </a:solidFill>
              </a:rPr>
              <a:t>short-term anaerobic treatment </a:t>
            </a:r>
            <a:r>
              <a:rPr lang="en-US" altLang="zh-CN" sz="2400" b="1">
                <a:solidFill>
                  <a:srgbClr val="002060"/>
                </a:solidFill>
              </a:rPr>
              <a:t>on quality of fruits during storage or shelf life</a:t>
            </a: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2060"/>
                </a:solidFill>
              </a:rPr>
              <a:t>(4) Quality changes of mushrooms under </a:t>
            </a:r>
            <a:r>
              <a:rPr lang="en-US" altLang="zh-CN" sz="2400" b="1">
                <a:solidFill>
                  <a:srgbClr val="C00000"/>
                </a:solidFill>
              </a:rPr>
              <a:t>vibration stress</a:t>
            </a:r>
            <a:endParaRPr lang="en-US" altLang="zh-CN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135188" y="3644900"/>
            <a:ext cx="3600450" cy="29527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123" name="Picture 11"/>
          <p:cNvPicPr>
            <a:picLocks noChangeAspect="1" noChangeArrowheads="1"/>
          </p:cNvPicPr>
          <p:nvPr/>
        </p:nvPicPr>
        <p:blipFill>
          <a:blip r:embed="rId2" cstate="print"/>
          <a:srcRect l="13464" t="5273" r="3818" b="5061"/>
          <a:stretch>
            <a:fillRect/>
          </a:stretch>
        </p:blipFill>
        <p:spPr bwMode="auto">
          <a:xfrm>
            <a:off x="2566988" y="4005263"/>
            <a:ext cx="2808287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11" descr="https://timgsa.baidu.com/timg?image&amp;quality=80&amp;size=b9999_10000&amp;sec=1570086421&amp;di=ac527123c19643a106933bf3ad5a963a&amp;imgtype=jpg&amp;er=1&amp;src=http%3A%2F%2Fimg.yzcdn.cn%2Fupload_files%2F2017%2F09%2F09%2FFsQOb7Mubkk9HNflJ5-rNZGJ7oQx.jpg%3FimageView2%2F2%2Fw%2F580%2Fh%2F580%2Fq%2F75%2Fformat%2Fjpg"/>
          <p:cNvPicPr>
            <a:picLocks noChangeAspect="1" noChangeArrowheads="1"/>
          </p:cNvPicPr>
          <p:nvPr/>
        </p:nvPicPr>
        <p:blipFill>
          <a:blip r:embed="rId3" cstate="print"/>
          <a:srcRect l="7822" t="13393" r="7455" b="13686"/>
          <a:stretch>
            <a:fillRect/>
          </a:stretch>
        </p:blipFill>
        <p:spPr bwMode="auto">
          <a:xfrm>
            <a:off x="982663" y="1557338"/>
            <a:ext cx="2736850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15" descr="https://timgsa.baidu.com/timg?image&amp;quality=80&amp;size=b9999_10000&amp;sec=1569491865821&amp;di=5a229666a4805440f84cf5135e7433f6&amp;imgtype=jpg&amp;src=http%3A%2F%2F5b0988e595225.cdn.sohucs.com%2Fimages%2F20181106%2F0f5fbf71f4eb4ee8a548b013b48bb158.jpeg"/>
          <p:cNvPicPr>
            <a:picLocks noChangeAspect="1" noChangeArrowheads="1"/>
          </p:cNvPicPr>
          <p:nvPr/>
        </p:nvPicPr>
        <p:blipFill>
          <a:blip r:embed="rId4" cstate="print"/>
          <a:srcRect l="5904" t="14027" r="3931" b="13223"/>
          <a:stretch>
            <a:fillRect/>
          </a:stretch>
        </p:blipFill>
        <p:spPr bwMode="auto">
          <a:xfrm>
            <a:off x="6311900" y="3789363"/>
            <a:ext cx="2686050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17" descr="https://timgsa.baidu.com/timg?image&amp;quality=80&amp;size=b9999_10000&amp;sec=1569492205531&amp;di=53c340aa93091fdeb1a0b42e33e40b85&amp;imgtype=0&amp;src=http%3A%2F%2Fm.360buyimg.com%2Fn12%2Fjfs%2Ft2740%2F323%2F107446215%2F246455%2Ffa572cdb%2F57032267N98fd8443.jpg%2521q70.jpg"/>
          <p:cNvPicPr>
            <a:picLocks noChangeAspect="1" noChangeArrowheads="1"/>
          </p:cNvPicPr>
          <p:nvPr/>
        </p:nvPicPr>
        <p:blipFill>
          <a:blip r:embed="rId5" cstate="print"/>
          <a:srcRect l="4854" t="7281" r="5344"/>
          <a:stretch>
            <a:fillRect/>
          </a:stretch>
        </p:blipFill>
        <p:spPr bwMode="auto">
          <a:xfrm>
            <a:off x="9048750" y="1125538"/>
            <a:ext cx="2376488" cy="245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图片 14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11675" y="1125538"/>
            <a:ext cx="343535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图片 2" descr="24969966_084645483034_2"/>
          <p:cNvPicPr>
            <a:picLocks noChangeAspect="1" noChangeArrowheads="1"/>
          </p:cNvPicPr>
          <p:nvPr/>
        </p:nvPicPr>
        <p:blipFill>
          <a:blip r:embed="rId2" cstate="print"/>
          <a:srcRect l="-2184" t="2498" r="2184" b="5176"/>
          <a:stretch>
            <a:fillRect/>
          </a:stretch>
        </p:blipFill>
        <p:spPr bwMode="auto">
          <a:xfrm>
            <a:off x="1774825" y="1916113"/>
            <a:ext cx="3743325" cy="273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文本框 7"/>
          <p:cNvSpPr txBox="1">
            <a:spLocks noChangeArrowheads="1"/>
          </p:cNvSpPr>
          <p:nvPr/>
        </p:nvSpPr>
        <p:spPr bwMode="auto">
          <a:xfrm>
            <a:off x="6383338" y="4797425"/>
            <a:ext cx="29527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孙炳新  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15566030901 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3338" y="1700213"/>
            <a:ext cx="3097212" cy="309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文本框 7"/>
          <p:cNvSpPr txBox="1">
            <a:spLocks noChangeArrowheads="1"/>
          </p:cNvSpPr>
          <p:nvPr/>
        </p:nvSpPr>
        <p:spPr bwMode="auto">
          <a:xfrm>
            <a:off x="2424113" y="4921250"/>
            <a:ext cx="29511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Thank you!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rgbClr val="8064A2">
                <a:shade val="45000"/>
                <a:satMod val="135000"/>
              </a:srgbClr>
              <a:prstClr val="white"/>
            </a:duotone>
            <a:extLst>
              <a:ext uri="{BEBA8EAE-BF5A-486C-A8C5-ECC9F3942E4B}"/>
            </a:extLst>
          </a:blip>
          <a:stretch>
            <a:fillRect/>
          </a:stretch>
        </p:blipFill>
        <p:spPr>
          <a:xfrm>
            <a:off x="6047748" y="1628800"/>
            <a:ext cx="5736884" cy="34563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rgbClr val="9BBB59">
                <a:shade val="45000"/>
                <a:satMod val="135000"/>
              </a:srgbClr>
              <a:prstClr val="white"/>
            </a:duotone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359115" y="1628800"/>
            <a:ext cx="5736885" cy="345638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/>
            </a:extLst>
          </p:cNvPr>
          <p:cNvSpPr/>
          <p:nvPr/>
        </p:nvSpPr>
        <p:spPr>
          <a:xfrm>
            <a:off x="6527800" y="5300663"/>
            <a:ext cx="4346575" cy="585787"/>
          </a:xfrm>
          <a:prstGeom prst="rect">
            <a:avLst/>
          </a:prstGeom>
          <a:ln w="19050">
            <a:noFill/>
            <a:prstDash val="sysDot"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1" kern="0" dirty="0">
                <a:solidFill>
                  <a:srgbClr val="002060"/>
                </a:solidFill>
                <a:latin typeface="Helvetica Neue"/>
              </a:rPr>
              <a:t>Domestic production from 2010 to 2017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1" kern="0" dirty="0">
                <a:solidFill>
                  <a:srgbClr val="002060"/>
                </a:solidFill>
                <a:latin typeface="Helvetica Neue"/>
              </a:rPr>
              <a:t>2010-2017</a:t>
            </a:r>
            <a:r>
              <a:rPr lang="zh-CN" altLang="en-US" sz="1600" b="1" kern="0" dirty="0">
                <a:solidFill>
                  <a:srgbClr val="002060"/>
                </a:solidFill>
                <a:latin typeface="Helvetica Neue"/>
              </a:rPr>
              <a:t>年国内食用菌产量</a:t>
            </a:r>
            <a:endParaRPr lang="zh-CN" altLang="en-US" sz="1600" b="1" kern="0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11" name="矩形 10">
            <a:extLst>
              <a:ext uri="{FF2B5EF4-FFF2-40B4-BE49-F238E27FC236}"/>
            </a:extLst>
          </p:cNvPr>
          <p:cNvSpPr/>
          <p:nvPr/>
        </p:nvSpPr>
        <p:spPr>
          <a:xfrm>
            <a:off x="1419225" y="5300663"/>
            <a:ext cx="4043363" cy="585787"/>
          </a:xfrm>
          <a:prstGeom prst="rect">
            <a:avLst/>
          </a:prstGeom>
          <a:ln w="19050">
            <a:noFill/>
            <a:prstDash val="sysDot"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1" kern="0" dirty="0">
                <a:solidFill>
                  <a:srgbClr val="002060"/>
                </a:solidFill>
                <a:latin typeface="Helvetica Neue"/>
              </a:rPr>
              <a:t>Global production from 2010 to 2017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1" kern="0" dirty="0">
                <a:solidFill>
                  <a:srgbClr val="002060"/>
                </a:solidFill>
                <a:latin typeface="Helvetica Neue"/>
              </a:rPr>
              <a:t>2010-2017</a:t>
            </a:r>
            <a:r>
              <a:rPr lang="zh-CN" altLang="en-US" sz="1600" b="1" kern="0" dirty="0">
                <a:solidFill>
                  <a:srgbClr val="002060"/>
                </a:solidFill>
                <a:latin typeface="Helvetica Neue"/>
              </a:rPr>
              <a:t>年世界食用菌产量</a:t>
            </a:r>
            <a:endParaRPr lang="zh-CN" altLang="en-US" sz="1600" b="1" kern="0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633075" y="1744663"/>
            <a:ext cx="719138" cy="504825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 w="28575">
                <a:solidFill>
                  <a:srgbClr val="0000CC"/>
                </a:solidFill>
              </a:ln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911225" y="2205038"/>
            <a:ext cx="4392613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6"/>
          <p:cNvSpPr/>
          <p:nvPr/>
        </p:nvSpPr>
        <p:spPr bwMode="auto">
          <a:xfrm>
            <a:off x="1477963" y="1905000"/>
            <a:ext cx="2728912" cy="992188"/>
          </a:xfrm>
          <a:custGeom>
            <a:avLst/>
            <a:gdLst>
              <a:gd name="connsiteX0" fmla="*/ 0 w 1080120"/>
              <a:gd name="connsiteY0" fmla="*/ 1053681 h 1053681"/>
              <a:gd name="connsiteX1" fmla="*/ 263420 w 1080120"/>
              <a:gd name="connsiteY1" fmla="*/ 0 h 1053681"/>
              <a:gd name="connsiteX2" fmla="*/ 1080120 w 1080120"/>
              <a:gd name="connsiteY2" fmla="*/ 0 h 1053681"/>
              <a:gd name="connsiteX3" fmla="*/ 816700 w 1080120"/>
              <a:gd name="connsiteY3" fmla="*/ 1053681 h 1053681"/>
              <a:gd name="connsiteX4" fmla="*/ 0 w 1080120"/>
              <a:gd name="connsiteY4" fmla="*/ 1053681 h 1053681"/>
              <a:gd name="connsiteX0-1" fmla="*/ 0 w 1080120"/>
              <a:gd name="connsiteY0-2" fmla="*/ 1068195 h 1068195"/>
              <a:gd name="connsiteX1-3" fmla="*/ 365020 w 1080120"/>
              <a:gd name="connsiteY1-4" fmla="*/ 0 h 1068195"/>
              <a:gd name="connsiteX2-5" fmla="*/ 1080120 w 1080120"/>
              <a:gd name="connsiteY2-6" fmla="*/ 14514 h 1068195"/>
              <a:gd name="connsiteX3-7" fmla="*/ 816700 w 1080120"/>
              <a:gd name="connsiteY3-8" fmla="*/ 1068195 h 1068195"/>
              <a:gd name="connsiteX4-9" fmla="*/ 0 w 1080120"/>
              <a:gd name="connsiteY4-10" fmla="*/ 1068195 h 1068195"/>
              <a:gd name="connsiteX0-11" fmla="*/ 0 w 1196234"/>
              <a:gd name="connsiteY0-12" fmla="*/ 1082710 h 1082710"/>
              <a:gd name="connsiteX1-13" fmla="*/ 365020 w 1196234"/>
              <a:gd name="connsiteY1-14" fmla="*/ 14515 h 1082710"/>
              <a:gd name="connsiteX2-15" fmla="*/ 1196234 w 1196234"/>
              <a:gd name="connsiteY2-16" fmla="*/ 0 h 1082710"/>
              <a:gd name="connsiteX3-17" fmla="*/ 816700 w 1196234"/>
              <a:gd name="connsiteY3-18" fmla="*/ 1082710 h 1082710"/>
              <a:gd name="connsiteX4-19" fmla="*/ 0 w 1196234"/>
              <a:gd name="connsiteY4-20" fmla="*/ 1082710 h 10827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96234" h="1082710">
                <a:moveTo>
                  <a:pt x="0" y="1082710"/>
                </a:moveTo>
                <a:lnTo>
                  <a:pt x="365020" y="14515"/>
                </a:lnTo>
                <a:lnTo>
                  <a:pt x="1196234" y="0"/>
                </a:lnTo>
                <a:lnTo>
                  <a:pt x="816700" y="1082710"/>
                </a:lnTo>
                <a:lnTo>
                  <a:pt x="0" y="1082710"/>
                </a:lnTo>
                <a:close/>
              </a:path>
            </a:pathLst>
          </a:custGeom>
          <a:solidFill>
            <a:srgbClr val="008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noProof="1"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grpSp>
        <p:nvGrpSpPr>
          <p:cNvPr id="7171" name="组合 9"/>
          <p:cNvGrpSpPr>
            <a:grpSpLocks/>
          </p:cNvGrpSpPr>
          <p:nvPr/>
        </p:nvGrpSpPr>
        <p:grpSpPr bwMode="auto">
          <a:xfrm>
            <a:off x="785813" y="1839913"/>
            <a:ext cx="9921875" cy="338137"/>
            <a:chOff x="1763689" y="1700809"/>
            <a:chExt cx="5560050" cy="369840"/>
          </a:xfrm>
        </p:grpSpPr>
        <p:pic>
          <p:nvPicPr>
            <p:cNvPr id="72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11" name="矩形 11"/>
            <p:cNvSpPr>
              <a:spLocks noChangeArrowheads="1"/>
            </p:cNvSpPr>
            <p:nvPr/>
          </p:nvSpPr>
          <p:spPr bwMode="auto">
            <a:xfrm rot="10800000">
              <a:off x="2224477" y="1700809"/>
              <a:ext cx="4546455" cy="43131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0"/>
                  </a:srgbClr>
                </a:gs>
                <a:gs pos="50000">
                  <a:srgbClr val="7F7F7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 scaled="1"/>
            </a:gra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defTabSz="685800">
                <a:buFontTx/>
                <a:buNone/>
              </a:pPr>
              <a:endParaRPr lang="zh-CN" altLang="en-US"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72" name="组合 12"/>
          <p:cNvGrpSpPr>
            <a:grpSpLocks/>
          </p:cNvGrpSpPr>
          <p:nvPr/>
        </p:nvGrpSpPr>
        <p:grpSpPr bwMode="auto">
          <a:xfrm>
            <a:off x="654050" y="2781300"/>
            <a:ext cx="9923463" cy="338138"/>
            <a:chOff x="1763689" y="1700809"/>
            <a:chExt cx="5560050" cy="369840"/>
          </a:xfrm>
        </p:grpSpPr>
        <p:pic>
          <p:nvPicPr>
            <p:cNvPr id="720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09" name="矩形 14"/>
            <p:cNvSpPr>
              <a:spLocks noChangeArrowheads="1"/>
            </p:cNvSpPr>
            <p:nvPr/>
          </p:nvSpPr>
          <p:spPr bwMode="auto">
            <a:xfrm rot="10800000">
              <a:off x="2224477" y="1700809"/>
              <a:ext cx="4546455" cy="43131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0"/>
                  </a:srgbClr>
                </a:gs>
                <a:gs pos="50000">
                  <a:srgbClr val="7F7F7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 scaled="1"/>
            </a:gra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defTabSz="685800">
                <a:buFontTx/>
                <a:buNone/>
              </a:pPr>
              <a:endParaRPr lang="zh-CN" altLang="en-US"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173" name="TextBox 7"/>
          <p:cNvSpPr txBox="1">
            <a:spLocks noChangeArrowheads="1"/>
          </p:cNvSpPr>
          <p:nvPr/>
        </p:nvSpPr>
        <p:spPr bwMode="auto">
          <a:xfrm>
            <a:off x="3976688" y="2135188"/>
            <a:ext cx="7340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400" b="1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Quality degradation of mushrooms</a:t>
            </a:r>
          </a:p>
        </p:txBody>
      </p:sp>
      <p:sp>
        <p:nvSpPr>
          <p:cNvPr id="20" name="平行四边形 6"/>
          <p:cNvSpPr/>
          <p:nvPr/>
        </p:nvSpPr>
        <p:spPr bwMode="auto">
          <a:xfrm>
            <a:off x="1443038" y="2860675"/>
            <a:ext cx="2728912" cy="990600"/>
          </a:xfrm>
          <a:custGeom>
            <a:avLst/>
            <a:gdLst>
              <a:gd name="connsiteX0" fmla="*/ 0 w 1080120"/>
              <a:gd name="connsiteY0" fmla="*/ 1053681 h 1053681"/>
              <a:gd name="connsiteX1" fmla="*/ 263420 w 1080120"/>
              <a:gd name="connsiteY1" fmla="*/ 0 h 1053681"/>
              <a:gd name="connsiteX2" fmla="*/ 1080120 w 1080120"/>
              <a:gd name="connsiteY2" fmla="*/ 0 h 1053681"/>
              <a:gd name="connsiteX3" fmla="*/ 816700 w 1080120"/>
              <a:gd name="connsiteY3" fmla="*/ 1053681 h 1053681"/>
              <a:gd name="connsiteX4" fmla="*/ 0 w 1080120"/>
              <a:gd name="connsiteY4" fmla="*/ 1053681 h 1053681"/>
              <a:gd name="connsiteX0-1" fmla="*/ 0 w 1080120"/>
              <a:gd name="connsiteY0-2" fmla="*/ 1068195 h 1068195"/>
              <a:gd name="connsiteX1-3" fmla="*/ 365020 w 1080120"/>
              <a:gd name="connsiteY1-4" fmla="*/ 0 h 1068195"/>
              <a:gd name="connsiteX2-5" fmla="*/ 1080120 w 1080120"/>
              <a:gd name="connsiteY2-6" fmla="*/ 14514 h 1068195"/>
              <a:gd name="connsiteX3-7" fmla="*/ 816700 w 1080120"/>
              <a:gd name="connsiteY3-8" fmla="*/ 1068195 h 1068195"/>
              <a:gd name="connsiteX4-9" fmla="*/ 0 w 1080120"/>
              <a:gd name="connsiteY4-10" fmla="*/ 1068195 h 1068195"/>
              <a:gd name="connsiteX0-11" fmla="*/ 0 w 1196234"/>
              <a:gd name="connsiteY0-12" fmla="*/ 1082710 h 1082710"/>
              <a:gd name="connsiteX1-13" fmla="*/ 365020 w 1196234"/>
              <a:gd name="connsiteY1-14" fmla="*/ 14515 h 1082710"/>
              <a:gd name="connsiteX2-15" fmla="*/ 1196234 w 1196234"/>
              <a:gd name="connsiteY2-16" fmla="*/ 0 h 1082710"/>
              <a:gd name="connsiteX3-17" fmla="*/ 816700 w 1196234"/>
              <a:gd name="connsiteY3-18" fmla="*/ 1082710 h 1082710"/>
              <a:gd name="connsiteX4-19" fmla="*/ 0 w 1196234"/>
              <a:gd name="connsiteY4-20" fmla="*/ 1082710 h 10827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96234" h="1082710">
                <a:moveTo>
                  <a:pt x="0" y="1082710"/>
                </a:moveTo>
                <a:lnTo>
                  <a:pt x="365020" y="14515"/>
                </a:lnTo>
                <a:lnTo>
                  <a:pt x="1196234" y="0"/>
                </a:lnTo>
                <a:lnTo>
                  <a:pt x="816700" y="1082710"/>
                </a:lnTo>
                <a:lnTo>
                  <a:pt x="0" y="1082710"/>
                </a:lnTo>
                <a:close/>
              </a:path>
            </a:pathLst>
          </a:custGeom>
          <a:solidFill>
            <a:srgbClr val="008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noProof="1"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grpSp>
        <p:nvGrpSpPr>
          <p:cNvPr id="7175" name="组合 20"/>
          <p:cNvGrpSpPr>
            <a:grpSpLocks/>
          </p:cNvGrpSpPr>
          <p:nvPr/>
        </p:nvGrpSpPr>
        <p:grpSpPr bwMode="auto">
          <a:xfrm>
            <a:off x="654050" y="2820988"/>
            <a:ext cx="9923463" cy="338137"/>
            <a:chOff x="1763689" y="1700809"/>
            <a:chExt cx="5560050" cy="369840"/>
          </a:xfrm>
        </p:grpSpPr>
        <p:pic>
          <p:nvPicPr>
            <p:cNvPr id="720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07" name="矩形 22"/>
            <p:cNvSpPr>
              <a:spLocks noChangeArrowheads="1"/>
            </p:cNvSpPr>
            <p:nvPr/>
          </p:nvSpPr>
          <p:spPr bwMode="auto">
            <a:xfrm rot="10800000">
              <a:off x="2224477" y="1700809"/>
              <a:ext cx="4546455" cy="43131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0"/>
                  </a:srgbClr>
                </a:gs>
                <a:gs pos="50000">
                  <a:srgbClr val="7F7F7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 scaled="1"/>
            </a:gra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defTabSz="685800">
                <a:buFontTx/>
                <a:buNone/>
              </a:pPr>
              <a:endParaRPr lang="zh-CN" altLang="en-US"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76" name="组合 23"/>
          <p:cNvGrpSpPr>
            <a:grpSpLocks/>
          </p:cNvGrpSpPr>
          <p:nvPr/>
        </p:nvGrpSpPr>
        <p:grpSpPr bwMode="auto">
          <a:xfrm>
            <a:off x="654050" y="3773488"/>
            <a:ext cx="9923463" cy="338137"/>
            <a:chOff x="1763689" y="1700809"/>
            <a:chExt cx="5560050" cy="369840"/>
          </a:xfrm>
        </p:grpSpPr>
        <p:pic>
          <p:nvPicPr>
            <p:cNvPr id="720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05" name="矩形 41"/>
            <p:cNvSpPr>
              <a:spLocks noChangeArrowheads="1"/>
            </p:cNvSpPr>
            <p:nvPr/>
          </p:nvSpPr>
          <p:spPr bwMode="auto">
            <a:xfrm rot="10800000">
              <a:off x="2224477" y="1700809"/>
              <a:ext cx="4546455" cy="43131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0"/>
                  </a:srgbClr>
                </a:gs>
                <a:gs pos="50000">
                  <a:srgbClr val="7F7F7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 scaled="1"/>
            </a:gra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defTabSz="685800">
                <a:buFontTx/>
                <a:buNone/>
              </a:pPr>
              <a:endParaRPr lang="zh-CN" altLang="en-US"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177" name="TextBox 7"/>
          <p:cNvSpPr txBox="1">
            <a:spLocks noChangeArrowheads="1"/>
          </p:cNvSpPr>
          <p:nvPr/>
        </p:nvSpPr>
        <p:spPr bwMode="auto">
          <a:xfrm>
            <a:off x="4143375" y="3119438"/>
            <a:ext cx="69929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Influential factors on mushrooms quality</a:t>
            </a:r>
            <a:endParaRPr lang="zh-CN" altLang="en-US" sz="2400" b="1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47" name="平行四边形 6"/>
          <p:cNvSpPr/>
          <p:nvPr/>
        </p:nvSpPr>
        <p:spPr bwMode="auto">
          <a:xfrm>
            <a:off x="1443038" y="3852863"/>
            <a:ext cx="2728912" cy="990600"/>
          </a:xfrm>
          <a:custGeom>
            <a:avLst/>
            <a:gdLst>
              <a:gd name="connsiteX0" fmla="*/ 0 w 1080120"/>
              <a:gd name="connsiteY0" fmla="*/ 1053681 h 1053681"/>
              <a:gd name="connsiteX1" fmla="*/ 263420 w 1080120"/>
              <a:gd name="connsiteY1" fmla="*/ 0 h 1053681"/>
              <a:gd name="connsiteX2" fmla="*/ 1080120 w 1080120"/>
              <a:gd name="connsiteY2" fmla="*/ 0 h 1053681"/>
              <a:gd name="connsiteX3" fmla="*/ 816700 w 1080120"/>
              <a:gd name="connsiteY3" fmla="*/ 1053681 h 1053681"/>
              <a:gd name="connsiteX4" fmla="*/ 0 w 1080120"/>
              <a:gd name="connsiteY4" fmla="*/ 1053681 h 1053681"/>
              <a:gd name="connsiteX0-1" fmla="*/ 0 w 1080120"/>
              <a:gd name="connsiteY0-2" fmla="*/ 1068195 h 1068195"/>
              <a:gd name="connsiteX1-3" fmla="*/ 365020 w 1080120"/>
              <a:gd name="connsiteY1-4" fmla="*/ 0 h 1068195"/>
              <a:gd name="connsiteX2-5" fmla="*/ 1080120 w 1080120"/>
              <a:gd name="connsiteY2-6" fmla="*/ 14514 h 1068195"/>
              <a:gd name="connsiteX3-7" fmla="*/ 816700 w 1080120"/>
              <a:gd name="connsiteY3-8" fmla="*/ 1068195 h 1068195"/>
              <a:gd name="connsiteX4-9" fmla="*/ 0 w 1080120"/>
              <a:gd name="connsiteY4-10" fmla="*/ 1068195 h 1068195"/>
              <a:gd name="connsiteX0-11" fmla="*/ 0 w 1196234"/>
              <a:gd name="connsiteY0-12" fmla="*/ 1082710 h 1082710"/>
              <a:gd name="connsiteX1-13" fmla="*/ 365020 w 1196234"/>
              <a:gd name="connsiteY1-14" fmla="*/ 14515 h 1082710"/>
              <a:gd name="connsiteX2-15" fmla="*/ 1196234 w 1196234"/>
              <a:gd name="connsiteY2-16" fmla="*/ 0 h 1082710"/>
              <a:gd name="connsiteX3-17" fmla="*/ 816700 w 1196234"/>
              <a:gd name="connsiteY3-18" fmla="*/ 1082710 h 1082710"/>
              <a:gd name="connsiteX4-19" fmla="*/ 0 w 1196234"/>
              <a:gd name="connsiteY4-20" fmla="*/ 1082710 h 10827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96234" h="1082710">
                <a:moveTo>
                  <a:pt x="0" y="1082710"/>
                </a:moveTo>
                <a:lnTo>
                  <a:pt x="365020" y="14515"/>
                </a:lnTo>
                <a:lnTo>
                  <a:pt x="1196234" y="0"/>
                </a:lnTo>
                <a:lnTo>
                  <a:pt x="816700" y="1082710"/>
                </a:lnTo>
                <a:lnTo>
                  <a:pt x="0" y="1082710"/>
                </a:lnTo>
                <a:close/>
              </a:path>
            </a:pathLst>
          </a:custGeom>
          <a:solidFill>
            <a:srgbClr val="008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noProof="1"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</p:txBody>
      </p:sp>
      <p:grpSp>
        <p:nvGrpSpPr>
          <p:cNvPr id="7179" name="组合 47"/>
          <p:cNvGrpSpPr>
            <a:grpSpLocks/>
          </p:cNvGrpSpPr>
          <p:nvPr/>
        </p:nvGrpSpPr>
        <p:grpSpPr bwMode="auto">
          <a:xfrm>
            <a:off x="701675" y="3813175"/>
            <a:ext cx="9923463" cy="339725"/>
            <a:chOff x="1763689" y="1700809"/>
            <a:chExt cx="5560050" cy="369840"/>
          </a:xfrm>
        </p:grpSpPr>
        <p:pic>
          <p:nvPicPr>
            <p:cNvPr id="720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03" name="矩形 49"/>
            <p:cNvSpPr>
              <a:spLocks noChangeArrowheads="1"/>
            </p:cNvSpPr>
            <p:nvPr/>
          </p:nvSpPr>
          <p:spPr bwMode="auto">
            <a:xfrm rot="10800000">
              <a:off x="2224477" y="1700809"/>
              <a:ext cx="4546455" cy="43131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0"/>
                  </a:srgbClr>
                </a:gs>
                <a:gs pos="50000">
                  <a:srgbClr val="7F7F7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 scaled="1"/>
            </a:gra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defTabSz="685800">
                <a:buFontTx/>
                <a:buNone/>
              </a:pPr>
              <a:endParaRPr lang="zh-CN" altLang="en-US"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80" name="组合 50"/>
          <p:cNvGrpSpPr>
            <a:grpSpLocks/>
          </p:cNvGrpSpPr>
          <p:nvPr/>
        </p:nvGrpSpPr>
        <p:grpSpPr bwMode="auto">
          <a:xfrm>
            <a:off x="623888" y="4814888"/>
            <a:ext cx="9920287" cy="338137"/>
            <a:chOff x="1763689" y="1700809"/>
            <a:chExt cx="5560050" cy="369840"/>
          </a:xfrm>
        </p:grpSpPr>
        <p:pic>
          <p:nvPicPr>
            <p:cNvPr id="720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01" name="矩形 53"/>
            <p:cNvSpPr>
              <a:spLocks noChangeArrowheads="1"/>
            </p:cNvSpPr>
            <p:nvPr/>
          </p:nvSpPr>
          <p:spPr bwMode="auto">
            <a:xfrm rot="10800000">
              <a:off x="2224477" y="1700809"/>
              <a:ext cx="4546455" cy="43131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0"/>
                  </a:srgbClr>
                </a:gs>
                <a:gs pos="50000">
                  <a:srgbClr val="7F7F7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 scaled="1"/>
            </a:gra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defTabSz="685800">
                <a:buFontTx/>
                <a:buNone/>
              </a:pPr>
              <a:endParaRPr lang="zh-CN" altLang="en-US"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181" name="TextBox 7"/>
          <p:cNvSpPr txBox="1">
            <a:spLocks noChangeArrowheads="1"/>
          </p:cNvSpPr>
          <p:nvPr/>
        </p:nvSpPr>
        <p:spPr bwMode="auto">
          <a:xfrm>
            <a:off x="4173538" y="4117975"/>
            <a:ext cx="5080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400" b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Preservation methods</a:t>
            </a:r>
            <a:endParaRPr lang="zh-CN" altLang="en-US" sz="2400" b="1">
              <a:solidFill>
                <a:srgbClr val="00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182" name="组合 55"/>
          <p:cNvGrpSpPr>
            <a:grpSpLocks/>
          </p:cNvGrpSpPr>
          <p:nvPr/>
        </p:nvGrpSpPr>
        <p:grpSpPr bwMode="auto">
          <a:xfrm>
            <a:off x="623888" y="4806950"/>
            <a:ext cx="9920287" cy="336550"/>
            <a:chOff x="1763689" y="1700809"/>
            <a:chExt cx="5560050" cy="369840"/>
          </a:xfrm>
        </p:grpSpPr>
        <p:pic>
          <p:nvPicPr>
            <p:cNvPr id="719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99" name="矩形 57"/>
            <p:cNvSpPr>
              <a:spLocks noChangeArrowheads="1"/>
            </p:cNvSpPr>
            <p:nvPr/>
          </p:nvSpPr>
          <p:spPr bwMode="auto">
            <a:xfrm rot="10800000">
              <a:off x="2224477" y="1700809"/>
              <a:ext cx="4546455" cy="43131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0"/>
                  </a:srgbClr>
                </a:gs>
                <a:gs pos="50000">
                  <a:srgbClr val="7F7F7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 scaled="1"/>
            </a:gra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defTabSz="685800">
                <a:buFontTx/>
                <a:buNone/>
              </a:pPr>
              <a:endParaRPr lang="zh-CN" altLang="en-US"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183" name="TextBox 28"/>
          <p:cNvSpPr txBox="1">
            <a:spLocks noChangeArrowheads="1"/>
          </p:cNvSpPr>
          <p:nvPr/>
        </p:nvSpPr>
        <p:spPr bwMode="auto">
          <a:xfrm>
            <a:off x="4872038" y="850900"/>
            <a:ext cx="295275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/>
              <a:t>Contents</a:t>
            </a:r>
            <a:endParaRPr lang="zh-CN" altLang="en-US" sz="4000" b="1"/>
          </a:p>
        </p:txBody>
      </p:sp>
      <p:grpSp>
        <p:nvGrpSpPr>
          <p:cNvPr id="7184" name="组合 23"/>
          <p:cNvGrpSpPr>
            <a:grpSpLocks/>
          </p:cNvGrpSpPr>
          <p:nvPr/>
        </p:nvGrpSpPr>
        <p:grpSpPr bwMode="auto">
          <a:xfrm>
            <a:off x="654050" y="4786313"/>
            <a:ext cx="9923463" cy="338137"/>
            <a:chOff x="1763689" y="1700809"/>
            <a:chExt cx="5560050" cy="369840"/>
          </a:xfrm>
        </p:grpSpPr>
        <p:pic>
          <p:nvPicPr>
            <p:cNvPr id="719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97" name="矩形 41"/>
            <p:cNvSpPr>
              <a:spLocks noChangeArrowheads="1"/>
            </p:cNvSpPr>
            <p:nvPr/>
          </p:nvSpPr>
          <p:spPr bwMode="auto">
            <a:xfrm rot="10800000">
              <a:off x="2224477" y="1700809"/>
              <a:ext cx="4546455" cy="43131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0"/>
                  </a:srgbClr>
                </a:gs>
                <a:gs pos="50000">
                  <a:srgbClr val="7F7F7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 scaled="1"/>
            </a:gra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defTabSz="685800">
                <a:buFontTx/>
                <a:buNone/>
              </a:pPr>
              <a:endParaRPr lang="zh-CN" altLang="en-US"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3" name="平行四边形 6"/>
          <p:cNvSpPr/>
          <p:nvPr/>
        </p:nvSpPr>
        <p:spPr bwMode="auto">
          <a:xfrm>
            <a:off x="1443038" y="4865688"/>
            <a:ext cx="2728912" cy="990600"/>
          </a:xfrm>
          <a:custGeom>
            <a:avLst/>
            <a:gdLst>
              <a:gd name="connsiteX0" fmla="*/ 0 w 1080120"/>
              <a:gd name="connsiteY0" fmla="*/ 1053681 h 1053681"/>
              <a:gd name="connsiteX1" fmla="*/ 263420 w 1080120"/>
              <a:gd name="connsiteY1" fmla="*/ 0 h 1053681"/>
              <a:gd name="connsiteX2" fmla="*/ 1080120 w 1080120"/>
              <a:gd name="connsiteY2" fmla="*/ 0 h 1053681"/>
              <a:gd name="connsiteX3" fmla="*/ 816700 w 1080120"/>
              <a:gd name="connsiteY3" fmla="*/ 1053681 h 1053681"/>
              <a:gd name="connsiteX4" fmla="*/ 0 w 1080120"/>
              <a:gd name="connsiteY4" fmla="*/ 1053681 h 1053681"/>
              <a:gd name="connsiteX0-1" fmla="*/ 0 w 1080120"/>
              <a:gd name="connsiteY0-2" fmla="*/ 1068195 h 1068195"/>
              <a:gd name="connsiteX1-3" fmla="*/ 365020 w 1080120"/>
              <a:gd name="connsiteY1-4" fmla="*/ 0 h 1068195"/>
              <a:gd name="connsiteX2-5" fmla="*/ 1080120 w 1080120"/>
              <a:gd name="connsiteY2-6" fmla="*/ 14514 h 1068195"/>
              <a:gd name="connsiteX3-7" fmla="*/ 816700 w 1080120"/>
              <a:gd name="connsiteY3-8" fmla="*/ 1068195 h 1068195"/>
              <a:gd name="connsiteX4-9" fmla="*/ 0 w 1080120"/>
              <a:gd name="connsiteY4-10" fmla="*/ 1068195 h 1068195"/>
              <a:gd name="connsiteX0-11" fmla="*/ 0 w 1196234"/>
              <a:gd name="connsiteY0-12" fmla="*/ 1082710 h 1082710"/>
              <a:gd name="connsiteX1-13" fmla="*/ 365020 w 1196234"/>
              <a:gd name="connsiteY1-14" fmla="*/ 14515 h 1082710"/>
              <a:gd name="connsiteX2-15" fmla="*/ 1196234 w 1196234"/>
              <a:gd name="connsiteY2-16" fmla="*/ 0 h 1082710"/>
              <a:gd name="connsiteX3-17" fmla="*/ 816700 w 1196234"/>
              <a:gd name="connsiteY3-18" fmla="*/ 1082710 h 1082710"/>
              <a:gd name="connsiteX4-19" fmla="*/ 0 w 1196234"/>
              <a:gd name="connsiteY4-20" fmla="*/ 1082710 h 10827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96234" h="1082710">
                <a:moveTo>
                  <a:pt x="0" y="1082710"/>
                </a:moveTo>
                <a:lnTo>
                  <a:pt x="365020" y="14515"/>
                </a:lnTo>
                <a:lnTo>
                  <a:pt x="1196234" y="0"/>
                </a:lnTo>
                <a:lnTo>
                  <a:pt x="816700" y="1082710"/>
                </a:lnTo>
                <a:lnTo>
                  <a:pt x="0" y="1082710"/>
                </a:lnTo>
                <a:close/>
              </a:path>
            </a:pathLst>
          </a:custGeom>
          <a:solidFill>
            <a:srgbClr val="008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noProof="1"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en-US" altLang="zh-CN" sz="2400" b="1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186" name="组合 47"/>
          <p:cNvGrpSpPr>
            <a:grpSpLocks/>
          </p:cNvGrpSpPr>
          <p:nvPr/>
        </p:nvGrpSpPr>
        <p:grpSpPr bwMode="auto">
          <a:xfrm>
            <a:off x="701675" y="4826000"/>
            <a:ext cx="9923463" cy="339725"/>
            <a:chOff x="1763689" y="1700809"/>
            <a:chExt cx="5560050" cy="369840"/>
          </a:xfrm>
        </p:grpSpPr>
        <p:pic>
          <p:nvPicPr>
            <p:cNvPr id="719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95" name="矩形 49"/>
            <p:cNvSpPr>
              <a:spLocks noChangeArrowheads="1"/>
            </p:cNvSpPr>
            <p:nvPr/>
          </p:nvSpPr>
          <p:spPr bwMode="auto">
            <a:xfrm rot="10800000">
              <a:off x="2224477" y="1700809"/>
              <a:ext cx="4546455" cy="43131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0"/>
                  </a:srgbClr>
                </a:gs>
                <a:gs pos="50000">
                  <a:srgbClr val="7F7F7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 scaled="1"/>
            </a:gra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defTabSz="685800">
                <a:buFontTx/>
                <a:buNone/>
              </a:pPr>
              <a:endParaRPr lang="zh-CN" altLang="en-US"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87" name="组合 50"/>
          <p:cNvGrpSpPr>
            <a:grpSpLocks/>
          </p:cNvGrpSpPr>
          <p:nvPr/>
        </p:nvGrpSpPr>
        <p:grpSpPr bwMode="auto">
          <a:xfrm>
            <a:off x="623888" y="5827713"/>
            <a:ext cx="9920287" cy="338137"/>
            <a:chOff x="1763689" y="1700809"/>
            <a:chExt cx="5560050" cy="369840"/>
          </a:xfrm>
        </p:grpSpPr>
        <p:pic>
          <p:nvPicPr>
            <p:cNvPr id="719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93" name="矩形 53"/>
            <p:cNvSpPr>
              <a:spLocks noChangeArrowheads="1"/>
            </p:cNvSpPr>
            <p:nvPr/>
          </p:nvSpPr>
          <p:spPr bwMode="auto">
            <a:xfrm rot="10800000">
              <a:off x="2224477" y="1700809"/>
              <a:ext cx="4546455" cy="43131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0"/>
                  </a:srgbClr>
                </a:gs>
                <a:gs pos="50000">
                  <a:srgbClr val="7F7F7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 scaled="1"/>
            </a:gra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defTabSz="685800">
                <a:buFontTx/>
                <a:buNone/>
              </a:pPr>
              <a:endParaRPr lang="zh-CN" altLang="en-US"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4173538" y="5130800"/>
            <a:ext cx="64595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Some recent researches we are doing</a:t>
            </a:r>
          </a:p>
        </p:txBody>
      </p:sp>
      <p:grpSp>
        <p:nvGrpSpPr>
          <p:cNvPr id="7189" name="组合 55"/>
          <p:cNvGrpSpPr>
            <a:grpSpLocks/>
          </p:cNvGrpSpPr>
          <p:nvPr/>
        </p:nvGrpSpPr>
        <p:grpSpPr bwMode="auto">
          <a:xfrm>
            <a:off x="623888" y="5819775"/>
            <a:ext cx="9920287" cy="336550"/>
            <a:chOff x="1763689" y="1700809"/>
            <a:chExt cx="5560050" cy="369840"/>
          </a:xfrm>
        </p:grpSpPr>
        <p:pic>
          <p:nvPicPr>
            <p:cNvPr id="719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91" name="矩形 57"/>
            <p:cNvSpPr>
              <a:spLocks noChangeArrowheads="1"/>
            </p:cNvSpPr>
            <p:nvPr/>
          </p:nvSpPr>
          <p:spPr bwMode="auto">
            <a:xfrm rot="10800000">
              <a:off x="2224477" y="1700809"/>
              <a:ext cx="4546455" cy="43131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0"/>
                  </a:srgbClr>
                </a:gs>
                <a:gs pos="50000">
                  <a:srgbClr val="7F7F7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 scaled="1"/>
            </a:gra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defTabSz="685800">
                <a:buFontTx/>
                <a:buNone/>
              </a:pPr>
              <a:endParaRPr lang="zh-CN" altLang="en-US"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/>
        </p:nvSpPr>
        <p:spPr>
          <a:xfrm>
            <a:off x="1433513" y="2765425"/>
            <a:ext cx="1673225" cy="1185863"/>
          </a:xfrm>
          <a:custGeom>
            <a:avLst/>
            <a:gdLst>
              <a:gd name="connsiteX0" fmla="*/ 0 w 1080120"/>
              <a:gd name="connsiteY0" fmla="*/ 1053681 h 1053681"/>
              <a:gd name="connsiteX1" fmla="*/ 263420 w 1080120"/>
              <a:gd name="connsiteY1" fmla="*/ 0 h 1053681"/>
              <a:gd name="connsiteX2" fmla="*/ 1080120 w 1080120"/>
              <a:gd name="connsiteY2" fmla="*/ 0 h 1053681"/>
              <a:gd name="connsiteX3" fmla="*/ 816700 w 1080120"/>
              <a:gd name="connsiteY3" fmla="*/ 1053681 h 1053681"/>
              <a:gd name="connsiteX4" fmla="*/ 0 w 1080120"/>
              <a:gd name="connsiteY4" fmla="*/ 1053681 h 1053681"/>
              <a:gd name="connsiteX0-1" fmla="*/ 0 w 1080120"/>
              <a:gd name="connsiteY0-2" fmla="*/ 1068195 h 1068195"/>
              <a:gd name="connsiteX1-3" fmla="*/ 365020 w 1080120"/>
              <a:gd name="connsiteY1-4" fmla="*/ 0 h 1068195"/>
              <a:gd name="connsiteX2-5" fmla="*/ 1080120 w 1080120"/>
              <a:gd name="connsiteY2-6" fmla="*/ 14514 h 1068195"/>
              <a:gd name="connsiteX3-7" fmla="*/ 816700 w 1080120"/>
              <a:gd name="connsiteY3-8" fmla="*/ 1068195 h 1068195"/>
              <a:gd name="connsiteX4-9" fmla="*/ 0 w 1080120"/>
              <a:gd name="connsiteY4-10" fmla="*/ 1068195 h 1068195"/>
              <a:gd name="connsiteX0-11" fmla="*/ 0 w 1196234"/>
              <a:gd name="connsiteY0-12" fmla="*/ 1082710 h 1082710"/>
              <a:gd name="connsiteX1-13" fmla="*/ 365020 w 1196234"/>
              <a:gd name="connsiteY1-14" fmla="*/ 14515 h 1082710"/>
              <a:gd name="connsiteX2-15" fmla="*/ 1196234 w 1196234"/>
              <a:gd name="connsiteY2-16" fmla="*/ 0 h 1082710"/>
              <a:gd name="connsiteX3-17" fmla="*/ 816700 w 1196234"/>
              <a:gd name="connsiteY3-18" fmla="*/ 1082710 h 1082710"/>
              <a:gd name="connsiteX4-19" fmla="*/ 0 w 1196234"/>
              <a:gd name="connsiteY4-20" fmla="*/ 1082710 h 10827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96234" h="1082710">
                <a:moveTo>
                  <a:pt x="0" y="1082710"/>
                </a:moveTo>
                <a:lnTo>
                  <a:pt x="365020" y="14515"/>
                </a:lnTo>
                <a:lnTo>
                  <a:pt x="1196234" y="0"/>
                </a:lnTo>
                <a:lnTo>
                  <a:pt x="816700" y="1082710"/>
                </a:lnTo>
                <a:lnTo>
                  <a:pt x="0" y="1082710"/>
                </a:lnTo>
                <a:close/>
              </a:path>
            </a:pathLst>
          </a:custGeom>
          <a:solidFill>
            <a:srgbClr val="008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5400" b="1" noProof="1"/>
              <a:t>01</a:t>
            </a:r>
            <a:endParaRPr lang="zh-CN" altLang="en-US" sz="5400" b="1" noProof="1"/>
          </a:p>
        </p:txBody>
      </p:sp>
      <p:grpSp>
        <p:nvGrpSpPr>
          <p:cNvPr id="8195" name="组合 1"/>
          <p:cNvGrpSpPr>
            <a:grpSpLocks/>
          </p:cNvGrpSpPr>
          <p:nvPr/>
        </p:nvGrpSpPr>
        <p:grpSpPr bwMode="auto">
          <a:xfrm>
            <a:off x="1558925" y="2743200"/>
            <a:ext cx="9361488" cy="404813"/>
            <a:chOff x="1763689" y="1700809"/>
            <a:chExt cx="5560050" cy="369840"/>
          </a:xfrm>
        </p:grpSpPr>
        <p:pic>
          <p:nvPicPr>
            <p:cNvPr id="820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矩形 59"/>
            <p:cNvSpPr/>
            <p:nvPr/>
          </p:nvSpPr>
          <p:spPr>
            <a:xfrm rot="10800000">
              <a:off x="2224491" y="1700809"/>
              <a:ext cx="4547156" cy="4351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685800">
                <a:defRPr/>
              </a:pPr>
              <a:endParaRPr lang="zh-CN" altLang="en-US" sz="1350" kern="0" noProof="1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sp>
        <p:nvSpPr>
          <p:cNvPr id="8196" name="TextBox 7"/>
          <p:cNvSpPr txBox="1">
            <a:spLocks noChangeArrowheads="1"/>
          </p:cNvSpPr>
          <p:nvPr/>
        </p:nvSpPr>
        <p:spPr bwMode="auto">
          <a:xfrm>
            <a:off x="2781300" y="3113088"/>
            <a:ext cx="83566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b="1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Quality degradation of mushrooms</a:t>
            </a:r>
          </a:p>
          <a:p>
            <a:pPr>
              <a:buFontTx/>
              <a:buNone/>
            </a:pPr>
            <a:endParaRPr lang="en-US" altLang="zh-CN" sz="3200" b="1">
              <a:solidFill>
                <a:srgbClr val="808080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grpSp>
        <p:nvGrpSpPr>
          <p:cNvPr id="8197" name="组合 26"/>
          <p:cNvGrpSpPr>
            <a:grpSpLocks/>
          </p:cNvGrpSpPr>
          <p:nvPr/>
        </p:nvGrpSpPr>
        <p:grpSpPr bwMode="auto">
          <a:xfrm>
            <a:off x="1055688" y="3860800"/>
            <a:ext cx="9864725" cy="404813"/>
            <a:chOff x="1763689" y="1700809"/>
            <a:chExt cx="5560050" cy="369840"/>
          </a:xfrm>
        </p:grpSpPr>
        <p:pic>
          <p:nvPicPr>
            <p:cNvPr id="819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矩形 28"/>
            <p:cNvSpPr/>
            <p:nvPr/>
          </p:nvSpPr>
          <p:spPr>
            <a:xfrm rot="10800000">
              <a:off x="2224491" y="1700809"/>
              <a:ext cx="4547156" cy="4351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685800">
                <a:defRPr/>
              </a:pPr>
              <a:endParaRPr lang="zh-CN" altLang="en-US" sz="1350" kern="0" noProof="1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794000" y="3082925"/>
            <a:ext cx="1584325" cy="1498600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6434" tIns="226434" rIns="226434" bIns="226434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buFont typeface="Arial" charset="0"/>
              <a:buNone/>
              <a:defRPr/>
            </a:pPr>
            <a:r>
              <a:rPr lang="en-US" altLang="en-US" sz="1400" b="1" dirty="0"/>
              <a:t>Quality degradation of mushrooms</a:t>
            </a:r>
            <a:endParaRPr lang="zh-CN" altLang="en-US" sz="1400" b="1" dirty="0"/>
          </a:p>
        </p:txBody>
      </p:sp>
      <p:sp>
        <p:nvSpPr>
          <p:cNvPr id="5" name="任意多边形 4"/>
          <p:cNvSpPr/>
          <p:nvPr/>
        </p:nvSpPr>
        <p:spPr>
          <a:xfrm rot="16200000">
            <a:off x="3426619" y="4526757"/>
            <a:ext cx="301625" cy="484187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  <a:solidFill>
            <a:srgbClr val="008036"/>
          </a:solidFill>
        </p:spPr>
        <p:style>
          <a:lnRef idx="0">
            <a:schemeClr val="accent1">
              <a:shade val="9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shade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-1" tIns="96884" rIns="90498" bIns="96885" spcCol="1270" anchor="ctr"/>
          <a:lstStyle/>
          <a:p>
            <a:pPr algn="ctr" defTabSz="533400">
              <a:lnSpc>
                <a:spcPct val="90000"/>
              </a:lnSpc>
              <a:spcAft>
                <a:spcPct val="35000"/>
              </a:spcAft>
              <a:buFont typeface="Arial" charset="0"/>
              <a:buNone/>
              <a:defRPr/>
            </a:pPr>
            <a:endParaRPr lang="zh-CN" altLang="en-US" sz="1200"/>
          </a:p>
        </p:txBody>
      </p:sp>
      <p:sp>
        <p:nvSpPr>
          <p:cNvPr id="7" name="任意多边形 6"/>
          <p:cNvSpPr/>
          <p:nvPr/>
        </p:nvSpPr>
        <p:spPr>
          <a:xfrm>
            <a:off x="2871788" y="1254125"/>
            <a:ext cx="1423987" cy="1425575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  <a:solidFill>
            <a:srgbClr val="00A44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6434" tIns="226434" rIns="226434" bIns="226434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buFont typeface="Arial" charset="0"/>
              <a:buNone/>
              <a:defRPr/>
            </a:pPr>
            <a:r>
              <a:rPr lang="en-US" altLang="zh-CN" sz="1400" dirty="0"/>
              <a:t>1.Moisture loss</a:t>
            </a:r>
            <a:endParaRPr lang="zh-CN" altLang="en-US" sz="1400" dirty="0"/>
          </a:p>
        </p:txBody>
      </p:sp>
      <p:sp>
        <p:nvSpPr>
          <p:cNvPr id="8" name="任意多边形 7"/>
          <p:cNvSpPr/>
          <p:nvPr/>
        </p:nvSpPr>
        <p:spPr>
          <a:xfrm>
            <a:off x="2468563" y="3638550"/>
            <a:ext cx="301625" cy="484188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  <a:solidFill>
            <a:srgbClr val="008036"/>
          </a:solidFill>
        </p:spPr>
        <p:style>
          <a:lnRef idx="0">
            <a:schemeClr val="accent1">
              <a:shade val="90000"/>
              <a:hueOff val="4103"/>
              <a:satOff val="2192"/>
              <a:lumOff val="3355"/>
              <a:alphaOff val="0"/>
            </a:schemeClr>
          </a:lnRef>
          <a:fillRef idx="1">
            <a:scrgbClr r="0" g="0" b="0"/>
          </a:fillRef>
          <a:effectRef idx="0">
            <a:schemeClr val="accent1">
              <a:shade val="90000"/>
              <a:hueOff val="4103"/>
              <a:satOff val="2192"/>
              <a:lumOff val="3355"/>
              <a:alphaOff val="0"/>
            </a:schemeClr>
          </a:effectRef>
          <a:fontRef idx="minor">
            <a:schemeClr val="lt1"/>
          </a:fontRef>
        </p:style>
        <p:txBody>
          <a:bodyPr lIns="0" tIns="96885" rIns="90498" bIns="96885" spcCol="1270" anchor="ctr"/>
          <a:lstStyle/>
          <a:p>
            <a:pPr algn="ctr" defTabSz="533400">
              <a:lnSpc>
                <a:spcPct val="90000"/>
              </a:lnSpc>
              <a:spcAft>
                <a:spcPct val="35000"/>
              </a:spcAft>
              <a:buFont typeface="Arial" charset="0"/>
              <a:buNone/>
              <a:defRPr/>
            </a:pPr>
            <a:endParaRPr lang="zh-CN" altLang="en-US" sz="1200"/>
          </a:p>
        </p:txBody>
      </p:sp>
      <p:sp>
        <p:nvSpPr>
          <p:cNvPr id="9" name="任意多边形 8"/>
          <p:cNvSpPr/>
          <p:nvPr/>
        </p:nvSpPr>
        <p:spPr>
          <a:xfrm>
            <a:off x="4749800" y="3155950"/>
            <a:ext cx="1425575" cy="1425575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  <a:solidFill>
            <a:srgbClr val="00A44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shade val="80000"/>
              <a:hueOff val="4086"/>
              <a:satOff val="4306"/>
              <a:lumOff val="4680"/>
              <a:alphaOff val="0"/>
            </a:schemeClr>
          </a:effectRef>
          <a:fontRef idx="minor">
            <a:schemeClr val="lt1"/>
          </a:fontRef>
        </p:style>
        <p:txBody>
          <a:bodyPr lIns="226434" tIns="226434" rIns="226434" bIns="226434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buFont typeface="Arial" charset="0"/>
              <a:buNone/>
              <a:defRPr/>
            </a:pPr>
            <a:r>
              <a:rPr lang="en-US" altLang="zh-CN" sz="1400" dirty="0"/>
              <a:t>2.Discolo-ration</a:t>
            </a:r>
            <a:endParaRPr lang="zh-CN" altLang="en-US" sz="1400" dirty="0"/>
          </a:p>
        </p:txBody>
      </p:sp>
      <p:sp>
        <p:nvSpPr>
          <p:cNvPr id="10" name="任意多边形 9"/>
          <p:cNvSpPr/>
          <p:nvPr/>
        </p:nvSpPr>
        <p:spPr>
          <a:xfrm rot="5400000">
            <a:off x="3428206" y="2672557"/>
            <a:ext cx="301625" cy="484188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  <a:solidFill>
            <a:srgbClr val="008036"/>
          </a:solidFill>
        </p:spPr>
        <p:style>
          <a:lnRef idx="0">
            <a:schemeClr val="accent1">
              <a:shade val="90000"/>
              <a:hueOff val="8206"/>
              <a:satOff val="4385"/>
              <a:lumOff val="6711"/>
              <a:alphaOff val="0"/>
            </a:schemeClr>
          </a:lnRef>
          <a:fillRef idx="1">
            <a:scrgbClr r="0" g="0" b="0"/>
          </a:fillRef>
          <a:effectRef idx="0">
            <a:schemeClr val="accent1">
              <a:shade val="90000"/>
              <a:hueOff val="8206"/>
              <a:satOff val="4385"/>
              <a:lumOff val="6711"/>
              <a:alphaOff val="0"/>
            </a:schemeClr>
          </a:effectRef>
          <a:fontRef idx="minor">
            <a:schemeClr val="lt1"/>
          </a:fontRef>
        </p:style>
        <p:txBody>
          <a:bodyPr lIns="0" tIns="96884" rIns="90497" bIns="96885" spcCol="1270" anchor="ctr"/>
          <a:lstStyle/>
          <a:p>
            <a:pPr algn="ctr" defTabSz="533400">
              <a:lnSpc>
                <a:spcPct val="90000"/>
              </a:lnSpc>
              <a:spcAft>
                <a:spcPct val="35000"/>
              </a:spcAft>
              <a:buFont typeface="Arial" charset="0"/>
              <a:buNone/>
              <a:defRPr/>
            </a:pPr>
            <a:endParaRPr lang="zh-CN" altLang="en-US" sz="1200"/>
          </a:p>
        </p:txBody>
      </p:sp>
      <p:sp>
        <p:nvSpPr>
          <p:cNvPr id="11" name="任意多边形 10"/>
          <p:cNvSpPr/>
          <p:nvPr/>
        </p:nvSpPr>
        <p:spPr>
          <a:xfrm>
            <a:off x="2867025" y="4965700"/>
            <a:ext cx="1423988" cy="1425575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  <a:solidFill>
            <a:srgbClr val="00A44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shade val="80000"/>
              <a:hueOff val="8173"/>
              <a:satOff val="8613"/>
              <a:lumOff val="9359"/>
              <a:alphaOff val="0"/>
            </a:schemeClr>
          </a:effectRef>
          <a:fontRef idx="minor">
            <a:schemeClr val="lt1"/>
          </a:fontRef>
        </p:style>
        <p:txBody>
          <a:bodyPr lIns="226434" tIns="226434" rIns="226434" bIns="226434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buFont typeface="Arial" charset="0"/>
              <a:buNone/>
              <a:defRPr/>
            </a:pPr>
            <a:r>
              <a:rPr lang="en-US" altLang="zh-CN" sz="1400" dirty="0"/>
              <a:t>3.Texture changes</a:t>
            </a:r>
            <a:endParaRPr lang="zh-CN" altLang="en-US" sz="1400" dirty="0"/>
          </a:p>
        </p:txBody>
      </p:sp>
      <p:sp>
        <p:nvSpPr>
          <p:cNvPr id="12" name="任意多边形 11"/>
          <p:cNvSpPr/>
          <p:nvPr/>
        </p:nvSpPr>
        <p:spPr>
          <a:xfrm>
            <a:off x="4402138" y="3638550"/>
            <a:ext cx="301625" cy="484188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301660" y="387540"/>
                </a:moveTo>
                <a:lnTo>
                  <a:pt x="150830" y="387540"/>
                </a:lnTo>
                <a:lnTo>
                  <a:pt x="150830" y="484425"/>
                </a:lnTo>
                <a:lnTo>
                  <a:pt x="0" y="242212"/>
                </a:lnTo>
                <a:lnTo>
                  <a:pt x="150830" y="0"/>
                </a:lnTo>
                <a:lnTo>
                  <a:pt x="150830" y="96885"/>
                </a:lnTo>
                <a:lnTo>
                  <a:pt x="301660" y="96885"/>
                </a:lnTo>
                <a:lnTo>
                  <a:pt x="301660" y="387540"/>
                </a:lnTo>
                <a:close/>
              </a:path>
            </a:pathLst>
          </a:custGeom>
          <a:solidFill>
            <a:srgbClr val="008036"/>
          </a:solidFill>
        </p:spPr>
        <p:style>
          <a:lnRef idx="0">
            <a:schemeClr val="accent1">
              <a:shade val="90000"/>
              <a:hueOff val="12308"/>
              <a:satOff val="6577"/>
              <a:lumOff val="10066"/>
              <a:alphaOff val="0"/>
            </a:schemeClr>
          </a:lnRef>
          <a:fillRef idx="1">
            <a:scrgbClr r="0" g="0" b="0"/>
          </a:fillRef>
          <a:effectRef idx="0">
            <a:schemeClr val="accent1">
              <a:shade val="90000"/>
              <a:hueOff val="12308"/>
              <a:satOff val="6577"/>
              <a:lumOff val="10066"/>
              <a:alphaOff val="0"/>
            </a:schemeClr>
          </a:effectRef>
          <a:fontRef idx="minor">
            <a:schemeClr val="lt1"/>
          </a:fontRef>
        </p:style>
        <p:txBody>
          <a:bodyPr lIns="90498" tIns="96886" rIns="0" bIns="96885" spcCol="1270" anchor="ctr"/>
          <a:lstStyle/>
          <a:p>
            <a:pPr algn="ctr" defTabSz="533400">
              <a:lnSpc>
                <a:spcPct val="90000"/>
              </a:lnSpc>
              <a:spcAft>
                <a:spcPct val="35000"/>
              </a:spcAft>
              <a:buFont typeface="Arial" charset="0"/>
              <a:buNone/>
              <a:defRPr/>
            </a:pPr>
            <a:endParaRPr lang="zh-CN" altLang="en-US" sz="1200"/>
          </a:p>
        </p:txBody>
      </p:sp>
      <p:sp>
        <p:nvSpPr>
          <p:cNvPr id="13" name="任意多边形 12"/>
          <p:cNvSpPr/>
          <p:nvPr/>
        </p:nvSpPr>
        <p:spPr>
          <a:xfrm>
            <a:off x="982663" y="3141663"/>
            <a:ext cx="1423987" cy="1425575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  <a:solidFill>
            <a:srgbClr val="00A44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shade val="80000"/>
              <a:hueOff val="12259"/>
              <a:satOff val="12919"/>
              <a:lumOff val="14039"/>
              <a:alphaOff val="0"/>
            </a:schemeClr>
          </a:effectRef>
          <a:fontRef idx="minor">
            <a:schemeClr val="lt1"/>
          </a:fontRef>
        </p:style>
        <p:txBody>
          <a:bodyPr lIns="226434" tIns="226434" rIns="226434" bIns="226434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buFont typeface="Arial" charset="0"/>
              <a:buNone/>
              <a:defRPr/>
            </a:pPr>
            <a:r>
              <a:rPr lang="en-US" altLang="zh-CN" sz="1400" dirty="0"/>
              <a:t>4.Nutrients and </a:t>
            </a:r>
            <a:r>
              <a:rPr lang="en-US" altLang="zh-CN" sz="1400" dirty="0" err="1"/>
              <a:t>flavour</a:t>
            </a:r>
            <a:r>
              <a:rPr lang="en-US" altLang="zh-CN" sz="1400" dirty="0"/>
              <a:t> loss</a:t>
            </a:r>
            <a:endParaRPr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6744072" y="1556792"/>
            <a:ext cx="4833888" cy="201622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innerShdw blurRad="241300" dir="8400000">
              <a:schemeClr val="bg1">
                <a:lumMod val="75000"/>
              </a:schemeClr>
            </a:innerShdw>
          </a:effectLst>
          <a:scene3d>
            <a:camera prst="orthographicFront"/>
            <a:lightRig rig="threePt" dir="t">
              <a:rot lat="0" lon="0" rev="0"/>
            </a:lightRig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6156" name="TextBox 7"/>
          <p:cNvSpPr txBox="1">
            <a:spLocks noChangeArrowheads="1"/>
          </p:cNvSpPr>
          <p:nvPr/>
        </p:nvSpPr>
        <p:spPr bwMode="auto">
          <a:xfrm>
            <a:off x="6816725" y="1844675"/>
            <a:ext cx="4637088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Tx/>
              <a:buNone/>
              <a:defRPr/>
            </a:pPr>
            <a:r>
              <a:rPr lang="en-US" altLang="zh-CN" dirty="0">
                <a:latin typeface="+mn-lt"/>
                <a:ea typeface="微软雅黑" pitchFamily="34" charset="-122"/>
              </a:rPr>
              <a:t>Quality degradation occurs in mushrooms during the postharvest period. The most significant quality changes are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微软雅黑" pitchFamily="34" charset="-122"/>
              </a:rPr>
              <a:t>moisture loss, discoloration, texture softening, nutrients </a:t>
            </a:r>
            <a:r>
              <a:rPr lang="en-US" altLang="zh-CN" dirty="0">
                <a:latin typeface="+mn-lt"/>
                <a:ea typeface="微软雅黑" pitchFamily="34" charset="-122"/>
              </a:rPr>
              <a:t>and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微软雅黑" pitchFamily="34" charset="-122"/>
              </a:rPr>
              <a:t> flavor loss</a:t>
            </a:r>
            <a:r>
              <a:rPr lang="en-US" altLang="zh-CN" dirty="0">
                <a:latin typeface="+mn-lt"/>
                <a:ea typeface="微软雅黑" pitchFamily="34" charset="-122"/>
              </a:rPr>
              <a:t>.</a:t>
            </a:r>
          </a:p>
        </p:txBody>
      </p:sp>
      <p:pic>
        <p:nvPicPr>
          <p:cNvPr id="9231" name="图片 6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4425" y="3933825"/>
            <a:ext cx="316865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1" grpId="0" animBg="1"/>
      <p:bldP spid="13" grpId="0" animBg="1"/>
      <p:bldP spid="61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11"/>
          <p:cNvGrpSpPr>
            <a:grpSpLocks/>
          </p:cNvGrpSpPr>
          <p:nvPr/>
        </p:nvGrpSpPr>
        <p:grpSpPr bwMode="auto">
          <a:xfrm>
            <a:off x="1839913" y="1503363"/>
            <a:ext cx="5119687" cy="846137"/>
            <a:chOff x="4382" y="922"/>
            <a:chExt cx="9771" cy="3177"/>
          </a:xfrm>
        </p:grpSpPr>
        <p:grpSp>
          <p:nvGrpSpPr>
            <p:cNvPr id="10249" name="组合 9"/>
            <p:cNvGrpSpPr>
              <a:grpSpLocks/>
            </p:cNvGrpSpPr>
            <p:nvPr/>
          </p:nvGrpSpPr>
          <p:grpSpPr bwMode="auto">
            <a:xfrm>
              <a:off x="4382" y="922"/>
              <a:ext cx="9592" cy="638"/>
              <a:chOff x="1763689" y="1700809"/>
              <a:chExt cx="5560050" cy="369840"/>
            </a:xfrm>
          </p:grpSpPr>
          <p:pic>
            <p:nvPicPr>
              <p:cNvPr id="10256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0800000">
                <a:off x="1763689" y="1733236"/>
                <a:ext cx="5560050" cy="337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" name="矩形 33"/>
              <p:cNvSpPr/>
              <p:nvPr/>
            </p:nvSpPr>
            <p:spPr>
              <a:xfrm rot="10800000">
                <a:off x="2223807" y="1700809"/>
                <a:ext cx="4546738" cy="41500"/>
              </a:xfrm>
              <a:prstGeom prst="rect">
                <a:avLst/>
              </a:prstGeom>
              <a:gradFill>
                <a:gsLst>
                  <a:gs pos="49628">
                    <a:schemeClr val="bg1">
                      <a:lumMod val="50000"/>
                    </a:schemeClr>
                  </a:gs>
                  <a:gs pos="2000">
                    <a:sysClr val="window" lastClr="FFFFFF">
                      <a:alpha val="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108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 kern="0" noProof="1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0250" name="TextBox 7"/>
            <p:cNvSpPr txBox="1">
              <a:spLocks noChangeArrowheads="1"/>
            </p:cNvSpPr>
            <p:nvPr/>
          </p:nvSpPr>
          <p:spPr bwMode="auto">
            <a:xfrm>
              <a:off x="6401" y="976"/>
              <a:ext cx="7752" cy="3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1.Moisture loss</a:t>
              </a:r>
              <a:endPara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Tx/>
                <a:buNone/>
              </a:pPr>
              <a:endParaRPr lang="en-US" altLang="zh-CN" sz="2400" b="1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  <p:grpSp>
          <p:nvGrpSpPr>
            <p:cNvPr id="10251" name="组合 26"/>
            <p:cNvGrpSpPr>
              <a:grpSpLocks/>
            </p:cNvGrpSpPr>
            <p:nvPr/>
          </p:nvGrpSpPr>
          <p:grpSpPr bwMode="auto">
            <a:xfrm>
              <a:off x="4382" y="2730"/>
              <a:ext cx="9592" cy="638"/>
              <a:chOff x="1763689" y="1700809"/>
              <a:chExt cx="5560050" cy="369840"/>
            </a:xfrm>
          </p:grpSpPr>
          <p:pic>
            <p:nvPicPr>
              <p:cNvPr id="10252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0800000">
                <a:off x="1763689" y="1733236"/>
                <a:ext cx="5560050" cy="337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" name="矩形 31"/>
              <p:cNvSpPr/>
              <p:nvPr/>
            </p:nvSpPr>
            <p:spPr>
              <a:xfrm rot="10800000">
                <a:off x="2223807" y="1700609"/>
                <a:ext cx="4546738" cy="41500"/>
              </a:xfrm>
              <a:prstGeom prst="rect">
                <a:avLst/>
              </a:prstGeom>
              <a:gradFill>
                <a:gsLst>
                  <a:gs pos="49628">
                    <a:schemeClr val="bg1">
                      <a:lumMod val="50000"/>
                    </a:schemeClr>
                  </a:gs>
                  <a:gs pos="2000">
                    <a:sysClr val="window" lastClr="FFFFFF">
                      <a:alpha val="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108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 kern="0" noProof="1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35" name="圆角矩形 34"/>
          <p:cNvSpPr/>
          <p:nvPr/>
        </p:nvSpPr>
        <p:spPr>
          <a:xfrm>
            <a:off x="767408" y="2564904"/>
            <a:ext cx="7200800" cy="316835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innerShdw blurRad="241300" dir="8400000">
              <a:schemeClr val="bg1">
                <a:lumMod val="75000"/>
              </a:schemeClr>
            </a:innerShdw>
          </a:effectLst>
          <a:scene3d>
            <a:camera prst="orthographicFront"/>
            <a:lightRig rig="threePt" dir="t">
              <a:rot lat="0" lon="0" rev="0"/>
            </a:lightRig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10246" name="TextBox 3"/>
          <p:cNvSpPr txBox="1">
            <a:spLocks noChangeArrowheads="1"/>
          </p:cNvSpPr>
          <p:nvPr/>
        </p:nvSpPr>
        <p:spPr bwMode="auto">
          <a:xfrm>
            <a:off x="996950" y="2860675"/>
            <a:ext cx="6697663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  <a:buFontTx/>
              <a:buNone/>
            </a:pPr>
            <a:r>
              <a:rPr lang="en-US" altLang="zh-CN"/>
              <a:t>The moisture content of  fresh  mushrooms is of </a:t>
            </a:r>
            <a:r>
              <a:rPr lang="en-US" altLang="zh-CN" b="1"/>
              <a:t>85%–95%. </a:t>
            </a:r>
            <a:r>
              <a:rPr lang="en-US" altLang="zh-CN"/>
              <a:t>This moisture level continues to decrease during the postharvest storage due to mushrooms </a:t>
            </a:r>
            <a:r>
              <a:rPr lang="en-US" altLang="zh-CN" b="1"/>
              <a:t>cell damage</a:t>
            </a:r>
            <a:r>
              <a:rPr lang="en-US" altLang="zh-CN"/>
              <a:t> and </a:t>
            </a:r>
            <a:r>
              <a:rPr lang="en-US" altLang="zh-CN" b="1"/>
              <a:t>internal water transfer.</a:t>
            </a:r>
            <a:r>
              <a:rPr lang="en-US" altLang="zh-CN"/>
              <a:t> This physiological process speeds up mushrooms quality degradation, such as </a:t>
            </a:r>
            <a:r>
              <a:rPr lang="en-US" altLang="zh-CN" b="1">
                <a:solidFill>
                  <a:srgbClr val="FF0000"/>
                </a:solidFill>
              </a:rPr>
              <a:t>shrinkage </a:t>
            </a:r>
            <a:r>
              <a:rPr lang="en-US" altLang="zh-CN"/>
              <a:t>and</a:t>
            </a:r>
            <a:r>
              <a:rPr lang="en-US" altLang="zh-CN" b="1">
                <a:solidFill>
                  <a:srgbClr val="FF0000"/>
                </a:solidFill>
              </a:rPr>
              <a:t> weight loss</a:t>
            </a:r>
            <a:r>
              <a:rPr lang="en-US" altLang="zh-CN"/>
              <a:t>. Water holding capacity of mushrooms was influenced by the loss in </a:t>
            </a:r>
            <a:r>
              <a:rPr lang="en-US" altLang="zh-CN" b="1"/>
              <a:t>cell membrane integrity </a:t>
            </a:r>
            <a:r>
              <a:rPr lang="en-US" altLang="zh-CN"/>
              <a:t>and the changes in </a:t>
            </a:r>
            <a:r>
              <a:rPr lang="en-US" altLang="zh-CN" b="1"/>
              <a:t>structural polymers of the cell wall</a:t>
            </a:r>
            <a:r>
              <a:rPr lang="en-US" altLang="zh-CN"/>
              <a:t>. When the water loss reaches </a:t>
            </a:r>
            <a:r>
              <a:rPr lang="en-US" altLang="zh-CN" b="1">
                <a:solidFill>
                  <a:srgbClr val="FF0000"/>
                </a:solidFill>
              </a:rPr>
              <a:t>5%</a:t>
            </a:r>
            <a:r>
              <a:rPr lang="en-US" altLang="zh-CN"/>
              <a:t> of its fresh mass, mushrooms are regarded as perished. </a:t>
            </a:r>
          </a:p>
        </p:txBody>
      </p:sp>
      <p:pic>
        <p:nvPicPr>
          <p:cNvPr id="10247" name="Picture 19" descr="https://timgsa.baidu.com/timg?image&amp;quality=80&amp;size=b9999_10000&amp;sec=1569734894839&amp;di=866d5d924e46c348acc186274dbd7275&amp;imgtype=0&amp;src=http%3A%2F%2Fwww.guanyuan-foods.com%2Fsadmin%2FUpLoadFile%2F201404021208241467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63050" y="4076700"/>
            <a:ext cx="23336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21" descr="https://timgsa.baidu.com/timg?image&amp;quality=80&amp;size=b9999_10000&amp;sec=1569734992201&amp;di=8a69167635addc8584619ba5e74521b6&amp;imgtype=0&amp;src=http%3A%2F%2Fstatic.i3.xywy.com%2Fcms%2F20140708%2F4baea2753adf5b7daa0b0a194c537b6875516.jpg"/>
          <p:cNvPicPr>
            <a:picLocks noChangeAspect="1" noChangeArrowheads="1"/>
          </p:cNvPicPr>
          <p:nvPr/>
        </p:nvPicPr>
        <p:blipFill>
          <a:blip r:embed="rId4" cstate="print"/>
          <a:srcRect r="14951" b="4240"/>
          <a:stretch>
            <a:fillRect/>
          </a:stretch>
        </p:blipFill>
        <p:spPr bwMode="auto">
          <a:xfrm>
            <a:off x="8399463" y="1844675"/>
            <a:ext cx="2305050" cy="194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11"/>
          <p:cNvGrpSpPr>
            <a:grpSpLocks/>
          </p:cNvGrpSpPr>
          <p:nvPr/>
        </p:nvGrpSpPr>
        <p:grpSpPr bwMode="auto">
          <a:xfrm>
            <a:off x="1703388" y="1206500"/>
            <a:ext cx="5119687" cy="1214438"/>
            <a:chOff x="4382" y="922"/>
            <a:chExt cx="9771" cy="4565"/>
          </a:xfrm>
        </p:grpSpPr>
        <p:grpSp>
          <p:nvGrpSpPr>
            <p:cNvPr id="11273" name="组合 9"/>
            <p:cNvGrpSpPr>
              <a:grpSpLocks/>
            </p:cNvGrpSpPr>
            <p:nvPr/>
          </p:nvGrpSpPr>
          <p:grpSpPr bwMode="auto">
            <a:xfrm>
              <a:off x="4382" y="922"/>
              <a:ext cx="9592" cy="638"/>
              <a:chOff x="1763689" y="1700809"/>
              <a:chExt cx="5560050" cy="369840"/>
            </a:xfrm>
          </p:grpSpPr>
          <p:pic>
            <p:nvPicPr>
              <p:cNvPr id="11280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0800000">
                <a:off x="1763689" y="1733236"/>
                <a:ext cx="5560050" cy="337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矩形 14"/>
              <p:cNvSpPr/>
              <p:nvPr/>
            </p:nvSpPr>
            <p:spPr>
              <a:xfrm rot="10800000">
                <a:off x="2223807" y="1700809"/>
                <a:ext cx="4546738" cy="41500"/>
              </a:xfrm>
              <a:prstGeom prst="rect">
                <a:avLst/>
              </a:prstGeom>
              <a:gradFill>
                <a:gsLst>
                  <a:gs pos="49628">
                    <a:schemeClr val="bg1">
                      <a:lumMod val="50000"/>
                    </a:schemeClr>
                  </a:gs>
                  <a:gs pos="2000">
                    <a:sysClr val="window" lastClr="FFFFFF">
                      <a:alpha val="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108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 kern="0" noProof="1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1274" name="TextBox 7"/>
            <p:cNvSpPr txBox="1">
              <a:spLocks noChangeArrowheads="1"/>
            </p:cNvSpPr>
            <p:nvPr/>
          </p:nvSpPr>
          <p:spPr bwMode="auto">
            <a:xfrm>
              <a:off x="6401" y="976"/>
              <a:ext cx="7752" cy="4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2.Discolouration</a:t>
              </a:r>
              <a:endPara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Tx/>
                <a:buNone/>
              </a:pPr>
              <a:endPara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Tx/>
                <a:buNone/>
              </a:pPr>
              <a:endPara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  <p:grpSp>
          <p:nvGrpSpPr>
            <p:cNvPr id="11275" name="组合 26"/>
            <p:cNvGrpSpPr>
              <a:grpSpLocks/>
            </p:cNvGrpSpPr>
            <p:nvPr/>
          </p:nvGrpSpPr>
          <p:grpSpPr bwMode="auto">
            <a:xfrm>
              <a:off x="4382" y="2730"/>
              <a:ext cx="9592" cy="638"/>
              <a:chOff x="1763689" y="1700809"/>
              <a:chExt cx="5560050" cy="369840"/>
            </a:xfrm>
          </p:grpSpPr>
          <p:pic>
            <p:nvPicPr>
              <p:cNvPr id="11276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0800000">
                <a:off x="1763689" y="1733236"/>
                <a:ext cx="5560050" cy="337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矩形 12"/>
              <p:cNvSpPr/>
              <p:nvPr/>
            </p:nvSpPr>
            <p:spPr>
              <a:xfrm rot="10800000">
                <a:off x="2223807" y="1700609"/>
                <a:ext cx="4546738" cy="41500"/>
              </a:xfrm>
              <a:prstGeom prst="rect">
                <a:avLst/>
              </a:prstGeom>
              <a:gradFill>
                <a:gsLst>
                  <a:gs pos="49628">
                    <a:schemeClr val="bg1">
                      <a:lumMod val="50000"/>
                    </a:schemeClr>
                  </a:gs>
                  <a:gs pos="2000">
                    <a:sysClr val="window" lastClr="FFFFFF">
                      <a:alpha val="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108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 kern="0" noProof="1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16" name="圆角矩形 15"/>
          <p:cNvSpPr/>
          <p:nvPr/>
        </p:nvSpPr>
        <p:spPr>
          <a:xfrm>
            <a:off x="623392" y="2276872"/>
            <a:ext cx="7272808" cy="352839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innerShdw blurRad="241300" dir="8400000">
              <a:schemeClr val="bg1">
                <a:lumMod val="75000"/>
              </a:schemeClr>
            </a:innerShdw>
          </a:effectLst>
          <a:scene3d>
            <a:camera prst="orthographicFront"/>
            <a:lightRig rig="threePt" dir="t">
              <a:rot lat="0" lon="0" rev="0"/>
            </a:lightRig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11270" name="TextBox 16"/>
          <p:cNvSpPr txBox="1">
            <a:spLocks noChangeArrowheads="1"/>
          </p:cNvSpPr>
          <p:nvPr/>
        </p:nvSpPr>
        <p:spPr bwMode="auto">
          <a:xfrm>
            <a:off x="935038" y="2636838"/>
            <a:ext cx="6745287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buFontTx/>
              <a:buNone/>
            </a:pPr>
            <a:r>
              <a:rPr lang="en-US" altLang="zh-CN"/>
              <a:t>The surface of white mushrooms is prone to </a:t>
            </a:r>
            <a:r>
              <a:rPr lang="en-US" altLang="zh-CN" b="1">
                <a:solidFill>
                  <a:srgbClr val="FF0000"/>
                </a:solidFill>
              </a:rPr>
              <a:t>brown</a:t>
            </a:r>
            <a:r>
              <a:rPr lang="en-US" altLang="zh-CN"/>
              <a:t> due to </a:t>
            </a:r>
            <a:r>
              <a:rPr lang="en-US" altLang="zh-CN" b="1"/>
              <a:t>microbial contamination </a:t>
            </a:r>
            <a:r>
              <a:rPr lang="en-US" altLang="zh-CN"/>
              <a:t>or </a:t>
            </a:r>
            <a:r>
              <a:rPr lang="en-US" altLang="zh-CN" b="1"/>
              <a:t>enzymatic activities</a:t>
            </a:r>
            <a:r>
              <a:rPr lang="en-US" altLang="zh-CN"/>
              <a:t>. Enzyme activities are main reason. </a:t>
            </a:r>
            <a:r>
              <a:rPr lang="en-US" altLang="zh-CN" b="1"/>
              <a:t>PPO</a:t>
            </a:r>
            <a:r>
              <a:rPr lang="en-US" altLang="zh-CN"/>
              <a:t> is considered to be the main contributor affecting postharvest browning on </a:t>
            </a:r>
            <a:r>
              <a:rPr lang="en-US" altLang="zh-CN" i="1"/>
              <a:t>Agaricus  bisporus</a:t>
            </a:r>
            <a:r>
              <a:rPr lang="en-US" altLang="zh-CN"/>
              <a:t>. Among the PPO families, </a:t>
            </a:r>
            <a:r>
              <a:rPr lang="en-US" altLang="zh-CN" b="1">
                <a:solidFill>
                  <a:srgbClr val="009900"/>
                </a:solidFill>
              </a:rPr>
              <a:t>tyrosinase</a:t>
            </a:r>
            <a:r>
              <a:rPr lang="en-US" altLang="zh-CN"/>
              <a:t> is the responsible enzyme for  </a:t>
            </a:r>
            <a:r>
              <a:rPr lang="en-US" altLang="zh-CN" i="1"/>
              <a:t>Agaricus bisporus </a:t>
            </a:r>
            <a:r>
              <a:rPr lang="en-US" altLang="zh-CN"/>
              <a:t>browning because of its high content in mushrooms. Generally, the PPO catalyses the reaction of phenolic compounds in two steps: (1) </a:t>
            </a:r>
            <a:r>
              <a:rPr lang="en-US" altLang="zh-CN" b="1"/>
              <a:t>hydroxylation of monophenols into diphenols</a:t>
            </a:r>
            <a:r>
              <a:rPr lang="en-US" altLang="zh-CN"/>
              <a:t>, (2) </a:t>
            </a:r>
            <a:r>
              <a:rPr lang="en-US" altLang="zh-CN" b="1"/>
              <a:t>oxidation of phenolic substance into quinones</a:t>
            </a:r>
            <a:r>
              <a:rPr lang="en-US" altLang="zh-CN"/>
              <a:t>.</a:t>
            </a:r>
          </a:p>
        </p:txBody>
      </p:sp>
      <p:pic>
        <p:nvPicPr>
          <p:cNvPr id="11271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3925" y="3790950"/>
            <a:ext cx="27654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42363" y="1700213"/>
            <a:ext cx="217805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3468</TotalTime>
  <Words>1580</Words>
  <Application>Microsoft Office PowerPoint</Application>
  <PresentationFormat>自定义</PresentationFormat>
  <Paragraphs>151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</vt:lpstr>
      <vt:lpstr>宋体</vt:lpstr>
      <vt:lpstr>Calibri</vt:lpstr>
      <vt:lpstr>Times New Roman</vt:lpstr>
      <vt:lpstr>微软雅黑</vt:lpstr>
      <vt:lpstr>华文中宋</vt:lpstr>
      <vt:lpstr>Helvetica Neue</vt:lpstr>
      <vt:lpstr>Tahoma</vt:lpstr>
      <vt:lpstr>黑体</vt:lpstr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218</cp:revision>
  <dcterms:created xsi:type="dcterms:W3CDTF">2018-07-08T03:32:04Z</dcterms:created>
  <dcterms:modified xsi:type="dcterms:W3CDTF">2019-10-13T15:32:42Z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