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  <p:sldId id="262" r:id="rId9"/>
    <p:sldId id="286" r:id="rId10"/>
    <p:sldId id="288" r:id="rId11"/>
    <p:sldId id="289" r:id="rId12"/>
    <p:sldId id="277" r:id="rId13"/>
    <p:sldId id="280" r:id="rId14"/>
    <p:sldId id="281" r:id="rId15"/>
    <p:sldId id="274" r:id="rId16"/>
    <p:sldId id="275" r:id="rId17"/>
    <p:sldId id="291" r:id="rId18"/>
    <p:sldId id="285" r:id="rId19"/>
    <p:sldId id="271" r:id="rId20"/>
    <p:sldId id="272" r:id="rId21"/>
    <p:sldId id="264" r:id="rId22"/>
    <p:sldId id="28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BFA2-206D-4143-B59E-87CDB168E1A8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0BF9-BE67-4503-99F3-DF3D11EC1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20BF9-BE67-4503-99F3-DF3D11EC156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75103-A279-4232-95A9-BBF7EE23D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2AA6C6-9C79-4D1A-B29F-DD37BE52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D07AF-5A04-4E1D-8E38-FF61630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E4C06D-5211-434A-9B77-E2A5EC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D56C1B-D412-4DF5-8FDC-8518AFCF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4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9FECD-A673-4514-BAD7-D624A390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B683A8-E29B-45D7-8554-7ADF51D0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68884-9637-4602-8AAA-C62AAEAE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97312-F0E4-4282-86AB-B77C4537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DE0176-55FC-4CFB-A35B-A828A14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1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883F26-91D0-41D5-A5CD-38ACF429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6E6900-DB2A-43F2-B8E8-310BC462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FD892-9850-4DBD-BABE-8EEAE48C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99686-4DD0-4C77-8C36-8FBDBF09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40478-F025-49DC-AE70-27998C2C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9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F6A18-6B08-4FC5-B792-B64A131A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4BD35-D951-404D-A094-BE003F66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6E071-996D-464D-88EC-18352384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B6C99-030A-4F2E-ABD3-A8F888B0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68FA5-E7AE-408A-ABE0-4F48240E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D3A5F-5564-49E6-A661-20EE3ECA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449DD5-3C58-4620-B84E-20DA7C7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0582D-9378-420C-873B-B87150BC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D93AD-5C41-45DB-BAC4-C2B276A8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3C943-A136-4897-9F64-1C4CE2DC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3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79200-E298-43EF-A6C0-38FB545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0EB11-5F62-4394-9FBC-B97488461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1F584F-D09E-4F04-A00C-EB3C3ECC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79142E-86CC-4297-A9CD-7696D06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D75A3-CDAD-43C6-BD03-1F2D7D1B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FB74FF-FC11-4FA0-A9B2-045E83EB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CE005-DD8C-49C2-AFE8-65E13F0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10C09F-0593-476B-AD4A-BE75F0CA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DC5D7F-2E67-49C4-A21E-E8FFA7F1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2531CF-54DD-4AA7-BB7F-1E842720A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2165EC-409A-4F66-B7DA-9A0C6C44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B3D436-D0EC-4DFE-829D-5BA9E909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E50E39-58DB-4930-9E23-CA1CCC0B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A60C08-EB81-4CCA-86E8-32585B3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72C17-7DE3-4917-A8FC-7DE4BF3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5ED9A-422E-4FEA-9EB7-4F895C33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BDB1E-D2C4-4787-BBBB-BB1711C9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CA5556-5147-4829-B98A-E07A1514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4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93FB3D-AB70-4441-8B74-94EE1582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83C7AB-C46D-47AB-A5A9-99BB7A10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2768D4-18E1-4371-84B7-CCCD64DB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8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7A136-CED7-4D34-A322-17E5C746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ED068-B7F5-454F-929F-A911328C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B0907-E9DB-4DC7-84F2-E882C68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824A6-8443-4587-833A-00A81D65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67A087-DC4B-4D25-A58C-0510832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09C0D-9591-4A61-8BC5-1BD60B6A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9E854-5243-4ACC-B543-E3F7EDD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30AAE0-73EF-4FCA-80D1-CF3436839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3A5E7-9C0C-4631-8366-6883576E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4204F2-F220-46B4-A025-12B52016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B6D0B2-E2CD-4E8B-A260-C6372CC5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778553-AA34-4204-B6A5-BF062E1D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2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3DE3ED-881F-40B4-B730-2B82DF10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A91C01-916D-4A5F-B081-4AB719CF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1A7CE-33B2-4E25-B6AF-EAEE037D7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1F01-0E27-40EE-882E-315F7DB451DD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486C1-C6F6-4873-B11E-1A73411D7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7A2E7-AB38-4AFF-848D-EF5EA082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0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915" y="18538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10910EECS204001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</a:t>
            </a:r>
            <a:r>
              <a:rPr lang="en-US" altLang="zh-TW" dirty="0" smtClean="0">
                <a:solidFill>
                  <a:srgbClr val="3F3F3F"/>
                </a:solidFill>
              </a:rPr>
              <a:t>3</a:t>
            </a:r>
            <a:br>
              <a:rPr lang="en-US" altLang="zh-TW" dirty="0" smtClean="0">
                <a:solidFill>
                  <a:srgbClr val="3F3F3F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NTHU </a:t>
            </a:r>
            <a:r>
              <a:rPr kumimoji="1" lang="en-US" altLang="zh-CN">
                <a:solidFill>
                  <a:srgbClr val="FF0000"/>
                </a:solidFill>
              </a:rPr>
              <a:t>OJ </a:t>
            </a:r>
            <a:r>
              <a:rPr kumimoji="1" lang="en-US" altLang="zh-TW" smtClean="0">
                <a:solidFill>
                  <a:srgbClr val="FF0000"/>
                </a:solidFill>
              </a:rPr>
              <a:t>12975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1417" y="4472895"/>
            <a:ext cx="9144000" cy="1655762"/>
          </a:xfrm>
        </p:spPr>
        <p:txBody>
          <a:bodyPr/>
          <a:lstStyle/>
          <a:p>
            <a:r>
              <a:rPr lang="en-US" altLang="zh-TW" dirty="0"/>
              <a:t>2019/11/9 00:00</a:t>
            </a:r>
          </a:p>
          <a:p>
            <a:r>
              <a:rPr lang="en-US" altLang="zh-TW" dirty="0"/>
              <a:t>~</a:t>
            </a:r>
          </a:p>
          <a:p>
            <a:r>
              <a:rPr lang="en-US" altLang="zh-TW" dirty="0" smtClean="0"/>
              <a:t>2019/11/28 </a:t>
            </a:r>
            <a:r>
              <a:rPr lang="en-US" altLang="zh-TW" dirty="0"/>
              <a:t>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/>
              <a:t>Instruction :</a:t>
            </a:r>
            <a:r>
              <a:rPr lang="zh-TW" altLang="en-US" sz="4900" dirty="0"/>
              <a:t> </a:t>
            </a:r>
            <a:r>
              <a:rPr lang="en-US" altLang="zh-TW" sz="4900" dirty="0" err="1"/>
              <a:t>MaximumPathSum</a:t>
            </a:r>
            <a:endParaRPr lang="zh-TW" altLang="en-US" sz="49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786976" y="3500928"/>
            <a:ext cx="4083860" cy="2779311"/>
            <a:chOff x="7954235" y="365125"/>
            <a:chExt cx="4083860" cy="2779311"/>
          </a:xfrm>
        </p:grpSpPr>
        <p:sp>
          <p:nvSpPr>
            <p:cNvPr id="5" name="橢圓 4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接點 6"/>
            <p:cNvCxnSpPr>
              <a:stCxn id="5" idx="3"/>
              <a:endCxn id="6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>
              <a:stCxn id="5" idx="5"/>
              <a:endCxn id="8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>
              <a:stCxn id="6" idx="3"/>
              <a:endCxn id="10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6" idx="5"/>
              <a:endCxn id="11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/>
            <p:cNvCxnSpPr>
              <a:stCxn id="8" idx="3"/>
              <a:endCxn id="14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接點 16"/>
            <p:cNvCxnSpPr>
              <a:stCxn id="8" idx="5"/>
              <a:endCxn id="16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838200" y="1793965"/>
            <a:ext cx="10515600" cy="4382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Calculate the maximum path sum among all Root to Leaf path</a:t>
            </a:r>
          </a:p>
          <a:p>
            <a:pPr lvl="1"/>
            <a:r>
              <a:rPr lang="en-US" altLang="zh-TW" dirty="0"/>
              <a:t>In this example, </a:t>
            </a:r>
            <a:r>
              <a:rPr lang="en-US" altLang="zh-TW" dirty="0" err="1"/>
              <a:t>maximumPathSum</a:t>
            </a:r>
            <a:r>
              <a:rPr lang="en-US" altLang="zh-TW" dirty="0"/>
              <a:t> = 11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9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/>
              <a:t>Instruction :</a:t>
            </a:r>
            <a:r>
              <a:rPr lang="zh-TW" altLang="en-US" sz="4900" dirty="0"/>
              <a:t> </a:t>
            </a:r>
            <a:r>
              <a:rPr lang="en-US" altLang="zh-TW" sz="4900" dirty="0" err="1"/>
              <a:t>BinaryTower</a:t>
            </a:r>
            <a:endParaRPr lang="zh-TW" altLang="en-US" sz="4900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838200" y="1793965"/>
            <a:ext cx="10515600" cy="4382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Imagine we can install towers on the nodes of the tree</a:t>
            </a:r>
          </a:p>
          <a:p>
            <a:r>
              <a:rPr lang="en-US" altLang="zh-TW" dirty="0"/>
              <a:t>Each tower can defend its parent, itself and its immediate children</a:t>
            </a:r>
          </a:p>
          <a:p>
            <a:r>
              <a:rPr lang="en-US" altLang="zh-TW" dirty="0"/>
              <a:t>Calculate the minimum number of towers needed to </a:t>
            </a:r>
          </a:p>
          <a:p>
            <a:pPr marL="0" indent="0">
              <a:buNone/>
            </a:pPr>
            <a:r>
              <a:rPr lang="en-US" altLang="zh-TW" dirty="0"/>
              <a:t>   defend all the nodes in this tree</a:t>
            </a:r>
          </a:p>
          <a:p>
            <a:pPr lvl="1"/>
            <a:r>
              <a:rPr lang="en-US" altLang="zh-TW" dirty="0"/>
              <a:t>In this example, </a:t>
            </a:r>
            <a:r>
              <a:rPr lang="en-US" altLang="zh-TW" dirty="0" err="1"/>
              <a:t>BinaryTower</a:t>
            </a:r>
            <a:r>
              <a:rPr lang="en-US" altLang="zh-TW" dirty="0"/>
              <a:t> = 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69" y="3789499"/>
            <a:ext cx="4155593" cy="288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7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/>
              <a:t>Instruction :</a:t>
            </a:r>
            <a:r>
              <a:rPr lang="zh-TW" altLang="en-US" sz="4900" dirty="0"/>
              <a:t> </a:t>
            </a:r>
            <a:r>
              <a:rPr lang="en-US" altLang="zh-TW" sz="4900" dirty="0"/>
              <a:t>Foldable</a:t>
            </a:r>
            <a:endParaRPr lang="zh-TW" altLang="en-US" sz="49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Determine whether a binary tree is foldable </a:t>
            </a:r>
            <a:br>
              <a:rPr lang="en-US" altLang="zh-TW" dirty="0"/>
            </a:br>
            <a:r>
              <a:rPr lang="en-US" altLang="zh-TW" dirty="0"/>
              <a:t>or not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Output “Yes” or “No” (without double quotes)</a:t>
            </a:r>
          </a:p>
          <a:p>
            <a:pPr lvl="1"/>
            <a:r>
              <a:rPr lang="en-US" altLang="zh-TW" dirty="0"/>
              <a:t>In this example, the binary tree is foldable</a:t>
            </a:r>
          </a:p>
          <a:p>
            <a:r>
              <a:rPr lang="en-US" altLang="zh-TW" dirty="0"/>
              <a:t>p.s. </a:t>
            </a:r>
            <a:r>
              <a:rPr lang="en-US" altLang="zh-TW" dirty="0">
                <a:solidFill>
                  <a:srgbClr val="FF0000"/>
                </a:solidFill>
              </a:rPr>
              <a:t>an empty binary tree is foldable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792455" y="706620"/>
            <a:ext cx="4083860" cy="2779311"/>
            <a:chOff x="7954235" y="365125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8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900" dirty="0"/>
              <a:t>Foldable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 binary tree</a:t>
            </a:r>
            <a:r>
              <a:rPr lang="en-US" altLang="zh-TW" dirty="0">
                <a:solidFill>
                  <a:srgbClr val="893BC3"/>
                </a:solidFill>
              </a:rPr>
              <a:t> </a:t>
            </a:r>
            <a:r>
              <a:rPr lang="en-US" altLang="zh-TW" dirty="0"/>
              <a:t>is </a:t>
            </a:r>
            <a:r>
              <a:rPr lang="en-US" altLang="zh-TW" b="1" dirty="0"/>
              <a:t>foldable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left and right sub-trees of the binary tree are </a:t>
            </a:r>
            <a:r>
              <a:rPr lang="en-US" altLang="zh-TW" dirty="0">
                <a:solidFill>
                  <a:srgbClr val="FF0000"/>
                </a:solidFill>
              </a:rPr>
              <a:t>structure wise </a:t>
            </a:r>
          </a:p>
          <a:p>
            <a:pPr marL="0" indent="0">
              <a:buNone/>
            </a:pPr>
            <a:r>
              <a:rPr lang="en-US" altLang="zh-TW" dirty="0"/>
              <a:t>   mirror image of each other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B79286E-D767-4D2A-BF92-AE2A7C8DE6D0}"/>
              </a:ext>
            </a:extLst>
          </p:cNvPr>
          <p:cNvGrpSpPr>
            <a:grpSpLocks noChangeAspect="1"/>
          </p:cNvGrpSpPr>
          <p:nvPr/>
        </p:nvGrpSpPr>
        <p:grpSpPr>
          <a:xfrm>
            <a:off x="6855273" y="3562310"/>
            <a:ext cx="2225162" cy="1800000"/>
            <a:chOff x="6886636" y="3423308"/>
            <a:chExt cx="3435788" cy="2779311"/>
          </a:xfrm>
        </p:grpSpPr>
        <p:sp>
          <p:nvSpPr>
            <p:cNvPr id="4" name="橢圓 3"/>
            <p:cNvSpPr/>
            <p:nvPr/>
          </p:nvSpPr>
          <p:spPr>
            <a:xfrm>
              <a:off x="7898019" y="3423308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6886636" y="446927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7439800" y="3976472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8954057" y="446927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cxnSpLocks/>
              <a:stCxn id="4" idx="5"/>
              <a:endCxn id="7" idx="1"/>
            </p:cNvCxnSpPr>
            <p:nvPr/>
          </p:nvCxnSpPr>
          <p:spPr>
            <a:xfrm>
              <a:off x="8451183" y="3976472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7534708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>
              <a:cxnSpLocks/>
              <a:stCxn id="5" idx="5"/>
              <a:endCxn id="10" idx="1"/>
            </p:cNvCxnSpPr>
            <p:nvPr/>
          </p:nvCxnSpPr>
          <p:spPr>
            <a:xfrm>
              <a:off x="7439800" y="5022438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9674352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9507221" y="5022438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66616B-3D59-4CAC-8747-049DDA962B54}"/>
              </a:ext>
            </a:extLst>
          </p:cNvPr>
          <p:cNvSpPr txBox="1"/>
          <p:nvPr/>
        </p:nvSpPr>
        <p:spPr>
          <a:xfrm>
            <a:off x="2466655" y="5717203"/>
            <a:ext cx="24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foldable binary tree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85CFC-DC53-4E5B-B5B9-20B198E98F89}"/>
              </a:ext>
            </a:extLst>
          </p:cNvPr>
          <p:cNvSpPr txBox="1"/>
          <p:nvPr/>
        </p:nvSpPr>
        <p:spPr>
          <a:xfrm>
            <a:off x="6400270" y="5690866"/>
            <a:ext cx="27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a foldable binary tree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958837B-B4EF-4BA9-9F32-8DF5B0F3C7E5}"/>
              </a:ext>
            </a:extLst>
          </p:cNvPr>
          <p:cNvSpPr/>
          <p:nvPr/>
        </p:nvSpPr>
        <p:spPr>
          <a:xfrm>
            <a:off x="3438887" y="3562310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CAC60DD-939D-4F24-930B-2112B9A2E909}"/>
              </a:ext>
            </a:extLst>
          </p:cNvPr>
          <p:cNvSpPr/>
          <p:nvPr/>
        </p:nvSpPr>
        <p:spPr>
          <a:xfrm>
            <a:off x="2783873" y="4239722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B5C08DC-C2AD-4446-995B-A22A233FAF0F}"/>
              </a:ext>
            </a:extLst>
          </p:cNvPr>
          <p:cNvCxnSpPr>
            <a:cxnSpLocks/>
            <a:stCxn id="31" idx="3"/>
            <a:endCxn id="36" idx="7"/>
          </p:cNvCxnSpPr>
          <p:nvPr/>
        </p:nvCxnSpPr>
        <p:spPr>
          <a:xfrm flipH="1">
            <a:off x="3142125" y="3920563"/>
            <a:ext cx="358229" cy="3806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BF2E947D-AA0D-4282-A423-4081A9CECCA8}"/>
              </a:ext>
            </a:extLst>
          </p:cNvPr>
          <p:cNvSpPr/>
          <p:nvPr/>
        </p:nvSpPr>
        <p:spPr>
          <a:xfrm>
            <a:off x="4122822" y="4239722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6CDEF15-B2EB-45BB-9C2A-3C95D30E770E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>
          <a:xfrm>
            <a:off x="3797140" y="3920563"/>
            <a:ext cx="387149" cy="3806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C2371B52-7AA1-4141-8B59-733EF481B780}"/>
              </a:ext>
            </a:extLst>
          </p:cNvPr>
          <p:cNvSpPr/>
          <p:nvPr/>
        </p:nvSpPr>
        <p:spPr>
          <a:xfrm>
            <a:off x="2364154" y="4942591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B332878-B592-40EB-8BD5-D4CEDBD5FB93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>
          <a:xfrm flipH="1">
            <a:off x="2722406" y="4597975"/>
            <a:ext cx="122933" cy="4060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A67FF78B-3667-407D-AD05-F4A124E37FFB}"/>
              </a:ext>
            </a:extLst>
          </p:cNvPr>
          <p:cNvSpPr/>
          <p:nvPr/>
        </p:nvSpPr>
        <p:spPr>
          <a:xfrm>
            <a:off x="4589316" y="4942591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F3020C8-976C-496A-AE82-1BE4DF5D1CD4}"/>
              </a:ext>
            </a:extLst>
          </p:cNvPr>
          <p:cNvCxnSpPr>
            <a:cxnSpLocks/>
            <a:stCxn id="38" idx="5"/>
            <a:endCxn id="46" idx="1"/>
          </p:cNvCxnSpPr>
          <p:nvPr/>
        </p:nvCxnSpPr>
        <p:spPr>
          <a:xfrm>
            <a:off x="4481075" y="4597975"/>
            <a:ext cx="169708" cy="4060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FA2002-B904-47EA-B9B5-F59489D37E7D}"/>
              </a:ext>
            </a:extLst>
          </p:cNvPr>
          <p:cNvCxnSpPr/>
          <p:nvPr/>
        </p:nvCxnSpPr>
        <p:spPr>
          <a:xfrm flipV="1">
            <a:off x="8194222" y="1602557"/>
            <a:ext cx="676353" cy="5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74587B6-164F-47C7-90DD-A6984C71FACE}"/>
              </a:ext>
            </a:extLst>
          </p:cNvPr>
          <p:cNvSpPr txBox="1"/>
          <p:nvPr/>
        </p:nvSpPr>
        <p:spPr>
          <a:xfrm>
            <a:off x="8902519" y="1230968"/>
            <a:ext cx="242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considering node’s weight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56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Delete all the leaves in the binary tree</a:t>
            </a: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839D82D-E200-4930-9318-8AA9651F0E34}"/>
              </a:ext>
            </a:extLst>
          </p:cNvPr>
          <p:cNvGrpSpPr>
            <a:grpSpLocks noChangeAspect="1"/>
          </p:cNvGrpSpPr>
          <p:nvPr/>
        </p:nvGrpSpPr>
        <p:grpSpPr>
          <a:xfrm>
            <a:off x="1562876" y="3761913"/>
            <a:ext cx="2644881" cy="1800000"/>
            <a:chOff x="7954235" y="365125"/>
            <a:chExt cx="4083860" cy="277931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65D10B5-C7BE-4A4D-BDBE-A403DADD0D03}"/>
                </a:ext>
              </a:extLst>
            </p:cNvPr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AE956CD-586B-4E31-A710-E7CB72CB4D13}"/>
                </a:ext>
              </a:extLst>
            </p:cNvPr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1817AC1-682B-439B-A3DA-F3BF5C9A731E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234C26B-C8B1-40C6-AF3A-18DA4E307000}"/>
                </a:ext>
              </a:extLst>
            </p:cNvPr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368FA52-0F6B-46A4-A261-3BC5E45A591F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87429E3-8718-4EA4-859A-A142BFDCF97B}"/>
                </a:ext>
              </a:extLst>
            </p:cNvPr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B279D26-B6F1-447F-B2E9-4D0F6264ADAA}"/>
                </a:ext>
              </a:extLst>
            </p:cNvPr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F6BC0DB-640B-43E8-BF36-EB2A6BBD9E89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04194A5-A8F6-4DBC-B5B0-0B0598409AF4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8ADB201-82AE-400F-A5EC-5D009234B7CD}"/>
                </a:ext>
              </a:extLst>
            </p:cNvPr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2B0C44C-A5D4-49EC-BA35-C38A8BFD205B}"/>
                </a:ext>
              </a:extLst>
            </p:cNvPr>
            <p:cNvCxnSpPr>
              <a:cxnSpLocks/>
              <a:stCxn id="8" idx="3"/>
              <a:endCxn id="14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733822A-4E2A-4FAB-8667-EAD1C4BA137A}"/>
                </a:ext>
              </a:extLst>
            </p:cNvPr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516A463C-CDC8-404A-A237-7D57D42E3078}"/>
                </a:ext>
              </a:extLst>
            </p:cNvPr>
            <p:cNvCxnSpPr>
              <a:cxnSpLocks/>
              <a:stCxn id="8" idx="5"/>
              <a:endCxn id="16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05612C-FD13-4694-AEEE-1CAB80C63372}"/>
              </a:ext>
            </a:extLst>
          </p:cNvPr>
          <p:cNvSpPr txBox="1"/>
          <p:nvPr/>
        </p:nvSpPr>
        <p:spPr>
          <a:xfrm>
            <a:off x="4985343" y="4439325"/>
            <a:ext cx="161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after</a:t>
            </a:r>
            <a:endParaRPr lang="zh-TW" altLang="en-US" sz="2400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511D123-DBD7-4F6B-B5FE-A347E41668D0}"/>
              </a:ext>
            </a:extLst>
          </p:cNvPr>
          <p:cNvGrpSpPr/>
          <p:nvPr/>
        </p:nvGrpSpPr>
        <p:grpSpPr>
          <a:xfrm>
            <a:off x="8072232" y="4310479"/>
            <a:ext cx="1758668" cy="1097131"/>
            <a:chOff x="7906269" y="4266018"/>
            <a:chExt cx="1758668" cy="1097131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858E2A4-24AF-4436-BB5A-49EA76F06D84}"/>
                </a:ext>
              </a:extLst>
            </p:cNvPr>
            <p:cNvSpPr/>
            <p:nvPr/>
          </p:nvSpPr>
          <p:spPr>
            <a:xfrm>
              <a:off x="8561283" y="4266018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00E68221-2F08-4DBB-8AC7-A13B10E6CE17}"/>
                </a:ext>
              </a:extLst>
            </p:cNvPr>
            <p:cNvSpPr/>
            <p:nvPr/>
          </p:nvSpPr>
          <p:spPr>
            <a:xfrm>
              <a:off x="7906269" y="4943430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B665C936-A40A-418E-B5FD-9ADA950D6356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8264521" y="4624271"/>
              <a:ext cx="358229" cy="3806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9C71C50-0E70-43E6-AE74-EB0799B2BD7E}"/>
                </a:ext>
              </a:extLst>
            </p:cNvPr>
            <p:cNvSpPr/>
            <p:nvPr/>
          </p:nvSpPr>
          <p:spPr>
            <a:xfrm>
              <a:off x="9245218" y="4943430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23A45DF1-AE62-4DE5-8068-3C1AAE373543}"/>
                </a:ext>
              </a:extLst>
            </p:cNvPr>
            <p:cNvCxnSpPr>
              <a:cxnSpLocks/>
              <a:stCxn id="22" idx="5"/>
              <a:endCxn id="25" idx="1"/>
            </p:cNvCxnSpPr>
            <p:nvPr/>
          </p:nvCxnSpPr>
          <p:spPr>
            <a:xfrm>
              <a:off x="8919536" y="4624271"/>
              <a:ext cx="387149" cy="3806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E050302-7ECD-483A-9A42-BBE757A1CD8E}"/>
              </a:ext>
            </a:extLst>
          </p:cNvPr>
          <p:cNvSpPr/>
          <p:nvPr/>
        </p:nvSpPr>
        <p:spPr>
          <a:xfrm>
            <a:off x="4866187" y="4900990"/>
            <a:ext cx="1961965" cy="251887"/>
          </a:xfrm>
          <a:prstGeom prst="rightArrow">
            <a:avLst>
              <a:gd name="adj1" fmla="val 359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900" dirty="0"/>
              <a:t>Instruction :</a:t>
            </a:r>
            <a:r>
              <a:rPr lang="zh-TW" altLang="en-US" sz="4900" dirty="0"/>
              <a:t> </a:t>
            </a:r>
            <a:r>
              <a:rPr lang="en-US" altLang="zh-TW" sz="4900" dirty="0" err="1"/>
              <a:t>DeleteLeaf</a:t>
            </a:r>
            <a:endParaRPr lang="zh-TW" altLang="en-US" sz="4900" dirty="0"/>
          </a:p>
        </p:txBody>
      </p:sp>
    </p:spTree>
    <p:extLst>
      <p:ext uri="{BB962C8B-B14F-4D97-AF65-F5344CB8AC3E}">
        <p14:creationId xmlns:p14="http://schemas.microsoft.com/office/powerpoint/2010/main" val="2966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 for constructing the binary tree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000" dirty="0"/>
              <a:t>Parse the given string to find the root, the left sub-tree and</a:t>
            </a:r>
          </a:p>
          <a:p>
            <a:pPr marL="0" indent="0">
              <a:buNone/>
            </a:pPr>
            <a:r>
              <a:rPr lang="en-US" altLang="zh-TW" sz="3000" dirty="0"/>
              <a:t>   the right sub-tree.</a:t>
            </a:r>
          </a:p>
          <a:p>
            <a:endParaRPr lang="en-US" altLang="zh-TW" sz="3000" dirty="0"/>
          </a:p>
          <a:p>
            <a:r>
              <a:rPr lang="en-US" altLang="zh-TW" sz="3200" dirty="0"/>
              <a:t>(1(2(4()())(5()()))(3(6()())(7()())))</a:t>
            </a:r>
          </a:p>
          <a:p>
            <a:pPr lvl="1"/>
            <a:r>
              <a:rPr lang="en-US" altLang="zh-TW" sz="2600" dirty="0"/>
              <a:t>Root = 1</a:t>
            </a:r>
          </a:p>
          <a:p>
            <a:pPr lvl="1"/>
            <a:r>
              <a:rPr lang="en-US" altLang="zh-TW" sz="2600" dirty="0"/>
              <a:t>Left sub-tree = </a:t>
            </a:r>
            <a:r>
              <a:rPr lang="en-US" altLang="zh-TW" sz="2800" dirty="0"/>
              <a:t>(2(4()())(5()()))</a:t>
            </a:r>
          </a:p>
          <a:p>
            <a:pPr lvl="1"/>
            <a:r>
              <a:rPr lang="en-US" altLang="zh-TW" sz="2800" dirty="0"/>
              <a:t>Right sub-tree = (3(6()())(7()()))</a:t>
            </a:r>
          </a:p>
          <a:p>
            <a:pPr lvl="1"/>
            <a:endParaRPr lang="en-US" altLang="zh-TW" sz="2800" dirty="0"/>
          </a:p>
          <a:p>
            <a:r>
              <a:rPr lang="en-US" altLang="zh-TW" sz="3200" dirty="0"/>
              <a:t>How to identify sub-trees?</a:t>
            </a:r>
          </a:p>
          <a:p>
            <a:pPr lvl="1"/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579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 for constructing the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Note that a</a:t>
            </a:r>
            <a:r>
              <a:rPr lang="zh-TW" altLang="en-US" dirty="0"/>
              <a:t> </a:t>
            </a:r>
            <a:r>
              <a:rPr lang="en-US" altLang="zh-TW" dirty="0"/>
              <a:t>tree must start with a ‘(‘ and end with a ‘)’</a:t>
            </a:r>
          </a:p>
          <a:p>
            <a:endParaRPr lang="en-US" altLang="zh-TW" dirty="0"/>
          </a:p>
          <a:p>
            <a:r>
              <a:rPr lang="en-US" altLang="zh-TW" dirty="0"/>
              <a:t>You can use a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 to match ‘(‘ and ‘)’</a:t>
            </a:r>
          </a:p>
          <a:p>
            <a:pPr lvl="1"/>
            <a:r>
              <a:rPr lang="en-US" altLang="zh-TW" dirty="0"/>
              <a:t>Push a ‘(‘ in the beginning, and pop when seeing a ’)’</a:t>
            </a:r>
          </a:p>
          <a:p>
            <a:pPr lvl="1"/>
            <a:r>
              <a:rPr lang="en-US" altLang="zh-TW" dirty="0"/>
              <a:t>When the stack is empty, a sub-tree is built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Or you can simply use a </a:t>
            </a:r>
            <a:r>
              <a:rPr lang="en-US" altLang="zh-TW" dirty="0">
                <a:solidFill>
                  <a:srgbClr val="FF0000"/>
                </a:solidFill>
              </a:rPr>
              <a:t>variable</a:t>
            </a:r>
            <a:r>
              <a:rPr lang="en-US" altLang="zh-TW" dirty="0"/>
              <a:t> to do this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461" y="1956941"/>
            <a:ext cx="11350487" cy="4287106"/>
          </a:xfrm>
        </p:spPr>
        <p:txBody>
          <a:bodyPr>
            <a:normAutofit lnSpcReduction="10000"/>
          </a:bodyPr>
          <a:lstStyle/>
          <a:p>
            <a:r>
              <a:rPr lang="en-US" altLang="zh-TW" sz="3300" dirty="0"/>
              <a:t>Input</a:t>
            </a:r>
          </a:p>
          <a:p>
            <a:pPr lvl="1"/>
            <a:r>
              <a:rPr lang="en-US" altLang="zh-TW" sz="2600" dirty="0"/>
              <a:t>Input is composed by several sets of questions</a:t>
            </a:r>
          </a:p>
          <a:p>
            <a:pPr lvl="1"/>
            <a:r>
              <a:rPr lang="en-US" altLang="zh-TW" sz="2600" dirty="0"/>
              <a:t>A set of question will start by a s-expression string, then followed by several instructions that end with the instruction “End”</a:t>
            </a:r>
          </a:p>
          <a:p>
            <a:pPr lvl="1"/>
            <a:r>
              <a:rPr lang="en-US" altLang="zh-TW" sz="2600" dirty="0"/>
              <a:t>First you’ll see an s-expression string</a:t>
            </a:r>
          </a:p>
          <a:p>
            <a:pPr lvl="1"/>
            <a:r>
              <a:rPr lang="en-US" altLang="zh-TW" sz="2600" dirty="0"/>
              <a:t>Then, you’ll see several instructions</a:t>
            </a:r>
          </a:p>
          <a:p>
            <a:pPr lvl="1"/>
            <a:r>
              <a:rPr lang="en-US" altLang="zh-TW" sz="2600" dirty="0"/>
              <a:t>Finally, you’ll see an “End” instruction, and after that you’ll see EOF or next s-expression string</a:t>
            </a:r>
          </a:p>
          <a:p>
            <a:pPr lvl="1"/>
            <a:r>
              <a:rPr lang="en-US" altLang="zh-TW" sz="2600" dirty="0"/>
              <a:t>The length of each s-expression is at most 10000000</a:t>
            </a:r>
          </a:p>
          <a:p>
            <a:pPr lvl="1"/>
            <a:r>
              <a:rPr lang="en-US" altLang="zh-TW" sz="2600" dirty="0"/>
              <a:t>The number of nodes in each tree is at most 1200000</a:t>
            </a:r>
          </a:p>
          <a:p>
            <a:pPr lvl="1"/>
            <a:r>
              <a:rPr lang="en-US" altLang="zh-TW" sz="2600" dirty="0"/>
              <a:t>Each nodes’ weight is between -100000 and 100000</a:t>
            </a:r>
          </a:p>
        </p:txBody>
      </p:sp>
    </p:spTree>
    <p:extLst>
      <p:ext uri="{BB962C8B-B14F-4D97-AF65-F5344CB8AC3E}">
        <p14:creationId xmlns:p14="http://schemas.microsoft.com/office/powerpoint/2010/main" val="21192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437" y="1690688"/>
            <a:ext cx="11523273" cy="4152311"/>
          </a:xfrm>
        </p:spPr>
        <p:txBody>
          <a:bodyPr>
            <a:normAutofit lnSpcReduction="10000"/>
          </a:bodyPr>
          <a:lstStyle/>
          <a:p>
            <a:r>
              <a:rPr lang="en-US" altLang="zh-TW" sz="3300" dirty="0"/>
              <a:t>Output</a:t>
            </a:r>
            <a:endParaRPr lang="en-US" altLang="zh-TW" sz="22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500" dirty="0"/>
              <a:t>Traverse : print preorder, </a:t>
            </a:r>
            <a:r>
              <a:rPr lang="en-US" altLang="zh-TW" sz="2500" dirty="0" err="1"/>
              <a:t>inorder</a:t>
            </a:r>
            <a:r>
              <a:rPr lang="en-US" altLang="zh-TW" sz="2500" dirty="0"/>
              <a:t>, </a:t>
            </a:r>
            <a:r>
              <a:rPr lang="en-US" altLang="zh-TW" sz="2500" dirty="0" err="1"/>
              <a:t>postorder</a:t>
            </a:r>
            <a:r>
              <a:rPr lang="en-US" altLang="zh-TW" sz="2500" dirty="0"/>
              <a:t> traversal of the binary tree</a:t>
            </a:r>
          </a:p>
          <a:p>
            <a:pPr lvl="1"/>
            <a:r>
              <a:rPr lang="en-US" altLang="zh-TW" sz="2500" dirty="0"/>
              <a:t>Height : print the height of the binary tree</a:t>
            </a:r>
          </a:p>
          <a:p>
            <a:pPr lvl="1"/>
            <a:r>
              <a:rPr lang="en-US" altLang="zh-TW" sz="2500" dirty="0" err="1"/>
              <a:t>WeightSum</a:t>
            </a:r>
            <a:r>
              <a:rPr lang="en-US" altLang="zh-TW" sz="2500" dirty="0"/>
              <a:t> : print the sum of all the node’s weight in the binary tree</a:t>
            </a:r>
          </a:p>
          <a:p>
            <a:pPr lvl="1"/>
            <a:r>
              <a:rPr lang="en-US" altLang="zh-TW" sz="2500" dirty="0" err="1"/>
              <a:t>MaximumPathSum</a:t>
            </a:r>
            <a:r>
              <a:rPr lang="en-US" altLang="zh-TW" sz="2500" dirty="0"/>
              <a:t> : print the maximum sum among all root to leaf paths of the binary tree</a:t>
            </a:r>
          </a:p>
          <a:p>
            <a:pPr lvl="1"/>
            <a:r>
              <a:rPr lang="en-US" altLang="zh-TW" sz="2500" dirty="0" err="1"/>
              <a:t>BinaryTower</a:t>
            </a:r>
            <a:r>
              <a:rPr lang="en-US" altLang="zh-TW" sz="2500" dirty="0"/>
              <a:t> : print the number of towers needed to defend the hole binary tree</a:t>
            </a:r>
          </a:p>
          <a:p>
            <a:pPr lvl="1"/>
            <a:r>
              <a:rPr lang="en-US" altLang="zh-TW" sz="2500" dirty="0" err="1"/>
              <a:t>DeleteLeaf</a:t>
            </a:r>
            <a:r>
              <a:rPr lang="en-US" altLang="zh-TW" sz="2500" dirty="0"/>
              <a:t> : delete all the leaves in the binary tree</a:t>
            </a:r>
          </a:p>
          <a:p>
            <a:pPr lvl="1"/>
            <a:r>
              <a:rPr lang="en-US" altLang="zh-TW" sz="2500" dirty="0"/>
              <a:t>Foldable : Print “Yes” or “No” Depending on the binary tree foldable or not</a:t>
            </a:r>
          </a:p>
          <a:p>
            <a:pPr marL="457200" lvl="1" indent="0">
              <a:buNone/>
            </a:pPr>
            <a:r>
              <a:rPr lang="en-US" altLang="zh-TW" sz="2500" dirty="0"/>
              <a:t>	</a:t>
            </a:r>
            <a:r>
              <a:rPr lang="zh-TW" altLang="en-US" sz="2500" dirty="0">
                <a:solidFill>
                  <a:srgbClr val="FF0000"/>
                </a:solidFill>
              </a:rPr>
              <a:t>**</a:t>
            </a:r>
            <a:r>
              <a:rPr lang="en-US" altLang="zh-TW" sz="2500" b="1" dirty="0">
                <a:solidFill>
                  <a:srgbClr val="FF0000"/>
                </a:solidFill>
              </a:rPr>
              <a:t>without double 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quotation mark</a:t>
            </a:r>
            <a:r>
              <a:rPr lang="zh-TW" altLang="en-US" sz="2500" b="1" dirty="0" smtClean="0">
                <a:solidFill>
                  <a:srgbClr val="FF0000"/>
                </a:solidFill>
              </a:rPr>
              <a:t>**</a:t>
            </a:r>
            <a:endParaRPr lang="en-US" altLang="zh-TW" sz="25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500" dirty="0"/>
              <a:t>End : End of instructions of this question set.</a:t>
            </a:r>
          </a:p>
          <a:p>
            <a:endParaRPr lang="en-US" altLang="zh-TW" sz="29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5932658"/>
            <a:ext cx="11297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***The output of every instruction except </a:t>
            </a:r>
            <a:r>
              <a:rPr lang="en-US" altLang="zh-TW" sz="2000" b="1" dirty="0" err="1">
                <a:solidFill>
                  <a:srgbClr val="FF0000"/>
                </a:solidFill>
              </a:rPr>
              <a:t>DeleteLeaf</a:t>
            </a:r>
            <a:r>
              <a:rPr lang="en-US" altLang="zh-TW" sz="2000" b="1" dirty="0">
                <a:solidFill>
                  <a:srgbClr val="FF0000"/>
                </a:solidFill>
              </a:rPr>
              <a:t> and End should followed by a new line***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(1(2(4()())(5()()))(3(6()())(7()())))</a:t>
            </a:r>
          </a:p>
          <a:p>
            <a:r>
              <a:rPr lang="en-US" altLang="zh-TW" dirty="0"/>
              <a:t>Traverse</a:t>
            </a:r>
          </a:p>
          <a:p>
            <a:r>
              <a:rPr lang="en-US" altLang="zh-TW" dirty="0"/>
              <a:t>Height</a:t>
            </a:r>
          </a:p>
          <a:p>
            <a:r>
              <a:rPr lang="en-US" altLang="zh-TW" dirty="0" err="1"/>
              <a:t>WeightSum</a:t>
            </a:r>
            <a:endParaRPr lang="en-US" altLang="zh-TW" dirty="0"/>
          </a:p>
          <a:p>
            <a:r>
              <a:rPr lang="en-US" altLang="zh-TW" dirty="0" err="1"/>
              <a:t>MaximumPathSum</a:t>
            </a:r>
            <a:endParaRPr lang="en-US" altLang="zh-TW" dirty="0"/>
          </a:p>
          <a:p>
            <a:r>
              <a:rPr lang="en-US" altLang="zh-TW" dirty="0" err="1"/>
              <a:t>BinaryTower</a:t>
            </a:r>
            <a:endParaRPr lang="en-US" altLang="zh-TW" dirty="0"/>
          </a:p>
          <a:p>
            <a:r>
              <a:rPr lang="en-US" altLang="zh-TW" dirty="0"/>
              <a:t>Foldable</a:t>
            </a:r>
          </a:p>
          <a:p>
            <a:r>
              <a:rPr lang="en-US" altLang="zh-TW" dirty="0"/>
              <a:t>Delete</a:t>
            </a:r>
          </a:p>
          <a:p>
            <a:r>
              <a:rPr lang="en-US" altLang="zh-TW" dirty="0"/>
              <a:t>Traverse</a:t>
            </a:r>
          </a:p>
          <a:p>
            <a:r>
              <a:rPr lang="en-US" altLang="zh-TW" dirty="0"/>
              <a:t>End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9B7F738-3B31-4C41-9524-D34BA42B6A4E}"/>
              </a:ext>
            </a:extLst>
          </p:cNvPr>
          <p:cNvGrpSpPr/>
          <p:nvPr/>
        </p:nvGrpSpPr>
        <p:grpSpPr>
          <a:xfrm>
            <a:off x="6228676" y="2285202"/>
            <a:ext cx="4083860" cy="2779311"/>
            <a:chOff x="5870458" y="3802917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7529913" y="380291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6518530" y="4848883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7071694" y="4356081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8585951" y="4848883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8083077" y="4356081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5870458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166602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6423622" y="5402047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7071694" y="5402047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8069293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8393329" y="5402047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9306246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9139115" y="5402047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3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representation – S-Expression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Binary tree can be recursively defined</a:t>
            </a:r>
          </a:p>
          <a:p>
            <a:r>
              <a:rPr lang="en-US" altLang="zh-TW" dirty="0"/>
              <a:t>Binary tree = ( root (</a:t>
            </a:r>
            <a:r>
              <a:rPr lang="en-US" altLang="zh-TW" dirty="0" err="1"/>
              <a:t>left_tree</a:t>
            </a:r>
            <a:r>
              <a:rPr lang="en-US" altLang="zh-TW" dirty="0"/>
              <a:t>)(</a:t>
            </a:r>
            <a:r>
              <a:rPr lang="en-US" altLang="zh-TW" dirty="0" err="1"/>
              <a:t>right_tree</a:t>
            </a:r>
            <a:r>
              <a:rPr lang="en-US" altLang="zh-TW" dirty="0"/>
              <a:t>) 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Empty binary tree = ()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Binary tree with one node ( 1 ()() 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Binary tree represented as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/>
              <a:t>1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/>
              <a:t>2()()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dirty="0"/>
              <a:t>3()()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588713" y="434181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B528FE7-802B-4362-AEE7-5A77B0471416}"/>
              </a:ext>
            </a:extLst>
          </p:cNvPr>
          <p:cNvGrpSpPr/>
          <p:nvPr/>
        </p:nvGrpSpPr>
        <p:grpSpPr>
          <a:xfrm>
            <a:off x="8841893" y="4341816"/>
            <a:ext cx="1992087" cy="1618157"/>
            <a:chOff x="5123892" y="5107110"/>
            <a:chExt cx="1992087" cy="1618157"/>
          </a:xfrm>
        </p:grpSpPr>
        <p:sp>
          <p:nvSpPr>
            <p:cNvPr id="5" name="橢圓 4"/>
            <p:cNvSpPr/>
            <p:nvPr/>
          </p:nvSpPr>
          <p:spPr>
            <a:xfrm>
              <a:off x="5771964" y="5107110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5123892" y="607719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467907" y="607719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5" idx="3"/>
              <a:endCxn id="6" idx="7"/>
            </p:cNvCxnSpPr>
            <p:nvPr/>
          </p:nvCxnSpPr>
          <p:spPr>
            <a:xfrm flipH="1">
              <a:off x="5677056" y="5660274"/>
              <a:ext cx="189816" cy="5118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5"/>
              <a:endCxn id="7" idx="1"/>
            </p:cNvCxnSpPr>
            <p:nvPr/>
          </p:nvCxnSpPr>
          <p:spPr>
            <a:xfrm>
              <a:off x="6325128" y="5660274"/>
              <a:ext cx="237687" cy="5118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1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37120" y="1332411"/>
            <a:ext cx="3749626" cy="50781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sz="3200" dirty="0"/>
              <a:t>Pre Order Traversal</a:t>
            </a:r>
          </a:p>
          <a:p>
            <a:r>
              <a:rPr lang="en-US" altLang="zh-TW" sz="3200" dirty="0"/>
              <a:t>In Order Traversal</a:t>
            </a:r>
          </a:p>
          <a:p>
            <a:r>
              <a:rPr lang="en-US" altLang="zh-TW" sz="3200" dirty="0"/>
              <a:t>Post Order Traversal</a:t>
            </a:r>
          </a:p>
          <a:p>
            <a:r>
              <a:rPr lang="en-US" altLang="zh-TW" sz="3200" dirty="0"/>
              <a:t>Height</a:t>
            </a:r>
          </a:p>
          <a:p>
            <a:r>
              <a:rPr lang="en-US" altLang="zh-TW" sz="3200" dirty="0" err="1"/>
              <a:t>WeightSum</a:t>
            </a:r>
            <a:endParaRPr lang="en-US" altLang="zh-TW" sz="3200" dirty="0"/>
          </a:p>
          <a:p>
            <a:r>
              <a:rPr lang="en-US" altLang="zh-TW" sz="3200" dirty="0" err="1"/>
              <a:t>MaximumPathSum</a:t>
            </a:r>
            <a:endParaRPr lang="en-US" altLang="zh-TW" sz="3200" dirty="0"/>
          </a:p>
          <a:p>
            <a:r>
              <a:rPr lang="en-US" altLang="zh-TW" sz="3200" dirty="0" err="1"/>
              <a:t>BinaryTower</a:t>
            </a:r>
            <a:endParaRPr lang="en-US" altLang="zh-TW" sz="3200" dirty="0"/>
          </a:p>
          <a:p>
            <a:r>
              <a:rPr lang="en-US" altLang="zh-TW" sz="3200" dirty="0"/>
              <a:t>Foldable</a:t>
            </a:r>
          </a:p>
          <a:p>
            <a:pPr marL="0" indent="0">
              <a:buNone/>
            </a:pPr>
            <a:r>
              <a:rPr lang="en-US" altLang="zh-TW" sz="3400" dirty="0">
                <a:solidFill>
                  <a:srgbClr val="FF0000"/>
                </a:solidFill>
              </a:rPr>
              <a:t>After Delete</a:t>
            </a:r>
          </a:p>
          <a:p>
            <a:r>
              <a:rPr lang="en-US" altLang="zh-TW" sz="3400" dirty="0"/>
              <a:t>Pre Order Traversal</a:t>
            </a:r>
          </a:p>
          <a:p>
            <a:r>
              <a:rPr lang="en-US" altLang="zh-TW" sz="3400" dirty="0" err="1"/>
              <a:t>InOrder</a:t>
            </a:r>
            <a:r>
              <a:rPr lang="en-US" altLang="zh-TW" sz="3400" dirty="0"/>
              <a:t> Traversal</a:t>
            </a:r>
          </a:p>
          <a:p>
            <a:r>
              <a:rPr lang="en-US" altLang="zh-TW" sz="3400" dirty="0"/>
              <a:t>Post Order Traversal</a:t>
            </a:r>
          </a:p>
          <a:p>
            <a:r>
              <a:rPr lang="en-US" altLang="zh-TW" sz="3400" dirty="0"/>
              <a:t>End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91" y="1533186"/>
            <a:ext cx="3198771" cy="4676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3891" y="1690688"/>
            <a:ext cx="2998475" cy="108734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80366" y="1533186"/>
            <a:ext cx="3143794" cy="113163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37119" y="4683985"/>
            <a:ext cx="2603864" cy="103754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33890" y="4683985"/>
            <a:ext cx="1309013" cy="11420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2133601" y="4162697"/>
            <a:ext cx="5303519" cy="3570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" idx="1"/>
          </p:cNvCxnSpPr>
          <p:nvPr/>
        </p:nvCxnSpPr>
        <p:spPr>
          <a:xfrm rot="10800000" flipV="1">
            <a:off x="1802674" y="3871469"/>
            <a:ext cx="5634446" cy="2215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0800000" flipV="1">
            <a:off x="1994263" y="3518263"/>
            <a:ext cx="5442856" cy="1915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 rot="10800000" flipV="1">
            <a:off x="1994263" y="3120796"/>
            <a:ext cx="5442856" cy="269966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10800000" flipV="1">
            <a:off x="1994264" y="2838993"/>
            <a:ext cx="5355771" cy="191589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allowed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&lt;string&gt; is allowed to use</a:t>
            </a:r>
          </a:p>
          <a:p>
            <a:endParaRPr lang="en-US" altLang="zh-TW" dirty="0"/>
          </a:p>
          <a:p>
            <a:r>
              <a:rPr lang="en-US" altLang="zh-TW" dirty="0"/>
              <a:t>Implement your own stack or utilize variable to parse s-expression</a:t>
            </a:r>
          </a:p>
          <a:p>
            <a:endParaRPr lang="en-US" altLang="zh-TW" dirty="0"/>
          </a:p>
          <a:p>
            <a:r>
              <a:rPr lang="en-US" altLang="zh-TW" dirty="0"/>
              <a:t>Construct the tree by yourself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4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complicated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(1 (2()(3()()))(4()()))</a:t>
            </a:r>
            <a:endParaRPr lang="zh-TW" altLang="en-US" sz="5000" dirty="0"/>
          </a:p>
        </p:txBody>
      </p:sp>
      <p:sp>
        <p:nvSpPr>
          <p:cNvPr id="4" name="橢圓 3"/>
          <p:cNvSpPr/>
          <p:nvPr/>
        </p:nvSpPr>
        <p:spPr>
          <a:xfrm>
            <a:off x="8696093" y="3163523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817112" y="4181780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540081" y="51957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stCxn id="4" idx="3"/>
            <a:endCxn id="5" idx="7"/>
          </p:cNvCxnSpPr>
          <p:nvPr/>
        </p:nvCxnSpPr>
        <p:spPr>
          <a:xfrm flipH="1">
            <a:off x="8370276" y="3716687"/>
            <a:ext cx="420725" cy="560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5" idx="5"/>
            <a:endCxn id="6" idx="1"/>
          </p:cNvCxnSpPr>
          <p:nvPr/>
        </p:nvCxnSpPr>
        <p:spPr>
          <a:xfrm>
            <a:off x="8370276" y="4734944"/>
            <a:ext cx="264713" cy="5557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9542226" y="4181780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4" idx="5"/>
            <a:endCxn id="9" idx="1"/>
          </p:cNvCxnSpPr>
          <p:nvPr/>
        </p:nvCxnSpPr>
        <p:spPr>
          <a:xfrm>
            <a:off x="9249257" y="3716687"/>
            <a:ext cx="387877" cy="560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368483" y="2592763"/>
            <a:ext cx="36048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59249" y="2686469"/>
            <a:ext cx="1045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Root</a:t>
            </a:r>
            <a:endParaRPr lang="zh-TW" altLang="en-US" sz="2500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1972108" y="2592763"/>
            <a:ext cx="2276619" cy="196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150958" y="2689011"/>
            <a:ext cx="2085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Left sub-tree</a:t>
            </a:r>
            <a:endParaRPr lang="zh-TW" altLang="en-US" sz="2500" dirty="0"/>
          </a:p>
        </p:txBody>
      </p:sp>
      <p:cxnSp>
        <p:nvCxnSpPr>
          <p:cNvPr id="17" name="直線接點 16"/>
          <p:cNvCxnSpPr>
            <a:cxnSpLocks/>
          </p:cNvCxnSpPr>
          <p:nvPr/>
        </p:nvCxnSpPr>
        <p:spPr>
          <a:xfrm flipH="1">
            <a:off x="4491868" y="2592763"/>
            <a:ext cx="1267909" cy="196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155494" y="2686469"/>
            <a:ext cx="2085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Right sub-tree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7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(1(2(4()())(5()()))(3(6()())(7()())))</a:t>
            </a:r>
            <a:endParaRPr lang="zh-TW" altLang="en-US" sz="5000" dirty="0"/>
          </a:p>
        </p:txBody>
      </p:sp>
      <p:sp>
        <p:nvSpPr>
          <p:cNvPr id="4" name="橢圓 3"/>
          <p:cNvSpPr/>
          <p:nvPr/>
        </p:nvSpPr>
        <p:spPr>
          <a:xfrm>
            <a:off x="5331832" y="3000360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320449" y="404632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4873613" y="3553524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387870" y="404632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5884996" y="3553524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672377" y="51315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968521" y="51315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4225541" y="4599490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4873613" y="4599490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871212" y="51315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6195248" y="4599490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7108165" y="51315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6941034" y="4599490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740701" y="4013999"/>
            <a:ext cx="2145145" cy="2235200"/>
          </a:xfrm>
          <a:prstGeom prst="ellipse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696223" y="2575630"/>
            <a:ext cx="3577912" cy="923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548269" y="4013999"/>
            <a:ext cx="2145145" cy="223520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5403308" y="2566393"/>
            <a:ext cx="3577912" cy="9237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8097" y="2200093"/>
            <a:ext cx="8384178" cy="3782696"/>
          </a:xfrm>
        </p:spPr>
        <p:txBody>
          <a:bodyPr>
            <a:normAutofit/>
          </a:bodyPr>
          <a:lstStyle/>
          <a:p>
            <a:r>
              <a:rPr lang="en-US" altLang="zh-TW" dirty="0"/>
              <a:t>You have to implement the following functions</a:t>
            </a:r>
          </a:p>
          <a:p>
            <a:pPr lvl="1"/>
            <a:r>
              <a:rPr lang="en-US" altLang="zh-TW" dirty="0"/>
              <a:t>Traverse</a:t>
            </a:r>
          </a:p>
          <a:p>
            <a:pPr lvl="1"/>
            <a:r>
              <a:rPr lang="en-US" altLang="zh-TW" dirty="0"/>
              <a:t>Height</a:t>
            </a:r>
          </a:p>
          <a:p>
            <a:pPr lvl="1"/>
            <a:r>
              <a:rPr lang="en-US" altLang="zh-TW" dirty="0" err="1"/>
              <a:t>WeightSum</a:t>
            </a:r>
            <a:endParaRPr lang="en-US" altLang="zh-TW" dirty="0"/>
          </a:p>
          <a:p>
            <a:pPr lvl="1"/>
            <a:r>
              <a:rPr lang="en-US" altLang="zh-TW" dirty="0" err="1"/>
              <a:t>MaximumPathSum</a:t>
            </a:r>
            <a:endParaRPr lang="en-US" altLang="zh-TW" dirty="0"/>
          </a:p>
          <a:p>
            <a:pPr lvl="1"/>
            <a:r>
              <a:rPr lang="en-US" altLang="zh-TW" dirty="0" err="1"/>
              <a:t>BinaryTower</a:t>
            </a:r>
            <a:endParaRPr lang="en-US" altLang="zh-TW" dirty="0"/>
          </a:p>
          <a:p>
            <a:pPr lvl="1"/>
            <a:r>
              <a:rPr lang="en-US" altLang="zh-TW" dirty="0" err="1"/>
              <a:t>DeleteLeaf</a:t>
            </a:r>
            <a:endParaRPr lang="en-US" altLang="zh-TW" dirty="0"/>
          </a:p>
          <a:p>
            <a:pPr lvl="1"/>
            <a:r>
              <a:rPr lang="en-US" altLang="zh-TW" dirty="0"/>
              <a:t>Foldable</a:t>
            </a:r>
          </a:p>
          <a:p>
            <a:pPr lvl="1"/>
            <a:r>
              <a:rPr lang="en-US" altLang="zh-TW" dirty="0"/>
              <a:t>End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1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a binary tree for the given s-expression</a:t>
            </a:r>
          </a:p>
          <a:p>
            <a:endParaRPr lang="en-US" altLang="zh-TW" dirty="0"/>
          </a:p>
          <a:p>
            <a:r>
              <a:rPr lang="en-US" altLang="zh-TW" dirty="0"/>
              <a:t>Input: s-expression of a binary tree</a:t>
            </a:r>
          </a:p>
          <a:p>
            <a:pPr lvl="1"/>
            <a:r>
              <a:rPr lang="en-US" altLang="zh-TW" dirty="0"/>
              <a:t>(1(2()(3()()))(4()()))</a:t>
            </a:r>
          </a:p>
          <a:p>
            <a:pPr lvl="1"/>
            <a:endParaRPr lang="zh-TW" altLang="en-US" dirty="0"/>
          </a:p>
          <a:p>
            <a:r>
              <a:rPr lang="en-US" altLang="zh-TW" dirty="0"/>
              <a:t>Output: a node, which is the root of the binary tree represented by</a:t>
            </a:r>
          </a:p>
          <a:p>
            <a:pPr marL="0" indent="0">
              <a:buNone/>
            </a:pPr>
            <a:r>
              <a:rPr lang="en-US" altLang="zh-TW" dirty="0"/>
              <a:t>                  input s-expression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4423" y="36907"/>
            <a:ext cx="10515600" cy="1325563"/>
          </a:xfrm>
        </p:spPr>
        <p:txBody>
          <a:bodyPr/>
          <a:lstStyle/>
          <a:p>
            <a:r>
              <a:rPr lang="en-US" altLang="zh-TW" dirty="0"/>
              <a:t>Instruction : Traverse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4423" y="1020361"/>
            <a:ext cx="10515600" cy="5446909"/>
          </a:xfrm>
        </p:spPr>
        <p:txBody>
          <a:bodyPr>
            <a:noAutofit/>
          </a:bodyPr>
          <a:lstStyle/>
          <a:p>
            <a:pPr marL="457200" lvl="2" indent="0">
              <a:spcBef>
                <a:spcPts val="1000"/>
              </a:spcBef>
              <a:buNone/>
            </a:pPr>
            <a:endParaRPr lang="en-US" altLang="zh-TW" sz="2400" dirty="0"/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/>
              <a:t>Pre-order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Print every node’s weight in preorder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1 2 4 5 3 6 7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TW" sz="2400" dirty="0"/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/>
              <a:t>In-order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Print every node’s weight in </a:t>
            </a:r>
            <a:r>
              <a:rPr lang="en-US" altLang="zh-TW" sz="2400" dirty="0" err="1"/>
              <a:t>inorder</a:t>
            </a:r>
            <a:endParaRPr lang="en-US" altLang="zh-TW" sz="2400" dirty="0"/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4 2 5 1 6 3 7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TW" sz="2400" dirty="0"/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/>
              <a:t>Post-order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Print every node’s weight in </a:t>
            </a:r>
            <a:r>
              <a:rPr lang="en-US" altLang="zh-TW" sz="2400" dirty="0" err="1"/>
              <a:t>postorder</a:t>
            </a:r>
            <a:endParaRPr lang="en-US" altLang="zh-TW" sz="2400" dirty="0"/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4 5 2 6 7 3 1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TW" sz="2800" dirty="0"/>
          </a:p>
          <a:p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F875F1B-D513-49AF-8EAF-94FCA44C7A8C}"/>
              </a:ext>
            </a:extLst>
          </p:cNvPr>
          <p:cNvGrpSpPr/>
          <p:nvPr/>
        </p:nvGrpSpPr>
        <p:grpSpPr>
          <a:xfrm>
            <a:off x="7306163" y="2525214"/>
            <a:ext cx="4083860" cy="2779311"/>
            <a:chOff x="7954235" y="365125"/>
            <a:chExt cx="4083860" cy="277931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0AB47337-B6B1-4915-9F03-60E136D544AE}"/>
                </a:ext>
              </a:extLst>
            </p:cNvPr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C0D2006-412D-4B2C-B117-6EF4B1222F84}"/>
                </a:ext>
              </a:extLst>
            </p:cNvPr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E38B3A5-43E9-46B4-B164-3FCDA9836533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66BB7E5-D625-44EF-936E-5F2B5FDE2CDA}"/>
                </a:ext>
              </a:extLst>
            </p:cNvPr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F66797B-A5A9-472C-B4D3-CA9E7FDFA853}"/>
                </a:ext>
              </a:extLst>
            </p:cNvPr>
            <p:cNvCxnSpPr>
              <a:stCxn id="35" idx="5"/>
              <a:endCxn id="38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298BFBFF-587A-4A7F-9E74-C4C1EF814B36}"/>
                </a:ext>
              </a:extLst>
            </p:cNvPr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8AB34CD-A119-48A4-9613-644A2FD5F33F}"/>
                </a:ext>
              </a:extLst>
            </p:cNvPr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8ECFE23-B32F-47EA-9D0E-A6BCFB763465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1582870-3EF9-4B74-9546-2501BF43F6BC}"/>
                </a:ext>
              </a:extLst>
            </p:cNvPr>
            <p:cNvCxnSpPr>
              <a:stCxn id="36" idx="5"/>
              <a:endCxn id="41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5AA47B1-9336-41BF-8A44-FC23C499D002}"/>
                </a:ext>
              </a:extLst>
            </p:cNvPr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940CF26-F58A-4A13-BF68-A88750447409}"/>
                </a:ext>
              </a:extLst>
            </p:cNvPr>
            <p:cNvCxnSpPr>
              <a:stCxn id="38" idx="3"/>
              <a:endCxn id="44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9D143F89-1BAC-4CB9-8881-538590BBABAC}"/>
                </a:ext>
              </a:extLst>
            </p:cNvPr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840A64F8-9700-4E03-BA17-BE4546E8A168}"/>
                </a:ext>
              </a:extLst>
            </p:cNvPr>
            <p:cNvCxnSpPr>
              <a:stCxn id="38" idx="5"/>
              <a:endCxn id="46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0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5400" dirty="0"/>
              <a:t>Instruction :</a:t>
            </a:r>
            <a:r>
              <a:rPr lang="zh-TW" altLang="en-US" sz="5400" dirty="0"/>
              <a:t> </a:t>
            </a:r>
            <a:r>
              <a:rPr lang="en-US" altLang="zh-TW" sz="5400" dirty="0"/>
              <a:t>Height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3965"/>
            <a:ext cx="10515600" cy="4382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Evaluate the height of the binary tree</a:t>
            </a:r>
          </a:p>
          <a:p>
            <a:pPr lvl="1"/>
            <a:r>
              <a:rPr lang="en-US" altLang="zh-TW" dirty="0"/>
              <a:t>In this example, height = 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456051" y="2200623"/>
            <a:ext cx="4083860" cy="2779311"/>
            <a:chOff x="7954235" y="365125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7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/>
              <a:t>Instruction :</a:t>
            </a:r>
            <a:r>
              <a:rPr lang="zh-TW" altLang="en-US" sz="4900" dirty="0"/>
              <a:t> </a:t>
            </a:r>
            <a:r>
              <a:rPr lang="en-US" altLang="zh-TW" sz="4900" dirty="0" err="1"/>
              <a:t>WeightSum</a:t>
            </a:r>
            <a:endParaRPr lang="zh-TW" altLang="en-US" sz="49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456051" y="2200623"/>
            <a:ext cx="4083860" cy="2779311"/>
            <a:chOff x="7954235" y="365125"/>
            <a:chExt cx="4083860" cy="2779311"/>
          </a:xfrm>
        </p:grpSpPr>
        <p:sp>
          <p:nvSpPr>
            <p:cNvPr id="5" name="橢圓 4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接點 6"/>
            <p:cNvCxnSpPr>
              <a:stCxn id="5" idx="3"/>
              <a:endCxn id="6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>
              <a:stCxn id="5" idx="5"/>
              <a:endCxn id="8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>
              <a:stCxn id="6" idx="3"/>
              <a:endCxn id="10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6" idx="5"/>
              <a:endCxn id="11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/>
            <p:cNvCxnSpPr>
              <a:stCxn id="8" idx="3"/>
              <a:endCxn id="14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接點 16"/>
            <p:cNvCxnSpPr>
              <a:stCxn id="8" idx="5"/>
              <a:endCxn id="16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838200" y="1793965"/>
            <a:ext cx="10515600" cy="4382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Calculate sum of all node’s weight</a:t>
            </a:r>
          </a:p>
          <a:p>
            <a:pPr lvl="1"/>
            <a:r>
              <a:rPr lang="en-US" altLang="zh-TW" dirty="0"/>
              <a:t>In this example, </a:t>
            </a:r>
            <a:r>
              <a:rPr lang="en-US" altLang="zh-TW" dirty="0" err="1"/>
              <a:t>weightsum</a:t>
            </a:r>
            <a:r>
              <a:rPr lang="en-US" altLang="zh-TW" dirty="0"/>
              <a:t> = 28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833</Words>
  <Application>Microsoft Office PowerPoint</Application>
  <PresentationFormat>寬螢幕</PresentationFormat>
  <Paragraphs>255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等线 Light</vt:lpstr>
      <vt:lpstr>新細明體</vt:lpstr>
      <vt:lpstr>Arial</vt:lpstr>
      <vt:lpstr>Calibri</vt:lpstr>
      <vt:lpstr>Calibri Light</vt:lpstr>
      <vt:lpstr>Office 佈景主題</vt:lpstr>
      <vt:lpstr>10910EECS204001 Data Structures Homework 3 NTHU OJ 12975</vt:lpstr>
      <vt:lpstr>Binary tree representation – S-Expression</vt:lpstr>
      <vt:lpstr>More complicated case</vt:lpstr>
      <vt:lpstr>PowerPoint 簡報</vt:lpstr>
      <vt:lpstr>HW3</vt:lpstr>
      <vt:lpstr>Construct a binary tree</vt:lpstr>
      <vt:lpstr>Instruction : Traverse</vt:lpstr>
      <vt:lpstr> Instruction : Height </vt:lpstr>
      <vt:lpstr>Instruction : WeightSum</vt:lpstr>
      <vt:lpstr>Instruction : MaximumPathSum</vt:lpstr>
      <vt:lpstr>Instruction : BinaryTower</vt:lpstr>
      <vt:lpstr>Instruction : Foldable</vt:lpstr>
      <vt:lpstr> Foldable </vt:lpstr>
      <vt:lpstr>Instruction : DeleteLeaf</vt:lpstr>
      <vt:lpstr>Hint for constructing the binary tree</vt:lpstr>
      <vt:lpstr>Hint for constructing the binary tree</vt:lpstr>
      <vt:lpstr>Input &amp; output</vt:lpstr>
      <vt:lpstr>Input &amp; output</vt:lpstr>
      <vt:lpstr>Sample input </vt:lpstr>
      <vt:lpstr>Sample output</vt:lpstr>
      <vt:lpstr>STL is not allowed to use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3</dc:title>
  <dc:creator>兆恩 沈</dc:creator>
  <cp:lastModifiedBy>Jimbo Tzeng</cp:lastModifiedBy>
  <cp:revision>220</cp:revision>
  <dcterms:created xsi:type="dcterms:W3CDTF">2019-10-22T16:33:30Z</dcterms:created>
  <dcterms:modified xsi:type="dcterms:W3CDTF">2020-11-08T13:51:04Z</dcterms:modified>
</cp:coreProperties>
</file>