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SourceSansPr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SourceSansPro-italic.fntdata"/><Relationship Id="rId6" Type="http://schemas.openxmlformats.org/officeDocument/2006/relationships/slide" Target="slides/slide1.xml"/><Relationship Id="rId18"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094cc778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094cc778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06130f7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06130f7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06130f7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06130f7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06130f7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06130f7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06130f7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06130f7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094cc778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094cc778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4429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Monthly Sales Prediction</a:t>
            </a:r>
            <a:endParaRPr sz="4800"/>
          </a:p>
        </p:txBody>
      </p:sp>
      <p:sp>
        <p:nvSpPr>
          <p:cNvPr id="59" name="Google Shape;59;p13"/>
          <p:cNvSpPr txBox="1"/>
          <p:nvPr>
            <p:ph idx="1" type="subTitle"/>
          </p:nvPr>
        </p:nvSpPr>
        <p:spPr>
          <a:xfrm>
            <a:off x="311700" y="3082000"/>
            <a:ext cx="8520600" cy="85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FFFFFF"/>
                </a:solidFill>
              </a:rPr>
              <a:t>Prepared by Iris (Xiying) Li</a:t>
            </a:r>
            <a:endParaRPr sz="2400">
              <a:solidFill>
                <a:srgbClr val="FFFFFF"/>
              </a:solidFill>
            </a:endParaRPr>
          </a:p>
          <a:p>
            <a:pPr indent="0" lvl="0" marL="0" rtl="0" algn="l">
              <a:lnSpc>
                <a:spcPct val="115000"/>
              </a:lnSpc>
              <a:spcBef>
                <a:spcPts val="0"/>
              </a:spcBef>
              <a:spcAft>
                <a:spcPts val="0"/>
              </a:spcAft>
              <a:buNone/>
            </a:pPr>
            <a:r>
              <a:rPr lang="en" sz="2400">
                <a:solidFill>
                  <a:srgbClr val="FFFFFF"/>
                </a:solidFill>
              </a:rPr>
              <a:t>Oct 9, 2020</a:t>
            </a:r>
            <a:endParaRPr sz="2400">
              <a:solidFill>
                <a:srgbClr val="FFFFFF"/>
              </a:solidFill>
            </a:endParaRPr>
          </a:p>
        </p:txBody>
      </p:sp>
      <p:sp>
        <p:nvSpPr>
          <p:cNvPr id="60" name="Google Shape;60;p13"/>
          <p:cNvSpPr/>
          <p:nvPr/>
        </p:nvSpPr>
        <p:spPr>
          <a:xfrm>
            <a:off x="-125" y="2571750"/>
            <a:ext cx="9144000" cy="26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idx="4294967295" type="body"/>
          </p:nvPr>
        </p:nvSpPr>
        <p:spPr>
          <a:xfrm>
            <a:off x="311700" y="2864975"/>
            <a:ext cx="8520600" cy="159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rPr>
              <a:t>Prepared by Xiying (Iris) Li</a:t>
            </a:r>
            <a:endParaRPr b="1" sz="2000">
              <a:solidFill>
                <a:srgbClr val="FFFFFF"/>
              </a:solidFill>
            </a:endParaRPr>
          </a:p>
          <a:p>
            <a:pPr indent="0" lvl="0" marL="0" rtl="0" algn="l">
              <a:lnSpc>
                <a:spcPct val="115000"/>
              </a:lnSpc>
              <a:spcBef>
                <a:spcPts val="1600"/>
              </a:spcBef>
              <a:spcAft>
                <a:spcPts val="1600"/>
              </a:spcAft>
              <a:buNone/>
            </a:pPr>
            <a:r>
              <a:rPr b="1" lang="en" sz="2000">
                <a:solidFill>
                  <a:srgbClr val="FFFFFF"/>
                </a:solidFill>
              </a:rPr>
              <a:t>Oct 9, 2020</a:t>
            </a:r>
            <a:endParaRPr b="1"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716400" y="2028475"/>
            <a:ext cx="2228100" cy="142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Problem: predict sales volume </a:t>
            </a:r>
            <a:endParaRPr>
              <a:solidFill>
                <a:schemeClr val="dk2"/>
              </a:solidFill>
              <a:latin typeface="Source Sans Pro"/>
              <a:ea typeface="Source Sans Pro"/>
              <a:cs typeface="Source Sans Pro"/>
              <a:sym typeface="Source Sans Pro"/>
            </a:endParaRPr>
          </a:p>
          <a:p>
            <a:pPr indent="-317500" lvl="0" marL="457200" rtl="0" algn="l">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Data: time-series data showing temporal correlations </a:t>
            </a:r>
            <a:endParaRPr>
              <a:latin typeface="Source Sans Pro"/>
              <a:ea typeface="Source Sans Pro"/>
              <a:cs typeface="Source Sans Pro"/>
              <a:sym typeface="Source Sans Pro"/>
            </a:endParaRPr>
          </a:p>
        </p:txBody>
      </p:sp>
      <p:sp>
        <p:nvSpPr>
          <p:cNvPr id="67" name="Google Shape;67;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 </a:t>
            </a:r>
            <a:endParaRPr/>
          </a:p>
        </p:txBody>
      </p:sp>
      <p:sp>
        <p:nvSpPr>
          <p:cNvPr id="68" name="Google Shape;68;p14"/>
          <p:cNvSpPr txBox="1"/>
          <p:nvPr/>
        </p:nvSpPr>
        <p:spPr>
          <a:xfrm>
            <a:off x="6148925" y="1253250"/>
            <a:ext cx="1695300" cy="21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69" name="Google Shape;69;p14"/>
          <p:cNvSpPr txBox="1"/>
          <p:nvPr/>
        </p:nvSpPr>
        <p:spPr>
          <a:xfrm>
            <a:off x="618425" y="4371025"/>
            <a:ext cx="7987200" cy="5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Data-driven a</a:t>
            </a:r>
            <a:r>
              <a:rPr b="1" lang="en">
                <a:latin typeface="Source Sans Pro"/>
                <a:ea typeface="Source Sans Pro"/>
                <a:cs typeface="Source Sans Pro"/>
                <a:sym typeface="Source Sans Pro"/>
              </a:rPr>
              <a:t>ctionable business insights to drive sales and predict shop and product performance</a:t>
            </a:r>
            <a:endParaRPr b="1">
              <a:latin typeface="Source Sans Pro"/>
              <a:ea typeface="Source Sans Pro"/>
              <a:cs typeface="Source Sans Pro"/>
              <a:sym typeface="Source Sans Pro"/>
            </a:endParaRPr>
          </a:p>
        </p:txBody>
      </p:sp>
      <p:sp>
        <p:nvSpPr>
          <p:cNvPr id="70" name="Google Shape;70;p14"/>
          <p:cNvSpPr txBox="1"/>
          <p:nvPr/>
        </p:nvSpPr>
        <p:spPr>
          <a:xfrm>
            <a:off x="618425" y="1307575"/>
            <a:ext cx="22281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Source Sans Pro"/>
                <a:ea typeface="Source Sans Pro"/>
                <a:cs typeface="Source Sans Pro"/>
                <a:sym typeface="Source Sans Pro"/>
              </a:rPr>
              <a:t>Context Gathering &amp; Problem Definition: </a:t>
            </a:r>
            <a:endParaRPr b="1" sz="1600">
              <a:latin typeface="Source Sans Pro"/>
              <a:ea typeface="Source Sans Pro"/>
              <a:cs typeface="Source Sans Pro"/>
              <a:sym typeface="Source Sans Pro"/>
            </a:endParaRPr>
          </a:p>
          <a:p>
            <a:pPr indent="0" lvl="0" marL="0" rtl="0" algn="l">
              <a:spcBef>
                <a:spcPts val="0"/>
              </a:spcBef>
              <a:spcAft>
                <a:spcPts val="0"/>
              </a:spcAft>
              <a:buNone/>
            </a:pPr>
            <a:r>
              <a:t/>
            </a:r>
            <a:endParaRPr b="1" sz="1600">
              <a:latin typeface="Source Sans Pro"/>
              <a:ea typeface="Source Sans Pro"/>
              <a:cs typeface="Source Sans Pro"/>
              <a:sym typeface="Source Sans Pro"/>
            </a:endParaRPr>
          </a:p>
        </p:txBody>
      </p:sp>
      <p:grpSp>
        <p:nvGrpSpPr>
          <p:cNvPr id="71" name="Google Shape;71;p14"/>
          <p:cNvGrpSpPr/>
          <p:nvPr/>
        </p:nvGrpSpPr>
        <p:grpSpPr>
          <a:xfrm>
            <a:off x="3536088" y="1307563"/>
            <a:ext cx="2228100" cy="2087700"/>
            <a:chOff x="3623163" y="1091250"/>
            <a:chExt cx="2228100" cy="2087700"/>
          </a:xfrm>
        </p:grpSpPr>
        <p:sp>
          <p:nvSpPr>
            <p:cNvPr id="72" name="Google Shape;72;p14"/>
            <p:cNvSpPr txBox="1"/>
            <p:nvPr/>
          </p:nvSpPr>
          <p:spPr>
            <a:xfrm>
              <a:off x="3623163" y="1749150"/>
              <a:ext cx="2228100" cy="142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Historical trends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Outlier analysis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Data anomalies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Product category analysis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Sales price insights</a:t>
              </a:r>
              <a:endParaRPr>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b="1" lang="en" sz="1600">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
          <p:nvSpPr>
            <p:cNvPr id="73" name="Google Shape;73;p14"/>
            <p:cNvSpPr txBox="1"/>
            <p:nvPr/>
          </p:nvSpPr>
          <p:spPr>
            <a:xfrm>
              <a:off x="3623163" y="1091250"/>
              <a:ext cx="22281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Source Sans Pro"/>
                  <a:ea typeface="Source Sans Pro"/>
                  <a:cs typeface="Source Sans Pro"/>
                  <a:sym typeface="Source Sans Pro"/>
                </a:rPr>
                <a:t>Understanding Sales Data</a:t>
              </a:r>
              <a:endParaRPr b="1" sz="1600">
                <a:latin typeface="Source Sans Pro"/>
                <a:ea typeface="Source Sans Pro"/>
                <a:cs typeface="Source Sans Pro"/>
                <a:sym typeface="Source Sans Pro"/>
              </a:endParaRPr>
            </a:p>
          </p:txBody>
        </p:sp>
      </p:grpSp>
      <p:sp>
        <p:nvSpPr>
          <p:cNvPr id="74" name="Google Shape;74;p14"/>
          <p:cNvSpPr txBox="1"/>
          <p:nvPr/>
        </p:nvSpPr>
        <p:spPr>
          <a:xfrm>
            <a:off x="6377575" y="1965475"/>
            <a:ext cx="2228100" cy="197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Model: long short-term memory recurrent neural network</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Evaluation: mean squared error</a:t>
            </a:r>
            <a:endParaRPr>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b="1" lang="en" sz="1600">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
        <p:nvSpPr>
          <p:cNvPr id="75" name="Google Shape;75;p14"/>
          <p:cNvSpPr/>
          <p:nvPr/>
        </p:nvSpPr>
        <p:spPr>
          <a:xfrm>
            <a:off x="3459888" y="1267025"/>
            <a:ext cx="2228100" cy="2367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6" name="Google Shape;76;p14"/>
          <p:cNvSpPr/>
          <p:nvPr/>
        </p:nvSpPr>
        <p:spPr>
          <a:xfrm>
            <a:off x="542225" y="1267025"/>
            <a:ext cx="2228100" cy="2367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6377563" y="1307575"/>
            <a:ext cx="22281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Source Sans Pro"/>
                <a:ea typeface="Source Sans Pro"/>
                <a:cs typeface="Source Sans Pro"/>
                <a:sym typeface="Source Sans Pro"/>
              </a:rPr>
              <a:t>Model Creation &amp; Tuning</a:t>
            </a:r>
            <a:endParaRPr b="1" sz="1600">
              <a:latin typeface="Source Sans Pro"/>
              <a:ea typeface="Source Sans Pro"/>
              <a:cs typeface="Source Sans Pro"/>
              <a:sym typeface="Source Sans Pro"/>
            </a:endParaRPr>
          </a:p>
        </p:txBody>
      </p:sp>
      <p:sp>
        <p:nvSpPr>
          <p:cNvPr id="78" name="Google Shape;78;p14"/>
          <p:cNvSpPr/>
          <p:nvPr/>
        </p:nvSpPr>
        <p:spPr>
          <a:xfrm rot="5400000">
            <a:off x="4367950" y="91675"/>
            <a:ext cx="422100" cy="7963500"/>
          </a:xfrm>
          <a:prstGeom prst="rightBrace">
            <a:avLst>
              <a:gd fmla="val 25000" name="adj1"/>
              <a:gd fmla="val 50241"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264975" y="1089025"/>
            <a:ext cx="404700" cy="42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355788" y="1267025"/>
            <a:ext cx="2228100" cy="2367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1" name="Google Shape;81;p14"/>
          <p:cNvPicPr preferRelativeResize="0"/>
          <p:nvPr/>
        </p:nvPicPr>
        <p:blipFill rotWithShape="1">
          <a:blip r:embed="rId3">
            <a:alphaModFix/>
          </a:blip>
          <a:srcRect b="19100" l="0" r="0" t="0"/>
          <a:stretch/>
        </p:blipFill>
        <p:spPr>
          <a:xfrm>
            <a:off x="184969" y="994950"/>
            <a:ext cx="693802" cy="561300"/>
          </a:xfrm>
          <a:prstGeom prst="rect">
            <a:avLst/>
          </a:prstGeom>
          <a:noFill/>
          <a:ln>
            <a:noFill/>
          </a:ln>
        </p:spPr>
      </p:pic>
      <p:sp>
        <p:nvSpPr>
          <p:cNvPr id="82" name="Google Shape;82;p14"/>
          <p:cNvSpPr/>
          <p:nvPr/>
        </p:nvSpPr>
        <p:spPr>
          <a:xfrm>
            <a:off x="3323163" y="1012825"/>
            <a:ext cx="404700" cy="42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4"/>
          <p:cNvPicPr preferRelativeResize="0"/>
          <p:nvPr/>
        </p:nvPicPr>
        <p:blipFill rotWithShape="1">
          <a:blip r:embed="rId4">
            <a:alphaModFix/>
          </a:blip>
          <a:srcRect b="12922" l="0" r="0" t="0"/>
          <a:stretch/>
        </p:blipFill>
        <p:spPr>
          <a:xfrm>
            <a:off x="3181385" y="1082425"/>
            <a:ext cx="484750" cy="422100"/>
          </a:xfrm>
          <a:prstGeom prst="rect">
            <a:avLst/>
          </a:prstGeom>
          <a:noFill/>
          <a:ln>
            <a:noFill/>
          </a:ln>
        </p:spPr>
      </p:pic>
      <p:sp>
        <p:nvSpPr>
          <p:cNvPr id="84" name="Google Shape;84;p14"/>
          <p:cNvSpPr/>
          <p:nvPr/>
        </p:nvSpPr>
        <p:spPr>
          <a:xfrm>
            <a:off x="6176625" y="1121200"/>
            <a:ext cx="277200" cy="42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4"/>
          <p:cNvPicPr preferRelativeResize="0"/>
          <p:nvPr/>
        </p:nvPicPr>
        <p:blipFill rotWithShape="1">
          <a:blip r:embed="rId5">
            <a:alphaModFix/>
          </a:blip>
          <a:srcRect b="18785" l="0" r="0" t="0"/>
          <a:stretch/>
        </p:blipFill>
        <p:spPr>
          <a:xfrm>
            <a:off x="6021340" y="1036886"/>
            <a:ext cx="484750" cy="4799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91" name="Google Shape;91;p15"/>
          <p:cNvSpPr txBox="1"/>
          <p:nvPr>
            <p:ph idx="1" type="body"/>
          </p:nvPr>
        </p:nvSpPr>
        <p:spPr>
          <a:xfrm>
            <a:off x="311575" y="1121125"/>
            <a:ext cx="8520600" cy="1591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Char char="●"/>
            </a:pPr>
            <a:r>
              <a:rPr lang="en" sz="1600">
                <a:solidFill>
                  <a:srgbClr val="000000"/>
                </a:solidFill>
              </a:rPr>
              <a:t>The company is facing a decline in sales volume from 2013 to 2015 across all shops</a:t>
            </a:r>
            <a:endParaRPr sz="16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Possibly because a</a:t>
            </a:r>
            <a:r>
              <a:rPr lang="en">
                <a:solidFill>
                  <a:srgbClr val="000000"/>
                </a:solidFill>
              </a:rPr>
              <a:t>verage product prices increased over the past 3 years</a:t>
            </a:r>
            <a:endParaRPr>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P</a:t>
            </a:r>
            <a:r>
              <a:rPr lang="en" sz="1600">
                <a:solidFill>
                  <a:srgbClr val="000000"/>
                </a:solidFill>
              </a:rPr>
              <a:t>eak in sales typically occurs near year-end, which is holiday season</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Sales trends are different across categories, while most showed a decrease in sales, categories such as “Payments cards: Live!, Games PC, etc.” showed higher YoY sales</a:t>
            </a:r>
            <a:endParaRPr sz="1600">
              <a:solidFill>
                <a:srgbClr val="000000"/>
              </a:solidFill>
            </a:endParaRPr>
          </a:p>
        </p:txBody>
      </p:sp>
      <p:sp>
        <p:nvSpPr>
          <p:cNvPr id="92" name="Google Shape;92;p15"/>
          <p:cNvSpPr txBox="1"/>
          <p:nvPr/>
        </p:nvSpPr>
        <p:spPr>
          <a:xfrm>
            <a:off x="797800" y="2809025"/>
            <a:ext cx="18645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Monthly Sales Volume by Year</a:t>
            </a:r>
            <a:endParaRPr sz="900"/>
          </a:p>
        </p:txBody>
      </p:sp>
      <p:pic>
        <p:nvPicPr>
          <p:cNvPr id="93" name="Google Shape;93;p15"/>
          <p:cNvPicPr preferRelativeResize="0"/>
          <p:nvPr/>
        </p:nvPicPr>
        <p:blipFill rotWithShape="1">
          <a:blip r:embed="rId3">
            <a:alphaModFix/>
          </a:blip>
          <a:srcRect b="0" l="0" r="3605" t="5678"/>
          <a:stretch/>
        </p:blipFill>
        <p:spPr>
          <a:xfrm>
            <a:off x="3125313" y="3082787"/>
            <a:ext cx="2830311" cy="1850751"/>
          </a:xfrm>
          <a:prstGeom prst="rect">
            <a:avLst/>
          </a:prstGeom>
          <a:noFill/>
          <a:ln>
            <a:noFill/>
          </a:ln>
        </p:spPr>
      </p:pic>
      <p:sp>
        <p:nvSpPr>
          <p:cNvPr id="94" name="Google Shape;94;p15"/>
          <p:cNvSpPr txBox="1"/>
          <p:nvPr/>
        </p:nvSpPr>
        <p:spPr>
          <a:xfrm>
            <a:off x="3428725" y="2833775"/>
            <a:ext cx="23970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Price Trend </a:t>
            </a:r>
            <a:r>
              <a:rPr lang="en" sz="900"/>
              <a:t>ov</a:t>
            </a:r>
            <a:r>
              <a:rPr lang="en" sz="900"/>
              <a:t>er the Entire Time Horizon</a:t>
            </a:r>
            <a:endParaRPr sz="900"/>
          </a:p>
        </p:txBody>
      </p:sp>
      <p:pic>
        <p:nvPicPr>
          <p:cNvPr id="95" name="Google Shape;95;p15"/>
          <p:cNvPicPr preferRelativeResize="0"/>
          <p:nvPr/>
        </p:nvPicPr>
        <p:blipFill>
          <a:blip r:embed="rId4">
            <a:alphaModFix/>
          </a:blip>
          <a:stretch>
            <a:fillRect/>
          </a:stretch>
        </p:blipFill>
        <p:spPr>
          <a:xfrm>
            <a:off x="76200" y="3067450"/>
            <a:ext cx="2986901" cy="1881426"/>
          </a:xfrm>
          <a:prstGeom prst="rect">
            <a:avLst/>
          </a:prstGeom>
          <a:noFill/>
          <a:ln>
            <a:noFill/>
          </a:ln>
        </p:spPr>
      </p:pic>
      <p:pic>
        <p:nvPicPr>
          <p:cNvPr id="96" name="Google Shape;96;p15"/>
          <p:cNvPicPr preferRelativeResize="0"/>
          <p:nvPr/>
        </p:nvPicPr>
        <p:blipFill rotWithShape="1">
          <a:blip r:embed="rId5">
            <a:alphaModFix/>
          </a:blip>
          <a:srcRect b="0" l="1352" r="1342" t="0"/>
          <a:stretch/>
        </p:blipFill>
        <p:spPr>
          <a:xfrm>
            <a:off x="6017850" y="3067450"/>
            <a:ext cx="3094892" cy="1881424"/>
          </a:xfrm>
          <a:prstGeom prst="rect">
            <a:avLst/>
          </a:prstGeom>
          <a:noFill/>
          <a:ln>
            <a:noFill/>
          </a:ln>
        </p:spPr>
      </p:pic>
      <p:sp>
        <p:nvSpPr>
          <p:cNvPr id="97" name="Google Shape;97;p15"/>
          <p:cNvSpPr txBox="1"/>
          <p:nvPr/>
        </p:nvSpPr>
        <p:spPr>
          <a:xfrm>
            <a:off x="6366800" y="2861238"/>
            <a:ext cx="23970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Sales in Novembers by Category</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and Transformation</a:t>
            </a:r>
            <a:endParaRPr/>
          </a:p>
        </p:txBody>
      </p:sp>
      <p:sp>
        <p:nvSpPr>
          <p:cNvPr id="103" name="Google Shape;103;p16"/>
          <p:cNvSpPr txBox="1"/>
          <p:nvPr>
            <p:ph idx="1" type="body"/>
          </p:nvPr>
        </p:nvSpPr>
        <p:spPr>
          <a:xfrm>
            <a:off x="311700" y="1152475"/>
            <a:ext cx="8520600" cy="3811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Data cleaning: </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en" sz="1600">
                <a:solidFill>
                  <a:srgbClr val="000000"/>
                </a:solidFill>
              </a:rPr>
              <a:t>Removed rows with negative item prices and/or negative number of items sold in the sales dataset </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en" sz="1600">
                <a:solidFill>
                  <a:srgbClr val="000000"/>
                </a:solidFill>
              </a:rPr>
              <a:t>Sales records Items sold more than 150 per day and/or items price higher than 10,000 were considered as outliers and removed </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en" sz="1600">
                <a:solidFill>
                  <a:srgbClr val="000000"/>
                </a:solidFill>
              </a:rPr>
              <a:t>Test Shop (ID = 0) was removed</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sales data was transformed into a pivot table </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en" sz="1600">
                <a:solidFill>
                  <a:srgbClr val="000000"/>
                </a:solidFill>
              </a:rPr>
              <a:t>Rows: monthly sales of each item in each shop</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en" sz="1600">
                <a:solidFill>
                  <a:srgbClr val="000000"/>
                </a:solidFill>
              </a:rPr>
              <a:t>Columns: month indices, ranging from 0 to 33, corresponding to Jan. 2013 to Oct. 2015</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Evaluation Metric and Results</a:t>
            </a:r>
            <a:endParaRPr/>
          </a:p>
        </p:txBody>
      </p:sp>
      <p:sp>
        <p:nvSpPr>
          <p:cNvPr id="109" name="Google Shape;10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b="1" lang="en">
                <a:solidFill>
                  <a:srgbClr val="000000"/>
                </a:solidFill>
              </a:rPr>
              <a:t>Goal: </a:t>
            </a:r>
            <a:r>
              <a:rPr lang="en">
                <a:solidFill>
                  <a:srgbClr val="000000"/>
                </a:solidFill>
              </a:rPr>
              <a:t>to accurately predict sale volume of each item for every shop in Nov. 2015</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Model summary: </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Evaluation metric</a:t>
            </a:r>
            <a:r>
              <a:rPr lang="en">
                <a:solidFill>
                  <a:srgbClr val="000000"/>
                </a:solidFill>
              </a:rPr>
              <a:t>: mean squared error (MSE)</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Optimizer: ADAM; batch size: 4096, trained over 10 epoches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After training, the MSE decreased from approx. 3.3  to approx. 2.3, indicating performance improvement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Prediction indicate current business strategy will result in continued decline in sales</a:t>
            </a:r>
            <a:endParaRPr>
              <a:solidFill>
                <a:srgbClr val="000000"/>
              </a:solidFill>
            </a:endParaRPr>
          </a:p>
          <a:p>
            <a:pPr indent="0" lvl="0" marL="0" rtl="0" algn="l">
              <a:lnSpc>
                <a:spcPct val="150000"/>
              </a:lnSpc>
              <a:spcBef>
                <a:spcPts val="1600"/>
              </a:spcBef>
              <a:spcAft>
                <a:spcPts val="160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Business Implications and Recommendations</a:t>
            </a:r>
            <a:endParaRPr/>
          </a:p>
          <a:p>
            <a:pPr indent="0" lvl="0" marL="0" rtl="0" algn="l">
              <a:spcBef>
                <a:spcPts val="0"/>
              </a:spcBef>
              <a:spcAft>
                <a:spcPts val="0"/>
              </a:spcAft>
              <a:buNone/>
            </a:pPr>
            <a:r>
              <a:t/>
            </a:r>
            <a:endParaRPr/>
          </a:p>
        </p:txBody>
      </p:sp>
      <p:sp>
        <p:nvSpPr>
          <p:cNvPr id="115" name="Google Shape;11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Current state analysis: </a:t>
            </a:r>
            <a:endParaRPr b="1" sz="16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The company currently is experiencing a decrease in sales</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Further analysis shows that this decline is caused by the increase in prices </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Model predicts that if no actions are taken, sales will continue to decline</a:t>
            </a:r>
            <a:endParaRPr>
              <a:solidFill>
                <a:srgbClr val="000000"/>
              </a:solidFill>
            </a:endParaRPr>
          </a:p>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Recommendations: </a:t>
            </a:r>
            <a:endParaRPr b="1" sz="16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Consider product pricing changes granular to the category level as predictions showed sales projections to vary across different categories </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Consider reducing the price to retain customers </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From March to October, have promotions and discounts as these months are off-season</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Shops with ID 25, 31, 54 and 55 had significantly better sales over past years. If given more data and time, we can understand the reason and possibly let other shops learn from their strategies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a:t>
            </a:r>
            <a:endParaRPr/>
          </a:p>
        </p:txBody>
      </p:sp>
      <p:pic>
        <p:nvPicPr>
          <p:cNvPr id="121" name="Google Shape;121;p19"/>
          <p:cNvPicPr preferRelativeResize="0"/>
          <p:nvPr/>
        </p:nvPicPr>
        <p:blipFill>
          <a:blip r:embed="rId3">
            <a:alphaModFix/>
          </a:blip>
          <a:stretch>
            <a:fillRect/>
          </a:stretch>
        </p:blipFill>
        <p:spPr>
          <a:xfrm>
            <a:off x="54875" y="1381075"/>
            <a:ext cx="4354149" cy="3289949"/>
          </a:xfrm>
          <a:prstGeom prst="rect">
            <a:avLst/>
          </a:prstGeom>
          <a:noFill/>
          <a:ln>
            <a:noFill/>
          </a:ln>
        </p:spPr>
      </p:pic>
      <p:pic>
        <p:nvPicPr>
          <p:cNvPr id="122" name="Google Shape;122;p19"/>
          <p:cNvPicPr preferRelativeResize="0"/>
          <p:nvPr/>
        </p:nvPicPr>
        <p:blipFill>
          <a:blip r:embed="rId4">
            <a:alphaModFix/>
          </a:blip>
          <a:stretch>
            <a:fillRect/>
          </a:stretch>
        </p:blipFill>
        <p:spPr>
          <a:xfrm>
            <a:off x="4561425" y="1429850"/>
            <a:ext cx="4260299" cy="2279863"/>
          </a:xfrm>
          <a:prstGeom prst="rect">
            <a:avLst/>
          </a:prstGeom>
          <a:noFill/>
          <a:ln>
            <a:noFill/>
          </a:ln>
        </p:spPr>
      </p:pic>
      <p:sp>
        <p:nvSpPr>
          <p:cNvPr id="123" name="Google Shape;123;p19"/>
          <p:cNvSpPr txBox="1"/>
          <p:nvPr/>
        </p:nvSpPr>
        <p:spPr>
          <a:xfrm>
            <a:off x="797975" y="1171375"/>
            <a:ext cx="31203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Monthly Sales by shop ID ov</a:t>
            </a:r>
            <a:r>
              <a:rPr lang="en" sz="900"/>
              <a:t>er the Entire Time Horizon</a:t>
            </a:r>
            <a:endParaRPr sz="900"/>
          </a:p>
        </p:txBody>
      </p:sp>
      <p:sp>
        <p:nvSpPr>
          <p:cNvPr id="124" name="Google Shape;124;p19"/>
          <p:cNvSpPr txBox="1"/>
          <p:nvPr>
            <p:ph idx="1" type="body"/>
          </p:nvPr>
        </p:nvSpPr>
        <p:spPr>
          <a:xfrm>
            <a:off x="4963950" y="3758500"/>
            <a:ext cx="3857700" cy="1173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600">
                <a:solidFill>
                  <a:srgbClr val="000000"/>
                </a:solidFill>
              </a:rPr>
              <a:t>Shops with ID 25, 31, 54 and 55 had significantly better sales over past years</a:t>
            </a:r>
            <a:endParaRPr sz="1600">
              <a:solidFill>
                <a:srgbClr val="000000"/>
              </a:solidFill>
            </a:endParaRPr>
          </a:p>
        </p:txBody>
      </p:sp>
      <p:sp>
        <p:nvSpPr>
          <p:cNvPr id="125" name="Google Shape;125;p19"/>
          <p:cNvSpPr txBox="1"/>
          <p:nvPr/>
        </p:nvSpPr>
        <p:spPr>
          <a:xfrm>
            <a:off x="5131425" y="1171375"/>
            <a:ext cx="31203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Monthly Sales by shop ID over the Entire Time Horizon</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