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4C7D1-20EE-40B9-8D70-5F875463D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AA1397-BADC-4187-97C9-B2196B790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2994C1-4BD9-4B1B-8754-E877F33A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C13-885B-4513-A233-133F106B39AA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ABFCC2-9BA0-4427-AC00-D9FD9D48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6693A-2C95-480A-AC4E-C34C4ECF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FBA7-447F-4699-B289-D321A908D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93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121FF-163A-4413-A462-084A01FEB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419D3A-4901-4EBB-A212-46DB391DB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E1CE73-A874-44BC-8E78-553CE617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C13-885B-4513-A233-133F106B39AA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D121E-CFF9-41D9-B23B-40ACB34F5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082B52-DF11-456B-B73C-443E3E900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FBA7-447F-4699-B289-D321A908D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74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C260BE-2DBA-461D-B614-E220984C8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BCF537-87D4-4686-A3AD-A6FC75242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8B1363-E962-4363-B31B-660B915D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C13-885B-4513-A233-133F106B39AA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03A65A-4348-4118-BC1D-3EC59046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C25DBD-4913-421D-9343-A9E5C850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FBA7-447F-4699-B289-D321A908D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65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5BEE7-7628-4896-871B-F7234005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F40F4-6261-44FC-AD05-B79CA5A8B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CF06E-85EF-40D9-8645-BFEF0F9DC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C13-885B-4513-A233-133F106B39AA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9EA5A8-24D5-4D4D-A390-0E45B3284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37193A-1BE2-4E80-9F51-D3BD101D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FBA7-447F-4699-B289-D321A908D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32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1D900-1BD0-4C05-8DF9-C841E72B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5D1AC7-6CCD-4673-8B50-5D4AC8998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39C46-416C-43B2-835B-3AD9B1E3B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C13-885B-4513-A233-133F106B39AA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E60910-7B8F-43E0-B7CE-EDDFC68E4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54CD01-4294-420F-ADA3-0A00DC60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FBA7-447F-4699-B289-D321A908D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38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F623A-4AC1-4AB4-B8CB-3ECBB41E4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C923CD-433F-48F2-8CE0-32ED7B80F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30FD11-7678-496B-A8DC-E82D5DDC3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CDD995-969C-49F8-812E-A75F2E26B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C13-885B-4513-A233-133F106B39AA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EAB887-0860-4C06-8C32-592EA38F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370FFF-8D9F-4E5F-B99E-5277C6C3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FBA7-447F-4699-B289-D321A908D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20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65149-146F-4A18-9E26-0D57603A8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BC81A9-BA72-4648-8D36-232AD6C21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7E83D8-91EB-4A47-90EC-F8A7B83C5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1E15D0-C7D8-4C1C-95EE-B4B9E109C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EE6056-C657-4E57-B4BA-78A4906F5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AC4567-447A-415C-A90D-488593400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C13-885B-4513-A233-133F106B39AA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E93ECF-16D6-4983-8877-BE125EA9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E518A2-A981-48DB-A6B7-4EEA0722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FBA7-447F-4699-B289-D321A908D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36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0EAF5-B044-45E7-8EDD-71366615F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887D7E-FF93-4C3F-B258-E1937FB7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C13-885B-4513-A233-133F106B39AA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4CA846-D44E-4E1D-9902-746B6C71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C4905B-4161-4BE7-85B6-FCD33317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FBA7-447F-4699-B289-D321A908D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01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8432-1E28-4872-A665-9E60A5D6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C13-885B-4513-A233-133F106B39AA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F204D9-4B11-40D7-88DF-A8D4C6057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4BBC2E-8920-40C8-8630-66755651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FBA7-447F-4699-B289-D321A908D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65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7D3FD-61D7-44B7-AA70-1815BA959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BE012-08A1-4227-85BB-D65F19BAF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DF4610-17F3-4FA3-ACBE-7D94C5682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E15820-29F9-41AE-83E9-C91168F6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C13-885B-4513-A233-133F106B39AA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2D7B4B-829B-40C5-A859-E8D4F5B6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285EFC-2705-4079-A388-E8281314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FBA7-447F-4699-B289-D321A908D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28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095FA-40E6-4CE8-A64F-5DFC5FCF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3FAD8C-A544-4AD3-85A1-1593DBD16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B39A74-B76D-4E91-9763-94C3CE03F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096DF6-5A83-49D4-86CC-441C8493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C13-885B-4513-A233-133F106B39AA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00F58A-D14C-4FF5-8E86-8F55DE9D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F82AF1-DF59-4F56-ABF5-AB4766CC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FBA7-447F-4699-B289-D321A908D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04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0B60F0-D6AD-46B4-AF1F-B5DD8668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5B06EE-C1B5-4CC5-AA43-2CAD1DE07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6C0658-C488-47C4-A8F8-A36287401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9AC13-885B-4513-A233-133F106B39AA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360C2-7819-45D2-9707-2379C49D8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8C8778-0199-4E7D-B247-61169BD7C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BFBA7-447F-4699-B289-D321A908D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34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>
            <a:extLst>
              <a:ext uri="{FF2B5EF4-FFF2-40B4-BE49-F238E27FC236}">
                <a16:creationId xmlns:a16="http://schemas.microsoft.com/office/drawing/2014/main" id="{F3DC2BE6-54F9-48EB-9169-E61513BE9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442" y="3870431"/>
            <a:ext cx="3753507" cy="5313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384DF92-50F6-4287-A218-F77D02164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150" y="1690165"/>
            <a:ext cx="6580351" cy="20135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72ADFA2-CEC5-45E5-BED3-D50189B01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150" y="402550"/>
            <a:ext cx="6675698" cy="1204064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C0BEA2C6-0936-4458-AD98-D7984BC7DFEB}"/>
              </a:ext>
            </a:extLst>
          </p:cNvPr>
          <p:cNvGrpSpPr/>
          <p:nvPr/>
        </p:nvGrpSpPr>
        <p:grpSpPr>
          <a:xfrm>
            <a:off x="472149" y="4824400"/>
            <a:ext cx="4572001" cy="1517091"/>
            <a:chOff x="472149" y="4824400"/>
            <a:chExt cx="4572001" cy="1517091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1F53FF88-BF44-4301-BE95-7B25FBFD8C7A}"/>
                </a:ext>
              </a:extLst>
            </p:cNvPr>
            <p:cNvGrpSpPr/>
            <p:nvPr/>
          </p:nvGrpSpPr>
          <p:grpSpPr>
            <a:xfrm>
              <a:off x="472149" y="4824400"/>
              <a:ext cx="4572001" cy="1447369"/>
              <a:chOff x="419447" y="4689446"/>
              <a:chExt cx="4572001" cy="1447369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A611342-79CD-4E8B-B161-E980DA441039}"/>
                  </a:ext>
                </a:extLst>
              </p:cNvPr>
              <p:cNvSpPr txBox="1"/>
              <p:nvPr/>
            </p:nvSpPr>
            <p:spPr>
              <a:xfrm>
                <a:off x="419447" y="4689446"/>
                <a:ext cx="3934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1. </a:t>
                </a:r>
                <a:r>
                  <a:rPr lang="zh-CN" altLang="en-US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主机发送开始信号并拉高后，释放总线控制权；</a:t>
                </a: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B4FB16E-0C49-4800-9B9E-C6D5390F1A87}"/>
                  </a:ext>
                </a:extLst>
              </p:cNvPr>
              <p:cNvSpPr txBox="1"/>
              <p:nvPr/>
            </p:nvSpPr>
            <p:spPr>
              <a:xfrm>
                <a:off x="419447" y="5079569"/>
                <a:ext cx="45720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2. DHT11</a:t>
                </a:r>
                <a:r>
                  <a:rPr lang="zh-CN" altLang="en-US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拉低总线发出响应信号后，主动拉高总线准备输出数据；</a:t>
                </a: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37FD9DF-4F62-4E01-8ABC-6C7A443D728F}"/>
                  </a:ext>
                </a:extLst>
              </p:cNvPr>
              <p:cNvSpPr txBox="1"/>
              <p:nvPr/>
            </p:nvSpPr>
            <p:spPr>
              <a:xfrm>
                <a:off x="419447" y="5469692"/>
                <a:ext cx="30703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3. DHT11</a:t>
                </a:r>
                <a:r>
                  <a:rPr lang="zh-CN" altLang="en-US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开始发送</a:t>
                </a:r>
                <a:r>
                  <a:rPr lang="en-US" altLang="zh-CN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40bit(5 bytes)</a:t>
                </a:r>
                <a:r>
                  <a:rPr lang="zh-CN" altLang="en-US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数据；</a:t>
                </a: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767CF7B-4D9E-4EED-A5C4-32BF2AAAF4DB}"/>
                  </a:ext>
                </a:extLst>
              </p:cNvPr>
              <p:cNvSpPr txBox="1"/>
              <p:nvPr/>
            </p:nvSpPr>
            <p:spPr>
              <a:xfrm>
                <a:off x="419447" y="5859816"/>
                <a:ext cx="30703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4. </a:t>
                </a:r>
                <a:r>
                  <a:rPr lang="zh-CN" altLang="en-US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从机释放总线；</a:t>
                </a: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469B786-69B8-4483-B198-4011E1BDBC25}"/>
                </a:ext>
              </a:extLst>
            </p:cNvPr>
            <p:cNvSpPr/>
            <p:nvPr/>
          </p:nvSpPr>
          <p:spPr>
            <a:xfrm>
              <a:off x="472149" y="4867798"/>
              <a:ext cx="4477356" cy="1473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9F761A74-572F-4632-B30C-89FBE5E50D51}"/>
              </a:ext>
            </a:extLst>
          </p:cNvPr>
          <p:cNvGrpSpPr/>
          <p:nvPr/>
        </p:nvGrpSpPr>
        <p:grpSpPr>
          <a:xfrm>
            <a:off x="6302498" y="4659577"/>
            <a:ext cx="5072974" cy="1890137"/>
            <a:chOff x="6302498" y="4659577"/>
            <a:chExt cx="5072974" cy="189013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011CC775-81E1-4A24-9DEF-06C654AF6502}"/>
                </a:ext>
              </a:extLst>
            </p:cNvPr>
            <p:cNvGrpSpPr/>
            <p:nvPr/>
          </p:nvGrpSpPr>
          <p:grpSpPr>
            <a:xfrm>
              <a:off x="6309919" y="4659577"/>
              <a:ext cx="5065553" cy="1890137"/>
              <a:chOff x="5932414" y="4685901"/>
              <a:chExt cx="5065553" cy="1890137"/>
            </a:xfrm>
          </p:grpSpPr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5941972-D173-4C13-92D5-DDB422E72D60}"/>
                  </a:ext>
                </a:extLst>
              </p:cNvPr>
              <p:cNvSpPr txBox="1"/>
              <p:nvPr/>
            </p:nvSpPr>
            <p:spPr>
              <a:xfrm>
                <a:off x="5932415" y="4685901"/>
                <a:ext cx="50655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1. </a:t>
                </a:r>
                <a:r>
                  <a:rPr lang="zh-CN" altLang="en-US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主机</a:t>
                </a:r>
                <a:r>
                  <a:rPr lang="en-US" altLang="zh-CN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GPIO</a:t>
                </a:r>
                <a:r>
                  <a:rPr lang="zh-CN" altLang="en-US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输出低电平，然后拉高，转为输入模式；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D11F4D1-06F8-4798-9E4F-1D685A3EF1EF}"/>
                  </a:ext>
                </a:extLst>
              </p:cNvPr>
              <p:cNvSpPr txBox="1"/>
              <p:nvPr/>
            </p:nvSpPr>
            <p:spPr>
              <a:xfrm>
                <a:off x="5932414" y="5038948"/>
                <a:ext cx="50655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2. </a:t>
                </a:r>
                <a:r>
                  <a:rPr lang="zh-CN" altLang="en-US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主机读取</a:t>
                </a:r>
                <a:r>
                  <a:rPr lang="en-US" altLang="zh-CN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GPIO</a:t>
                </a:r>
                <a:r>
                  <a:rPr lang="zh-CN" altLang="en-US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电平，读到低电平之后再等待读取到高电平，确认收到</a:t>
                </a:r>
                <a:r>
                  <a:rPr lang="en-US" altLang="zh-CN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DHT11</a:t>
                </a:r>
                <a:r>
                  <a:rPr lang="zh-CN" altLang="en-US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的响应；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31FB446-A2CA-4AE7-A0EF-2459D63313E9}"/>
                  </a:ext>
                </a:extLst>
              </p:cNvPr>
              <p:cNvSpPr txBox="1"/>
              <p:nvPr/>
            </p:nvSpPr>
            <p:spPr>
              <a:xfrm>
                <a:off x="5932414" y="5576661"/>
                <a:ext cx="50655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3. </a:t>
                </a:r>
                <a:r>
                  <a:rPr lang="zh-CN" altLang="en-US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主机确认得到响应后，通过读取到</a:t>
                </a:r>
                <a:r>
                  <a:rPr lang="en-US" altLang="zh-CN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GPIO</a:t>
                </a:r>
                <a:r>
                  <a:rPr lang="zh-CN" altLang="en-US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高低电平的时长，来判断收到的是逻辑</a:t>
                </a:r>
                <a:r>
                  <a:rPr lang="en-US" altLang="zh-CN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还是逻辑</a:t>
                </a:r>
                <a:r>
                  <a:rPr lang="en-US" altLang="zh-CN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  <a:r>
                  <a:rPr lang="zh-CN" altLang="en-US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，来组成真正的数据；</a:t>
                </a: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3CEC070-3A0B-4140-8E12-FF2153E337FB}"/>
                  </a:ext>
                </a:extLst>
              </p:cNvPr>
              <p:cNvSpPr txBox="1"/>
              <p:nvPr/>
            </p:nvSpPr>
            <p:spPr>
              <a:xfrm>
                <a:off x="5932414" y="6114373"/>
                <a:ext cx="50655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4. </a:t>
                </a:r>
                <a:r>
                  <a:rPr lang="zh-CN" altLang="en-US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主机连续读取到</a:t>
                </a:r>
                <a:r>
                  <a:rPr lang="en-US" altLang="zh-CN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40</a:t>
                </a:r>
                <a:r>
                  <a:rPr lang="zh-CN" altLang="en-US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</a:t>
                </a:r>
                <a:r>
                  <a:rPr lang="en-US" altLang="zh-CN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bit</a:t>
                </a:r>
                <a:r>
                  <a:rPr lang="zh-CN" altLang="en-US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之后，转为输出模式，准备为下一次读取数据法术开始信号；</a:t>
                </a: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00920D2-F4C1-4E13-A7F7-5FC478306B3C}"/>
                </a:ext>
              </a:extLst>
            </p:cNvPr>
            <p:cNvSpPr/>
            <p:nvPr/>
          </p:nvSpPr>
          <p:spPr>
            <a:xfrm>
              <a:off x="6302498" y="4659577"/>
              <a:ext cx="5065550" cy="18901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/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907009C-3DE4-403F-B4F1-2FBB1B604E75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4949505" y="5604645"/>
            <a:ext cx="1352993" cy="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8974547-1B41-4408-910B-2C8BFCC882A6}"/>
              </a:ext>
            </a:extLst>
          </p:cNvPr>
          <p:cNvSpPr txBox="1"/>
          <p:nvPr/>
        </p:nvSpPr>
        <p:spPr>
          <a:xfrm>
            <a:off x="5091904" y="5335789"/>
            <a:ext cx="1065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200" b="1" i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对于</a:t>
            </a:r>
            <a:r>
              <a:rPr lang="en-US" altLang="zh-CN" sz="1200" b="1" i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MCU</a:t>
            </a:r>
            <a:r>
              <a:rPr lang="zh-CN" altLang="en-US" sz="1200" b="1" i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而言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3D93E1E-832F-4481-B8B0-70335B88674F}"/>
              </a:ext>
            </a:extLst>
          </p:cNvPr>
          <p:cNvSpPr/>
          <p:nvPr/>
        </p:nvSpPr>
        <p:spPr>
          <a:xfrm>
            <a:off x="8659104" y="6113539"/>
            <a:ext cx="976890" cy="302003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E5A8FDF4-532D-4600-8B3A-3BF9B5FAF462}"/>
              </a:ext>
            </a:extLst>
          </p:cNvPr>
          <p:cNvSpPr/>
          <p:nvPr/>
        </p:nvSpPr>
        <p:spPr>
          <a:xfrm>
            <a:off x="8850056" y="4669022"/>
            <a:ext cx="976890" cy="302003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5290E33D-E7C5-4342-B25B-B6BFDF62041E}"/>
              </a:ext>
            </a:extLst>
          </p:cNvPr>
          <p:cNvSpPr/>
          <p:nvPr/>
        </p:nvSpPr>
        <p:spPr>
          <a:xfrm>
            <a:off x="2704048" y="4834257"/>
            <a:ext cx="1222000" cy="302003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DB92FC3-8E7E-4BDF-A731-89493B845315}"/>
              </a:ext>
            </a:extLst>
          </p:cNvPr>
          <p:cNvSpPr txBox="1"/>
          <p:nvPr/>
        </p:nvSpPr>
        <p:spPr>
          <a:xfrm>
            <a:off x="5237097" y="3987065"/>
            <a:ext cx="1214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b="1" i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GPIO</a:t>
            </a:r>
            <a:r>
              <a:rPr lang="zh-CN" altLang="en-US" sz="1200" b="1" i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开漏输出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6BA84B1-4A97-4FC7-8AE6-3BACC55BA760}"/>
              </a:ext>
            </a:extLst>
          </p:cNvPr>
          <p:cNvCxnSpPr>
            <a:stCxn id="26" idx="0"/>
            <a:endCxn id="27" idx="1"/>
          </p:cNvCxnSpPr>
          <p:nvPr/>
        </p:nvCxnSpPr>
        <p:spPr>
          <a:xfrm flipV="1">
            <a:off x="3315048" y="4125565"/>
            <a:ext cx="1922049" cy="70869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2848B59-D122-43D7-9C05-5F159A3AEB75}"/>
              </a:ext>
            </a:extLst>
          </p:cNvPr>
          <p:cNvCxnSpPr>
            <a:stCxn id="25" idx="1"/>
            <a:endCxn id="27" idx="3"/>
          </p:cNvCxnSpPr>
          <p:nvPr/>
        </p:nvCxnSpPr>
        <p:spPr>
          <a:xfrm flipH="1" flipV="1">
            <a:off x="6451134" y="4125565"/>
            <a:ext cx="2541984" cy="58768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4740C4A-C901-4083-AE3E-260E152E07A1}"/>
              </a:ext>
            </a:extLst>
          </p:cNvPr>
          <p:cNvCxnSpPr>
            <a:stCxn id="24" idx="1"/>
            <a:endCxn id="27" idx="2"/>
          </p:cNvCxnSpPr>
          <p:nvPr/>
        </p:nvCxnSpPr>
        <p:spPr>
          <a:xfrm flipH="1" flipV="1">
            <a:off x="5844116" y="4264064"/>
            <a:ext cx="2958050" cy="189370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片 45">
            <a:extLst>
              <a:ext uri="{FF2B5EF4-FFF2-40B4-BE49-F238E27FC236}">
                <a16:creationId xmlns:a16="http://schemas.microsoft.com/office/drawing/2014/main" id="{44522886-A908-4011-BF53-BA2A0DE88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2521" y="1105544"/>
            <a:ext cx="4938188" cy="2697714"/>
          </a:xfrm>
          <a:prstGeom prst="rect">
            <a:avLst/>
          </a:prstGeom>
        </p:spPr>
      </p:pic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52CEE54-D1D6-44BF-A2D2-0375D6FB34BB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5844116" y="3053593"/>
            <a:ext cx="841910" cy="93347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图片 50">
            <a:extLst>
              <a:ext uri="{FF2B5EF4-FFF2-40B4-BE49-F238E27FC236}">
                <a16:creationId xmlns:a16="http://schemas.microsoft.com/office/drawing/2014/main" id="{2683F33E-32B2-4EB9-B797-317B312270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747" y="0"/>
            <a:ext cx="2196253" cy="64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 animBg="1"/>
      <p:bldP spid="26" grpId="0" animBg="1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74A181B-A93B-4F06-A4AA-8F94ED798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638" y="317059"/>
            <a:ext cx="6084724" cy="3679520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6AC98B71-1403-4BAB-B713-B432712D4C8B}"/>
              </a:ext>
            </a:extLst>
          </p:cNvPr>
          <p:cNvGrpSpPr/>
          <p:nvPr/>
        </p:nvGrpSpPr>
        <p:grpSpPr>
          <a:xfrm>
            <a:off x="1904301" y="4525860"/>
            <a:ext cx="8204433" cy="1465278"/>
            <a:chOff x="2835479" y="4475526"/>
            <a:chExt cx="8204433" cy="146527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55BA6F4-DEDA-4B38-93DD-2E33DD8FE9CD}"/>
                </a:ext>
              </a:extLst>
            </p:cNvPr>
            <p:cNvSpPr/>
            <p:nvPr/>
          </p:nvSpPr>
          <p:spPr>
            <a:xfrm>
              <a:off x="2835479" y="4572000"/>
              <a:ext cx="1400961" cy="453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zh-CN" altLang="en-US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主机拉低</a:t>
              </a:r>
              <a:r>
                <a:rPr lang="en-US" altLang="zh-CN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GPIO</a:t>
              </a:r>
              <a:r>
                <a:rPr lang="zh-CN" altLang="en-US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，并持续超过</a:t>
              </a:r>
              <a:r>
                <a:rPr lang="en-US" altLang="zh-CN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18ms</a:t>
              </a:r>
              <a:endPara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9BC7CE7-5B86-4621-A460-7A006A19BC7E}"/>
                </a:ext>
              </a:extLst>
            </p:cNvPr>
            <p:cNvSpPr/>
            <p:nvPr/>
          </p:nvSpPr>
          <p:spPr>
            <a:xfrm>
              <a:off x="4808290" y="4572000"/>
              <a:ext cx="1400961" cy="453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zh-CN" altLang="en-US" sz="1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主机拉高</a:t>
              </a:r>
              <a:r>
                <a:rPr lang="en-US" altLang="zh-CN" sz="1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GPIO</a:t>
              </a:r>
              <a:r>
                <a:rPr lang="zh-CN" altLang="en-US" sz="1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，等待</a:t>
              </a:r>
              <a:r>
                <a:rPr lang="en-US" altLang="zh-CN" sz="1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40us</a:t>
              </a:r>
              <a:r>
                <a:rPr lang="zh-CN" altLang="en-US" sz="1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后读取</a:t>
              </a:r>
              <a:r>
                <a:rPr lang="en-US" altLang="zh-CN" sz="1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GPIO</a:t>
              </a:r>
              <a:r>
                <a:rPr lang="zh-CN" altLang="en-US" sz="1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电平</a:t>
              </a:r>
            </a:p>
          </p:txBody>
        </p:sp>
        <p:sp>
          <p:nvSpPr>
            <p:cNvPr id="10" name="菱形 9">
              <a:extLst>
                <a:ext uri="{FF2B5EF4-FFF2-40B4-BE49-F238E27FC236}">
                  <a16:creationId xmlns:a16="http://schemas.microsoft.com/office/drawing/2014/main" id="{82C6EB1E-81C6-4BF2-A703-A2ED900467B3}"/>
                </a:ext>
              </a:extLst>
            </p:cNvPr>
            <p:cNvSpPr/>
            <p:nvPr/>
          </p:nvSpPr>
          <p:spPr>
            <a:xfrm>
              <a:off x="6781101" y="4475526"/>
              <a:ext cx="1400961" cy="645953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GPIO</a:t>
              </a:r>
              <a:r>
                <a:rPr lang="zh-CN" altLang="en-US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低电平？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AB8EC73-0026-4487-90CD-D740F4C89CF6}"/>
                </a:ext>
              </a:extLst>
            </p:cNvPr>
            <p:cNvSpPr/>
            <p:nvPr/>
          </p:nvSpPr>
          <p:spPr>
            <a:xfrm>
              <a:off x="8534400" y="4572000"/>
              <a:ext cx="1400961" cy="453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zh-CN" altLang="en-US" sz="1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主机读取</a:t>
              </a:r>
              <a:r>
                <a:rPr lang="en-US" altLang="zh-CN" sz="1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GPIO</a:t>
              </a:r>
              <a:r>
                <a:rPr lang="zh-CN" altLang="en-US" sz="1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电平直到读到高电平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82167AE-C90D-43AC-893B-AB25F22C2461}"/>
                </a:ext>
              </a:extLst>
            </p:cNvPr>
            <p:cNvSpPr/>
            <p:nvPr/>
          </p:nvSpPr>
          <p:spPr>
            <a:xfrm>
              <a:off x="10287699" y="4572000"/>
              <a:ext cx="752213" cy="453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zh-CN" altLang="en-US" sz="1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确认收到开始信号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DAB0056-146F-4811-85E2-403DC880BC1D}"/>
                </a:ext>
              </a:extLst>
            </p:cNvPr>
            <p:cNvSpPr/>
            <p:nvPr/>
          </p:nvSpPr>
          <p:spPr>
            <a:xfrm>
              <a:off x="7105474" y="5487798"/>
              <a:ext cx="752213" cy="453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zh-CN" altLang="en-US" sz="1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没有收到开始信号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4CAC309-D2C0-4B27-89FD-1B69E1ECE4E4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4236440" y="4798503"/>
              <a:ext cx="5718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E74A707D-8AF4-45A3-9038-4D50291F8475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>
              <a:off x="6209251" y="4798503"/>
              <a:ext cx="5718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8294E0F-F309-40FE-801E-1218C315BAF1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8182062" y="4798503"/>
              <a:ext cx="35233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BE217DED-1B70-445F-BF13-7B317BF4F86F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>
              <a:off x="9935361" y="4798503"/>
              <a:ext cx="35233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4508C7E2-F473-4C2C-A14F-CE1961753954}"/>
                </a:ext>
              </a:extLst>
            </p:cNvPr>
            <p:cNvCxnSpPr>
              <a:stCxn id="10" idx="2"/>
              <a:endCxn id="13" idx="0"/>
            </p:cNvCxnSpPr>
            <p:nvPr/>
          </p:nvCxnSpPr>
          <p:spPr>
            <a:xfrm flipH="1">
              <a:off x="7481581" y="5121479"/>
              <a:ext cx="1" cy="3663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B7A26C0-8FC7-4DA5-9F65-5E57F37B00EF}"/>
                </a:ext>
              </a:extLst>
            </p:cNvPr>
            <p:cNvSpPr/>
            <p:nvPr/>
          </p:nvSpPr>
          <p:spPr>
            <a:xfrm>
              <a:off x="8193247" y="4599962"/>
              <a:ext cx="199938" cy="1915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zh-CN" altLang="en-US" sz="1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是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162B400-27B4-4CDB-A286-9F82AB513201}"/>
                </a:ext>
              </a:extLst>
            </p:cNvPr>
            <p:cNvSpPr/>
            <p:nvPr/>
          </p:nvSpPr>
          <p:spPr>
            <a:xfrm>
              <a:off x="7469696" y="5156432"/>
              <a:ext cx="199938" cy="1915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zh-CN" altLang="en-US" sz="1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否</a:t>
              </a:r>
            </a:p>
          </p:txBody>
        </p: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69C402CF-9D7C-4014-9016-14FECCAF0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910" y="1459685"/>
            <a:ext cx="3322608" cy="899238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2F79204-E7CB-455A-B1C3-57F1B4AA5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740" y="1131996"/>
            <a:ext cx="4153260" cy="1554615"/>
          </a:xfrm>
          <a:prstGeom prst="rect">
            <a:avLst/>
          </a:prstGeom>
        </p:spPr>
      </p:pic>
      <p:sp>
        <p:nvSpPr>
          <p:cNvPr id="31" name="椭圆 30">
            <a:extLst>
              <a:ext uri="{FF2B5EF4-FFF2-40B4-BE49-F238E27FC236}">
                <a16:creationId xmlns:a16="http://schemas.microsoft.com/office/drawing/2014/main" id="{6B75DAB1-D5C3-44E5-892B-A967F22DD023}"/>
              </a:ext>
            </a:extLst>
          </p:cNvPr>
          <p:cNvSpPr/>
          <p:nvPr/>
        </p:nvSpPr>
        <p:spPr>
          <a:xfrm>
            <a:off x="4226082" y="2681900"/>
            <a:ext cx="1302327" cy="52928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E8E5BCE-21C4-4B91-BC5C-C643499E2D0C}"/>
              </a:ext>
            </a:extLst>
          </p:cNvPr>
          <p:cNvCxnSpPr>
            <a:cxnSpLocks/>
          </p:cNvCxnSpPr>
          <p:nvPr/>
        </p:nvCxnSpPr>
        <p:spPr>
          <a:xfrm flipH="1" flipV="1">
            <a:off x="4553528" y="2124365"/>
            <a:ext cx="175490" cy="55753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29CBF821-D3FB-4608-A919-86C1848422A6}"/>
              </a:ext>
            </a:extLst>
          </p:cNvPr>
          <p:cNvSpPr/>
          <p:nvPr/>
        </p:nvSpPr>
        <p:spPr>
          <a:xfrm>
            <a:off x="3215910" y="930404"/>
            <a:ext cx="3322608" cy="302779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D8BB93C-2EC4-484C-ABE9-067BC2F1F671}"/>
              </a:ext>
            </a:extLst>
          </p:cNvPr>
          <p:cNvCxnSpPr>
            <a:cxnSpLocks/>
            <a:stCxn id="35" idx="5"/>
          </p:cNvCxnSpPr>
          <p:nvPr/>
        </p:nvCxnSpPr>
        <p:spPr>
          <a:xfrm>
            <a:off x="6051933" y="1188842"/>
            <a:ext cx="2205376" cy="49734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2CF7B3E2-9008-4E42-9E55-BE5B907552E1}"/>
              </a:ext>
            </a:extLst>
          </p:cNvPr>
          <p:cNvSpPr/>
          <p:nvPr/>
        </p:nvSpPr>
        <p:spPr>
          <a:xfrm>
            <a:off x="8257309" y="1551709"/>
            <a:ext cx="1745673" cy="39291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540D3858-146F-4FE8-A3CC-5664B1D4966F}"/>
              </a:ext>
            </a:extLst>
          </p:cNvPr>
          <p:cNvSpPr/>
          <p:nvPr/>
        </p:nvSpPr>
        <p:spPr>
          <a:xfrm>
            <a:off x="6255027" y="2311943"/>
            <a:ext cx="2002282" cy="84090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E31CBFA-8B2B-4764-A50E-B1C1A1BE8E8F}"/>
              </a:ext>
            </a:extLst>
          </p:cNvPr>
          <p:cNvCxnSpPr>
            <a:cxnSpLocks/>
          </p:cNvCxnSpPr>
          <p:nvPr/>
        </p:nvCxnSpPr>
        <p:spPr>
          <a:xfrm flipV="1">
            <a:off x="8064527" y="2307492"/>
            <a:ext cx="497582" cy="17985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>
            <a:extLst>
              <a:ext uri="{FF2B5EF4-FFF2-40B4-BE49-F238E27FC236}">
                <a16:creationId xmlns:a16="http://schemas.microsoft.com/office/drawing/2014/main" id="{C67017BD-7C27-4D2D-9F36-90FDBE4B2A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747" y="0"/>
            <a:ext cx="2196253" cy="64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5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5" grpId="0" animBg="1"/>
      <p:bldP spid="40" grpId="0" animBg="1"/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1F4A02A-3524-41C5-8D69-C58339E77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145" y="1627465"/>
            <a:ext cx="3605604" cy="18610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213B57-0BCD-42BB-9A65-73C5A13CD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584" y="1627465"/>
            <a:ext cx="3314272" cy="18610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30CA3D6-3988-44DB-AD21-A41EB9823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398" y="407510"/>
            <a:ext cx="5067204" cy="992304"/>
          </a:xfrm>
          <a:prstGeom prst="rect">
            <a:avLst/>
          </a:prstGeom>
        </p:spPr>
      </p:pic>
      <p:grpSp>
        <p:nvGrpSpPr>
          <p:cNvPr id="81" name="组合 80">
            <a:extLst>
              <a:ext uri="{FF2B5EF4-FFF2-40B4-BE49-F238E27FC236}">
                <a16:creationId xmlns:a16="http://schemas.microsoft.com/office/drawing/2014/main" id="{1100AAEC-7B15-43CF-B330-A0503BC5191B}"/>
              </a:ext>
            </a:extLst>
          </p:cNvPr>
          <p:cNvGrpSpPr/>
          <p:nvPr/>
        </p:nvGrpSpPr>
        <p:grpSpPr>
          <a:xfrm>
            <a:off x="1057029" y="3752233"/>
            <a:ext cx="10077942" cy="2698257"/>
            <a:chOff x="1421623" y="3829639"/>
            <a:chExt cx="10077942" cy="269825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FA12B42-8E84-45C9-BB30-C23EC6A4E118}"/>
                </a:ext>
              </a:extLst>
            </p:cNvPr>
            <p:cNvSpPr/>
            <p:nvPr/>
          </p:nvSpPr>
          <p:spPr>
            <a:xfrm>
              <a:off x="3888721" y="4588777"/>
              <a:ext cx="855678" cy="453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zh-CN" altLang="en-US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主机读取</a:t>
              </a:r>
              <a:r>
                <a:rPr lang="en-US" altLang="zh-CN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GPIO</a:t>
              </a:r>
              <a:endPara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C1350DA5-0A8E-448D-97B4-B3AF50EF8113}"/>
                </a:ext>
              </a:extLst>
            </p:cNvPr>
            <p:cNvSpPr/>
            <p:nvPr/>
          </p:nvSpPr>
          <p:spPr>
            <a:xfrm>
              <a:off x="1421623" y="4588777"/>
              <a:ext cx="855678" cy="4530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zh-CN" altLang="en-US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主机发出开始信号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8429A0C9-46AB-4DB6-987A-BDBF5985157D}"/>
                </a:ext>
              </a:extLst>
            </p:cNvPr>
            <p:cNvSpPr/>
            <p:nvPr/>
          </p:nvSpPr>
          <p:spPr>
            <a:xfrm>
              <a:off x="2650920" y="4588777"/>
              <a:ext cx="855678" cy="4530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zh-CN" altLang="en-US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主机收到响应信号</a:t>
              </a:r>
            </a:p>
          </p:txBody>
        </p:sp>
        <p:sp>
          <p:nvSpPr>
            <p:cNvPr id="17" name="菱形 16">
              <a:extLst>
                <a:ext uri="{FF2B5EF4-FFF2-40B4-BE49-F238E27FC236}">
                  <a16:creationId xmlns:a16="http://schemas.microsoft.com/office/drawing/2014/main" id="{78EA8BC4-8E29-483F-B9FD-1DFD5980BDF9}"/>
                </a:ext>
              </a:extLst>
            </p:cNvPr>
            <p:cNvSpPr/>
            <p:nvPr/>
          </p:nvSpPr>
          <p:spPr>
            <a:xfrm>
              <a:off x="5126171" y="4536345"/>
              <a:ext cx="1602297" cy="557869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zh-CN" altLang="en-US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限时内读到低电平？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BC42B72-4120-4E7B-BD49-535A8F6C5CDB}"/>
                </a:ext>
              </a:extLst>
            </p:cNvPr>
            <p:cNvSpPr/>
            <p:nvPr/>
          </p:nvSpPr>
          <p:spPr>
            <a:xfrm>
              <a:off x="7110240" y="4588776"/>
              <a:ext cx="855678" cy="453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zh-CN" altLang="en-US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主机读取</a:t>
              </a:r>
              <a:r>
                <a:rPr lang="en-US" altLang="zh-CN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GPIO</a:t>
              </a:r>
              <a:endPara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菱形 18">
              <a:extLst>
                <a:ext uri="{FF2B5EF4-FFF2-40B4-BE49-F238E27FC236}">
                  <a16:creationId xmlns:a16="http://schemas.microsoft.com/office/drawing/2014/main" id="{56110EA1-49C9-4A41-9DE9-D8266F9A7682}"/>
                </a:ext>
              </a:extLst>
            </p:cNvPr>
            <p:cNvSpPr/>
            <p:nvPr/>
          </p:nvSpPr>
          <p:spPr>
            <a:xfrm>
              <a:off x="8347690" y="4588775"/>
              <a:ext cx="1602297" cy="45300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zh-CN" altLang="en-US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限时内读到高电平？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D313BFB-449A-454F-9712-9928FBB1B7D0}"/>
                </a:ext>
              </a:extLst>
            </p:cNvPr>
            <p:cNvSpPr/>
            <p:nvPr/>
          </p:nvSpPr>
          <p:spPr>
            <a:xfrm>
              <a:off x="10331759" y="4588775"/>
              <a:ext cx="1028369" cy="453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zh-CN" altLang="en-US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延时</a:t>
              </a:r>
              <a:r>
                <a:rPr lang="en-US" altLang="zh-CN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40us</a:t>
              </a:r>
              <a:r>
                <a:rPr lang="zh-CN" altLang="en-US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后读取</a:t>
              </a:r>
              <a:r>
                <a:rPr lang="en-US" altLang="zh-CN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GPIO</a:t>
              </a:r>
              <a:endPara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菱形 21">
              <a:extLst>
                <a:ext uri="{FF2B5EF4-FFF2-40B4-BE49-F238E27FC236}">
                  <a16:creationId xmlns:a16="http://schemas.microsoft.com/office/drawing/2014/main" id="{0ECB196E-8A1F-46D1-BC9A-F4230B648BAE}"/>
                </a:ext>
              </a:extLst>
            </p:cNvPr>
            <p:cNvSpPr/>
            <p:nvPr/>
          </p:nvSpPr>
          <p:spPr>
            <a:xfrm>
              <a:off x="10192321" y="5315821"/>
              <a:ext cx="1307244" cy="45300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zh-CN" altLang="en-US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高电平？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0482D5B-EE9F-45E6-BEA3-9FCAA2184192}"/>
                </a:ext>
              </a:extLst>
            </p:cNvPr>
            <p:cNvSpPr/>
            <p:nvPr/>
          </p:nvSpPr>
          <p:spPr>
            <a:xfrm>
              <a:off x="8940438" y="5315822"/>
              <a:ext cx="855678" cy="453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zh-CN" altLang="en-US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数据是</a:t>
              </a:r>
              <a:endPara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just"/>
              <a:r>
                <a:rPr lang="zh-CN" altLang="en-US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en-US" altLang="zh-CN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8C04D04-98B0-4637-A2AE-4F3431B02FAD}"/>
                </a:ext>
              </a:extLst>
            </p:cNvPr>
            <p:cNvSpPr/>
            <p:nvPr/>
          </p:nvSpPr>
          <p:spPr>
            <a:xfrm>
              <a:off x="10418104" y="6074890"/>
              <a:ext cx="855678" cy="453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zh-CN" altLang="en-US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数据是</a:t>
              </a:r>
              <a:endPara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just"/>
              <a:r>
                <a:rPr lang="zh-CN" altLang="en-US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en-US" altLang="zh-CN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" name="菱形 24">
              <a:extLst>
                <a:ext uri="{FF2B5EF4-FFF2-40B4-BE49-F238E27FC236}">
                  <a16:creationId xmlns:a16="http://schemas.microsoft.com/office/drawing/2014/main" id="{C9A2E501-6B6A-404A-9800-F13C3BC2E78E}"/>
                </a:ext>
              </a:extLst>
            </p:cNvPr>
            <p:cNvSpPr/>
            <p:nvPr/>
          </p:nvSpPr>
          <p:spPr>
            <a:xfrm>
              <a:off x="7298422" y="5315822"/>
              <a:ext cx="1159411" cy="453006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zh-CN" altLang="en-US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超过</a:t>
              </a:r>
              <a:r>
                <a:rPr lang="en-US" altLang="zh-CN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40bit</a:t>
              </a:r>
              <a:r>
                <a:rPr lang="zh-CN" altLang="en-US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？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D873158-AF35-41AD-B180-2B20C5DE1EBB}"/>
                </a:ext>
              </a:extLst>
            </p:cNvPr>
            <p:cNvSpPr/>
            <p:nvPr/>
          </p:nvSpPr>
          <p:spPr>
            <a:xfrm>
              <a:off x="7298422" y="6040068"/>
              <a:ext cx="1159411" cy="453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zh-CN" altLang="en-US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准备下一次读取数据</a:t>
              </a: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900122DE-A95B-4EC7-9FBF-B798AC2F41B0}"/>
                </a:ext>
              </a:extLst>
            </p:cNvPr>
            <p:cNvCxnSpPr>
              <a:stCxn id="13" idx="3"/>
              <a:endCxn id="14" idx="1"/>
            </p:cNvCxnSpPr>
            <p:nvPr/>
          </p:nvCxnSpPr>
          <p:spPr>
            <a:xfrm>
              <a:off x="2277301" y="4815280"/>
              <a:ext cx="3736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0452AE3A-A185-4E00-9F6B-D3D65D538F4A}"/>
                </a:ext>
              </a:extLst>
            </p:cNvPr>
            <p:cNvCxnSpPr>
              <a:stCxn id="14" idx="3"/>
              <a:endCxn id="12" idx="1"/>
            </p:cNvCxnSpPr>
            <p:nvPr/>
          </p:nvCxnSpPr>
          <p:spPr>
            <a:xfrm>
              <a:off x="3506598" y="4815280"/>
              <a:ext cx="38212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52D1981E-8FFC-492D-9F6D-441971516FCD}"/>
                </a:ext>
              </a:extLst>
            </p:cNvPr>
            <p:cNvCxnSpPr>
              <a:stCxn id="12" idx="3"/>
              <a:endCxn id="17" idx="1"/>
            </p:cNvCxnSpPr>
            <p:nvPr/>
          </p:nvCxnSpPr>
          <p:spPr>
            <a:xfrm>
              <a:off x="4744399" y="4815280"/>
              <a:ext cx="38177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ABBB011C-7B18-4369-B503-02614A81D97B}"/>
                </a:ext>
              </a:extLst>
            </p:cNvPr>
            <p:cNvCxnSpPr>
              <a:stCxn id="17" idx="3"/>
              <a:endCxn id="18" idx="1"/>
            </p:cNvCxnSpPr>
            <p:nvPr/>
          </p:nvCxnSpPr>
          <p:spPr>
            <a:xfrm flipV="1">
              <a:off x="6728468" y="4815279"/>
              <a:ext cx="38177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0074400A-DA20-44BA-AEBE-1CB41BC154BB}"/>
                </a:ext>
              </a:extLst>
            </p:cNvPr>
            <p:cNvCxnSpPr>
              <a:cxnSpLocks/>
              <a:stCxn id="18" idx="3"/>
              <a:endCxn id="19" idx="1"/>
            </p:cNvCxnSpPr>
            <p:nvPr/>
          </p:nvCxnSpPr>
          <p:spPr>
            <a:xfrm>
              <a:off x="7965918" y="4815279"/>
              <a:ext cx="38177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B1F91875-14CC-4B7C-A94B-2663DBEDC761}"/>
                </a:ext>
              </a:extLst>
            </p:cNvPr>
            <p:cNvCxnSpPr>
              <a:stCxn id="19" idx="3"/>
              <a:endCxn id="21" idx="1"/>
            </p:cNvCxnSpPr>
            <p:nvPr/>
          </p:nvCxnSpPr>
          <p:spPr>
            <a:xfrm flipV="1">
              <a:off x="9949987" y="4815278"/>
              <a:ext cx="38177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AA05F58B-019F-4D60-9F3A-72584BC092CA}"/>
                </a:ext>
              </a:extLst>
            </p:cNvPr>
            <p:cNvCxnSpPr>
              <a:stCxn id="21" idx="2"/>
              <a:endCxn id="22" idx="0"/>
            </p:cNvCxnSpPr>
            <p:nvPr/>
          </p:nvCxnSpPr>
          <p:spPr>
            <a:xfrm flipH="1">
              <a:off x="10845943" y="5041781"/>
              <a:ext cx="1" cy="2740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02A8F153-9451-441F-B728-4BCA2E6F549E}"/>
                </a:ext>
              </a:extLst>
            </p:cNvPr>
            <p:cNvCxnSpPr>
              <a:stCxn id="22" idx="2"/>
              <a:endCxn id="24" idx="0"/>
            </p:cNvCxnSpPr>
            <p:nvPr/>
          </p:nvCxnSpPr>
          <p:spPr>
            <a:xfrm>
              <a:off x="10845943" y="5768828"/>
              <a:ext cx="0" cy="3060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5A5427AE-A43B-4F1A-AC88-A2B0F5BA5A23}"/>
                </a:ext>
              </a:extLst>
            </p:cNvPr>
            <p:cNvCxnSpPr>
              <a:stCxn id="22" idx="1"/>
              <a:endCxn id="23" idx="3"/>
            </p:cNvCxnSpPr>
            <p:nvPr/>
          </p:nvCxnSpPr>
          <p:spPr>
            <a:xfrm flipH="1">
              <a:off x="9796116" y="5542325"/>
              <a:ext cx="39620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DF577BD9-84C4-401F-83FB-93ADA8457CAC}"/>
                </a:ext>
              </a:extLst>
            </p:cNvPr>
            <p:cNvCxnSpPr>
              <a:cxnSpLocks/>
              <a:stCxn id="23" idx="1"/>
              <a:endCxn id="25" idx="3"/>
            </p:cNvCxnSpPr>
            <p:nvPr/>
          </p:nvCxnSpPr>
          <p:spPr>
            <a:xfrm flipH="1">
              <a:off x="8457833" y="5542325"/>
              <a:ext cx="48260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FF2E5E51-627D-4604-A425-A3F73B5C0F7C}"/>
                </a:ext>
              </a:extLst>
            </p:cNvPr>
            <p:cNvCxnSpPr>
              <a:stCxn id="25" idx="2"/>
              <a:endCxn id="26" idx="0"/>
            </p:cNvCxnSpPr>
            <p:nvPr/>
          </p:nvCxnSpPr>
          <p:spPr>
            <a:xfrm>
              <a:off x="7878128" y="5768828"/>
              <a:ext cx="0" cy="2712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连接符: 肘形 57">
              <a:extLst>
                <a:ext uri="{FF2B5EF4-FFF2-40B4-BE49-F238E27FC236}">
                  <a16:creationId xmlns:a16="http://schemas.microsoft.com/office/drawing/2014/main" id="{C916138F-B3F8-49EB-8ABF-0A41E21846B7}"/>
                </a:ext>
              </a:extLst>
            </p:cNvPr>
            <p:cNvCxnSpPr>
              <a:stCxn id="25" idx="1"/>
              <a:endCxn id="12" idx="2"/>
            </p:cNvCxnSpPr>
            <p:nvPr/>
          </p:nvCxnSpPr>
          <p:spPr>
            <a:xfrm rot="10800000">
              <a:off x="4316560" y="5041783"/>
              <a:ext cx="2981862" cy="500542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连接符: 肘形 59">
              <a:extLst>
                <a:ext uri="{FF2B5EF4-FFF2-40B4-BE49-F238E27FC236}">
                  <a16:creationId xmlns:a16="http://schemas.microsoft.com/office/drawing/2014/main" id="{430A483A-136C-4E15-8011-A9732A90623A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rot="10800000">
              <a:off x="8629602" y="5542325"/>
              <a:ext cx="1788502" cy="759068"/>
            </a:xfrm>
            <a:prstGeom prst="bentConnector3">
              <a:avLst>
                <a:gd name="adj1" fmla="val 9971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98DB5F98-A926-4118-9EC7-A7B5CDFCC5AB}"/>
                </a:ext>
              </a:extLst>
            </p:cNvPr>
            <p:cNvSpPr/>
            <p:nvPr/>
          </p:nvSpPr>
          <p:spPr>
            <a:xfrm>
              <a:off x="5950019" y="4329762"/>
              <a:ext cx="199938" cy="1915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zh-CN" altLang="en-US" sz="1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否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A6BB6E6E-5036-4585-8D05-BD1A7D9BC227}"/>
                </a:ext>
              </a:extLst>
            </p:cNvPr>
            <p:cNvSpPr/>
            <p:nvPr/>
          </p:nvSpPr>
          <p:spPr>
            <a:xfrm>
              <a:off x="7876012" y="5803781"/>
              <a:ext cx="199938" cy="1915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zh-CN" altLang="en-US" sz="1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是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F7231A3-5972-42C1-804A-26015E3DEC0D}"/>
                </a:ext>
              </a:extLst>
            </p:cNvPr>
            <p:cNvSpPr/>
            <p:nvPr/>
          </p:nvSpPr>
          <p:spPr>
            <a:xfrm>
              <a:off x="6772699" y="4623728"/>
              <a:ext cx="199938" cy="1915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zh-CN" altLang="en-US" sz="1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是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80F1283-0882-4803-9618-5849CF88B237}"/>
                </a:ext>
              </a:extLst>
            </p:cNvPr>
            <p:cNvSpPr/>
            <p:nvPr/>
          </p:nvSpPr>
          <p:spPr>
            <a:xfrm>
              <a:off x="9967885" y="5350775"/>
              <a:ext cx="199938" cy="1915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zh-CN" altLang="en-US" sz="1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是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8A544D9-C473-457C-B2D7-F2B9438C359C}"/>
                </a:ext>
              </a:extLst>
            </p:cNvPr>
            <p:cNvSpPr/>
            <p:nvPr/>
          </p:nvSpPr>
          <p:spPr>
            <a:xfrm>
              <a:off x="9994218" y="4623729"/>
              <a:ext cx="199938" cy="1915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zh-CN" altLang="en-US" sz="1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是</a:t>
              </a: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CCBB8680-B7D6-46F8-B707-D02659E80BE0}"/>
                </a:ext>
              </a:extLst>
            </p:cNvPr>
            <p:cNvSpPr/>
            <p:nvPr/>
          </p:nvSpPr>
          <p:spPr>
            <a:xfrm>
              <a:off x="10859925" y="5807975"/>
              <a:ext cx="199938" cy="1915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zh-CN" altLang="en-US" sz="1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否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E857801A-5780-41A6-94E8-60CBF0DE4C7D}"/>
                </a:ext>
              </a:extLst>
            </p:cNvPr>
            <p:cNvSpPr/>
            <p:nvPr/>
          </p:nvSpPr>
          <p:spPr>
            <a:xfrm>
              <a:off x="7086235" y="5350775"/>
              <a:ext cx="199938" cy="1915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zh-CN" altLang="en-US" sz="1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否</a:t>
              </a: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577BC67-2B5C-42CC-AEAE-DFA04DDCAD87}"/>
                </a:ext>
              </a:extLst>
            </p:cNvPr>
            <p:cNvSpPr/>
            <p:nvPr/>
          </p:nvSpPr>
          <p:spPr>
            <a:xfrm>
              <a:off x="9145213" y="4339935"/>
              <a:ext cx="199938" cy="1915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zh-CN" altLang="en-US" sz="1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否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7F6B122D-A513-4CE5-87C9-1D34943EFF22}"/>
                </a:ext>
              </a:extLst>
            </p:cNvPr>
            <p:cNvSpPr/>
            <p:nvPr/>
          </p:nvSpPr>
          <p:spPr>
            <a:xfrm>
              <a:off x="5347613" y="3830620"/>
              <a:ext cx="1159411" cy="453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zh-CN" altLang="en-US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准备下一次读取数据</a:t>
              </a: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0E81BD09-2190-472A-AF9E-8EE3654A3B57}"/>
                </a:ext>
              </a:extLst>
            </p:cNvPr>
            <p:cNvSpPr/>
            <p:nvPr/>
          </p:nvSpPr>
          <p:spPr>
            <a:xfrm>
              <a:off x="8569132" y="3829639"/>
              <a:ext cx="1159411" cy="453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zh-CN" altLang="en-US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准备下一次读取数据</a:t>
              </a: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C34B040C-2FE7-403A-8A1A-EE595557B0CD}"/>
                </a:ext>
              </a:extLst>
            </p:cNvPr>
            <p:cNvCxnSpPr>
              <a:stCxn id="17" idx="0"/>
              <a:endCxn id="75" idx="2"/>
            </p:cNvCxnSpPr>
            <p:nvPr/>
          </p:nvCxnSpPr>
          <p:spPr>
            <a:xfrm flipH="1" flipV="1">
              <a:off x="5927319" y="4283626"/>
              <a:ext cx="1" cy="2527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BFAB3D5-3F27-42F7-AD51-364CE3BC2F98}"/>
                </a:ext>
              </a:extLst>
            </p:cNvPr>
            <p:cNvCxnSpPr>
              <a:stCxn id="19" idx="0"/>
              <a:endCxn id="76" idx="2"/>
            </p:cNvCxnSpPr>
            <p:nvPr/>
          </p:nvCxnSpPr>
          <p:spPr>
            <a:xfrm flipH="1" flipV="1">
              <a:off x="9148838" y="4282645"/>
              <a:ext cx="1" cy="3061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3" name="图片 82">
            <a:extLst>
              <a:ext uri="{FF2B5EF4-FFF2-40B4-BE49-F238E27FC236}">
                <a16:creationId xmlns:a16="http://schemas.microsoft.com/office/drawing/2014/main" id="{070B31C4-3ED0-4999-BECE-1AB02A8D4B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2896" y="738909"/>
            <a:ext cx="3618982" cy="2887945"/>
          </a:xfrm>
          <a:prstGeom prst="rect">
            <a:avLst/>
          </a:prstGeom>
        </p:spPr>
      </p:pic>
      <p:sp>
        <p:nvSpPr>
          <p:cNvPr id="84" name="椭圆 83">
            <a:extLst>
              <a:ext uri="{FF2B5EF4-FFF2-40B4-BE49-F238E27FC236}">
                <a16:creationId xmlns:a16="http://schemas.microsoft.com/office/drawing/2014/main" id="{BEBC7979-F441-4AE1-AFD6-3B95BEA391F5}"/>
              </a:ext>
            </a:extLst>
          </p:cNvPr>
          <p:cNvSpPr/>
          <p:nvPr/>
        </p:nvSpPr>
        <p:spPr>
          <a:xfrm>
            <a:off x="4761577" y="3626854"/>
            <a:ext cx="1642223" cy="138995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9C24C39-5531-4F8F-A453-620C9E1307C0}"/>
              </a:ext>
            </a:extLst>
          </p:cNvPr>
          <p:cNvSpPr/>
          <p:nvPr/>
        </p:nvSpPr>
        <p:spPr>
          <a:xfrm>
            <a:off x="6142430" y="2780145"/>
            <a:ext cx="2487172" cy="34616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0F168734-274A-4633-AABF-AFEFB4FB1D8E}"/>
              </a:ext>
            </a:extLst>
          </p:cNvPr>
          <p:cNvCxnSpPr>
            <a:stCxn id="84" idx="0"/>
          </p:cNvCxnSpPr>
          <p:nvPr/>
        </p:nvCxnSpPr>
        <p:spPr>
          <a:xfrm flipV="1">
            <a:off x="5582689" y="3126311"/>
            <a:ext cx="559741" cy="500543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237BC0D6-3001-4E95-AFD3-10A9A7E86F4E}"/>
              </a:ext>
            </a:extLst>
          </p:cNvPr>
          <p:cNvSpPr/>
          <p:nvPr/>
        </p:nvSpPr>
        <p:spPr>
          <a:xfrm>
            <a:off x="7927326" y="3682135"/>
            <a:ext cx="1642223" cy="138995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7B854240-87CB-4E03-BE62-AF5CB29512AF}"/>
              </a:ext>
            </a:extLst>
          </p:cNvPr>
          <p:cNvSpPr/>
          <p:nvPr/>
        </p:nvSpPr>
        <p:spPr>
          <a:xfrm>
            <a:off x="6088672" y="1609157"/>
            <a:ext cx="2540930" cy="34616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10C43C19-47F3-48CF-81D9-3F09C42716D5}"/>
              </a:ext>
            </a:extLst>
          </p:cNvPr>
          <p:cNvCxnSpPr>
            <a:cxnSpLocks/>
          </p:cNvCxnSpPr>
          <p:nvPr/>
        </p:nvCxnSpPr>
        <p:spPr>
          <a:xfrm flipH="1" flipV="1">
            <a:off x="8093239" y="2000061"/>
            <a:ext cx="506280" cy="1676348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15731AB7-AA59-4F90-B90C-45F5C547238A}"/>
              </a:ext>
            </a:extLst>
          </p:cNvPr>
          <p:cNvSpPr/>
          <p:nvPr/>
        </p:nvSpPr>
        <p:spPr>
          <a:xfrm>
            <a:off x="6103329" y="1990276"/>
            <a:ext cx="2540930" cy="131374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F34A2919-755F-4EBF-BC1A-801BD5CAE2C7}"/>
              </a:ext>
            </a:extLst>
          </p:cNvPr>
          <p:cNvSpPr/>
          <p:nvPr/>
        </p:nvSpPr>
        <p:spPr>
          <a:xfrm>
            <a:off x="9703260" y="4377112"/>
            <a:ext cx="1642223" cy="694978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60E8061E-387F-4BDC-9B1A-90721FE805C2}"/>
              </a:ext>
            </a:extLst>
          </p:cNvPr>
          <p:cNvCxnSpPr>
            <a:cxnSpLocks/>
          </p:cNvCxnSpPr>
          <p:nvPr/>
        </p:nvCxnSpPr>
        <p:spPr>
          <a:xfrm flipH="1" flipV="1">
            <a:off x="8629261" y="2121650"/>
            <a:ext cx="1973784" cy="2231812"/>
          </a:xfrm>
          <a:prstGeom prst="straightConnector1">
            <a:avLst/>
          </a:prstGeom>
          <a:ln w="19050"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C59D5955-50B7-415F-A93D-98DBEE55E849}"/>
              </a:ext>
            </a:extLst>
          </p:cNvPr>
          <p:cNvSpPr/>
          <p:nvPr/>
        </p:nvSpPr>
        <p:spPr>
          <a:xfrm>
            <a:off x="6142429" y="2253285"/>
            <a:ext cx="1458895" cy="480724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CF5C3879-9FCF-4F96-BFEE-ED7D82EF4EE4}"/>
              </a:ext>
            </a:extLst>
          </p:cNvPr>
          <p:cNvSpPr/>
          <p:nvPr/>
        </p:nvSpPr>
        <p:spPr>
          <a:xfrm>
            <a:off x="8444074" y="5072089"/>
            <a:ext cx="1642223" cy="694978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251292B8-035C-4C4F-87FA-A85AC79C8298}"/>
              </a:ext>
            </a:extLst>
          </p:cNvPr>
          <p:cNvCxnSpPr>
            <a:cxnSpLocks/>
            <a:stCxn id="98" idx="2"/>
          </p:cNvCxnSpPr>
          <p:nvPr/>
        </p:nvCxnSpPr>
        <p:spPr>
          <a:xfrm flipH="1" flipV="1">
            <a:off x="7000374" y="2780146"/>
            <a:ext cx="1443700" cy="2639432"/>
          </a:xfrm>
          <a:prstGeom prst="straightConnector1">
            <a:avLst/>
          </a:prstGeom>
          <a:ln w="19050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图片 102">
            <a:extLst>
              <a:ext uri="{FF2B5EF4-FFF2-40B4-BE49-F238E27FC236}">
                <a16:creationId xmlns:a16="http://schemas.microsoft.com/office/drawing/2014/main" id="{8D71387A-E2A8-4B2C-A284-DFD4DA899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3707" y="5525228"/>
            <a:ext cx="2728196" cy="1028789"/>
          </a:xfrm>
          <a:prstGeom prst="rect">
            <a:avLst/>
          </a:prstGeom>
        </p:spPr>
      </p:pic>
      <p:sp>
        <p:nvSpPr>
          <p:cNvPr id="104" name="椭圆 103">
            <a:extLst>
              <a:ext uri="{FF2B5EF4-FFF2-40B4-BE49-F238E27FC236}">
                <a16:creationId xmlns:a16="http://schemas.microsoft.com/office/drawing/2014/main" id="{C9FC75A2-4BF4-420D-B637-D1644FF537A5}"/>
              </a:ext>
            </a:extLst>
          </p:cNvPr>
          <p:cNvSpPr/>
          <p:nvPr/>
        </p:nvSpPr>
        <p:spPr>
          <a:xfrm>
            <a:off x="6646457" y="5140643"/>
            <a:ext cx="1642223" cy="138995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434CD95F-550F-428D-9D14-941C89965B47}"/>
              </a:ext>
            </a:extLst>
          </p:cNvPr>
          <p:cNvCxnSpPr>
            <a:cxnSpLocks/>
            <a:stCxn id="104" idx="2"/>
            <a:endCxn id="103" idx="3"/>
          </p:cNvCxnSpPr>
          <p:nvPr/>
        </p:nvCxnSpPr>
        <p:spPr>
          <a:xfrm flipH="1">
            <a:off x="5971903" y="5835620"/>
            <a:ext cx="674554" cy="204003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图片 107">
            <a:extLst>
              <a:ext uri="{FF2B5EF4-FFF2-40B4-BE49-F238E27FC236}">
                <a16:creationId xmlns:a16="http://schemas.microsoft.com/office/drawing/2014/main" id="{FE84D73D-C988-40A8-AB9F-8CF9D4486B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747" y="0"/>
            <a:ext cx="2196253" cy="64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9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8" grpId="0" animBg="1"/>
      <p:bldP spid="89" grpId="0" animBg="1"/>
      <p:bldP spid="93" grpId="0" animBg="1"/>
      <p:bldP spid="94" grpId="0" animBg="1"/>
      <p:bldP spid="97" grpId="0" animBg="1"/>
      <p:bldP spid="98" grpId="0" animBg="1"/>
      <p:bldP spid="10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2D00F62-C506-4702-AE56-4767256D7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80" y="1424806"/>
            <a:ext cx="4008467" cy="9373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23F2977-A487-4773-9878-BAF069084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223" y="1459098"/>
            <a:ext cx="6538527" cy="43437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58ED948-D0AF-46D6-8C46-03D166B41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050" y="2693095"/>
            <a:ext cx="4054191" cy="259864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8987B3F-DF3B-4B4A-B430-C01B851D8CD4}"/>
              </a:ext>
            </a:extLst>
          </p:cNvPr>
          <p:cNvSpPr/>
          <p:nvPr/>
        </p:nvSpPr>
        <p:spPr>
          <a:xfrm>
            <a:off x="1496291" y="1676287"/>
            <a:ext cx="3251200" cy="6858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8A5738E-3E1E-401F-98F2-FB3363249117}"/>
              </a:ext>
            </a:extLst>
          </p:cNvPr>
          <p:cNvSpPr/>
          <p:nvPr/>
        </p:nvSpPr>
        <p:spPr>
          <a:xfrm>
            <a:off x="3874655" y="2693094"/>
            <a:ext cx="2710872" cy="9737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17EBFAB-24F6-4B7C-8C7A-59B6F014E2EC}"/>
              </a:ext>
            </a:extLst>
          </p:cNvPr>
          <p:cNvSpPr/>
          <p:nvPr/>
        </p:nvSpPr>
        <p:spPr>
          <a:xfrm>
            <a:off x="7010400" y="1357746"/>
            <a:ext cx="1348509" cy="3185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E43B712-D138-4596-A254-762E99A75E01}"/>
              </a:ext>
            </a:extLst>
          </p:cNvPr>
          <p:cNvCxnSpPr>
            <a:endCxn id="9" idx="3"/>
          </p:cNvCxnSpPr>
          <p:nvPr/>
        </p:nvCxnSpPr>
        <p:spPr>
          <a:xfrm>
            <a:off x="8478982" y="1676287"/>
            <a:ext cx="32997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13E1ED1-9488-4350-B730-C868A7537E3B}"/>
              </a:ext>
            </a:extLst>
          </p:cNvPr>
          <p:cNvCxnSpPr>
            <a:endCxn id="9" idx="2"/>
          </p:cNvCxnSpPr>
          <p:nvPr/>
        </p:nvCxnSpPr>
        <p:spPr>
          <a:xfrm>
            <a:off x="5347855" y="1893476"/>
            <a:ext cx="31616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8B324714-BCBB-4A6F-A760-0A12EED21AFA}"/>
              </a:ext>
            </a:extLst>
          </p:cNvPr>
          <p:cNvSpPr/>
          <p:nvPr/>
        </p:nvSpPr>
        <p:spPr>
          <a:xfrm>
            <a:off x="3884787" y="3759894"/>
            <a:ext cx="3901468" cy="15318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95068DA-C736-4549-A5C9-2B37651D628B}"/>
              </a:ext>
            </a:extLst>
          </p:cNvPr>
          <p:cNvCxnSpPr>
            <a:stCxn id="13" idx="2"/>
          </p:cNvCxnSpPr>
          <p:nvPr/>
        </p:nvCxnSpPr>
        <p:spPr>
          <a:xfrm>
            <a:off x="3121891" y="2362147"/>
            <a:ext cx="752764" cy="3309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7F003B1-6C3C-4088-B150-576ADACEDF0D}"/>
              </a:ext>
            </a:extLst>
          </p:cNvPr>
          <p:cNvCxnSpPr/>
          <p:nvPr/>
        </p:nvCxnSpPr>
        <p:spPr>
          <a:xfrm flipH="1">
            <a:off x="7444511" y="1893476"/>
            <a:ext cx="341744" cy="18664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B7048DC8-1C77-492E-81F9-5D22ED95C7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747" y="0"/>
            <a:ext cx="2196253" cy="64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34E9D38-70FC-4E5B-AD84-FA1BA038A90F}"/>
              </a:ext>
            </a:extLst>
          </p:cNvPr>
          <p:cNvSpPr txBox="1"/>
          <p:nvPr/>
        </p:nvSpPr>
        <p:spPr>
          <a:xfrm>
            <a:off x="1403927" y="692728"/>
            <a:ext cx="1136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关于延时：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3C5907-CFAA-4384-B866-410CB4EC95EA}"/>
              </a:ext>
            </a:extLst>
          </p:cNvPr>
          <p:cNvSpPr txBox="1"/>
          <p:nvPr/>
        </p:nvSpPr>
        <p:spPr>
          <a:xfrm>
            <a:off x="2073565" y="1243779"/>
            <a:ext cx="7449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因为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DHT11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的时间要求还是比较严格，需要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us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级别的延时，而单片机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HAL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库的</a:t>
            </a:r>
            <a:r>
              <a:rPr lang="en-US" altLang="zh-CN" sz="1400" dirty="0" err="1">
                <a:latin typeface="黑体" panose="02010609060101010101" pitchFamily="49" charset="-122"/>
                <a:ea typeface="黑体" panose="02010609060101010101" pitchFamily="49" charset="-122"/>
              </a:rPr>
              <a:t>HAL_Delay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默认是</a:t>
            </a:r>
            <a:r>
              <a:rPr lang="en-US" altLang="zh-CN" sz="1400" dirty="0" err="1">
                <a:latin typeface="黑体" panose="02010609060101010101" pitchFamily="49" charset="-122"/>
                <a:ea typeface="黑体" panose="02010609060101010101" pitchFamily="49" charset="-122"/>
              </a:rPr>
              <a:t>ms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级别的延时，所以使用了一个硬件定时器来作为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us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延时的时基，配置如下：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A410760-974C-4329-A956-7DE359FDD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73" y="1979496"/>
            <a:ext cx="5054279" cy="38523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AAECB36-2A13-4398-88E0-41E430E34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681" y="2267333"/>
            <a:ext cx="4138019" cy="180609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ACE9A3A-2AC7-4BBE-8B90-0E7BA2BD50C1}"/>
              </a:ext>
            </a:extLst>
          </p:cNvPr>
          <p:cNvSpPr/>
          <p:nvPr/>
        </p:nvSpPr>
        <p:spPr>
          <a:xfrm>
            <a:off x="1163782" y="2955636"/>
            <a:ext cx="2346036" cy="39716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E6D261-E5D4-43F8-9D7D-7DC0062785F4}"/>
              </a:ext>
            </a:extLst>
          </p:cNvPr>
          <p:cNvSpPr/>
          <p:nvPr/>
        </p:nvSpPr>
        <p:spPr>
          <a:xfrm>
            <a:off x="7680035" y="2724726"/>
            <a:ext cx="3108037" cy="33251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1CB15B5-56BA-4A94-8E74-31536E20C7D0}"/>
              </a:ext>
            </a:extLst>
          </p:cNvPr>
          <p:cNvSpPr txBox="1"/>
          <p:nvPr/>
        </p:nvSpPr>
        <p:spPr>
          <a:xfrm>
            <a:off x="7419108" y="4573764"/>
            <a:ext cx="362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在频率为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1MHz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的定时器下，通过软件改变此定时器的周期值达到延时指定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us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的效果。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DD2451B-B8E1-4075-A252-0C9FD29A00C9}"/>
              </a:ext>
            </a:extLst>
          </p:cNvPr>
          <p:cNvCxnSpPr>
            <a:endCxn id="12" idx="1"/>
          </p:cNvCxnSpPr>
          <p:nvPr/>
        </p:nvCxnSpPr>
        <p:spPr>
          <a:xfrm>
            <a:off x="3509818" y="3352800"/>
            <a:ext cx="3909290" cy="148257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2BA7FA2-6A1B-4E4E-8DB2-3C0AAEB2A85D}"/>
              </a:ext>
            </a:extLst>
          </p:cNvPr>
          <p:cNvCxnSpPr>
            <a:endCxn id="12" idx="0"/>
          </p:cNvCxnSpPr>
          <p:nvPr/>
        </p:nvCxnSpPr>
        <p:spPr>
          <a:xfrm flipH="1">
            <a:off x="9234053" y="3057236"/>
            <a:ext cx="76202" cy="1516528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5BDD5EBB-E890-4409-B198-B9CB836C49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747" y="0"/>
            <a:ext cx="2196253" cy="64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3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02006CA-E35A-4CCB-9FD3-30C957F667EB}"/>
              </a:ext>
            </a:extLst>
          </p:cNvPr>
          <p:cNvSpPr txBox="1"/>
          <p:nvPr/>
        </p:nvSpPr>
        <p:spPr>
          <a:xfrm>
            <a:off x="2817091" y="886691"/>
            <a:ext cx="1136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小技巧：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2288DD-A2CB-4FC9-BAA3-DD19E48BC501}"/>
              </a:ext>
            </a:extLst>
          </p:cNvPr>
          <p:cNvSpPr txBox="1"/>
          <p:nvPr/>
        </p:nvSpPr>
        <p:spPr>
          <a:xfrm>
            <a:off x="3302001" y="1345379"/>
            <a:ext cx="5869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① 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GPIO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如果支持开漏输出，优选开漏输出，如果不支持则需要编写配置为输出模式和输入模式的驱动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96C61D-00B4-4B69-96E5-8A2022A8FF4D}"/>
              </a:ext>
            </a:extLst>
          </p:cNvPr>
          <p:cNvSpPr txBox="1"/>
          <p:nvPr/>
        </p:nvSpPr>
        <p:spPr>
          <a:xfrm>
            <a:off x="3302001" y="1868599"/>
            <a:ext cx="5869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② 因为需要较为精准的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us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级别的延时，如果软件系统内没有提供，则可以使用硬件定时器配置出一个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us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级的延时函数；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9567F3-502A-471C-B6B1-978318ECD54D}"/>
              </a:ext>
            </a:extLst>
          </p:cNvPr>
          <p:cNvSpPr txBox="1"/>
          <p:nvPr/>
        </p:nvSpPr>
        <p:spPr>
          <a:xfrm>
            <a:off x="3302001" y="2391819"/>
            <a:ext cx="5869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③ 在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DHT11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的通信时序过程中，并不是每一步都需要精准的延时，在已知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GPIO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下一步会发生什么动作的情况下可以做边沿判断的等待；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646D18E-46B1-4798-BAB1-527EE5BA3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446" y="2915039"/>
            <a:ext cx="3828818" cy="138430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961D9E9-E086-40A0-B1ED-CA61D8F82F26}"/>
              </a:ext>
            </a:extLst>
          </p:cNvPr>
          <p:cNvSpPr/>
          <p:nvPr/>
        </p:nvSpPr>
        <p:spPr>
          <a:xfrm>
            <a:off x="4719782" y="4017818"/>
            <a:ext cx="1052945" cy="28152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FD6481E0-8958-4069-B7EF-E65396F83C67}"/>
              </a:ext>
            </a:extLst>
          </p:cNvPr>
          <p:cNvSpPr/>
          <p:nvPr/>
        </p:nvSpPr>
        <p:spPr>
          <a:xfrm>
            <a:off x="6170063" y="3374704"/>
            <a:ext cx="1754540" cy="1286228"/>
          </a:xfrm>
          <a:custGeom>
            <a:avLst/>
            <a:gdLst>
              <a:gd name="connsiteX0" fmla="*/ 491623 w 2169119"/>
              <a:gd name="connsiteY0" fmla="*/ 350982 h 1490862"/>
              <a:gd name="connsiteX1" fmla="*/ 491623 w 2169119"/>
              <a:gd name="connsiteY1" fmla="*/ 350982 h 1490862"/>
              <a:gd name="connsiteX2" fmla="*/ 620932 w 2169119"/>
              <a:gd name="connsiteY2" fmla="*/ 18472 h 1490862"/>
              <a:gd name="connsiteX3" fmla="*/ 731768 w 2169119"/>
              <a:gd name="connsiteY3" fmla="*/ 0 h 1490862"/>
              <a:gd name="connsiteX4" fmla="*/ 888786 w 2169119"/>
              <a:gd name="connsiteY4" fmla="*/ 27709 h 1490862"/>
              <a:gd name="connsiteX5" fmla="*/ 953441 w 2169119"/>
              <a:gd name="connsiteY5" fmla="*/ 129309 h 1490862"/>
              <a:gd name="connsiteX6" fmla="*/ 1055041 w 2169119"/>
              <a:gd name="connsiteY6" fmla="*/ 314036 h 1490862"/>
              <a:gd name="connsiteX7" fmla="*/ 1710823 w 2169119"/>
              <a:gd name="connsiteY7" fmla="*/ 64654 h 1490862"/>
              <a:gd name="connsiteX8" fmla="*/ 1812423 w 2169119"/>
              <a:gd name="connsiteY8" fmla="*/ 360218 h 1490862"/>
              <a:gd name="connsiteX9" fmla="*/ 1830895 w 2169119"/>
              <a:gd name="connsiteY9" fmla="*/ 637309 h 1490862"/>
              <a:gd name="connsiteX10" fmla="*/ 2006386 w 2169119"/>
              <a:gd name="connsiteY10" fmla="*/ 720436 h 1490862"/>
              <a:gd name="connsiteX11" fmla="*/ 2154168 w 2169119"/>
              <a:gd name="connsiteY11" fmla="*/ 923636 h 1490862"/>
              <a:gd name="connsiteX12" fmla="*/ 2144932 w 2169119"/>
              <a:gd name="connsiteY12" fmla="*/ 1089891 h 1490862"/>
              <a:gd name="connsiteX13" fmla="*/ 1516859 w 2169119"/>
              <a:gd name="connsiteY13" fmla="*/ 1219200 h 1490862"/>
              <a:gd name="connsiteX14" fmla="*/ 1507623 w 2169119"/>
              <a:gd name="connsiteY14" fmla="*/ 1459345 h 1490862"/>
              <a:gd name="connsiteX15" fmla="*/ 1304423 w 2169119"/>
              <a:gd name="connsiteY15" fmla="*/ 1477818 h 1490862"/>
              <a:gd name="connsiteX16" fmla="*/ 741004 w 2169119"/>
              <a:gd name="connsiteY16" fmla="*/ 1385454 h 1490862"/>
              <a:gd name="connsiteX17" fmla="*/ 482386 w 2169119"/>
              <a:gd name="connsiteY17" fmla="*/ 1256145 h 1490862"/>
              <a:gd name="connsiteX18" fmla="*/ 500859 w 2169119"/>
              <a:gd name="connsiteY18" fmla="*/ 1080654 h 1490862"/>
              <a:gd name="connsiteX19" fmla="*/ 510095 w 2169119"/>
              <a:gd name="connsiteY19" fmla="*/ 1108363 h 1490862"/>
              <a:gd name="connsiteX20" fmla="*/ 29804 w 2169119"/>
              <a:gd name="connsiteY20" fmla="*/ 1034472 h 1490862"/>
              <a:gd name="connsiteX21" fmla="*/ 11332 w 2169119"/>
              <a:gd name="connsiteY21" fmla="*/ 794327 h 1490862"/>
              <a:gd name="connsiteX22" fmla="*/ 205295 w 2169119"/>
              <a:gd name="connsiteY22" fmla="*/ 554182 h 1490862"/>
              <a:gd name="connsiteX23" fmla="*/ 269950 w 2169119"/>
              <a:gd name="connsiteY23" fmla="*/ 563418 h 1490862"/>
              <a:gd name="connsiteX24" fmla="*/ 279186 w 2169119"/>
              <a:gd name="connsiteY24" fmla="*/ 628072 h 1490862"/>
              <a:gd name="connsiteX25" fmla="*/ 223768 w 2169119"/>
              <a:gd name="connsiteY25" fmla="*/ 637309 h 1490862"/>
              <a:gd name="connsiteX26" fmla="*/ 131404 w 2169119"/>
              <a:gd name="connsiteY26" fmla="*/ 581891 h 1490862"/>
              <a:gd name="connsiteX27" fmla="*/ 196059 w 2169119"/>
              <a:gd name="connsiteY27" fmla="*/ 360218 h 1490862"/>
              <a:gd name="connsiteX28" fmla="*/ 269950 w 2169119"/>
              <a:gd name="connsiteY28" fmla="*/ 341745 h 1490862"/>
              <a:gd name="connsiteX29" fmla="*/ 343841 w 2169119"/>
              <a:gd name="connsiteY29" fmla="*/ 332509 h 1490862"/>
              <a:gd name="connsiteX30" fmla="*/ 491623 w 2169119"/>
              <a:gd name="connsiteY30" fmla="*/ 350982 h 149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169119" h="1490862">
                <a:moveTo>
                  <a:pt x="491623" y="350982"/>
                </a:moveTo>
                <a:lnTo>
                  <a:pt x="491623" y="350982"/>
                </a:lnTo>
                <a:cubicBezTo>
                  <a:pt x="511480" y="211982"/>
                  <a:pt x="494696" y="111777"/>
                  <a:pt x="620932" y="18472"/>
                </a:cubicBezTo>
                <a:cubicBezTo>
                  <a:pt x="651052" y="-3791"/>
                  <a:pt x="694823" y="6157"/>
                  <a:pt x="731768" y="0"/>
                </a:cubicBezTo>
                <a:cubicBezTo>
                  <a:pt x="784107" y="9236"/>
                  <a:pt x="842878" y="929"/>
                  <a:pt x="888786" y="27709"/>
                </a:cubicBezTo>
                <a:cubicBezTo>
                  <a:pt x="923460" y="47936"/>
                  <a:pt x="933946" y="94218"/>
                  <a:pt x="953441" y="129309"/>
                </a:cubicBezTo>
                <a:cubicBezTo>
                  <a:pt x="1068835" y="337017"/>
                  <a:pt x="984611" y="220130"/>
                  <a:pt x="1055041" y="314036"/>
                </a:cubicBezTo>
                <a:cubicBezTo>
                  <a:pt x="1583339" y="75784"/>
                  <a:pt x="1357193" y="135381"/>
                  <a:pt x="1710823" y="64654"/>
                </a:cubicBezTo>
                <a:cubicBezTo>
                  <a:pt x="1801411" y="173361"/>
                  <a:pt x="1779564" y="130202"/>
                  <a:pt x="1812423" y="360218"/>
                </a:cubicBezTo>
                <a:cubicBezTo>
                  <a:pt x="1825514" y="451856"/>
                  <a:pt x="1787008" y="555805"/>
                  <a:pt x="1830895" y="637309"/>
                </a:cubicBezTo>
                <a:cubicBezTo>
                  <a:pt x="1861582" y="694300"/>
                  <a:pt x="1947889" y="692727"/>
                  <a:pt x="2006386" y="720436"/>
                </a:cubicBezTo>
                <a:cubicBezTo>
                  <a:pt x="2055647" y="788169"/>
                  <a:pt x="2124761" y="845216"/>
                  <a:pt x="2154168" y="923636"/>
                </a:cubicBezTo>
                <a:cubicBezTo>
                  <a:pt x="2173657" y="975606"/>
                  <a:pt x="2177486" y="1044936"/>
                  <a:pt x="2144932" y="1089891"/>
                </a:cubicBezTo>
                <a:cubicBezTo>
                  <a:pt x="2028657" y="1250461"/>
                  <a:pt x="1612744" y="1213207"/>
                  <a:pt x="1516859" y="1219200"/>
                </a:cubicBezTo>
                <a:cubicBezTo>
                  <a:pt x="1513780" y="1299248"/>
                  <a:pt x="1558470" y="1397444"/>
                  <a:pt x="1507623" y="1459345"/>
                </a:cubicBezTo>
                <a:cubicBezTo>
                  <a:pt x="1464453" y="1511900"/>
                  <a:pt x="1372122" y="1484343"/>
                  <a:pt x="1304423" y="1477818"/>
                </a:cubicBezTo>
                <a:cubicBezTo>
                  <a:pt x="1114988" y="1459559"/>
                  <a:pt x="928810" y="1416242"/>
                  <a:pt x="741004" y="1385454"/>
                </a:cubicBezTo>
                <a:cubicBezTo>
                  <a:pt x="654798" y="1342351"/>
                  <a:pt x="542034" y="1331852"/>
                  <a:pt x="482386" y="1256145"/>
                </a:cubicBezTo>
                <a:cubicBezTo>
                  <a:pt x="445984" y="1209942"/>
                  <a:pt x="490019" y="1138467"/>
                  <a:pt x="500859" y="1080654"/>
                </a:cubicBezTo>
                <a:cubicBezTo>
                  <a:pt x="502653" y="1071085"/>
                  <a:pt x="507016" y="1099127"/>
                  <a:pt x="510095" y="1108363"/>
                </a:cubicBezTo>
                <a:cubicBezTo>
                  <a:pt x="360498" y="1257962"/>
                  <a:pt x="339196" y="1330114"/>
                  <a:pt x="29804" y="1034472"/>
                </a:cubicBezTo>
                <a:cubicBezTo>
                  <a:pt x="-28241" y="979007"/>
                  <a:pt x="17489" y="874375"/>
                  <a:pt x="11332" y="794327"/>
                </a:cubicBezTo>
                <a:cubicBezTo>
                  <a:pt x="42694" y="574792"/>
                  <a:pt x="-19941" y="590219"/>
                  <a:pt x="205295" y="554182"/>
                </a:cubicBezTo>
                <a:cubicBezTo>
                  <a:pt x="226792" y="550743"/>
                  <a:pt x="248398" y="560339"/>
                  <a:pt x="269950" y="563418"/>
                </a:cubicBezTo>
                <a:cubicBezTo>
                  <a:pt x="273029" y="584969"/>
                  <a:pt x="290724" y="609611"/>
                  <a:pt x="279186" y="628072"/>
                </a:cubicBezTo>
                <a:cubicBezTo>
                  <a:pt x="269260" y="643953"/>
                  <a:pt x="241643" y="642895"/>
                  <a:pt x="223768" y="637309"/>
                </a:cubicBezTo>
                <a:cubicBezTo>
                  <a:pt x="189498" y="626600"/>
                  <a:pt x="162192" y="600364"/>
                  <a:pt x="131404" y="581891"/>
                </a:cubicBezTo>
                <a:cubicBezTo>
                  <a:pt x="152956" y="508000"/>
                  <a:pt x="157595" y="426888"/>
                  <a:pt x="196059" y="360218"/>
                </a:cubicBezTo>
                <a:cubicBezTo>
                  <a:pt x="208746" y="338227"/>
                  <a:pt x="244996" y="346424"/>
                  <a:pt x="269950" y="341745"/>
                </a:cubicBezTo>
                <a:cubicBezTo>
                  <a:pt x="294347" y="337171"/>
                  <a:pt x="319131" y="334862"/>
                  <a:pt x="343841" y="332509"/>
                </a:cubicBezTo>
                <a:cubicBezTo>
                  <a:pt x="443308" y="323036"/>
                  <a:pt x="466993" y="347903"/>
                  <a:pt x="491623" y="35098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死等并不是一个好习惯，我们该如何改进？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FC82E38-C189-4E34-B0BB-A8C8247C9F08}"/>
              </a:ext>
            </a:extLst>
          </p:cNvPr>
          <p:cNvSpPr txBox="1"/>
          <p:nvPr/>
        </p:nvSpPr>
        <p:spPr>
          <a:xfrm>
            <a:off x="2817090" y="4515325"/>
            <a:ext cx="1136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课外习题：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7365E94-FF41-4B6D-AB5A-5CF927272382}"/>
              </a:ext>
            </a:extLst>
          </p:cNvPr>
          <p:cNvSpPr txBox="1"/>
          <p:nvPr/>
        </p:nvSpPr>
        <p:spPr>
          <a:xfrm>
            <a:off x="2697018" y="4858667"/>
            <a:ext cx="75461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除了用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GPIO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来模拟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DHT11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的单总线通信外，我们其实还有其它更精确的方法获取到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DHT11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总线的信号和逻辑数据，你能想到其它的什么方法呢？如果想到了，就自己尝试去实现，对比下和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GPIO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模拟的方法孰优孰劣。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746EE25-3D81-4F56-8FBB-CAD8EE63323A}"/>
              </a:ext>
            </a:extLst>
          </p:cNvPr>
          <p:cNvSpPr txBox="1"/>
          <p:nvPr/>
        </p:nvSpPr>
        <p:spPr>
          <a:xfrm>
            <a:off x="2697018" y="5561765"/>
            <a:ext cx="75461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 在有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RTOS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多任务调度情况下，使用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GPIO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模拟的方法读取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DHT11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数据需要注意什么？如何保证每次都能成功读取到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DHT11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的数据？在习题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已经实现的情况下，你自己的方法是否可以改善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GPIO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模拟在多任务调度下的的缺点？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8B0D5F0-0380-4F83-9949-84B60A7F6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747" y="0"/>
            <a:ext cx="2196253" cy="64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2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590</Words>
  <Application>Microsoft Office PowerPoint</Application>
  <PresentationFormat>宽屏</PresentationFormat>
  <Paragraphs>53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slhuan</dc:creator>
  <cp:lastModifiedBy>slhuan</cp:lastModifiedBy>
  <cp:revision>12</cp:revision>
  <dcterms:created xsi:type="dcterms:W3CDTF">2021-12-28T01:20:04Z</dcterms:created>
  <dcterms:modified xsi:type="dcterms:W3CDTF">2021-12-28T03:08:14Z</dcterms:modified>
</cp:coreProperties>
</file>