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5264" y="657376"/>
            <a:ext cx="6393470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000" y="2574359"/>
            <a:ext cx="787654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16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49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7024" y="248141"/>
            <a:ext cx="6875520" cy="861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451" y="2036762"/>
            <a:ext cx="4133850" cy="153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ibm/history/ibm100/us/en/ico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docs/sandbox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chartio.com/resources/tutorials/how-to-union-queries-in-google-bigquery/#using-the-union-option-in-standard-sq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3000" y="4453712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407"/>
                </a:moveTo>
                <a:lnTo>
                  <a:pt x="304736" y="97790"/>
                </a:lnTo>
                <a:lnTo>
                  <a:pt x="270395" y="46393"/>
                </a:lnTo>
                <a:lnTo>
                  <a:pt x="219011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68"/>
                </a:lnTo>
                <a:lnTo>
                  <a:pt x="30556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688505"/>
                </a:lnTo>
                <a:lnTo>
                  <a:pt x="316788" y="688517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203" y="4105706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394"/>
                </a:moveTo>
                <a:lnTo>
                  <a:pt x="304736" y="97777"/>
                </a:lnTo>
                <a:lnTo>
                  <a:pt x="270408" y="46393"/>
                </a:lnTo>
                <a:lnTo>
                  <a:pt x="219011" y="12052"/>
                </a:lnTo>
                <a:lnTo>
                  <a:pt x="158394" y="0"/>
                </a:lnTo>
                <a:lnTo>
                  <a:pt x="108331" y="8077"/>
                </a:lnTo>
                <a:lnTo>
                  <a:pt x="64846" y="30556"/>
                </a:lnTo>
                <a:lnTo>
                  <a:pt x="30556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12"/>
                </a:lnTo>
                <a:lnTo>
                  <a:pt x="0" y="854417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17"/>
                </a:lnTo>
                <a:lnTo>
                  <a:pt x="316801" y="506412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9407" y="3757688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58407"/>
                </a:moveTo>
                <a:lnTo>
                  <a:pt x="304749" y="97790"/>
                </a:lnTo>
                <a:lnTo>
                  <a:pt x="270408" y="46405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12"/>
                </a:lnTo>
                <a:lnTo>
                  <a:pt x="0" y="854430"/>
                </a:lnTo>
                <a:lnTo>
                  <a:pt x="0" y="1384541"/>
                </a:lnTo>
                <a:lnTo>
                  <a:pt x="316801" y="1384541"/>
                </a:lnTo>
                <a:lnTo>
                  <a:pt x="316801" y="506412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610" y="3409683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14" y="158394"/>
                </a:moveTo>
                <a:lnTo>
                  <a:pt x="304749" y="97777"/>
                </a:lnTo>
                <a:lnTo>
                  <a:pt x="270408" y="46393"/>
                </a:lnTo>
                <a:lnTo>
                  <a:pt x="219024" y="12052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89" y="108331"/>
                </a:lnTo>
                <a:lnTo>
                  <a:pt x="12" y="158394"/>
                </a:lnTo>
                <a:lnTo>
                  <a:pt x="0" y="1732495"/>
                </a:lnTo>
                <a:lnTo>
                  <a:pt x="316801" y="1732546"/>
                </a:lnTo>
                <a:lnTo>
                  <a:pt x="316814" y="1550441"/>
                </a:lnTo>
                <a:lnTo>
                  <a:pt x="316814" y="1202436"/>
                </a:lnTo>
                <a:lnTo>
                  <a:pt x="316801" y="1051941"/>
                </a:lnTo>
                <a:lnTo>
                  <a:pt x="316814" y="854417"/>
                </a:lnTo>
                <a:lnTo>
                  <a:pt x="316801" y="605180"/>
                </a:lnTo>
                <a:lnTo>
                  <a:pt x="316814" y="506412"/>
                </a:lnTo>
                <a:lnTo>
                  <a:pt x="316814" y="15839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0975" y="1817774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31" y="391362"/>
                </a:lnTo>
                <a:lnTo>
                  <a:pt x="111092" y="376444"/>
                </a:lnTo>
                <a:lnTo>
                  <a:pt x="74273" y="353035"/>
                </a:lnTo>
                <a:lnTo>
                  <a:pt x="43564" y="322326"/>
                </a:lnTo>
                <a:lnTo>
                  <a:pt x="20155" y="285507"/>
                </a:lnTo>
                <a:lnTo>
                  <a:pt x="5237" y="243768"/>
                </a:lnTo>
                <a:lnTo>
                  <a:pt x="0" y="198299"/>
                </a:lnTo>
                <a:lnTo>
                  <a:pt x="5237" y="152831"/>
                </a:lnTo>
                <a:lnTo>
                  <a:pt x="20155" y="111092"/>
                </a:lnTo>
                <a:lnTo>
                  <a:pt x="43564" y="74273"/>
                </a:lnTo>
                <a:lnTo>
                  <a:pt x="74273" y="43564"/>
                </a:lnTo>
                <a:lnTo>
                  <a:pt x="111092" y="20155"/>
                </a:lnTo>
                <a:lnTo>
                  <a:pt x="152831" y="5237"/>
                </a:lnTo>
                <a:lnTo>
                  <a:pt x="198299" y="0"/>
                </a:lnTo>
                <a:lnTo>
                  <a:pt x="237167" y="3845"/>
                </a:lnTo>
                <a:lnTo>
                  <a:pt x="274186" y="15094"/>
                </a:lnTo>
                <a:lnTo>
                  <a:pt x="308316" y="33316"/>
                </a:lnTo>
                <a:lnTo>
                  <a:pt x="338519" y="58080"/>
                </a:lnTo>
                <a:lnTo>
                  <a:pt x="363283" y="88283"/>
                </a:lnTo>
                <a:lnTo>
                  <a:pt x="381505" y="122413"/>
                </a:lnTo>
                <a:lnTo>
                  <a:pt x="392754" y="159432"/>
                </a:lnTo>
                <a:lnTo>
                  <a:pt x="396599" y="198299"/>
                </a:lnTo>
                <a:lnTo>
                  <a:pt x="391362" y="243768"/>
                </a:lnTo>
                <a:lnTo>
                  <a:pt x="376444" y="285507"/>
                </a:lnTo>
                <a:lnTo>
                  <a:pt x="353035" y="322326"/>
                </a:lnTo>
                <a:lnTo>
                  <a:pt x="322326" y="353035"/>
                </a:lnTo>
                <a:lnTo>
                  <a:pt x="285507" y="376444"/>
                </a:lnTo>
                <a:lnTo>
                  <a:pt x="243768" y="391362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332" y="348080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8" y="319985"/>
                </a:moveTo>
                <a:lnTo>
                  <a:pt x="114949" y="313743"/>
                </a:lnTo>
                <a:lnTo>
                  <a:pt x="59503" y="284991"/>
                </a:lnTo>
                <a:lnTo>
                  <a:pt x="19281" y="237209"/>
                </a:lnTo>
                <a:lnTo>
                  <a:pt x="405" y="177671"/>
                </a:lnTo>
                <a:lnTo>
                  <a:pt x="0" y="146442"/>
                </a:lnTo>
                <a:lnTo>
                  <a:pt x="5750" y="115443"/>
                </a:lnTo>
                <a:lnTo>
                  <a:pt x="27669" y="69117"/>
                </a:lnTo>
                <a:lnTo>
                  <a:pt x="61725" y="33235"/>
                </a:lnTo>
                <a:lnTo>
                  <a:pt x="104651" y="9597"/>
                </a:lnTo>
                <a:lnTo>
                  <a:pt x="153181" y="0"/>
                </a:lnTo>
                <a:lnTo>
                  <a:pt x="204049" y="6243"/>
                </a:lnTo>
                <a:lnTo>
                  <a:pt x="250375" y="28162"/>
                </a:lnTo>
                <a:lnTo>
                  <a:pt x="286257" y="62218"/>
                </a:lnTo>
                <a:lnTo>
                  <a:pt x="309895" y="105144"/>
                </a:lnTo>
                <a:lnTo>
                  <a:pt x="319493" y="153674"/>
                </a:lnTo>
                <a:lnTo>
                  <a:pt x="313249" y="204543"/>
                </a:lnTo>
                <a:lnTo>
                  <a:pt x="291330" y="250868"/>
                </a:lnTo>
                <a:lnTo>
                  <a:pt x="257275" y="286750"/>
                </a:lnTo>
                <a:lnTo>
                  <a:pt x="214348" y="310388"/>
                </a:lnTo>
                <a:lnTo>
                  <a:pt x="165818" y="319985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800" y="270428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28" y="317614"/>
                </a:moveTo>
                <a:lnTo>
                  <a:pt x="633552" y="294830"/>
                </a:lnTo>
                <a:lnTo>
                  <a:pt x="632358" y="274955"/>
                </a:lnTo>
                <a:lnTo>
                  <a:pt x="631952" y="273088"/>
                </a:lnTo>
                <a:lnTo>
                  <a:pt x="631786" y="270675"/>
                </a:lnTo>
                <a:lnTo>
                  <a:pt x="626110" y="245325"/>
                </a:lnTo>
                <a:lnTo>
                  <a:pt x="622833" y="229692"/>
                </a:lnTo>
                <a:lnTo>
                  <a:pt x="622312" y="228295"/>
                </a:lnTo>
                <a:lnTo>
                  <a:pt x="621779" y="225882"/>
                </a:lnTo>
                <a:lnTo>
                  <a:pt x="611365" y="198615"/>
                </a:lnTo>
                <a:lnTo>
                  <a:pt x="606996" y="186715"/>
                </a:lnTo>
                <a:lnTo>
                  <a:pt x="606475" y="185775"/>
                </a:lnTo>
                <a:lnTo>
                  <a:pt x="605701" y="183718"/>
                </a:lnTo>
                <a:lnTo>
                  <a:pt x="590918" y="157060"/>
                </a:lnTo>
                <a:lnTo>
                  <a:pt x="585279" y="146634"/>
                </a:lnTo>
                <a:lnTo>
                  <a:pt x="584771" y="145961"/>
                </a:lnTo>
                <a:lnTo>
                  <a:pt x="584060" y="144665"/>
                </a:lnTo>
                <a:lnTo>
                  <a:pt x="565683" y="120332"/>
                </a:lnTo>
                <a:lnTo>
                  <a:pt x="558050" y="110070"/>
                </a:lnTo>
                <a:lnTo>
                  <a:pt x="557618" y="109651"/>
                </a:lnTo>
                <a:lnTo>
                  <a:pt x="557314" y="109232"/>
                </a:lnTo>
                <a:lnTo>
                  <a:pt x="525995" y="77901"/>
                </a:lnTo>
                <a:lnTo>
                  <a:pt x="525830" y="77787"/>
                </a:lnTo>
                <a:lnTo>
                  <a:pt x="525703" y="77647"/>
                </a:lnTo>
                <a:lnTo>
                  <a:pt x="521182" y="74282"/>
                </a:lnTo>
                <a:lnTo>
                  <a:pt x="490550" y="51168"/>
                </a:lnTo>
                <a:lnTo>
                  <a:pt x="489356" y="50520"/>
                </a:lnTo>
                <a:lnTo>
                  <a:pt x="488645" y="49974"/>
                </a:lnTo>
                <a:lnTo>
                  <a:pt x="479755" y="45199"/>
                </a:lnTo>
                <a:lnTo>
                  <a:pt x="451510" y="29527"/>
                </a:lnTo>
                <a:lnTo>
                  <a:pt x="448716" y="28473"/>
                </a:lnTo>
                <a:lnTo>
                  <a:pt x="447255" y="27673"/>
                </a:lnTo>
                <a:lnTo>
                  <a:pt x="435622" y="23482"/>
                </a:lnTo>
                <a:lnTo>
                  <a:pt x="409346" y="13449"/>
                </a:lnTo>
                <a:lnTo>
                  <a:pt x="405549" y="12611"/>
                </a:lnTo>
                <a:lnTo>
                  <a:pt x="403047" y="11696"/>
                </a:lnTo>
                <a:lnTo>
                  <a:pt x="386689" y="8394"/>
                </a:lnTo>
                <a:lnTo>
                  <a:pt x="364553" y="3441"/>
                </a:lnTo>
                <a:lnTo>
                  <a:pt x="360921" y="3187"/>
                </a:lnTo>
                <a:lnTo>
                  <a:pt x="357720" y="2527"/>
                </a:lnTo>
                <a:lnTo>
                  <a:pt x="336143" y="1371"/>
                </a:lnTo>
                <a:lnTo>
                  <a:pt x="317614" y="0"/>
                </a:lnTo>
                <a:lnTo>
                  <a:pt x="314820" y="215"/>
                </a:lnTo>
                <a:lnTo>
                  <a:pt x="311988" y="50"/>
                </a:lnTo>
                <a:lnTo>
                  <a:pt x="289979" y="2032"/>
                </a:lnTo>
                <a:lnTo>
                  <a:pt x="270675" y="3441"/>
                </a:lnTo>
                <a:lnTo>
                  <a:pt x="268287" y="3975"/>
                </a:lnTo>
                <a:lnTo>
                  <a:pt x="266573" y="4127"/>
                </a:lnTo>
                <a:lnTo>
                  <a:pt x="250063" y="8051"/>
                </a:lnTo>
                <a:lnTo>
                  <a:pt x="225882" y="13449"/>
                </a:lnTo>
                <a:lnTo>
                  <a:pt x="223520" y="14351"/>
                </a:lnTo>
                <a:lnTo>
                  <a:pt x="222224" y="14655"/>
                </a:lnTo>
                <a:lnTo>
                  <a:pt x="209448" y="19723"/>
                </a:lnTo>
                <a:lnTo>
                  <a:pt x="183718" y="29527"/>
                </a:lnTo>
                <a:lnTo>
                  <a:pt x="181317" y="30861"/>
                </a:lnTo>
                <a:lnTo>
                  <a:pt x="179641" y="31521"/>
                </a:lnTo>
                <a:lnTo>
                  <a:pt x="167106" y="38735"/>
                </a:lnTo>
                <a:lnTo>
                  <a:pt x="144678" y="51168"/>
                </a:lnTo>
                <a:lnTo>
                  <a:pt x="142011" y="53187"/>
                </a:lnTo>
                <a:lnTo>
                  <a:pt x="139547" y="54597"/>
                </a:lnTo>
                <a:lnTo>
                  <a:pt x="127609" y="64046"/>
                </a:lnTo>
                <a:lnTo>
                  <a:pt x="109245" y="77901"/>
                </a:lnTo>
                <a:lnTo>
                  <a:pt x="105981" y="81165"/>
                </a:lnTo>
                <a:lnTo>
                  <a:pt x="102692" y="83769"/>
                </a:lnTo>
                <a:lnTo>
                  <a:pt x="103009" y="84137"/>
                </a:lnTo>
                <a:lnTo>
                  <a:pt x="77914" y="109232"/>
                </a:lnTo>
                <a:lnTo>
                  <a:pt x="51168" y="144665"/>
                </a:lnTo>
                <a:lnTo>
                  <a:pt x="29527" y="183718"/>
                </a:lnTo>
                <a:lnTo>
                  <a:pt x="13449" y="225882"/>
                </a:lnTo>
                <a:lnTo>
                  <a:pt x="3454" y="270675"/>
                </a:lnTo>
                <a:lnTo>
                  <a:pt x="0" y="317614"/>
                </a:lnTo>
                <a:lnTo>
                  <a:pt x="3454" y="364540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50"/>
                </a:lnTo>
                <a:lnTo>
                  <a:pt x="77914" y="525983"/>
                </a:lnTo>
                <a:lnTo>
                  <a:pt x="109245" y="557314"/>
                </a:lnTo>
                <a:lnTo>
                  <a:pt x="144678" y="584047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74"/>
                </a:lnTo>
                <a:lnTo>
                  <a:pt x="317614" y="635215"/>
                </a:lnTo>
                <a:lnTo>
                  <a:pt x="367601" y="631266"/>
                </a:lnTo>
                <a:lnTo>
                  <a:pt x="415899" y="619633"/>
                </a:lnTo>
                <a:lnTo>
                  <a:pt x="461670" y="600671"/>
                </a:lnTo>
                <a:lnTo>
                  <a:pt x="504050" y="574738"/>
                </a:lnTo>
                <a:lnTo>
                  <a:pt x="542201" y="542201"/>
                </a:lnTo>
                <a:lnTo>
                  <a:pt x="574751" y="504050"/>
                </a:lnTo>
                <a:lnTo>
                  <a:pt x="600671" y="461670"/>
                </a:lnTo>
                <a:lnTo>
                  <a:pt x="619633" y="415899"/>
                </a:lnTo>
                <a:lnTo>
                  <a:pt x="631266" y="367601"/>
                </a:lnTo>
                <a:lnTo>
                  <a:pt x="634885" y="321881"/>
                </a:lnTo>
                <a:lnTo>
                  <a:pt x="635190" y="321881"/>
                </a:lnTo>
                <a:lnTo>
                  <a:pt x="635050" y="319735"/>
                </a:lnTo>
                <a:lnTo>
                  <a:pt x="635228" y="3176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57" y="1817775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32" y="396597"/>
                </a:moveTo>
                <a:lnTo>
                  <a:pt x="152286" y="391202"/>
                </a:lnTo>
                <a:lnTo>
                  <a:pt x="109918" y="375805"/>
                </a:lnTo>
                <a:lnTo>
                  <a:pt x="72101" y="351270"/>
                </a:lnTo>
                <a:lnTo>
                  <a:pt x="41497" y="319688"/>
                </a:lnTo>
                <a:lnTo>
                  <a:pt x="18809" y="282558"/>
                </a:lnTo>
                <a:lnTo>
                  <a:pt x="4742" y="241383"/>
                </a:lnTo>
                <a:lnTo>
                  <a:pt x="0" y="197661"/>
                </a:lnTo>
                <a:lnTo>
                  <a:pt x="5286" y="152893"/>
                </a:lnTo>
                <a:lnTo>
                  <a:pt x="20511" y="110463"/>
                </a:lnTo>
                <a:lnTo>
                  <a:pt x="44246" y="73440"/>
                </a:lnTo>
                <a:lnTo>
                  <a:pt x="75194" y="42853"/>
                </a:lnTo>
                <a:lnTo>
                  <a:pt x="112054" y="19732"/>
                </a:lnTo>
                <a:lnTo>
                  <a:pt x="153528" y="5104"/>
                </a:lnTo>
                <a:lnTo>
                  <a:pt x="198317" y="0"/>
                </a:lnTo>
                <a:lnTo>
                  <a:pt x="198317" y="198299"/>
                </a:lnTo>
                <a:lnTo>
                  <a:pt x="356577" y="78814"/>
                </a:lnTo>
                <a:lnTo>
                  <a:pt x="379491" y="117635"/>
                </a:lnTo>
                <a:lnTo>
                  <a:pt x="392807" y="159549"/>
                </a:lnTo>
                <a:lnTo>
                  <a:pt x="396564" y="202898"/>
                </a:lnTo>
                <a:lnTo>
                  <a:pt x="390801" y="246027"/>
                </a:lnTo>
                <a:lnTo>
                  <a:pt x="375555" y="287279"/>
                </a:lnTo>
                <a:lnTo>
                  <a:pt x="350866" y="324995"/>
                </a:lnTo>
                <a:lnTo>
                  <a:pt x="318323" y="356189"/>
                </a:lnTo>
                <a:lnTo>
                  <a:pt x="280572" y="378749"/>
                </a:lnTo>
                <a:lnTo>
                  <a:pt x="239234" y="392332"/>
                </a:lnTo>
                <a:lnTo>
                  <a:pt x="195932" y="396597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6628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306" y="295554"/>
                </a:lnTo>
                <a:lnTo>
                  <a:pt x="624090" y="284657"/>
                </a:lnTo>
                <a:lnTo>
                  <a:pt x="621487" y="268516"/>
                </a:lnTo>
                <a:lnTo>
                  <a:pt x="620191" y="255993"/>
                </a:lnTo>
                <a:lnTo>
                  <a:pt x="618426" y="249466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459" y="111798"/>
                </a:lnTo>
                <a:lnTo>
                  <a:pt x="531355" y="89090"/>
                </a:lnTo>
                <a:lnTo>
                  <a:pt x="528751" y="86906"/>
                </a:lnTo>
                <a:lnTo>
                  <a:pt x="526707" y="84658"/>
                </a:lnTo>
                <a:lnTo>
                  <a:pt x="513168" y="73799"/>
                </a:lnTo>
                <a:lnTo>
                  <a:pt x="495909" y="59270"/>
                </a:lnTo>
                <a:lnTo>
                  <a:pt x="492315" y="57061"/>
                </a:lnTo>
                <a:lnTo>
                  <a:pt x="489178" y="54533"/>
                </a:lnTo>
                <a:lnTo>
                  <a:pt x="474789" y="46253"/>
                </a:lnTo>
                <a:lnTo>
                  <a:pt x="456488" y="34950"/>
                </a:lnTo>
                <a:lnTo>
                  <a:pt x="451383" y="32766"/>
                </a:lnTo>
                <a:lnTo>
                  <a:pt x="447573" y="30556"/>
                </a:lnTo>
                <a:lnTo>
                  <a:pt x="434695" y="25577"/>
                </a:lnTo>
                <a:lnTo>
                  <a:pt x="414985" y="17081"/>
                </a:lnTo>
                <a:lnTo>
                  <a:pt x="407860" y="15176"/>
                </a:lnTo>
                <a:lnTo>
                  <a:pt x="402691" y="13169"/>
                </a:lnTo>
                <a:lnTo>
                  <a:pt x="390296" y="10477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500" y="34277"/>
                </a:lnTo>
                <a:lnTo>
                  <a:pt x="162648" y="38239"/>
                </a:lnTo>
                <a:lnTo>
                  <a:pt x="161632" y="38912"/>
                </a:lnTo>
                <a:lnTo>
                  <a:pt x="160121" y="39611"/>
                </a:lnTo>
                <a:lnTo>
                  <a:pt x="122974" y="63969"/>
                </a:lnTo>
                <a:lnTo>
                  <a:pt x="122224" y="64643"/>
                </a:lnTo>
                <a:lnTo>
                  <a:pt x="122034" y="64757"/>
                </a:lnTo>
                <a:lnTo>
                  <a:pt x="119062" y="67437"/>
                </a:lnTo>
                <a:lnTo>
                  <a:pt x="89154" y="93916"/>
                </a:lnTo>
                <a:lnTo>
                  <a:pt x="87579" y="95783"/>
                </a:lnTo>
                <a:lnTo>
                  <a:pt x="86271" y="96964"/>
                </a:lnTo>
                <a:lnTo>
                  <a:pt x="76161" y="109347"/>
                </a:lnTo>
                <a:lnTo>
                  <a:pt x="59321" y="129362"/>
                </a:lnTo>
                <a:lnTo>
                  <a:pt x="57797" y="131851"/>
                </a:lnTo>
                <a:lnTo>
                  <a:pt x="55918" y="134162"/>
                </a:lnTo>
                <a:lnTo>
                  <a:pt x="43129" y="155930"/>
                </a:lnTo>
                <a:lnTo>
                  <a:pt x="33642" y="171513"/>
                </a:lnTo>
                <a:lnTo>
                  <a:pt x="32829" y="173469"/>
                </a:lnTo>
                <a:lnTo>
                  <a:pt x="31546" y="175666"/>
                </a:lnTo>
                <a:lnTo>
                  <a:pt x="22123" y="199517"/>
                </a:lnTo>
                <a:lnTo>
                  <a:pt x="15049" y="216750"/>
                </a:lnTo>
                <a:lnTo>
                  <a:pt x="14617" y="218541"/>
                </a:lnTo>
                <a:lnTo>
                  <a:pt x="13741" y="220776"/>
                </a:lnTo>
                <a:lnTo>
                  <a:pt x="8623" y="243776"/>
                </a:lnTo>
                <a:lnTo>
                  <a:pt x="3771" y="264185"/>
                </a:lnTo>
                <a:lnTo>
                  <a:pt x="3594" y="266344"/>
                </a:lnTo>
                <a:lnTo>
                  <a:pt x="3060" y="268782"/>
                </a:lnTo>
                <a:lnTo>
                  <a:pt x="1854" y="288912"/>
                </a:lnTo>
                <a:lnTo>
                  <a:pt x="0" y="312940"/>
                </a:lnTo>
                <a:lnTo>
                  <a:pt x="241" y="315976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25" y="565873"/>
                </a:lnTo>
                <a:lnTo>
                  <a:pt x="168846" y="590194"/>
                </a:lnTo>
                <a:lnTo>
                  <a:pt x="210350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24" y="604177"/>
                </a:lnTo>
                <a:lnTo>
                  <a:pt x="463727" y="586232"/>
                </a:lnTo>
                <a:lnTo>
                  <a:pt x="463956" y="586130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04" y="559460"/>
                </a:lnTo>
                <a:lnTo>
                  <a:pt x="505714" y="558520"/>
                </a:lnTo>
                <a:lnTo>
                  <a:pt x="514858" y="550100"/>
                </a:lnTo>
                <a:lnTo>
                  <a:pt x="536181" y="531215"/>
                </a:lnTo>
                <a:lnTo>
                  <a:pt x="538924" y="527964"/>
                </a:lnTo>
                <a:lnTo>
                  <a:pt x="541909" y="525208"/>
                </a:lnTo>
                <a:lnTo>
                  <a:pt x="552742" y="511530"/>
                </a:lnTo>
                <a:lnTo>
                  <a:pt x="566013" y="495769"/>
                </a:lnTo>
                <a:lnTo>
                  <a:pt x="568731" y="491350"/>
                </a:lnTo>
                <a:lnTo>
                  <a:pt x="572033" y="487197"/>
                </a:lnTo>
                <a:lnTo>
                  <a:pt x="580059" y="473011"/>
                </a:lnTo>
                <a:lnTo>
                  <a:pt x="590346" y="456361"/>
                </a:lnTo>
                <a:lnTo>
                  <a:pt x="593039" y="450100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10"/>
                </a:lnTo>
                <a:lnTo>
                  <a:pt x="619709" y="371970"/>
                </a:lnTo>
                <a:lnTo>
                  <a:pt x="620966" y="361480"/>
                </a:lnTo>
                <a:lnTo>
                  <a:pt x="622693" y="353339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20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840" y="356358"/>
            <a:ext cx="2577465" cy="2577465"/>
            <a:chOff x="5399840" y="356358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56" y="1186472"/>
                  </a:lnTo>
                  <a:lnTo>
                    <a:pt x="2567940" y="1135900"/>
                  </a:lnTo>
                  <a:lnTo>
                    <a:pt x="2560942" y="1085710"/>
                  </a:lnTo>
                  <a:lnTo>
                    <a:pt x="2552014" y="1035951"/>
                  </a:lnTo>
                  <a:lnTo>
                    <a:pt x="2541155" y="986663"/>
                  </a:lnTo>
                  <a:lnTo>
                    <a:pt x="2528392" y="937907"/>
                  </a:lnTo>
                  <a:lnTo>
                    <a:pt x="2513749" y="889749"/>
                  </a:lnTo>
                  <a:lnTo>
                    <a:pt x="2497251" y="842225"/>
                  </a:lnTo>
                  <a:lnTo>
                    <a:pt x="2478913" y="795413"/>
                  </a:lnTo>
                  <a:lnTo>
                    <a:pt x="2458770" y="749338"/>
                  </a:lnTo>
                  <a:lnTo>
                    <a:pt x="2436838" y="704075"/>
                  </a:lnTo>
                  <a:lnTo>
                    <a:pt x="2413127" y="659663"/>
                  </a:lnTo>
                  <a:lnTo>
                    <a:pt x="2387689" y="616165"/>
                  </a:lnTo>
                  <a:lnTo>
                    <a:pt x="2360511" y="573633"/>
                  </a:lnTo>
                  <a:lnTo>
                    <a:pt x="2331643" y="532130"/>
                  </a:lnTo>
                  <a:lnTo>
                    <a:pt x="2301100" y="491693"/>
                  </a:lnTo>
                  <a:lnTo>
                    <a:pt x="2268893" y="452386"/>
                  </a:lnTo>
                  <a:lnTo>
                    <a:pt x="2235047" y="414274"/>
                  </a:lnTo>
                  <a:lnTo>
                    <a:pt x="2199602" y="377393"/>
                  </a:lnTo>
                  <a:lnTo>
                    <a:pt x="2162721" y="341934"/>
                  </a:lnTo>
                  <a:lnTo>
                    <a:pt x="2124595" y="308102"/>
                  </a:lnTo>
                  <a:lnTo>
                    <a:pt x="2085301" y="275894"/>
                  </a:lnTo>
                  <a:lnTo>
                    <a:pt x="2044865" y="245351"/>
                  </a:lnTo>
                  <a:lnTo>
                    <a:pt x="2003361" y="216484"/>
                  </a:lnTo>
                  <a:lnTo>
                    <a:pt x="1960829" y="189306"/>
                  </a:lnTo>
                  <a:lnTo>
                    <a:pt x="1917331" y="163855"/>
                  </a:lnTo>
                  <a:lnTo>
                    <a:pt x="1872919" y="140157"/>
                  </a:lnTo>
                  <a:lnTo>
                    <a:pt x="1827657" y="118224"/>
                  </a:lnTo>
                  <a:lnTo>
                    <a:pt x="1781581" y="98082"/>
                  </a:lnTo>
                  <a:lnTo>
                    <a:pt x="1734756" y="79743"/>
                  </a:lnTo>
                  <a:lnTo>
                    <a:pt x="1687245" y="63246"/>
                  </a:lnTo>
                  <a:lnTo>
                    <a:pt x="1639074" y="48602"/>
                  </a:lnTo>
                  <a:lnTo>
                    <a:pt x="1590332" y="35839"/>
                  </a:lnTo>
                  <a:lnTo>
                    <a:pt x="1541043" y="24980"/>
                  </a:lnTo>
                  <a:lnTo>
                    <a:pt x="1491284" y="16052"/>
                  </a:lnTo>
                  <a:lnTo>
                    <a:pt x="1441094" y="9055"/>
                  </a:lnTo>
                  <a:lnTo>
                    <a:pt x="1390523" y="4038"/>
                  </a:lnTo>
                  <a:lnTo>
                    <a:pt x="1339646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39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24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73" y="84201"/>
                  </a:lnTo>
                  <a:lnTo>
                    <a:pt x="786955" y="101257"/>
                  </a:lnTo>
                  <a:lnTo>
                    <a:pt x="745299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67" y="259359"/>
                  </a:lnTo>
                  <a:lnTo>
                    <a:pt x="477596" y="287108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93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108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24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39"/>
                  </a:lnTo>
                  <a:lnTo>
                    <a:pt x="889" y="1240193"/>
                  </a:lnTo>
                  <a:lnTo>
                    <a:pt x="469" y="1262837"/>
                  </a:lnTo>
                  <a:lnTo>
                    <a:pt x="38" y="1277391"/>
                  </a:lnTo>
                  <a:lnTo>
                    <a:pt x="76" y="1284008"/>
                  </a:lnTo>
                  <a:lnTo>
                    <a:pt x="0" y="1288491"/>
                  </a:lnTo>
                  <a:lnTo>
                    <a:pt x="165" y="1298130"/>
                  </a:lnTo>
                  <a:lnTo>
                    <a:pt x="2400" y="1371892"/>
                  </a:lnTo>
                  <a:lnTo>
                    <a:pt x="6184" y="1419021"/>
                  </a:lnTo>
                  <a:lnTo>
                    <a:pt x="11696" y="1465986"/>
                  </a:lnTo>
                  <a:lnTo>
                    <a:pt x="18923" y="1512773"/>
                  </a:lnTo>
                  <a:lnTo>
                    <a:pt x="27876" y="1559293"/>
                  </a:lnTo>
                  <a:lnTo>
                    <a:pt x="38544" y="1605534"/>
                  </a:lnTo>
                  <a:lnTo>
                    <a:pt x="50939" y="1651406"/>
                  </a:lnTo>
                  <a:lnTo>
                    <a:pt x="65049" y="1696897"/>
                  </a:lnTo>
                  <a:lnTo>
                    <a:pt x="80873" y="1741944"/>
                  </a:lnTo>
                  <a:lnTo>
                    <a:pt x="98412" y="1786496"/>
                  </a:lnTo>
                  <a:lnTo>
                    <a:pt x="117652" y="1830501"/>
                  </a:lnTo>
                  <a:lnTo>
                    <a:pt x="138607" y="1873910"/>
                  </a:lnTo>
                  <a:lnTo>
                    <a:pt x="161264" y="1916684"/>
                  </a:lnTo>
                  <a:lnTo>
                    <a:pt x="185623" y="1958759"/>
                  </a:lnTo>
                  <a:lnTo>
                    <a:pt x="211683" y="2000097"/>
                  </a:lnTo>
                  <a:lnTo>
                    <a:pt x="213512" y="1998903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108" y="2099386"/>
                  </a:lnTo>
                  <a:lnTo>
                    <a:pt x="316039" y="2133841"/>
                  </a:lnTo>
                  <a:lnTo>
                    <a:pt x="346151" y="2167255"/>
                  </a:lnTo>
                  <a:lnTo>
                    <a:pt x="377393" y="2199602"/>
                  </a:lnTo>
                  <a:lnTo>
                    <a:pt x="409727" y="2230844"/>
                  </a:lnTo>
                  <a:lnTo>
                    <a:pt x="443141" y="2260943"/>
                  </a:lnTo>
                  <a:lnTo>
                    <a:pt x="477596" y="2289886"/>
                  </a:lnTo>
                  <a:lnTo>
                    <a:pt x="513067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20"/>
                  </a:lnTo>
                  <a:lnTo>
                    <a:pt x="745299" y="2457234"/>
                  </a:lnTo>
                  <a:lnTo>
                    <a:pt x="786955" y="2475738"/>
                  </a:lnTo>
                  <a:lnTo>
                    <a:pt x="829373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70"/>
                  </a:lnTo>
                  <a:lnTo>
                    <a:pt x="1006017" y="2545931"/>
                  </a:lnTo>
                  <a:lnTo>
                    <a:pt x="1051763" y="2555290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39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39" y="2569095"/>
                  </a:lnTo>
                  <a:lnTo>
                    <a:pt x="1478902" y="2563025"/>
                  </a:lnTo>
                  <a:lnTo>
                    <a:pt x="1525231" y="2555290"/>
                  </a:lnTo>
                  <a:lnTo>
                    <a:pt x="1570977" y="2545931"/>
                  </a:lnTo>
                  <a:lnTo>
                    <a:pt x="1616125" y="2534970"/>
                  </a:lnTo>
                  <a:lnTo>
                    <a:pt x="1660639" y="2522448"/>
                  </a:lnTo>
                  <a:lnTo>
                    <a:pt x="1704479" y="2508377"/>
                  </a:lnTo>
                  <a:lnTo>
                    <a:pt x="1747621" y="2492794"/>
                  </a:lnTo>
                  <a:lnTo>
                    <a:pt x="1790039" y="2475738"/>
                  </a:lnTo>
                  <a:lnTo>
                    <a:pt x="1831695" y="2457234"/>
                  </a:lnTo>
                  <a:lnTo>
                    <a:pt x="1872564" y="2437320"/>
                  </a:lnTo>
                  <a:lnTo>
                    <a:pt x="1912607" y="2416035"/>
                  </a:lnTo>
                  <a:lnTo>
                    <a:pt x="1951799" y="2393378"/>
                  </a:lnTo>
                  <a:lnTo>
                    <a:pt x="1990102" y="2369413"/>
                  </a:lnTo>
                  <a:lnTo>
                    <a:pt x="2027491" y="2344153"/>
                  </a:lnTo>
                  <a:lnTo>
                    <a:pt x="2063927" y="2317635"/>
                  </a:lnTo>
                  <a:lnTo>
                    <a:pt x="2099398" y="2289886"/>
                  </a:lnTo>
                  <a:lnTo>
                    <a:pt x="2133854" y="2260943"/>
                  </a:lnTo>
                  <a:lnTo>
                    <a:pt x="2167267" y="2230844"/>
                  </a:lnTo>
                  <a:lnTo>
                    <a:pt x="2199602" y="2199602"/>
                  </a:lnTo>
                  <a:lnTo>
                    <a:pt x="2230844" y="2167255"/>
                  </a:lnTo>
                  <a:lnTo>
                    <a:pt x="2260955" y="2133841"/>
                  </a:lnTo>
                  <a:lnTo>
                    <a:pt x="2289886" y="2099386"/>
                  </a:lnTo>
                  <a:lnTo>
                    <a:pt x="2317635" y="2063927"/>
                  </a:lnTo>
                  <a:lnTo>
                    <a:pt x="2344153" y="2027491"/>
                  </a:lnTo>
                  <a:lnTo>
                    <a:pt x="2369413" y="1990102"/>
                  </a:lnTo>
                  <a:lnTo>
                    <a:pt x="2393378" y="1951799"/>
                  </a:lnTo>
                  <a:lnTo>
                    <a:pt x="2416035" y="1912607"/>
                  </a:lnTo>
                  <a:lnTo>
                    <a:pt x="2437333" y="1872564"/>
                  </a:lnTo>
                  <a:lnTo>
                    <a:pt x="2457246" y="1831695"/>
                  </a:lnTo>
                  <a:lnTo>
                    <a:pt x="2475738" y="1790039"/>
                  </a:lnTo>
                  <a:lnTo>
                    <a:pt x="2492794" y="1747621"/>
                  </a:lnTo>
                  <a:lnTo>
                    <a:pt x="2508377" y="1704479"/>
                  </a:lnTo>
                  <a:lnTo>
                    <a:pt x="2522448" y="1660626"/>
                  </a:lnTo>
                  <a:lnTo>
                    <a:pt x="2534970" y="1616125"/>
                  </a:lnTo>
                  <a:lnTo>
                    <a:pt x="2545931" y="1570977"/>
                  </a:lnTo>
                  <a:lnTo>
                    <a:pt x="2555303" y="1525219"/>
                  </a:lnTo>
                  <a:lnTo>
                    <a:pt x="2563025" y="1478902"/>
                  </a:lnTo>
                  <a:lnTo>
                    <a:pt x="2569095" y="1432039"/>
                  </a:lnTo>
                  <a:lnTo>
                    <a:pt x="2573464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394" y="867674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0" y="1554331"/>
                  </a:moveTo>
                  <a:lnTo>
                    <a:pt x="726029" y="1552718"/>
                  </a:lnTo>
                  <a:lnTo>
                    <a:pt x="681684" y="1548555"/>
                  </a:lnTo>
                  <a:lnTo>
                    <a:pt x="637486" y="1541819"/>
                  </a:lnTo>
                  <a:lnTo>
                    <a:pt x="593548" y="1532489"/>
                  </a:lnTo>
                  <a:lnTo>
                    <a:pt x="549984" y="1520544"/>
                  </a:lnTo>
                  <a:lnTo>
                    <a:pt x="506906" y="1505960"/>
                  </a:lnTo>
                  <a:lnTo>
                    <a:pt x="464428" y="1488718"/>
                  </a:lnTo>
                  <a:lnTo>
                    <a:pt x="422661" y="1468794"/>
                  </a:lnTo>
                  <a:lnTo>
                    <a:pt x="381719" y="1446167"/>
                  </a:lnTo>
                  <a:lnTo>
                    <a:pt x="341715" y="1420815"/>
                  </a:lnTo>
                  <a:lnTo>
                    <a:pt x="303300" y="1393114"/>
                  </a:lnTo>
                  <a:lnTo>
                    <a:pt x="267066" y="1363529"/>
                  </a:lnTo>
                  <a:lnTo>
                    <a:pt x="233034" y="1332172"/>
                  </a:lnTo>
                  <a:lnTo>
                    <a:pt x="201226" y="1299158"/>
                  </a:lnTo>
                  <a:lnTo>
                    <a:pt x="171663" y="1264597"/>
                  </a:lnTo>
                  <a:lnTo>
                    <a:pt x="144368" y="1228604"/>
                  </a:lnTo>
                  <a:lnTo>
                    <a:pt x="119362" y="1191291"/>
                  </a:lnTo>
                  <a:lnTo>
                    <a:pt x="96667" y="1152772"/>
                  </a:lnTo>
                  <a:lnTo>
                    <a:pt x="76304" y="1113158"/>
                  </a:lnTo>
                  <a:lnTo>
                    <a:pt x="58297" y="1072563"/>
                  </a:lnTo>
                  <a:lnTo>
                    <a:pt x="42665" y="1031100"/>
                  </a:lnTo>
                  <a:lnTo>
                    <a:pt x="29432" y="988882"/>
                  </a:lnTo>
                  <a:lnTo>
                    <a:pt x="18619" y="946021"/>
                  </a:lnTo>
                  <a:lnTo>
                    <a:pt x="10247" y="902630"/>
                  </a:lnTo>
                  <a:lnTo>
                    <a:pt x="4339" y="858823"/>
                  </a:lnTo>
                  <a:lnTo>
                    <a:pt x="916" y="814712"/>
                  </a:lnTo>
                  <a:lnTo>
                    <a:pt x="0" y="770410"/>
                  </a:lnTo>
                  <a:lnTo>
                    <a:pt x="1612" y="726029"/>
                  </a:lnTo>
                  <a:lnTo>
                    <a:pt x="5776" y="681684"/>
                  </a:lnTo>
                  <a:lnTo>
                    <a:pt x="12511" y="637486"/>
                  </a:lnTo>
                  <a:lnTo>
                    <a:pt x="21841" y="593548"/>
                  </a:lnTo>
                  <a:lnTo>
                    <a:pt x="33786" y="549984"/>
                  </a:lnTo>
                  <a:lnTo>
                    <a:pt x="48370" y="506906"/>
                  </a:lnTo>
                  <a:lnTo>
                    <a:pt x="65612" y="464428"/>
                  </a:lnTo>
                  <a:lnTo>
                    <a:pt x="85536" y="422661"/>
                  </a:lnTo>
                  <a:lnTo>
                    <a:pt x="108163" y="381719"/>
                  </a:lnTo>
                  <a:lnTo>
                    <a:pt x="133515" y="341715"/>
                  </a:lnTo>
                  <a:lnTo>
                    <a:pt x="161216" y="303300"/>
                  </a:lnTo>
                  <a:lnTo>
                    <a:pt x="190801" y="267066"/>
                  </a:lnTo>
                  <a:lnTo>
                    <a:pt x="222158" y="233034"/>
                  </a:lnTo>
                  <a:lnTo>
                    <a:pt x="255173" y="201226"/>
                  </a:lnTo>
                  <a:lnTo>
                    <a:pt x="289733" y="171663"/>
                  </a:lnTo>
                  <a:lnTo>
                    <a:pt x="325726" y="144368"/>
                  </a:lnTo>
                  <a:lnTo>
                    <a:pt x="363039" y="119362"/>
                  </a:lnTo>
                  <a:lnTo>
                    <a:pt x="401559" y="96667"/>
                  </a:lnTo>
                  <a:lnTo>
                    <a:pt x="441172" y="76304"/>
                  </a:lnTo>
                  <a:lnTo>
                    <a:pt x="481767" y="58297"/>
                  </a:lnTo>
                  <a:lnTo>
                    <a:pt x="523230" y="42665"/>
                  </a:lnTo>
                  <a:lnTo>
                    <a:pt x="565449" y="29432"/>
                  </a:lnTo>
                  <a:lnTo>
                    <a:pt x="608310" y="18619"/>
                  </a:lnTo>
                  <a:lnTo>
                    <a:pt x="651700" y="10247"/>
                  </a:lnTo>
                  <a:lnTo>
                    <a:pt x="695507" y="4339"/>
                  </a:lnTo>
                  <a:lnTo>
                    <a:pt x="739619" y="916"/>
                  </a:lnTo>
                  <a:lnTo>
                    <a:pt x="783921" y="0"/>
                  </a:lnTo>
                  <a:lnTo>
                    <a:pt x="828301" y="1612"/>
                  </a:lnTo>
                  <a:lnTo>
                    <a:pt x="872647" y="5776"/>
                  </a:lnTo>
                  <a:lnTo>
                    <a:pt x="916845" y="12511"/>
                  </a:lnTo>
                  <a:lnTo>
                    <a:pt x="960782" y="21841"/>
                  </a:lnTo>
                  <a:lnTo>
                    <a:pt x="1004346" y="33786"/>
                  </a:lnTo>
                  <a:lnTo>
                    <a:pt x="1047424" y="48370"/>
                  </a:lnTo>
                  <a:lnTo>
                    <a:pt x="1089903" y="65612"/>
                  </a:lnTo>
                  <a:lnTo>
                    <a:pt x="1131669" y="85536"/>
                  </a:lnTo>
                  <a:lnTo>
                    <a:pt x="1172611" y="108163"/>
                  </a:lnTo>
                  <a:lnTo>
                    <a:pt x="1212615" y="133515"/>
                  </a:lnTo>
                  <a:lnTo>
                    <a:pt x="1254175" y="163679"/>
                  </a:lnTo>
                  <a:lnTo>
                    <a:pt x="1293443" y="196334"/>
                  </a:lnTo>
                  <a:lnTo>
                    <a:pt x="1330327" y="231346"/>
                  </a:lnTo>
                  <a:lnTo>
                    <a:pt x="1364738" y="268576"/>
                  </a:lnTo>
                  <a:lnTo>
                    <a:pt x="1396587" y="307890"/>
                  </a:lnTo>
                  <a:lnTo>
                    <a:pt x="1425783" y="349149"/>
                  </a:lnTo>
                  <a:lnTo>
                    <a:pt x="1452235" y="392219"/>
                  </a:lnTo>
                  <a:lnTo>
                    <a:pt x="1475855" y="436963"/>
                  </a:lnTo>
                  <a:lnTo>
                    <a:pt x="1496552" y="483244"/>
                  </a:lnTo>
                  <a:lnTo>
                    <a:pt x="1514236" y="530925"/>
                  </a:lnTo>
                  <a:lnTo>
                    <a:pt x="1528817" y="579871"/>
                  </a:lnTo>
                  <a:lnTo>
                    <a:pt x="1540204" y="629945"/>
                  </a:lnTo>
                  <a:lnTo>
                    <a:pt x="1548263" y="680662"/>
                  </a:lnTo>
                  <a:lnTo>
                    <a:pt x="1552938" y="731519"/>
                  </a:lnTo>
                  <a:lnTo>
                    <a:pt x="1554263" y="782357"/>
                  </a:lnTo>
                  <a:lnTo>
                    <a:pt x="1552269" y="833016"/>
                  </a:lnTo>
                  <a:lnTo>
                    <a:pt x="1546991" y="883335"/>
                  </a:lnTo>
                  <a:lnTo>
                    <a:pt x="1538460" y="933154"/>
                  </a:lnTo>
                  <a:lnTo>
                    <a:pt x="1526710" y="982314"/>
                  </a:lnTo>
                  <a:lnTo>
                    <a:pt x="1511773" y="1030654"/>
                  </a:lnTo>
                  <a:lnTo>
                    <a:pt x="1493682" y="1078014"/>
                  </a:lnTo>
                  <a:lnTo>
                    <a:pt x="1472470" y="1124235"/>
                  </a:lnTo>
                  <a:lnTo>
                    <a:pt x="1448170" y="1169155"/>
                  </a:lnTo>
                  <a:lnTo>
                    <a:pt x="1420815" y="1212615"/>
                  </a:lnTo>
                  <a:lnTo>
                    <a:pt x="1393114" y="1251030"/>
                  </a:lnTo>
                  <a:lnTo>
                    <a:pt x="1363529" y="1287264"/>
                  </a:lnTo>
                  <a:lnTo>
                    <a:pt x="1332172" y="1321296"/>
                  </a:lnTo>
                  <a:lnTo>
                    <a:pt x="1299158" y="1353105"/>
                  </a:lnTo>
                  <a:lnTo>
                    <a:pt x="1264597" y="1382667"/>
                  </a:lnTo>
                  <a:lnTo>
                    <a:pt x="1228604" y="1409963"/>
                  </a:lnTo>
                  <a:lnTo>
                    <a:pt x="1191292" y="1434969"/>
                  </a:lnTo>
                  <a:lnTo>
                    <a:pt x="1152772" y="1457664"/>
                  </a:lnTo>
                  <a:lnTo>
                    <a:pt x="1113158" y="1478026"/>
                  </a:lnTo>
                  <a:lnTo>
                    <a:pt x="1072563" y="1496034"/>
                  </a:lnTo>
                  <a:lnTo>
                    <a:pt x="1031100" y="1511665"/>
                  </a:lnTo>
                  <a:lnTo>
                    <a:pt x="988882" y="1524898"/>
                  </a:lnTo>
                  <a:lnTo>
                    <a:pt x="946021" y="1535712"/>
                  </a:lnTo>
                  <a:lnTo>
                    <a:pt x="902631" y="1544083"/>
                  </a:lnTo>
                  <a:lnTo>
                    <a:pt x="858823" y="1549992"/>
                  </a:lnTo>
                  <a:lnTo>
                    <a:pt x="814712" y="1553415"/>
                  </a:lnTo>
                  <a:lnTo>
                    <a:pt x="770410" y="1554331"/>
                  </a:lnTo>
                  <a:close/>
                </a:path>
              </a:pathLst>
            </a:custGeom>
            <a:solidFill>
              <a:srgbClr val="59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3919" y="356358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5" y="1288500"/>
                  </a:moveTo>
                  <a:lnTo>
                    <a:pt x="0" y="659205"/>
                  </a:lnTo>
                  <a:lnTo>
                    <a:pt x="25176" y="616188"/>
                  </a:lnTo>
                  <a:lnTo>
                    <a:pt x="51855" y="574383"/>
                  </a:lnTo>
                  <a:lnTo>
                    <a:pt x="79991" y="533817"/>
                  </a:lnTo>
                  <a:lnTo>
                    <a:pt x="109539" y="494516"/>
                  </a:lnTo>
                  <a:lnTo>
                    <a:pt x="140453" y="456507"/>
                  </a:lnTo>
                  <a:lnTo>
                    <a:pt x="172688" y="419817"/>
                  </a:lnTo>
                  <a:lnTo>
                    <a:pt x="206199" y="384472"/>
                  </a:lnTo>
                  <a:lnTo>
                    <a:pt x="240940" y="350499"/>
                  </a:lnTo>
                  <a:lnTo>
                    <a:pt x="276867" y="317923"/>
                  </a:lnTo>
                  <a:lnTo>
                    <a:pt x="313933" y="286773"/>
                  </a:lnTo>
                  <a:lnTo>
                    <a:pt x="352094" y="257074"/>
                  </a:lnTo>
                  <a:lnTo>
                    <a:pt x="391304" y="228853"/>
                  </a:lnTo>
                  <a:lnTo>
                    <a:pt x="431518" y="202137"/>
                  </a:lnTo>
                  <a:lnTo>
                    <a:pt x="472690" y="176951"/>
                  </a:lnTo>
                  <a:lnTo>
                    <a:pt x="514776" y="153324"/>
                  </a:lnTo>
                  <a:lnTo>
                    <a:pt x="557730" y="131280"/>
                  </a:lnTo>
                  <a:lnTo>
                    <a:pt x="601506" y="110848"/>
                  </a:lnTo>
                  <a:lnTo>
                    <a:pt x="646059" y="92052"/>
                  </a:lnTo>
                  <a:lnTo>
                    <a:pt x="691345" y="74921"/>
                  </a:lnTo>
                  <a:lnTo>
                    <a:pt x="737317" y="59480"/>
                  </a:lnTo>
                  <a:lnTo>
                    <a:pt x="783930" y="45756"/>
                  </a:lnTo>
                  <a:lnTo>
                    <a:pt x="831140" y="33776"/>
                  </a:lnTo>
                  <a:lnTo>
                    <a:pt x="878900" y="23566"/>
                  </a:lnTo>
                  <a:lnTo>
                    <a:pt x="927165" y="15153"/>
                  </a:lnTo>
                  <a:lnTo>
                    <a:pt x="975891" y="8563"/>
                  </a:lnTo>
                  <a:lnTo>
                    <a:pt x="1025031" y="3823"/>
                  </a:lnTo>
                  <a:lnTo>
                    <a:pt x="1074541" y="960"/>
                  </a:lnTo>
                  <a:lnTo>
                    <a:pt x="1124375" y="0"/>
                  </a:lnTo>
                  <a:lnTo>
                    <a:pt x="1124375" y="1288500"/>
                  </a:lnTo>
                  <a:close/>
                </a:path>
              </a:pathLst>
            </a:custGeom>
            <a:solidFill>
              <a:srgbClr val="FFFFFF">
                <a:alpha val="94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70420" y="3480988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8" y="319896"/>
                </a:moveTo>
                <a:lnTo>
                  <a:pt x="114862" y="313563"/>
                </a:lnTo>
                <a:lnTo>
                  <a:pt x="159412" y="159813"/>
                </a:lnTo>
                <a:lnTo>
                  <a:pt x="9863" y="216900"/>
                </a:lnTo>
                <a:lnTo>
                  <a:pt x="0" y="174533"/>
                </a:lnTo>
                <a:lnTo>
                  <a:pt x="1736" y="132186"/>
                </a:lnTo>
                <a:lnTo>
                  <a:pt x="14378" y="92063"/>
                </a:lnTo>
                <a:lnTo>
                  <a:pt x="37230" y="56369"/>
                </a:lnTo>
                <a:lnTo>
                  <a:pt x="69599" y="27309"/>
                </a:lnTo>
                <a:lnTo>
                  <a:pt x="108581" y="8006"/>
                </a:lnTo>
                <a:lnTo>
                  <a:pt x="150200" y="0"/>
                </a:lnTo>
                <a:lnTo>
                  <a:pt x="192152" y="3118"/>
                </a:lnTo>
                <a:lnTo>
                  <a:pt x="232130" y="17190"/>
                </a:lnTo>
                <a:lnTo>
                  <a:pt x="267830" y="42045"/>
                </a:lnTo>
                <a:lnTo>
                  <a:pt x="295546" y="75571"/>
                </a:lnTo>
                <a:lnTo>
                  <a:pt x="312870" y="114252"/>
                </a:lnTo>
                <a:lnTo>
                  <a:pt x="319440" y="155803"/>
                </a:lnTo>
                <a:lnTo>
                  <a:pt x="314896" y="197942"/>
                </a:lnTo>
                <a:lnTo>
                  <a:pt x="298876" y="238384"/>
                </a:lnTo>
                <a:lnTo>
                  <a:pt x="272587" y="273041"/>
                </a:lnTo>
                <a:lnTo>
                  <a:pt x="238900" y="298761"/>
                </a:lnTo>
                <a:lnTo>
                  <a:pt x="199958" y="314671"/>
                </a:lnTo>
                <a:lnTo>
                  <a:pt x="157898" y="319896"/>
                </a:lnTo>
                <a:close/>
              </a:path>
            </a:pathLst>
          </a:custGeom>
          <a:solidFill>
            <a:srgbClr val="FFFFFF">
              <a:alpha val="94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7024" y="1690612"/>
            <a:ext cx="4059554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14" dirty="0"/>
              <a:t>CIS</a:t>
            </a:r>
            <a:r>
              <a:rPr sz="3600" u="none" spc="-90" dirty="0"/>
              <a:t> </a:t>
            </a:r>
            <a:r>
              <a:rPr sz="3600" u="none" spc="145" dirty="0"/>
              <a:t>9440</a:t>
            </a:r>
            <a:r>
              <a:rPr sz="3600" u="none" spc="-85" dirty="0"/>
              <a:t> </a:t>
            </a:r>
            <a:r>
              <a:rPr sz="3600" u="none" spc="290" dirty="0"/>
              <a:t>-</a:t>
            </a:r>
            <a:endParaRPr sz="3600"/>
          </a:p>
          <a:p>
            <a:pPr marL="12700" marR="5080">
              <a:lnSpc>
                <a:spcPct val="100699"/>
              </a:lnSpc>
            </a:pPr>
            <a:r>
              <a:rPr sz="3600" u="none" spc="130" dirty="0"/>
              <a:t>Data</a:t>
            </a:r>
            <a:r>
              <a:rPr sz="3600" u="none" spc="-85" dirty="0"/>
              <a:t> </a:t>
            </a:r>
            <a:r>
              <a:rPr sz="3600" u="none" spc="75" dirty="0"/>
              <a:t>Warehousing </a:t>
            </a:r>
            <a:r>
              <a:rPr sz="3600" u="none" spc="100" dirty="0"/>
              <a:t>and</a:t>
            </a:r>
            <a:r>
              <a:rPr sz="3600" u="none" spc="-90" dirty="0"/>
              <a:t> </a:t>
            </a:r>
            <a:r>
              <a:rPr sz="3600" u="none" spc="55" dirty="0"/>
              <a:t>Analytics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897024" y="3866429"/>
            <a:ext cx="1028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#2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350" y="1416621"/>
            <a:ext cx="399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none" dirty="0"/>
              <a:t>Week</a:t>
            </a:r>
            <a:r>
              <a:rPr sz="2700" u="none" spc="15" dirty="0"/>
              <a:t> </a:t>
            </a:r>
            <a:r>
              <a:rPr sz="2700" u="none" dirty="0"/>
              <a:t>2</a:t>
            </a:r>
            <a:r>
              <a:rPr sz="2700" u="none" spc="20" dirty="0"/>
              <a:t> </a:t>
            </a:r>
            <a:r>
              <a:rPr sz="2700" u="none" spc="70" dirty="0"/>
              <a:t>Class</a:t>
            </a:r>
            <a:r>
              <a:rPr sz="2700" u="none" spc="20" dirty="0"/>
              <a:t> </a:t>
            </a:r>
            <a:r>
              <a:rPr sz="2700" u="none" spc="60" dirty="0"/>
              <a:t>Overview:</a:t>
            </a:r>
            <a:endParaRPr sz="2700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517525" indent="-455295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517525" algn="l"/>
                <a:tab pos="518159" algn="l"/>
              </a:tabLst>
            </a:pPr>
            <a:r>
              <a:rPr dirty="0"/>
              <a:t>Last</a:t>
            </a:r>
            <a:r>
              <a:rPr spc="125" dirty="0"/>
              <a:t> </a:t>
            </a:r>
            <a:r>
              <a:rPr dirty="0"/>
              <a:t>Week</a:t>
            </a:r>
            <a:r>
              <a:rPr spc="125" dirty="0"/>
              <a:t> </a:t>
            </a:r>
            <a:r>
              <a:rPr spc="-10" dirty="0"/>
              <a:t>Review</a:t>
            </a:r>
          </a:p>
          <a:p>
            <a:pPr marL="517525" indent="-505459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17525" algn="l"/>
                <a:tab pos="518159" algn="l"/>
              </a:tabLst>
            </a:pPr>
            <a:r>
              <a:rPr b="1" spc="120" dirty="0">
                <a:latin typeface="Trebuchet MS"/>
                <a:cs typeface="Trebuchet MS"/>
              </a:rPr>
              <a:t>What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is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spc="75" dirty="0">
                <a:latin typeface="Trebuchet MS"/>
                <a:cs typeface="Trebuchet MS"/>
              </a:rPr>
              <a:t>SQL?</a:t>
            </a:r>
          </a:p>
          <a:p>
            <a:pPr marL="517525" indent="-49720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17525" algn="l"/>
                <a:tab pos="518159" algn="l"/>
              </a:tabLst>
            </a:pPr>
            <a:r>
              <a:rPr spc="75" dirty="0"/>
              <a:t>Hands-</a:t>
            </a:r>
            <a:r>
              <a:rPr spc="80" dirty="0"/>
              <a:t>on</a:t>
            </a:r>
            <a:r>
              <a:rPr spc="-25" dirty="0"/>
              <a:t> </a:t>
            </a:r>
            <a:r>
              <a:rPr spc="110" dirty="0"/>
              <a:t>SQL</a:t>
            </a:r>
            <a:r>
              <a:rPr spc="-25" dirty="0"/>
              <a:t> </a:t>
            </a:r>
            <a:r>
              <a:rPr spc="55" dirty="0"/>
              <a:t>Workshop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30" dirty="0">
                <a:solidFill>
                  <a:srgbClr val="424242"/>
                </a:solidFill>
              </a:rPr>
              <a:t>What</a:t>
            </a:r>
            <a:r>
              <a:rPr sz="2800" u="none" spc="-65" dirty="0">
                <a:solidFill>
                  <a:srgbClr val="424242"/>
                </a:solidFill>
              </a:rPr>
              <a:t> </a:t>
            </a:r>
            <a:r>
              <a:rPr sz="2800" u="none" spc="50" dirty="0">
                <a:solidFill>
                  <a:srgbClr val="424242"/>
                </a:solidFill>
              </a:rPr>
              <a:t>is</a:t>
            </a:r>
            <a:r>
              <a:rPr sz="2800" u="none" spc="-65" dirty="0">
                <a:solidFill>
                  <a:srgbClr val="424242"/>
                </a:solidFill>
              </a:rPr>
              <a:t> </a:t>
            </a:r>
            <a:r>
              <a:rPr sz="2800" u="none" spc="85" dirty="0">
                <a:solidFill>
                  <a:srgbClr val="424242"/>
                </a:solidFill>
              </a:rPr>
              <a:t>SQL?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877684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6700">
              <a:lnSpc>
                <a:spcPct val="100000"/>
              </a:lnSpc>
              <a:spcBef>
                <a:spcPts val="100"/>
              </a:spcBef>
            </a:pPr>
            <a:r>
              <a:rPr sz="2000" u="heavy" spc="-45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"/>
                <a:cs typeface="Arial"/>
              </a:rPr>
              <a:t>SQL</a:t>
            </a:r>
            <a:r>
              <a:rPr sz="2000" u="heavy" spc="-25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"/>
                <a:cs typeface="Arial"/>
              </a:rPr>
              <a:t>(Structured</a:t>
            </a:r>
            <a:r>
              <a:rPr sz="2000" u="heavy" spc="-20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"/>
                <a:cs typeface="Arial"/>
              </a:rPr>
              <a:t>Query</a:t>
            </a:r>
            <a:r>
              <a:rPr sz="2000" u="heavy" spc="-20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424242"/>
                </a:solidFill>
                <a:uFill>
                  <a:solidFill>
                    <a:srgbClr val="424242"/>
                  </a:solidFill>
                </a:uFill>
                <a:latin typeface="Arial"/>
                <a:cs typeface="Arial"/>
              </a:rPr>
              <a:t>Language)</a:t>
            </a:r>
            <a:r>
              <a:rPr sz="20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language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communicate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relational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database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(rows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columns).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It’s</a:t>
            </a:r>
            <a:r>
              <a:rPr sz="20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been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standard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since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1987</a:t>
            </a:r>
            <a:endParaRPr sz="2000">
              <a:latin typeface="Arial"/>
              <a:cs typeface="Arial"/>
            </a:endParaRPr>
          </a:p>
          <a:p>
            <a:pPr marL="469900" marR="5080" indent="-382270">
              <a:lnSpc>
                <a:spcPct val="100000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was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created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27278B"/>
                </a:solidFill>
                <a:uFill>
                  <a:solidFill>
                    <a:srgbClr val="27278B"/>
                  </a:solidFill>
                </a:uFill>
                <a:latin typeface="Arial"/>
                <a:cs typeface="Arial"/>
                <a:hlinkClick r:id="rId2"/>
              </a:rPr>
              <a:t>IBM</a:t>
            </a:r>
            <a:r>
              <a:rPr sz="2000" spc="-15" dirty="0">
                <a:solidFill>
                  <a:srgbClr val="27278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70’s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Raymond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Boyce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Donald</a:t>
            </a:r>
            <a:r>
              <a:rPr sz="2000" spc="1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Chamberlin.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Arial"/>
              <a:cs typeface="Arial"/>
            </a:endParaRPr>
          </a:p>
          <a:p>
            <a:pPr marL="133350">
              <a:lnSpc>
                <a:spcPct val="100000"/>
              </a:lnSpc>
              <a:tabLst>
                <a:tab pos="469265" algn="l"/>
              </a:tabLst>
            </a:pPr>
            <a:r>
              <a:rPr sz="2000" spc="125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	Do</a:t>
            </a:r>
            <a:r>
              <a:rPr sz="20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20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always</a:t>
            </a:r>
            <a:r>
              <a:rPr sz="20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relational</a:t>
            </a:r>
            <a:r>
              <a:rPr sz="20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databases?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30" dirty="0">
                <a:solidFill>
                  <a:srgbClr val="424242"/>
                </a:solidFill>
              </a:rPr>
              <a:t>What</a:t>
            </a:r>
            <a:r>
              <a:rPr sz="2800" u="none" spc="-35" dirty="0">
                <a:solidFill>
                  <a:srgbClr val="424242"/>
                </a:solidFill>
              </a:rPr>
              <a:t> </a:t>
            </a:r>
            <a:r>
              <a:rPr sz="2800" u="none" spc="60" dirty="0">
                <a:solidFill>
                  <a:srgbClr val="424242"/>
                </a:solidFill>
              </a:rPr>
              <a:t>does</a:t>
            </a:r>
            <a:r>
              <a:rPr sz="2800" u="none" spc="-35" dirty="0">
                <a:solidFill>
                  <a:srgbClr val="424242"/>
                </a:solidFill>
              </a:rPr>
              <a:t> </a:t>
            </a:r>
            <a:r>
              <a:rPr sz="2800" u="none" spc="80" dirty="0">
                <a:solidFill>
                  <a:srgbClr val="424242"/>
                </a:solidFill>
              </a:rPr>
              <a:t>SQL</a:t>
            </a:r>
            <a:r>
              <a:rPr sz="2800" u="none" spc="-3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allow</a:t>
            </a:r>
            <a:r>
              <a:rPr sz="2800" u="none" spc="-3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you</a:t>
            </a:r>
            <a:r>
              <a:rPr sz="2800" u="none" spc="-30" dirty="0">
                <a:solidFill>
                  <a:srgbClr val="424242"/>
                </a:solidFill>
              </a:rPr>
              <a:t> </a:t>
            </a:r>
            <a:r>
              <a:rPr sz="2800" u="none" spc="50" dirty="0">
                <a:solidFill>
                  <a:srgbClr val="424242"/>
                </a:solidFill>
              </a:rPr>
              <a:t>to</a:t>
            </a:r>
            <a:r>
              <a:rPr sz="2800" u="none" spc="-35" dirty="0">
                <a:solidFill>
                  <a:srgbClr val="424242"/>
                </a:solidFill>
              </a:rPr>
              <a:t> </a:t>
            </a:r>
            <a:r>
              <a:rPr sz="2800" u="none" spc="90" dirty="0">
                <a:solidFill>
                  <a:srgbClr val="424242"/>
                </a:solidFill>
              </a:rPr>
              <a:t>do?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52068" y="1660740"/>
            <a:ext cx="6786245" cy="277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2270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allows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Analyst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 interact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organization's data.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spcBef>
                <a:spcPts val="9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Insert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spcBef>
                <a:spcPts val="9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Query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database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spcBef>
                <a:spcPts val="9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Delete</a:t>
            </a:r>
            <a:r>
              <a:rPr sz="2000" spc="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spcBef>
                <a:spcPts val="9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Change</a:t>
            </a:r>
            <a:r>
              <a:rPr sz="2000" spc="-1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Permissions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spcBef>
                <a:spcPts val="9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  <a:highlight>
                  <a:srgbClr val="FFFF00"/>
                </a:highlight>
              </a:rPr>
              <a:t>Types</a:t>
            </a:r>
            <a:r>
              <a:rPr sz="2800" u="none" spc="-55" dirty="0">
                <a:solidFill>
                  <a:srgbClr val="424242"/>
                </a:solidFill>
                <a:highlight>
                  <a:srgbClr val="FFFF00"/>
                </a:highlight>
              </a:rPr>
              <a:t> </a:t>
            </a:r>
            <a:r>
              <a:rPr sz="2800" u="none" spc="65" dirty="0">
                <a:solidFill>
                  <a:srgbClr val="424242"/>
                </a:solidFill>
                <a:highlight>
                  <a:srgbClr val="FFFF00"/>
                </a:highlight>
              </a:rPr>
              <a:t>of</a:t>
            </a:r>
            <a:r>
              <a:rPr sz="2800" u="none" spc="-50" dirty="0">
                <a:solidFill>
                  <a:srgbClr val="424242"/>
                </a:solidFill>
                <a:highlight>
                  <a:srgbClr val="FFFF00"/>
                </a:highlight>
              </a:rPr>
              <a:t> </a:t>
            </a:r>
            <a:r>
              <a:rPr sz="2800" u="none" spc="80" dirty="0">
                <a:solidFill>
                  <a:srgbClr val="424242"/>
                </a:solidFill>
                <a:highlight>
                  <a:srgbClr val="FFFF00"/>
                </a:highlight>
              </a:rPr>
              <a:t>SQL</a:t>
            </a:r>
            <a:r>
              <a:rPr sz="2800" u="none" spc="-50" dirty="0">
                <a:solidFill>
                  <a:srgbClr val="424242"/>
                </a:solidFill>
                <a:highlight>
                  <a:srgbClr val="FFFF00"/>
                </a:highlight>
              </a:rPr>
              <a:t> </a:t>
            </a:r>
            <a:r>
              <a:rPr sz="2800" u="none" spc="-10" dirty="0">
                <a:solidFill>
                  <a:srgbClr val="424242"/>
                </a:solidFill>
                <a:highlight>
                  <a:srgbClr val="FFFF00"/>
                </a:highlight>
              </a:rPr>
              <a:t>Queries</a:t>
            </a:r>
            <a:endParaRPr sz="2800" dirty="0">
              <a:highlight>
                <a:srgbClr val="FFFF00"/>
              </a:highlight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6687" y="1960437"/>
          <a:ext cx="8342629" cy="300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45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SQL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Statement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Purpose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5" dirty="0">
                          <a:latin typeface="Arial"/>
                          <a:cs typeface="Arial"/>
                        </a:rPr>
                        <a:t>Common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Queries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Manipulation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Language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DML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Manage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68262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95" dirty="0">
                          <a:latin typeface="Arial"/>
                          <a:cs typeface="Arial"/>
                        </a:rPr>
                        <a:t>SELECT,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INSERT,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UPDATE,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DELETE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Deﬁnition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Language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DDL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Deﬁne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structure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0764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80" dirty="0">
                          <a:latin typeface="Arial"/>
                          <a:cs typeface="Arial"/>
                        </a:rPr>
                        <a:t>CREATE,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ALTER,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DROP,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RENAME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Transaction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Statement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TCS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Save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permanent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changes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6131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COMMIT,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ROLLBACK,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SAVEPOINT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Language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DCL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users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GRANT,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REVOKE,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AUDIT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4475" y="1485365"/>
            <a:ext cx="4887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There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0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4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main</a:t>
            </a:r>
            <a:r>
              <a:rPr sz="20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types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20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statements: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SQL,</a:t>
            </a:r>
            <a:r>
              <a:rPr sz="2800" u="none" spc="15" dirty="0">
                <a:solidFill>
                  <a:srgbClr val="424242"/>
                </a:solidFill>
              </a:rPr>
              <a:t> </a:t>
            </a:r>
            <a:r>
              <a:rPr sz="2800" u="none" spc="75" dirty="0">
                <a:solidFill>
                  <a:srgbClr val="424242"/>
                </a:solidFill>
              </a:rPr>
              <a:t>Common</a:t>
            </a:r>
            <a:r>
              <a:rPr sz="2800" u="none" spc="15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Example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294274" y="2212300"/>
            <a:ext cx="2857500" cy="809625"/>
            <a:chOff x="1294274" y="2212300"/>
            <a:chExt cx="2857500" cy="809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3800" y="2221825"/>
              <a:ext cx="2743199" cy="7905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9037" y="2217062"/>
              <a:ext cx="2847975" cy="800100"/>
            </a:xfrm>
            <a:custGeom>
              <a:avLst/>
              <a:gdLst/>
              <a:ahLst/>
              <a:cxnLst/>
              <a:rect l="l" t="t" r="r" b="b"/>
              <a:pathLst>
                <a:path w="2847975" h="800100">
                  <a:moveTo>
                    <a:pt x="0" y="0"/>
                  </a:moveTo>
                  <a:lnTo>
                    <a:pt x="2847974" y="0"/>
                  </a:lnTo>
                  <a:lnTo>
                    <a:pt x="2847974" y="800099"/>
                  </a:lnTo>
                  <a:lnTo>
                    <a:pt x="0" y="800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87325" y="3351974"/>
            <a:ext cx="7435215" cy="1689100"/>
            <a:chOff x="1287325" y="3351974"/>
            <a:chExt cx="7435215" cy="16891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795" y="3389322"/>
              <a:ext cx="3206027" cy="16141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9825" y="3361495"/>
              <a:ext cx="4210011" cy="16698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6850" y="3361499"/>
              <a:ext cx="7416165" cy="1670050"/>
            </a:xfrm>
            <a:custGeom>
              <a:avLst/>
              <a:gdLst/>
              <a:ahLst/>
              <a:cxnLst/>
              <a:rect l="l" t="t" r="r" b="b"/>
              <a:pathLst>
                <a:path w="7416165" h="1670050">
                  <a:moveTo>
                    <a:pt x="0" y="0"/>
                  </a:moveTo>
                  <a:lnTo>
                    <a:pt x="7415999" y="0"/>
                  </a:lnTo>
                  <a:lnTo>
                    <a:pt x="7415999" y="1669799"/>
                  </a:lnTo>
                  <a:lnTo>
                    <a:pt x="0" y="166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34400" y="1663279"/>
            <a:ext cx="669670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24242"/>
                </a:solidFill>
                <a:latin typeface="Arial"/>
                <a:cs typeface="Arial"/>
              </a:rPr>
              <a:t>Here,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user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writes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5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simple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query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view</a:t>
            </a:r>
            <a:r>
              <a:rPr sz="15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5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r>
              <a:rPr sz="15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Arial"/>
                <a:cs typeface="Arial"/>
              </a:rPr>
              <a:t>“Parks”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3068" y="2344570"/>
            <a:ext cx="1258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solidFill>
                  <a:srgbClr val="424242"/>
                </a:solidFill>
                <a:latin typeface="Arial"/>
                <a:cs typeface="Arial"/>
              </a:rPr>
              <a:t>Intuitive!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Where</a:t>
            </a:r>
            <a:r>
              <a:rPr sz="2800" u="none" spc="-25" dirty="0">
                <a:solidFill>
                  <a:srgbClr val="424242"/>
                </a:solidFill>
              </a:rPr>
              <a:t> </a:t>
            </a:r>
            <a:r>
              <a:rPr sz="2800" u="none" spc="50" dirty="0">
                <a:solidFill>
                  <a:srgbClr val="424242"/>
                </a:solidFill>
              </a:rPr>
              <a:t>is</a:t>
            </a:r>
            <a:r>
              <a:rPr sz="2800" u="none" spc="-20" dirty="0">
                <a:solidFill>
                  <a:srgbClr val="424242"/>
                </a:solidFill>
              </a:rPr>
              <a:t> </a:t>
            </a:r>
            <a:r>
              <a:rPr sz="2800" u="none" spc="80" dirty="0">
                <a:solidFill>
                  <a:srgbClr val="424242"/>
                </a:solidFill>
              </a:rPr>
              <a:t>SQL</a:t>
            </a:r>
            <a:r>
              <a:rPr sz="2800" u="none" spc="-20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in</a:t>
            </a:r>
            <a:r>
              <a:rPr sz="2800" u="none" spc="-20" dirty="0">
                <a:solidFill>
                  <a:srgbClr val="424242"/>
                </a:solidFill>
              </a:rPr>
              <a:t> </a:t>
            </a:r>
            <a:r>
              <a:rPr sz="2800" u="none" spc="100" dirty="0">
                <a:solidFill>
                  <a:srgbClr val="424242"/>
                </a:solidFill>
              </a:rPr>
              <a:t>Data</a:t>
            </a:r>
            <a:r>
              <a:rPr sz="2800" u="none" spc="-20" dirty="0">
                <a:solidFill>
                  <a:srgbClr val="424242"/>
                </a:solidFill>
              </a:rPr>
              <a:t> </a:t>
            </a:r>
            <a:r>
              <a:rPr sz="2800" u="none" spc="65" dirty="0">
                <a:solidFill>
                  <a:srgbClr val="424242"/>
                </a:solidFill>
              </a:rPr>
              <a:t>Warehousing?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52068" y="1389965"/>
            <a:ext cx="6798945" cy="23495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may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appear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24242"/>
                </a:solidFill>
                <a:latin typeface="Arial"/>
                <a:cs typeface="Arial"/>
              </a:rPr>
              <a:t>ETL/ELT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during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Integration</a:t>
            </a:r>
            <a:endParaRPr sz="2000">
              <a:latin typeface="Arial"/>
              <a:cs typeface="Arial"/>
            </a:endParaRPr>
          </a:p>
          <a:p>
            <a:pPr marL="851535" lvl="1" indent="-382270">
              <a:lnSpc>
                <a:spcPct val="100000"/>
              </a:lnSpc>
              <a:spcBef>
                <a:spcPts val="9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May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built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recurring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script</a:t>
            </a:r>
            <a:endParaRPr sz="2000">
              <a:latin typeface="Arial"/>
              <a:cs typeface="Arial"/>
            </a:endParaRPr>
          </a:p>
          <a:p>
            <a:pPr marL="394335" marR="5080" indent="-382270">
              <a:lnSpc>
                <a:spcPct val="100000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Analysts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424242"/>
                </a:solidFill>
                <a:latin typeface="Arial"/>
                <a:cs typeface="Arial"/>
              </a:rPr>
              <a:t>pull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clean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BI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Layer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custom/ad-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hoc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analyses</a:t>
            </a:r>
            <a:endParaRPr sz="2000">
              <a:latin typeface="Arial"/>
              <a:cs typeface="Arial"/>
            </a:endParaRPr>
          </a:p>
          <a:p>
            <a:pPr marL="851535" marR="419100" lvl="1" indent="-382270">
              <a:lnSpc>
                <a:spcPct val="100000"/>
              </a:lnSpc>
              <a:spcBef>
                <a:spcPts val="975"/>
              </a:spcBef>
              <a:buChar char="○"/>
              <a:tabLst>
                <a:tab pos="851535" algn="l"/>
                <a:tab pos="852169" algn="l"/>
              </a:tabLst>
            </a:pP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Even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sometimes</a:t>
            </a:r>
            <a:r>
              <a:rPr sz="20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BI</a:t>
            </a:r>
            <a:r>
              <a:rPr sz="20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Applications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like</a:t>
            </a:r>
            <a:r>
              <a:rPr sz="20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“freeform MicroStrategy”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SQL</a:t>
            </a:r>
            <a:r>
              <a:rPr spc="-35" dirty="0"/>
              <a:t> </a:t>
            </a:r>
            <a:r>
              <a:rPr dirty="0"/>
              <a:t>Reference</a:t>
            </a:r>
            <a:r>
              <a:rPr spc="-30" dirty="0"/>
              <a:t> </a:t>
            </a:r>
            <a:r>
              <a:rPr spc="60" dirty="0"/>
              <a:t>book</a:t>
            </a:r>
            <a:r>
              <a:rPr spc="-3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75" dirty="0"/>
              <a:t>Analysts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26068"/>
            <a:ext cx="215138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700" spc="-20" dirty="0">
                <a:solidFill>
                  <a:srgbClr val="424242"/>
                </a:solidFill>
                <a:latin typeface="Arial"/>
                <a:cs typeface="Arial"/>
              </a:rPr>
              <a:t>Sams</a:t>
            </a:r>
            <a:r>
              <a:rPr sz="17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24242"/>
                </a:solidFill>
                <a:latin typeface="Arial"/>
                <a:cs typeface="Arial"/>
              </a:rPr>
              <a:t>Teach</a:t>
            </a:r>
            <a:r>
              <a:rPr sz="17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Arial"/>
                <a:cs typeface="Arial"/>
              </a:rPr>
              <a:t>Yourself </a:t>
            </a:r>
            <a:r>
              <a:rPr sz="1700" spc="-35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17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7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Arial"/>
                <a:cs typeface="Arial"/>
              </a:rPr>
              <a:t>10</a:t>
            </a:r>
            <a:r>
              <a:rPr sz="17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24242"/>
                </a:solidFill>
                <a:latin typeface="Arial"/>
                <a:cs typeface="Arial"/>
              </a:rPr>
              <a:t>Minutes,</a:t>
            </a:r>
            <a:r>
              <a:rPr sz="17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sz="1700" dirty="0">
                <a:solidFill>
                  <a:srgbClr val="424242"/>
                </a:solidFill>
                <a:latin typeface="Arial"/>
                <a:cs typeface="Arial"/>
              </a:rPr>
              <a:t>Ben</a:t>
            </a:r>
            <a:r>
              <a:rPr sz="17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Arial"/>
                <a:cs typeface="Arial"/>
              </a:rPr>
              <a:t>Forta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597" y="1597865"/>
            <a:ext cx="2085799" cy="31169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Dialects</a:t>
            </a:r>
            <a:r>
              <a:rPr sz="2800" u="none" spc="80" dirty="0">
                <a:solidFill>
                  <a:srgbClr val="424242"/>
                </a:solidFill>
              </a:rPr>
              <a:t> </a:t>
            </a:r>
            <a:r>
              <a:rPr sz="2800" u="none" spc="65" dirty="0">
                <a:solidFill>
                  <a:srgbClr val="424242"/>
                </a:solidFill>
              </a:rPr>
              <a:t>of</a:t>
            </a:r>
            <a:r>
              <a:rPr sz="2800" u="none" spc="80" dirty="0">
                <a:solidFill>
                  <a:srgbClr val="424242"/>
                </a:solidFill>
              </a:rPr>
              <a:t> </a:t>
            </a:r>
            <a:r>
              <a:rPr sz="2800" u="none" spc="55" dirty="0">
                <a:solidFill>
                  <a:srgbClr val="424242"/>
                </a:solidFill>
              </a:rPr>
              <a:t>SQL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833870" cy="308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has</a:t>
            </a:r>
            <a:r>
              <a:rPr sz="20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many</a:t>
            </a:r>
            <a:r>
              <a:rPr sz="20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versions.</a:t>
            </a:r>
            <a:r>
              <a:rPr sz="20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versions</a:t>
            </a:r>
            <a:r>
              <a:rPr sz="20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similar;</a:t>
            </a:r>
            <a:r>
              <a:rPr sz="20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20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24242"/>
                </a:solidFill>
                <a:latin typeface="Arial"/>
                <a:cs typeface="Arial"/>
              </a:rPr>
              <a:t>know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one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learn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easily.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But,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different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versions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referenced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often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so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it’s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valuable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know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differences: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2000" spc="-8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MySQL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PostgreSQL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Sqlite</a:t>
            </a:r>
            <a:endParaRPr sz="2000">
              <a:latin typeface="Arial"/>
              <a:cs typeface="Arial"/>
            </a:endParaRPr>
          </a:p>
          <a:p>
            <a:pPr marL="469900" indent="-382270">
              <a:lnSpc>
                <a:spcPct val="100000"/>
              </a:lnSpc>
              <a:spcBef>
                <a:spcPts val="975"/>
              </a:spcBef>
              <a:buChar char="●"/>
              <a:tabLst>
                <a:tab pos="469265" algn="l"/>
                <a:tab pos="469900" algn="l"/>
              </a:tabLst>
            </a:pP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many</a:t>
            </a:r>
            <a:r>
              <a:rPr sz="20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350" y="1416621"/>
            <a:ext cx="399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none" dirty="0"/>
              <a:t>Week</a:t>
            </a:r>
            <a:r>
              <a:rPr sz="2700" u="none" spc="15" dirty="0"/>
              <a:t> </a:t>
            </a:r>
            <a:r>
              <a:rPr sz="2700" u="none" dirty="0"/>
              <a:t>2</a:t>
            </a:r>
            <a:r>
              <a:rPr sz="2700" u="none" spc="20" dirty="0"/>
              <a:t> </a:t>
            </a:r>
            <a:r>
              <a:rPr sz="2700" u="none" spc="70" dirty="0"/>
              <a:t>Class</a:t>
            </a:r>
            <a:r>
              <a:rPr sz="2700" u="none" spc="20" dirty="0"/>
              <a:t> </a:t>
            </a:r>
            <a:r>
              <a:rPr sz="2700" u="none" spc="60" dirty="0"/>
              <a:t>Overview:</a:t>
            </a:r>
            <a:endParaRPr sz="2700"/>
          </a:p>
        </p:txBody>
      </p:sp>
      <p:sp>
        <p:nvSpPr>
          <p:cNvPr id="11" name="object 11"/>
          <p:cNvSpPr txBox="1"/>
          <p:nvPr/>
        </p:nvSpPr>
        <p:spPr>
          <a:xfrm>
            <a:off x="558578" y="2036762"/>
            <a:ext cx="4310380" cy="153987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513080" indent="-454659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513080" algn="l"/>
                <a:tab pos="513715" algn="l"/>
              </a:tabLst>
            </a:pP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Last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Week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endParaRPr sz="2500">
              <a:latin typeface="Trebuchet MS"/>
              <a:cs typeface="Trebuchet MS"/>
            </a:endParaRPr>
          </a:p>
          <a:p>
            <a:pPr marL="513080" indent="-495934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13080" algn="l"/>
                <a:tab pos="513715" algn="l"/>
              </a:tabLst>
            </a:pPr>
            <a:r>
              <a:rPr sz="2500" spc="8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5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5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SQL?</a:t>
            </a:r>
            <a:endParaRPr sz="2500">
              <a:latin typeface="Trebuchet MS"/>
              <a:cs typeface="Trebuchet MS"/>
            </a:endParaRPr>
          </a:p>
          <a:p>
            <a:pPr marL="513080" indent="-50101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13080" algn="l"/>
                <a:tab pos="513715" algn="l"/>
              </a:tabLst>
            </a:pPr>
            <a:r>
              <a:rPr sz="2500" b="1" spc="75" dirty="0">
                <a:solidFill>
                  <a:srgbClr val="FFFFFF"/>
                </a:solidFill>
                <a:latin typeface="Trebuchet MS"/>
                <a:cs typeface="Trebuchet MS"/>
              </a:rPr>
              <a:t>Hands-</a:t>
            </a:r>
            <a:r>
              <a:rPr sz="2500" b="1" spc="8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5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70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5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b="1" spc="55" dirty="0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67500" y="1295253"/>
            <a:ext cx="7752080" cy="80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none" dirty="0"/>
              <a:t>Exercise:</a:t>
            </a:r>
            <a:r>
              <a:rPr sz="3400" u="none" spc="10" dirty="0"/>
              <a:t> </a:t>
            </a:r>
            <a:r>
              <a:rPr sz="3400" u="none" dirty="0"/>
              <a:t>Practice</a:t>
            </a:r>
            <a:r>
              <a:rPr sz="3400" u="none" spc="10" dirty="0"/>
              <a:t> </a:t>
            </a:r>
            <a:r>
              <a:rPr sz="3400" u="none" spc="100" dirty="0"/>
              <a:t>SQL</a:t>
            </a:r>
            <a:r>
              <a:rPr sz="3400" u="none" spc="10" dirty="0"/>
              <a:t> </a:t>
            </a:r>
            <a:r>
              <a:rPr sz="3400" u="none" spc="50" dirty="0"/>
              <a:t>with</a:t>
            </a:r>
            <a:r>
              <a:rPr sz="3400" u="none" spc="10" dirty="0"/>
              <a:t> </a:t>
            </a:r>
            <a:r>
              <a:rPr sz="3400" u="none" spc="75" dirty="0"/>
              <a:t>BigQuery</a:t>
            </a:r>
            <a:endParaRPr sz="34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u="none" spc="60" dirty="0"/>
              <a:t>(90</a:t>
            </a:r>
            <a:r>
              <a:rPr sz="1700" u="none" spc="-45" dirty="0"/>
              <a:t> </a:t>
            </a:r>
            <a:r>
              <a:rPr sz="1700" u="none" spc="-10" dirty="0"/>
              <a:t>minutes)</a:t>
            </a:r>
            <a:endParaRPr sz="1700"/>
          </a:p>
        </p:txBody>
      </p:sp>
      <p:sp>
        <p:nvSpPr>
          <p:cNvPr id="11" name="object 11"/>
          <p:cNvSpPr txBox="1"/>
          <p:nvPr/>
        </p:nvSpPr>
        <p:spPr>
          <a:xfrm>
            <a:off x="467500" y="2323953"/>
            <a:ext cx="810133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8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3400" b="1" spc="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400" b="1"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u="heavy" spc="-10" dirty="0">
                <a:solidFill>
                  <a:srgbClr val="27278B"/>
                </a:solidFill>
                <a:uFill>
                  <a:solidFill>
                    <a:srgbClr val="27278B"/>
                  </a:solidFill>
                </a:uFill>
                <a:latin typeface="Trebuchet MS"/>
                <a:cs typeface="Trebuchet MS"/>
                <a:hlinkClick r:id="rId2"/>
              </a:rPr>
              <a:t>https://cloud.google.com/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rebuchet MS"/>
              <a:cs typeface="Trebuchet MS"/>
            </a:endParaRPr>
          </a:p>
          <a:p>
            <a:pPr marL="12700" marR="5080">
              <a:lnSpc>
                <a:spcPct val="100499"/>
              </a:lnSpc>
              <a:spcBef>
                <a:spcPts val="5"/>
              </a:spcBef>
            </a:pP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yet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BigQuery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account,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BigQuery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sandbox: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u="heavy" spc="-10" dirty="0">
                <a:solidFill>
                  <a:srgbClr val="27278B"/>
                </a:solidFill>
                <a:uFill>
                  <a:solidFill>
                    <a:srgbClr val="27278B"/>
                  </a:solidFill>
                </a:uFill>
                <a:latin typeface="Trebuchet MS"/>
                <a:cs typeface="Trebuchet MS"/>
                <a:hlinkClick r:id="rId3"/>
              </a:rPr>
              <a:t>https://cloud.google.com/bigquery/docs/sandbox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350" y="1416621"/>
            <a:ext cx="399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none" dirty="0"/>
              <a:t>Week</a:t>
            </a:r>
            <a:r>
              <a:rPr sz="2700" u="none" spc="15" dirty="0"/>
              <a:t> </a:t>
            </a:r>
            <a:r>
              <a:rPr sz="2700" u="none" dirty="0"/>
              <a:t>2</a:t>
            </a:r>
            <a:r>
              <a:rPr sz="2700" u="none" spc="20" dirty="0"/>
              <a:t> </a:t>
            </a:r>
            <a:r>
              <a:rPr sz="2700" u="none" spc="70" dirty="0"/>
              <a:t>Class</a:t>
            </a:r>
            <a:r>
              <a:rPr sz="2700" u="none" spc="20" dirty="0"/>
              <a:t> </a:t>
            </a:r>
            <a:r>
              <a:rPr sz="2700" u="none" spc="60" dirty="0"/>
              <a:t>Overview:</a:t>
            </a:r>
            <a:endParaRPr sz="2700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516890" indent="-455295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517525" algn="l"/>
                <a:tab pos="518159" algn="l"/>
              </a:tabLst>
            </a:pPr>
            <a:r>
              <a:rPr dirty="0"/>
              <a:t>Last</a:t>
            </a:r>
            <a:r>
              <a:rPr spc="125" dirty="0"/>
              <a:t> </a:t>
            </a:r>
            <a:r>
              <a:rPr dirty="0"/>
              <a:t>Week</a:t>
            </a:r>
            <a:r>
              <a:rPr spc="125" dirty="0"/>
              <a:t> </a:t>
            </a:r>
            <a:r>
              <a:rPr spc="-10" dirty="0"/>
              <a:t>Review</a:t>
            </a:r>
          </a:p>
          <a:p>
            <a:pPr marL="516890" indent="-49657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17525" algn="l"/>
                <a:tab pos="518159" algn="l"/>
              </a:tabLst>
            </a:pPr>
            <a:r>
              <a:rPr spc="85"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130" dirty="0"/>
              <a:t>SQL?</a:t>
            </a:r>
          </a:p>
          <a:p>
            <a:pPr marL="516890" indent="-49657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17525" algn="l"/>
                <a:tab pos="518159" algn="l"/>
              </a:tabLst>
            </a:pPr>
            <a:r>
              <a:rPr spc="75" dirty="0"/>
              <a:t>Hands-</a:t>
            </a:r>
            <a:r>
              <a:rPr spc="80" dirty="0"/>
              <a:t>on</a:t>
            </a:r>
            <a:r>
              <a:rPr spc="-25" dirty="0"/>
              <a:t> </a:t>
            </a:r>
            <a:r>
              <a:rPr spc="110" dirty="0"/>
              <a:t>SQL</a:t>
            </a:r>
            <a:r>
              <a:rPr spc="-25" dirty="0"/>
              <a:t> </a:t>
            </a:r>
            <a:r>
              <a:rPr spc="55" dirty="0"/>
              <a:t>Workshop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9467" y="532373"/>
            <a:ext cx="7640320" cy="18065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487045" indent="-43688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Click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FFFFFF"/>
                </a:solidFill>
                <a:latin typeface="Trebuchet MS"/>
                <a:cs typeface="Trebuchet MS"/>
              </a:rPr>
              <a:t>“Go</a:t>
            </a:r>
            <a:r>
              <a:rPr sz="2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console”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button</a:t>
            </a:r>
            <a:endParaRPr sz="2300">
              <a:latin typeface="Trebuchet MS"/>
              <a:cs typeface="Trebuchet MS"/>
            </a:endParaRPr>
          </a:p>
          <a:p>
            <a:pPr marL="487045" marR="5080" indent="-474345">
              <a:lnSpc>
                <a:spcPct val="100499"/>
              </a:lnSpc>
              <a:spcBef>
                <a:spcPts val="975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left-most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navigation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pane,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5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“BigQuery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20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300" spc="235" dirty="0">
                <a:solidFill>
                  <a:srgbClr val="FFFFFF"/>
                </a:solidFill>
                <a:latin typeface="Trebuchet MS"/>
                <a:cs typeface="Trebuchet MS"/>
              </a:rPr>
              <a:t>&gt;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workspace”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131" y="3391778"/>
            <a:ext cx="7466965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89584" marR="5080" indent="-477520">
              <a:lnSpc>
                <a:spcPct val="100499"/>
              </a:lnSpc>
              <a:spcBef>
                <a:spcPts val="85"/>
              </a:spcBef>
              <a:tabLst>
                <a:tab pos="489584" algn="l"/>
              </a:tabLst>
            </a:pP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4.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	In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bar,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“ncaa_basketball”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click enter</a:t>
            </a:r>
            <a:endParaRPr sz="23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8946" y="1597824"/>
            <a:ext cx="1564640" cy="1828800"/>
            <a:chOff x="3658946" y="1597824"/>
            <a:chExt cx="1564640" cy="18288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471" y="1607350"/>
              <a:ext cx="1545503" cy="180930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63708" y="1602587"/>
              <a:ext cx="1555115" cy="1819275"/>
            </a:xfrm>
            <a:custGeom>
              <a:avLst/>
              <a:gdLst/>
              <a:ahLst/>
              <a:cxnLst/>
              <a:rect l="l" t="t" r="r" b="b"/>
              <a:pathLst>
                <a:path w="1555114" h="1819275">
                  <a:moveTo>
                    <a:pt x="0" y="0"/>
                  </a:moveTo>
                  <a:lnTo>
                    <a:pt x="1555028" y="0"/>
                  </a:lnTo>
                  <a:lnTo>
                    <a:pt x="1555028" y="1818826"/>
                  </a:lnTo>
                  <a:lnTo>
                    <a:pt x="0" y="18188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91218" y="2993104"/>
              <a:ext cx="412750" cy="152400"/>
            </a:xfrm>
            <a:custGeom>
              <a:avLst/>
              <a:gdLst/>
              <a:ahLst/>
              <a:cxnLst/>
              <a:rect l="l" t="t" r="r" b="b"/>
              <a:pathLst>
                <a:path w="412750" h="152400">
                  <a:moveTo>
                    <a:pt x="0" y="0"/>
                  </a:moveTo>
                  <a:lnTo>
                    <a:pt x="412754" y="0"/>
                  </a:lnTo>
                  <a:lnTo>
                    <a:pt x="412754" y="152173"/>
                  </a:lnTo>
                  <a:lnTo>
                    <a:pt x="0" y="1521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C5B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8075" y="3863199"/>
            <a:ext cx="1489136" cy="11562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Practice</a:t>
            </a:r>
            <a:r>
              <a:rPr sz="2800" u="none" spc="35" dirty="0">
                <a:solidFill>
                  <a:srgbClr val="424242"/>
                </a:solidFill>
              </a:rPr>
              <a:t> </a:t>
            </a:r>
            <a:r>
              <a:rPr sz="2800" u="none" spc="80" dirty="0">
                <a:solidFill>
                  <a:srgbClr val="424242"/>
                </a:solidFill>
              </a:rPr>
              <a:t>SQL</a:t>
            </a:r>
            <a:r>
              <a:rPr sz="2800" u="none" spc="35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queries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690359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Now,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time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practice!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Please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type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out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following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queries,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424242"/>
                </a:solidFill>
                <a:latin typeface="Arial"/>
                <a:cs typeface="Arial"/>
              </a:rPr>
              <a:t>try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avoid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copy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paste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80" dirty="0">
                <a:solidFill>
                  <a:srgbClr val="424242"/>
                </a:solidFill>
              </a:rPr>
              <a:t>SQL</a:t>
            </a:r>
            <a:r>
              <a:rPr sz="2800" u="none" spc="10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tips</a:t>
            </a:r>
            <a:r>
              <a:rPr sz="2800" u="none" spc="1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for</a:t>
            </a:r>
            <a:r>
              <a:rPr sz="2800" u="none" spc="15" dirty="0">
                <a:solidFill>
                  <a:srgbClr val="424242"/>
                </a:solidFill>
              </a:rPr>
              <a:t> </a:t>
            </a:r>
            <a:r>
              <a:rPr sz="2800" u="none" spc="70" dirty="0">
                <a:solidFill>
                  <a:srgbClr val="424242"/>
                </a:solidFill>
              </a:rPr>
              <a:t>today: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05669" y="1454372"/>
            <a:ext cx="6802120" cy="31343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40690" marR="5080" indent="-428625">
              <a:lnSpc>
                <a:spcPts val="2250"/>
              </a:lnSpc>
              <a:spcBef>
                <a:spcPts val="20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19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19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9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very</a:t>
            </a:r>
            <a:r>
              <a:rPr sz="19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logical,</a:t>
            </a:r>
            <a:r>
              <a:rPr sz="19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so</a:t>
            </a:r>
            <a:r>
              <a:rPr sz="19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9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query</a:t>
            </a:r>
            <a:r>
              <a:rPr sz="19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19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9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broken</a:t>
            </a:r>
            <a:r>
              <a:rPr sz="19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424242"/>
                </a:solidFill>
                <a:latin typeface="Arial"/>
                <a:cs typeface="Arial"/>
              </a:rPr>
              <a:t>down</a:t>
            </a:r>
            <a:r>
              <a:rPr sz="19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424242"/>
                </a:solidFill>
                <a:latin typeface="Arial"/>
                <a:cs typeface="Arial"/>
              </a:rPr>
              <a:t>into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steps.</a:t>
            </a:r>
            <a:r>
              <a:rPr sz="1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Thus,</a:t>
            </a:r>
            <a:r>
              <a:rPr sz="19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break</a:t>
            </a:r>
            <a:r>
              <a:rPr sz="1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424242"/>
                </a:solidFill>
                <a:latin typeface="Arial"/>
                <a:cs typeface="Arial"/>
              </a:rPr>
              <a:t>down</a:t>
            </a:r>
            <a:r>
              <a:rPr sz="19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9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practice</a:t>
            </a:r>
            <a:r>
              <a:rPr sz="1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question</a:t>
            </a:r>
            <a:r>
              <a:rPr sz="19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9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solve</a:t>
            </a:r>
            <a:r>
              <a:rPr sz="1900" spc="5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step-</a:t>
            </a:r>
            <a:r>
              <a:rPr sz="1900" spc="90" dirty="0">
                <a:solidFill>
                  <a:srgbClr val="424242"/>
                </a:solidFill>
                <a:latin typeface="Arial"/>
                <a:cs typeface="Arial"/>
              </a:rPr>
              <a:t>by-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step.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No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need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424242"/>
                </a:solidFill>
                <a:latin typeface="Arial"/>
                <a:cs typeface="Arial"/>
              </a:rPr>
              <a:t>write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entire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query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once.</a:t>
            </a:r>
            <a:endParaRPr sz="1900">
              <a:latin typeface="Arial"/>
              <a:cs typeface="Arial"/>
            </a:endParaRPr>
          </a:p>
          <a:p>
            <a:pPr marL="440690" indent="-42862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sz="19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semicolons</a:t>
            </a:r>
            <a:r>
              <a:rPr sz="19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9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end</a:t>
            </a:r>
            <a:r>
              <a:rPr sz="19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424242"/>
                </a:solidFill>
                <a:latin typeface="Arial"/>
                <a:cs typeface="Arial"/>
              </a:rPr>
              <a:t>each</a:t>
            </a:r>
            <a:r>
              <a:rPr sz="19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query</a:t>
            </a:r>
            <a:endParaRPr sz="1900">
              <a:latin typeface="Arial"/>
              <a:cs typeface="Arial"/>
            </a:endParaRPr>
          </a:p>
          <a:p>
            <a:pPr marL="440690" indent="-428625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 ALL </a:t>
            </a:r>
            <a:r>
              <a:rPr sz="1900" spc="-45" dirty="0">
                <a:solidFill>
                  <a:srgbClr val="424242"/>
                </a:solidFill>
                <a:latin typeface="Arial"/>
                <a:cs typeface="Arial"/>
              </a:rPr>
              <a:t>CAPS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 for</a:t>
            </a:r>
            <a:r>
              <a:rPr sz="19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 keywords like</a:t>
            </a:r>
            <a:r>
              <a:rPr sz="19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endParaRPr sz="1900">
              <a:latin typeface="Arial"/>
              <a:cs typeface="Arial"/>
            </a:endParaRPr>
          </a:p>
          <a:p>
            <a:pPr marL="440690" marR="459740" indent="-428625">
              <a:lnSpc>
                <a:spcPts val="2250"/>
              </a:lnSpc>
              <a:spcBef>
                <a:spcPts val="112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1900" spc="5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424242"/>
                </a:solidFill>
                <a:latin typeface="Arial"/>
                <a:cs typeface="Arial"/>
              </a:rPr>
              <a:t>will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424242"/>
                </a:solidFill>
                <a:latin typeface="Arial"/>
                <a:cs typeface="Arial"/>
              </a:rPr>
              <a:t>start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very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basic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ramp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up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analytical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424242"/>
                </a:solidFill>
                <a:latin typeface="Arial"/>
                <a:cs typeface="Arial"/>
              </a:rPr>
              <a:t>SQL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quickly,</a:t>
            </a:r>
            <a:r>
              <a:rPr sz="19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be</a:t>
            </a:r>
            <a:r>
              <a:rPr sz="19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patient!</a:t>
            </a:r>
            <a:endParaRPr sz="1900">
              <a:latin typeface="Arial"/>
              <a:cs typeface="Arial"/>
            </a:endParaRPr>
          </a:p>
          <a:p>
            <a:pPr marL="440690" marR="881380" indent="-428625">
              <a:lnSpc>
                <a:spcPts val="2250"/>
              </a:lnSpc>
              <a:spcBef>
                <a:spcPts val="105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19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19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9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19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picky</a:t>
            </a:r>
            <a:r>
              <a:rPr sz="19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about</a:t>
            </a:r>
            <a:r>
              <a:rPr sz="19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424242"/>
                </a:solidFill>
                <a:latin typeface="Arial"/>
                <a:cs typeface="Arial"/>
              </a:rPr>
              <a:t>white</a:t>
            </a:r>
            <a:r>
              <a:rPr sz="19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424242"/>
                </a:solidFill>
                <a:latin typeface="Arial"/>
                <a:cs typeface="Arial"/>
              </a:rPr>
              <a:t>spaces,</a:t>
            </a:r>
            <a:r>
              <a:rPr sz="19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except</a:t>
            </a:r>
            <a:r>
              <a:rPr sz="19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during subqueries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00" dirty="0">
                <a:solidFill>
                  <a:srgbClr val="424242"/>
                </a:solidFill>
              </a:rPr>
              <a:t>Data</a:t>
            </a:r>
            <a:r>
              <a:rPr sz="2800" u="none" spc="-50" dirty="0">
                <a:solidFill>
                  <a:srgbClr val="424242"/>
                </a:solidFill>
              </a:rPr>
              <a:t> </a:t>
            </a:r>
            <a:r>
              <a:rPr sz="2800" u="none" spc="60" dirty="0">
                <a:solidFill>
                  <a:srgbClr val="424242"/>
                </a:solidFill>
              </a:rPr>
              <a:t>Model</a:t>
            </a:r>
            <a:r>
              <a:rPr sz="2800" u="none" spc="-50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for</a:t>
            </a:r>
            <a:r>
              <a:rPr sz="2800" u="none" spc="-50" dirty="0">
                <a:solidFill>
                  <a:srgbClr val="424242"/>
                </a:solidFill>
              </a:rPr>
              <a:t> </a:t>
            </a:r>
            <a:r>
              <a:rPr sz="2800" u="none" spc="75" dirty="0">
                <a:solidFill>
                  <a:srgbClr val="424242"/>
                </a:solidFill>
              </a:rPr>
              <a:t>ﬁrst</a:t>
            </a:r>
            <a:r>
              <a:rPr sz="2800" u="none" spc="-50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examples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373623" y="4825020"/>
            <a:ext cx="169798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*Made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65" dirty="0">
                <a:latin typeface="Arial"/>
                <a:cs typeface="Arial"/>
              </a:rPr>
              <a:t>with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Lucidchart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5789" y="1004200"/>
            <a:ext cx="4212425" cy="35010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SELECT</a:t>
            </a:r>
            <a:r>
              <a:rPr sz="2800" u="none" spc="210" dirty="0">
                <a:solidFill>
                  <a:srgbClr val="424242"/>
                </a:solidFill>
              </a:rPr>
              <a:t> </a:t>
            </a:r>
            <a:r>
              <a:rPr sz="2800" u="none" spc="-50" dirty="0">
                <a:solidFill>
                  <a:srgbClr val="424242"/>
                </a:solidFill>
              </a:rPr>
              <a:t>*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2527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903605"/>
          </a:xfrm>
          <a:custGeom>
            <a:avLst/>
            <a:gdLst/>
            <a:ahLst/>
            <a:cxnLst/>
            <a:rect l="l" t="t" r="r" b="b"/>
            <a:pathLst>
              <a:path w="7030720" h="903604">
                <a:moveTo>
                  <a:pt x="0" y="0"/>
                </a:moveTo>
                <a:lnTo>
                  <a:pt x="7030499" y="0"/>
                </a:lnTo>
                <a:lnTo>
                  <a:pt x="7030499" y="903599"/>
                </a:lnTo>
                <a:lnTo>
                  <a:pt x="0" y="903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3799" y="3605624"/>
            <a:ext cx="7030720" cy="42735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424242"/>
                </a:solidFill>
                <a:latin typeface="Arial"/>
                <a:cs typeface="Arial"/>
              </a:rPr>
              <a:t>will</a:t>
            </a:r>
            <a:r>
              <a:rPr sz="14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view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424242"/>
                </a:solidFill>
                <a:latin typeface="Arial"/>
                <a:cs typeface="Arial"/>
              </a:rPr>
              <a:t>all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rows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r>
              <a:rPr sz="14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schedules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6825" y="4225964"/>
            <a:ext cx="6438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24242"/>
                </a:solidFill>
                <a:latin typeface="Arial"/>
                <a:cs typeface="Arial"/>
              </a:rPr>
              <a:t>How</a:t>
            </a:r>
            <a:r>
              <a:rPr sz="20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424242"/>
                </a:solidFill>
                <a:latin typeface="Arial"/>
                <a:cs typeface="Arial"/>
              </a:rPr>
              <a:t>many</a:t>
            </a:r>
            <a:r>
              <a:rPr sz="20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424242"/>
                </a:solidFill>
                <a:latin typeface="Arial"/>
                <a:cs typeface="Arial"/>
              </a:rPr>
              <a:t>rows?</a:t>
            </a:r>
            <a:r>
              <a:rPr sz="20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b="1" spc="110" dirty="0">
                <a:solidFill>
                  <a:srgbClr val="424242"/>
                </a:solidFill>
                <a:latin typeface="Arial"/>
                <a:cs typeface="Arial"/>
              </a:rPr>
              <a:t>What</a:t>
            </a:r>
            <a:r>
              <a:rPr sz="20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0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r>
              <a:rPr sz="2000" b="1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24242"/>
                </a:solidFill>
                <a:latin typeface="Arial"/>
                <a:cs typeface="Arial"/>
              </a:rPr>
              <a:t>size?</a:t>
            </a:r>
            <a:r>
              <a:rPr sz="2000" b="1" spc="-10" dirty="0">
                <a:solidFill>
                  <a:srgbClr val="424242"/>
                </a:solidFill>
                <a:latin typeface="Arial"/>
                <a:cs typeface="Arial"/>
              </a:rPr>
              <a:t> Primary </a:t>
            </a:r>
            <a:r>
              <a:rPr sz="2000" b="1" spc="-85" dirty="0">
                <a:solidFill>
                  <a:srgbClr val="424242"/>
                </a:solidFill>
                <a:latin typeface="Arial"/>
                <a:cs typeface="Arial"/>
              </a:rPr>
              <a:t>Key?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SELECT</a:t>
            </a:r>
            <a:r>
              <a:rPr sz="2800" u="none" spc="210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Column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4108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20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speciﬁc</a:t>
            </a:r>
            <a:r>
              <a:rPr sz="20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columns</a:t>
            </a:r>
            <a:r>
              <a:rPr sz="20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999490"/>
          </a:xfrm>
          <a:custGeom>
            <a:avLst/>
            <a:gdLst/>
            <a:ahLst/>
            <a:cxnLst/>
            <a:rect l="l" t="t" r="r" b="b"/>
            <a:pathLst>
              <a:path w="7030720" h="999489">
                <a:moveTo>
                  <a:pt x="0" y="0"/>
                </a:moveTo>
                <a:lnTo>
                  <a:pt x="7030499" y="0"/>
                </a:lnTo>
                <a:lnTo>
                  <a:pt x="7030499" y="999299"/>
                </a:lnTo>
                <a:lnTo>
                  <a:pt x="0" y="999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799" y="3745474"/>
            <a:ext cx="7030720" cy="427355"/>
          </a:xfrm>
          <a:custGeom>
            <a:avLst/>
            <a:gdLst/>
            <a:ahLst/>
            <a:cxnLst/>
            <a:rect l="l" t="t" r="r" b="b"/>
            <a:pathLst>
              <a:path w="7030720" h="427354">
                <a:moveTo>
                  <a:pt x="0" y="0"/>
                </a:moveTo>
                <a:lnTo>
                  <a:pt x="7030499" y="0"/>
                </a:lnTo>
                <a:lnTo>
                  <a:pt x="7030499" y="427199"/>
                </a:lnTo>
                <a:lnTo>
                  <a:pt x="0" y="42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6825" y="4362765"/>
            <a:ext cx="2484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Try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2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columns,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55" dirty="0">
                <a:solidFill>
                  <a:srgbClr val="424242"/>
                </a:solidFill>
              </a:rPr>
              <a:t>LIMIT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5187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Limit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rows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returned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query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3799" y="4443524"/>
            <a:ext cx="7030720" cy="42735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*in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other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versions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SQL,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may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24242"/>
                </a:solidFill>
                <a:latin typeface="Arial"/>
                <a:cs typeface="Arial"/>
              </a:rPr>
              <a:t>TOP</a:t>
            </a:r>
            <a:r>
              <a:rPr sz="1400" b="1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24242"/>
                </a:solidFill>
                <a:latin typeface="Arial"/>
                <a:cs typeface="Arial"/>
              </a:rPr>
              <a:t>rather</a:t>
            </a:r>
            <a:r>
              <a:rPr sz="14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1400" b="1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24242"/>
                </a:solidFill>
                <a:latin typeface="Arial"/>
                <a:cs typeface="Arial"/>
              </a:rPr>
              <a:t>LIMIT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Add</a:t>
            </a:r>
            <a:r>
              <a:rPr spc="-75" dirty="0"/>
              <a:t> </a:t>
            </a:r>
            <a:r>
              <a:rPr spc="100" dirty="0"/>
              <a:t>a</a:t>
            </a:r>
            <a:r>
              <a:rPr spc="-70" dirty="0"/>
              <a:t> </a:t>
            </a:r>
            <a:r>
              <a:rPr spc="40" dirty="0"/>
              <a:t>Comment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5721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Add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comment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users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read,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read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Add</a:t>
            </a:r>
            <a:r>
              <a:rPr spc="-70" dirty="0"/>
              <a:t> </a:t>
            </a:r>
            <a:r>
              <a:rPr spc="100" dirty="0"/>
              <a:t>a</a:t>
            </a:r>
            <a:r>
              <a:rPr spc="-70" dirty="0"/>
              <a:t> </a:t>
            </a:r>
            <a:r>
              <a:rPr spc="90" dirty="0"/>
              <a:t>Long</a:t>
            </a:r>
            <a:r>
              <a:rPr spc="-65" dirty="0"/>
              <a:t> </a:t>
            </a:r>
            <a:r>
              <a:rPr spc="40" dirty="0"/>
              <a:t>Comment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4678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Add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comment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longer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than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2212340"/>
          </a:xfrm>
          <a:custGeom>
            <a:avLst/>
            <a:gdLst/>
            <a:ahLst/>
            <a:cxnLst/>
            <a:rect l="l" t="t" r="r" b="b"/>
            <a:pathLst>
              <a:path w="7030720" h="2212340">
                <a:moveTo>
                  <a:pt x="0" y="0"/>
                </a:moveTo>
                <a:lnTo>
                  <a:pt x="7030499" y="0"/>
                </a:lnTo>
                <a:lnTo>
                  <a:pt x="7030499" y="2212199"/>
                </a:lnTo>
                <a:lnTo>
                  <a:pt x="0" y="2212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ORDER</a:t>
            </a:r>
            <a:r>
              <a:rPr spc="-75" dirty="0"/>
              <a:t> </a:t>
            </a:r>
            <a:r>
              <a:rPr spc="110" dirty="0"/>
              <a:t>BY</a:t>
            </a:r>
            <a:r>
              <a:rPr spc="-75" dirty="0"/>
              <a:t> </a:t>
            </a:r>
            <a:r>
              <a:rPr spc="-10" dirty="0"/>
              <a:t>(sorting)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631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your query results in ascending or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descending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order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speciﬁed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column(s)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350" y="1416621"/>
            <a:ext cx="399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none" dirty="0"/>
              <a:t>Week</a:t>
            </a:r>
            <a:r>
              <a:rPr sz="2700" u="none" spc="15" dirty="0"/>
              <a:t> </a:t>
            </a:r>
            <a:r>
              <a:rPr sz="2700" u="none" dirty="0"/>
              <a:t>2</a:t>
            </a:r>
            <a:r>
              <a:rPr sz="2700" u="none" spc="20" dirty="0"/>
              <a:t> </a:t>
            </a:r>
            <a:r>
              <a:rPr sz="2700" u="none" spc="70" dirty="0"/>
              <a:t>Class</a:t>
            </a:r>
            <a:r>
              <a:rPr sz="2700" u="none" spc="20" dirty="0"/>
              <a:t> </a:t>
            </a:r>
            <a:r>
              <a:rPr sz="2700" u="none" spc="60" dirty="0"/>
              <a:t>Overview:</a:t>
            </a:r>
            <a:endParaRPr sz="2700"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516890" indent="-462280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517525" algn="l"/>
                <a:tab pos="518159" algn="l"/>
              </a:tabLst>
            </a:pPr>
            <a:r>
              <a:rPr b="1" spc="55" dirty="0">
                <a:latin typeface="Trebuchet MS"/>
                <a:cs typeface="Trebuchet MS"/>
              </a:rPr>
              <a:t>Last</a:t>
            </a:r>
            <a:r>
              <a:rPr b="1" spc="3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Week</a:t>
            </a:r>
            <a:r>
              <a:rPr b="1" spc="35" dirty="0">
                <a:latin typeface="Trebuchet MS"/>
                <a:cs typeface="Trebuchet MS"/>
              </a:rPr>
              <a:t> </a:t>
            </a:r>
            <a:r>
              <a:rPr b="1" spc="55" dirty="0">
                <a:latin typeface="Trebuchet MS"/>
                <a:cs typeface="Trebuchet MS"/>
              </a:rPr>
              <a:t>Review</a:t>
            </a:r>
          </a:p>
          <a:p>
            <a:pPr marL="516890" indent="-49657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17525" algn="l"/>
                <a:tab pos="518159" algn="l"/>
              </a:tabLst>
            </a:pPr>
            <a:r>
              <a:rPr spc="85"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130" dirty="0"/>
              <a:t>SQL?</a:t>
            </a:r>
          </a:p>
          <a:p>
            <a:pPr marL="516890" indent="-496570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517525" algn="l"/>
                <a:tab pos="518159" algn="l"/>
              </a:tabLst>
            </a:pPr>
            <a:r>
              <a:rPr spc="75" dirty="0"/>
              <a:t>Hands-</a:t>
            </a:r>
            <a:r>
              <a:rPr spc="80" dirty="0"/>
              <a:t>on</a:t>
            </a:r>
            <a:r>
              <a:rPr spc="-25" dirty="0"/>
              <a:t> </a:t>
            </a:r>
            <a:r>
              <a:rPr spc="110" dirty="0"/>
              <a:t>SQL</a:t>
            </a:r>
            <a:r>
              <a:rPr spc="-25" dirty="0"/>
              <a:t> </a:t>
            </a:r>
            <a:r>
              <a:rPr spc="55" dirty="0"/>
              <a:t>Workshop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ORDER</a:t>
            </a:r>
            <a:r>
              <a:rPr spc="-70" dirty="0"/>
              <a:t> </a:t>
            </a:r>
            <a:r>
              <a:rPr spc="110" dirty="0"/>
              <a:t>BY</a:t>
            </a:r>
            <a:r>
              <a:rPr spc="-70" dirty="0"/>
              <a:t> </a:t>
            </a:r>
            <a:r>
              <a:rPr spc="110" dirty="0"/>
              <a:t>DESC</a:t>
            </a:r>
            <a:r>
              <a:rPr spc="-65" dirty="0"/>
              <a:t> </a:t>
            </a:r>
            <a:r>
              <a:rPr spc="-10" dirty="0"/>
              <a:t>(sorting)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584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Enter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following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right-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24242"/>
                </a:solidFill>
                <a:latin typeface="Arial"/>
                <a:cs typeface="Arial"/>
              </a:rPr>
              <a:t>window,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click “Run”: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799" y="4443524"/>
            <a:ext cx="7030720" cy="427355"/>
          </a:xfrm>
          <a:custGeom>
            <a:avLst/>
            <a:gdLst/>
            <a:ahLst/>
            <a:cxnLst/>
            <a:rect l="l" t="t" r="r" b="b"/>
            <a:pathLst>
              <a:path w="7030720" h="427354">
                <a:moveTo>
                  <a:pt x="0" y="0"/>
                </a:moveTo>
                <a:lnTo>
                  <a:pt x="7030499" y="0"/>
                </a:lnTo>
                <a:lnTo>
                  <a:pt x="7030499" y="427199"/>
                </a:lnTo>
                <a:lnTo>
                  <a:pt x="0" y="42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970" marR="5080">
              <a:lnSpc>
                <a:spcPct val="100400"/>
              </a:lnSpc>
              <a:spcBef>
                <a:spcPts val="85"/>
              </a:spcBef>
            </a:pPr>
            <a:r>
              <a:rPr spc="175" dirty="0"/>
              <a:t>ORDER</a:t>
            </a:r>
            <a:r>
              <a:rPr spc="-60" dirty="0"/>
              <a:t> </a:t>
            </a:r>
            <a:r>
              <a:rPr spc="110" dirty="0"/>
              <a:t>BY</a:t>
            </a:r>
            <a:r>
              <a:rPr spc="-60" dirty="0"/>
              <a:t> </a:t>
            </a:r>
            <a:r>
              <a:rPr dirty="0"/>
              <a:t>+</a:t>
            </a:r>
            <a:r>
              <a:rPr spc="-55" dirty="0"/>
              <a:t> </a:t>
            </a:r>
            <a:r>
              <a:rPr spc="65" dirty="0"/>
              <a:t>LIMIT</a:t>
            </a:r>
            <a:r>
              <a:rPr spc="-60" dirty="0"/>
              <a:t> </a:t>
            </a:r>
            <a:r>
              <a:rPr spc="50" dirty="0"/>
              <a:t>(get</a:t>
            </a:r>
            <a:r>
              <a:rPr spc="-60" dirty="0"/>
              <a:t> </a:t>
            </a:r>
            <a:r>
              <a:rPr dirty="0"/>
              <a:t>top</a:t>
            </a:r>
            <a:r>
              <a:rPr spc="-5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spc="50" dirty="0"/>
              <a:t>bottom </a:t>
            </a:r>
            <a:r>
              <a:rPr spc="-10" dirty="0"/>
              <a:t>rows)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009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Get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top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bottom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Courier New"/>
                <a:cs typeface="Courier New"/>
              </a:rPr>
              <a:t>x</a:t>
            </a:r>
            <a:r>
              <a:rPr sz="2000" spc="-63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amount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rows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799" y="4443524"/>
            <a:ext cx="7030720" cy="427355"/>
          </a:xfrm>
          <a:custGeom>
            <a:avLst/>
            <a:gdLst/>
            <a:ahLst/>
            <a:cxnLst/>
            <a:rect l="l" t="t" r="r" b="b"/>
            <a:pathLst>
              <a:path w="7030720" h="427354">
                <a:moveTo>
                  <a:pt x="0" y="0"/>
                </a:moveTo>
                <a:lnTo>
                  <a:pt x="7030499" y="0"/>
                </a:lnTo>
                <a:lnTo>
                  <a:pt x="7030499" y="427199"/>
                </a:lnTo>
                <a:lnTo>
                  <a:pt x="0" y="42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7000" y="923487"/>
            <a:ext cx="443547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/>
              <a:t>Practice</a:t>
            </a:r>
            <a:r>
              <a:rPr sz="3600" u="none" spc="190" dirty="0"/>
              <a:t> </a:t>
            </a:r>
            <a:r>
              <a:rPr sz="3600" u="none" dirty="0"/>
              <a:t>Question</a:t>
            </a:r>
            <a:r>
              <a:rPr sz="3600" u="none" spc="195" dirty="0"/>
              <a:t> </a:t>
            </a:r>
            <a:r>
              <a:rPr sz="3600" u="none" spc="-25" dirty="0"/>
              <a:t>1:</a:t>
            </a:r>
            <a:endParaRPr sz="3600"/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400" u="none" dirty="0"/>
              <a:t>(3</a:t>
            </a:r>
            <a:r>
              <a:rPr sz="2400" u="none" spc="-90" dirty="0"/>
              <a:t> </a:t>
            </a:r>
            <a:r>
              <a:rPr sz="2400" u="none" spc="-10" dirty="0"/>
              <a:t>minutes)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347000" y="2298134"/>
            <a:ext cx="77501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urier New"/>
                <a:cs typeface="Courier New"/>
              </a:rPr>
              <a:t>homeTeamName</a:t>
            </a:r>
            <a:r>
              <a:rPr sz="3000" spc="-9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urier New"/>
                <a:cs typeface="Courier New"/>
              </a:rPr>
              <a:t>attendance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columns,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descending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3000" spc="-10" dirty="0">
                <a:solidFill>
                  <a:srgbClr val="FFFFFF"/>
                </a:solidFill>
                <a:latin typeface="Courier New"/>
                <a:cs typeface="Courier New"/>
              </a:rPr>
              <a:t>attendance</a:t>
            </a:r>
            <a:r>
              <a:rPr sz="3000" spc="-9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limit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3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rows.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000" y="1609287"/>
            <a:ext cx="4498340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Practice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/>
                <a:cs typeface="Trebuchet MS"/>
              </a:rPr>
              <a:t>2: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(3</a:t>
            </a:r>
            <a:r>
              <a:rPr sz="24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minutes)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000" y="2983934"/>
            <a:ext cx="8281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minutes,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longest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3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played?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000" y="1380687"/>
            <a:ext cx="449262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Practice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/>
                <a:cs typeface="Trebuchet MS"/>
              </a:rPr>
              <a:t>3: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(3</a:t>
            </a:r>
            <a:r>
              <a:rPr sz="24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minutes)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000" y="2755334"/>
            <a:ext cx="82600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homeTeamName</a:t>
            </a:r>
            <a:r>
              <a:rPr sz="30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played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lowest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urier New"/>
                <a:cs typeface="Courier New"/>
              </a:rPr>
              <a:t>attendance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DISTINCT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5803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Return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only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unique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speciﬁed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row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799" y="4443524"/>
            <a:ext cx="7030720" cy="427355"/>
          </a:xfrm>
          <a:custGeom>
            <a:avLst/>
            <a:gdLst/>
            <a:ahLst/>
            <a:cxnLst/>
            <a:rect l="l" t="t" r="r" b="b"/>
            <a:pathLst>
              <a:path w="7030720" h="427354">
                <a:moveTo>
                  <a:pt x="0" y="0"/>
                </a:moveTo>
                <a:lnTo>
                  <a:pt x="7030499" y="0"/>
                </a:lnTo>
                <a:lnTo>
                  <a:pt x="7030499" y="427199"/>
                </a:lnTo>
                <a:lnTo>
                  <a:pt x="0" y="42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60" dirty="0">
                <a:solidFill>
                  <a:srgbClr val="424242"/>
                </a:solidFill>
              </a:rPr>
              <a:t>COUNT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5666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Count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number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rows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3799" y="4443524"/>
            <a:ext cx="7030720" cy="42735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90" dirty="0">
                <a:solidFill>
                  <a:srgbClr val="424242"/>
                </a:solidFill>
                <a:latin typeface="Arial"/>
                <a:cs typeface="Arial"/>
              </a:rPr>
              <a:t>will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return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count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rows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COUNT</a:t>
            </a:r>
            <a:r>
              <a:rPr spc="-60" dirty="0"/>
              <a:t> </a:t>
            </a:r>
            <a:r>
              <a:rPr spc="45" dirty="0"/>
              <a:t>DISTINCT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5223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Count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unique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speciﬁed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WHERE</a:t>
            </a:r>
            <a:r>
              <a:rPr spc="-65" dirty="0"/>
              <a:t> </a:t>
            </a:r>
            <a:r>
              <a:rPr spc="-10" dirty="0"/>
              <a:t>(ﬁltering)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3086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Filter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based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condition.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2314575"/>
          </a:xfrm>
          <a:custGeom>
            <a:avLst/>
            <a:gdLst/>
            <a:ahLst/>
            <a:cxnLst/>
            <a:rect l="l" t="t" r="r" b="b"/>
            <a:pathLst>
              <a:path w="7030720" h="2314575">
                <a:moveTo>
                  <a:pt x="0" y="0"/>
                </a:moveTo>
                <a:lnTo>
                  <a:pt x="7030499" y="0"/>
                </a:lnTo>
                <a:lnTo>
                  <a:pt x="7030499" y="2314499"/>
                </a:lnTo>
                <a:lnTo>
                  <a:pt x="0" y="2314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WHERE</a:t>
            </a:r>
            <a:r>
              <a:rPr spc="-65" dirty="0"/>
              <a:t> </a:t>
            </a:r>
            <a:r>
              <a:rPr spc="-10" dirty="0"/>
              <a:t>(ﬁltering)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4493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Filter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based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424242"/>
                </a:solidFill>
                <a:latin typeface="Arial"/>
                <a:cs typeface="Arial"/>
              </a:rPr>
              <a:t>greater</a:t>
            </a:r>
            <a:r>
              <a:rPr sz="2000" i="1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24242"/>
                </a:solidFill>
                <a:latin typeface="Arial"/>
                <a:cs typeface="Arial"/>
              </a:rPr>
              <a:t>than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condition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799" y="4443524"/>
            <a:ext cx="7030720" cy="427355"/>
          </a:xfrm>
          <a:custGeom>
            <a:avLst/>
            <a:gdLst/>
            <a:ahLst/>
            <a:cxnLst/>
            <a:rect l="l" t="t" r="r" b="b"/>
            <a:pathLst>
              <a:path w="7030720" h="427354">
                <a:moveTo>
                  <a:pt x="0" y="0"/>
                </a:moveTo>
                <a:lnTo>
                  <a:pt x="7030499" y="0"/>
                </a:lnTo>
                <a:lnTo>
                  <a:pt x="7030499" y="427199"/>
                </a:lnTo>
                <a:lnTo>
                  <a:pt x="0" y="42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70" dirty="0">
                <a:solidFill>
                  <a:srgbClr val="424242"/>
                </a:solidFill>
              </a:rPr>
              <a:t>What’s</a:t>
            </a:r>
            <a:r>
              <a:rPr sz="2800" u="none" spc="-1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on</a:t>
            </a:r>
            <a:r>
              <a:rPr sz="2800" u="none" spc="-10" dirty="0">
                <a:solidFill>
                  <a:srgbClr val="424242"/>
                </a:solidFill>
              </a:rPr>
              <a:t> </a:t>
            </a:r>
            <a:r>
              <a:rPr sz="2800" u="none" spc="55" dirty="0">
                <a:solidFill>
                  <a:srgbClr val="424242"/>
                </a:solidFill>
              </a:rPr>
              <a:t>Blackboard?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52068" y="1489290"/>
            <a:ext cx="5045710" cy="145415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4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Slides</a:t>
            </a:r>
            <a:r>
              <a:rPr sz="20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Class</a:t>
            </a:r>
            <a:r>
              <a:rPr sz="20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#1</a:t>
            </a:r>
            <a:r>
              <a:rPr sz="20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Blackboard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Getting</a:t>
            </a:r>
            <a:r>
              <a:rPr sz="2000" spc="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Started</a:t>
            </a:r>
            <a:r>
              <a:rPr sz="2000" spc="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000" spc="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BigQuery</a:t>
            </a:r>
            <a:r>
              <a:rPr sz="2000" spc="9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Final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Project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survey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B6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2275" y="106915"/>
            <a:ext cx="34366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Practice</a:t>
            </a:r>
            <a:r>
              <a:rPr sz="2300" spc="114" dirty="0"/>
              <a:t> </a:t>
            </a:r>
            <a:r>
              <a:rPr sz="2300" dirty="0"/>
              <a:t>Question</a:t>
            </a:r>
            <a:r>
              <a:rPr sz="2300" spc="114" dirty="0"/>
              <a:t> </a:t>
            </a:r>
            <a:r>
              <a:rPr sz="2300" dirty="0"/>
              <a:t>Set</a:t>
            </a:r>
            <a:r>
              <a:rPr sz="2300" spc="114" dirty="0"/>
              <a:t> </a:t>
            </a:r>
            <a:r>
              <a:rPr sz="2300" spc="-25" dirty="0"/>
              <a:t>#1</a:t>
            </a:r>
            <a:endParaRPr sz="2300"/>
          </a:p>
        </p:txBody>
      </p:sp>
      <p:sp>
        <p:nvSpPr>
          <p:cNvPr id="11" name="object 11"/>
          <p:cNvSpPr txBox="1"/>
          <p:nvPr/>
        </p:nvSpPr>
        <p:spPr>
          <a:xfrm>
            <a:off x="513147" y="811765"/>
            <a:ext cx="8095615" cy="381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 keywords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COUNT,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DISTINCT,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LIMIT,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4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25" dirty="0">
                <a:solidFill>
                  <a:srgbClr val="FFFFFF"/>
                </a:solidFill>
                <a:latin typeface="Trebuchet MS"/>
                <a:cs typeface="Trebuchet MS"/>
              </a:rPr>
              <a:t>BY,</a:t>
            </a:r>
            <a:endParaRPr sz="2300">
              <a:latin typeface="Trebuchet MS"/>
              <a:cs typeface="Trebuchet MS"/>
            </a:endParaRPr>
          </a:p>
          <a:p>
            <a:pPr marL="21590">
              <a:lnSpc>
                <a:spcPct val="100000"/>
              </a:lnSpc>
              <a:spcBef>
                <a:spcPts val="15"/>
              </a:spcBef>
            </a:pP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35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3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following: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rebuchet MS"/>
              <a:cs typeface="Trebuchet MS"/>
            </a:endParaRPr>
          </a:p>
          <a:p>
            <a:pPr marL="478790" marR="966469" indent="-427355">
              <a:lnSpc>
                <a:spcPts val="2630"/>
              </a:lnSpc>
              <a:buAutoNum type="arabicPeriod"/>
              <a:tabLst>
                <a:tab pos="478790" algn="l"/>
                <a:tab pos="479425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games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attendance</a:t>
            </a:r>
            <a:r>
              <a:rPr sz="2200" spc="-6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greater</a:t>
            </a:r>
            <a:r>
              <a:rPr sz="2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than </a:t>
            </a:r>
            <a:r>
              <a:rPr sz="2200" spc="145" dirty="0">
                <a:solidFill>
                  <a:srgbClr val="FFFFFF"/>
                </a:solidFill>
                <a:latin typeface="Trebuchet MS"/>
                <a:cs typeface="Trebuchet MS"/>
              </a:rPr>
              <a:t>52,000?</a:t>
            </a:r>
            <a:endParaRPr sz="2200">
              <a:latin typeface="Trebuchet MS"/>
              <a:cs typeface="Trebuchet MS"/>
            </a:endParaRPr>
          </a:p>
          <a:p>
            <a:pPr marL="478790" indent="-464184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78790" algn="l"/>
                <a:tab pos="479425" algn="l"/>
              </a:tabLst>
            </a:pP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distinct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dayNight</a:t>
            </a:r>
            <a:r>
              <a:rPr sz="2200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rebuchet MS"/>
                <a:cs typeface="Trebuchet MS"/>
              </a:rPr>
              <a:t>values?</a:t>
            </a:r>
            <a:endParaRPr sz="2200">
              <a:latin typeface="Trebuchet MS"/>
              <a:cs typeface="Trebuchet MS"/>
            </a:endParaRPr>
          </a:p>
          <a:p>
            <a:pPr marL="478790" marR="968375" indent="-464184">
              <a:lnSpc>
                <a:spcPts val="2620"/>
              </a:lnSpc>
              <a:spcBef>
                <a:spcPts val="1135"/>
              </a:spcBef>
              <a:buAutoNum type="arabicPeriod"/>
              <a:tabLst>
                <a:tab pos="478790" algn="l"/>
                <a:tab pos="479425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Trebuchet MS"/>
                <a:cs typeface="Trebuchet MS"/>
              </a:rPr>
              <a:t>“D”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rebuchet MS"/>
                <a:cs typeface="Trebuchet MS"/>
              </a:rPr>
              <a:t>games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(night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games),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homeTeamName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lowest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duration_minutes?</a:t>
            </a:r>
            <a:endParaRPr sz="2200">
              <a:latin typeface="Trebuchet MS"/>
              <a:cs typeface="Trebuchet MS"/>
            </a:endParaRPr>
          </a:p>
          <a:p>
            <a:pPr marL="478790" marR="108585" indent="-466725">
              <a:lnSpc>
                <a:spcPts val="2620"/>
              </a:lnSpc>
              <a:spcBef>
                <a:spcPts val="1060"/>
              </a:spcBef>
              <a:buAutoNum type="arabicPeriod"/>
              <a:tabLst>
                <a:tab pos="478790" algn="l"/>
                <a:tab pos="479425" algn="l"/>
              </a:tabLst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many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homeTeamName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least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7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200" spc="75" dirty="0">
                <a:solidFill>
                  <a:srgbClr val="FFFFFF"/>
                </a:solidFill>
                <a:latin typeface="Trebuchet MS"/>
                <a:cs typeface="Trebuchet MS"/>
              </a:rPr>
              <a:t> game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attendance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26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155" dirty="0">
                <a:solidFill>
                  <a:srgbClr val="FFFFFF"/>
                </a:solidFill>
                <a:latin typeface="Trebuchet MS"/>
                <a:cs typeface="Trebuchet MS"/>
              </a:rPr>
              <a:t>49,000?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9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" y="4309200"/>
            <a:ext cx="231775" cy="834390"/>
            <a:chOff x="51" y="4309200"/>
            <a:chExt cx="231775" cy="834390"/>
          </a:xfrm>
        </p:grpSpPr>
        <p:sp>
          <p:nvSpPr>
            <p:cNvPr id="4" name="object 4"/>
            <p:cNvSpPr/>
            <p:nvPr/>
          </p:nvSpPr>
          <p:spPr>
            <a:xfrm>
              <a:off x="5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1406" y="4099199"/>
            <a:ext cx="231775" cy="1044575"/>
            <a:chOff x="371406" y="4099199"/>
            <a:chExt cx="231775" cy="1044575"/>
          </a:xfrm>
        </p:grpSpPr>
        <p:sp>
          <p:nvSpPr>
            <p:cNvPr id="7" name="object 7"/>
            <p:cNvSpPr/>
            <p:nvPr/>
          </p:nvSpPr>
          <p:spPr>
            <a:xfrm>
              <a:off x="371398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818"/>
                  </a:lnTo>
                  <a:lnTo>
                    <a:pt x="0" y="535508"/>
                  </a:lnTo>
                  <a:lnTo>
                    <a:pt x="0" y="745210"/>
                  </a:lnTo>
                  <a:lnTo>
                    <a:pt x="0" y="1044295"/>
                  </a:lnTo>
                  <a:lnTo>
                    <a:pt x="231622" y="1044295"/>
                  </a:lnTo>
                  <a:lnTo>
                    <a:pt x="231622" y="745210"/>
                  </a:lnTo>
                  <a:lnTo>
                    <a:pt x="231622" y="535508"/>
                  </a:lnTo>
                  <a:lnTo>
                    <a:pt x="231622" y="325818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06" y="4938299"/>
              <a:ext cx="231623" cy="20520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2760" y="4309200"/>
            <a:ext cx="231775" cy="834390"/>
            <a:chOff x="742760" y="4309200"/>
            <a:chExt cx="231775" cy="834390"/>
          </a:xfrm>
        </p:grpSpPr>
        <p:sp>
          <p:nvSpPr>
            <p:cNvPr id="10" name="object 10"/>
            <p:cNvSpPr/>
            <p:nvPr/>
          </p:nvSpPr>
          <p:spPr>
            <a:xfrm>
              <a:off x="74275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22" y="115811"/>
                  </a:moveTo>
                  <a:lnTo>
                    <a:pt x="222516" y="70726"/>
                  </a:lnTo>
                  <a:lnTo>
                    <a:pt x="197700" y="33909"/>
                  </a:lnTo>
                  <a:lnTo>
                    <a:pt x="160883" y="9093"/>
                  </a:lnTo>
                  <a:lnTo>
                    <a:pt x="115811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535203"/>
                  </a:lnTo>
                  <a:lnTo>
                    <a:pt x="0" y="834288"/>
                  </a:lnTo>
                  <a:lnTo>
                    <a:pt x="231622" y="834288"/>
                  </a:lnTo>
                  <a:lnTo>
                    <a:pt x="231622" y="535203"/>
                  </a:lnTo>
                  <a:lnTo>
                    <a:pt x="231622" y="325501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60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14115" y="4518900"/>
            <a:ext cx="231775" cy="624840"/>
            <a:chOff x="1114115" y="4518900"/>
            <a:chExt cx="231775" cy="624840"/>
          </a:xfrm>
        </p:grpSpPr>
        <p:sp>
          <p:nvSpPr>
            <p:cNvPr id="13" name="object 13"/>
            <p:cNvSpPr/>
            <p:nvPr/>
          </p:nvSpPr>
          <p:spPr>
            <a:xfrm>
              <a:off x="1114107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622" y="115811"/>
                  </a:moveTo>
                  <a:lnTo>
                    <a:pt x="222516" y="70739"/>
                  </a:lnTo>
                  <a:lnTo>
                    <a:pt x="197700" y="33921"/>
                  </a:lnTo>
                  <a:lnTo>
                    <a:pt x="160896" y="9105"/>
                  </a:lnTo>
                  <a:lnTo>
                    <a:pt x="115811" y="0"/>
                  </a:lnTo>
                  <a:lnTo>
                    <a:pt x="93116" y="2247"/>
                  </a:lnTo>
                  <a:lnTo>
                    <a:pt x="51562" y="19456"/>
                  </a:lnTo>
                  <a:lnTo>
                    <a:pt x="19456" y="51562"/>
                  </a:lnTo>
                  <a:lnTo>
                    <a:pt x="2247" y="93116"/>
                  </a:lnTo>
                  <a:lnTo>
                    <a:pt x="0" y="115811"/>
                  </a:lnTo>
                  <a:lnTo>
                    <a:pt x="0" y="325513"/>
                  </a:lnTo>
                  <a:lnTo>
                    <a:pt x="0" y="624598"/>
                  </a:lnTo>
                  <a:lnTo>
                    <a:pt x="231622" y="624598"/>
                  </a:lnTo>
                  <a:lnTo>
                    <a:pt x="231622" y="325513"/>
                  </a:lnTo>
                  <a:lnTo>
                    <a:pt x="231622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4115" y="4938300"/>
              <a:ext cx="231623" cy="20520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56752" y="4099199"/>
            <a:ext cx="231775" cy="1044575"/>
            <a:chOff x="1856752" y="4099199"/>
            <a:chExt cx="231775" cy="1044575"/>
          </a:xfrm>
        </p:grpSpPr>
        <p:sp>
          <p:nvSpPr>
            <p:cNvPr id="16" name="object 16"/>
            <p:cNvSpPr/>
            <p:nvPr/>
          </p:nvSpPr>
          <p:spPr>
            <a:xfrm>
              <a:off x="185675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752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228107" y="4309200"/>
            <a:ext cx="231775" cy="834390"/>
            <a:chOff x="2228107" y="4309200"/>
            <a:chExt cx="231775" cy="834390"/>
          </a:xfrm>
        </p:grpSpPr>
        <p:sp>
          <p:nvSpPr>
            <p:cNvPr id="19" name="object 19"/>
            <p:cNvSpPr/>
            <p:nvPr/>
          </p:nvSpPr>
          <p:spPr>
            <a:xfrm>
              <a:off x="222810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10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599461" y="4518900"/>
            <a:ext cx="231775" cy="624840"/>
            <a:chOff x="2599461" y="4518900"/>
            <a:chExt cx="231775" cy="624840"/>
          </a:xfrm>
        </p:grpSpPr>
        <p:sp>
          <p:nvSpPr>
            <p:cNvPr id="22" name="object 22"/>
            <p:cNvSpPr/>
            <p:nvPr/>
          </p:nvSpPr>
          <p:spPr>
            <a:xfrm>
              <a:off x="259946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9461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2170" y="4099199"/>
            <a:ext cx="231775" cy="1044575"/>
            <a:chOff x="3342170" y="4099199"/>
            <a:chExt cx="231775" cy="1044575"/>
          </a:xfrm>
        </p:grpSpPr>
        <p:sp>
          <p:nvSpPr>
            <p:cNvPr id="25" name="object 25"/>
            <p:cNvSpPr/>
            <p:nvPr/>
          </p:nvSpPr>
          <p:spPr>
            <a:xfrm>
              <a:off x="3342170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170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13524" y="4309200"/>
            <a:ext cx="231775" cy="834390"/>
            <a:chOff x="3713524" y="4309200"/>
            <a:chExt cx="231775" cy="834390"/>
          </a:xfrm>
        </p:grpSpPr>
        <p:sp>
          <p:nvSpPr>
            <p:cNvPr id="28" name="object 28"/>
            <p:cNvSpPr/>
            <p:nvPr/>
          </p:nvSpPr>
          <p:spPr>
            <a:xfrm>
              <a:off x="3713518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524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85398" y="4309200"/>
            <a:ext cx="231775" cy="834390"/>
            <a:chOff x="1485398" y="4309200"/>
            <a:chExt cx="231775" cy="834390"/>
          </a:xfrm>
        </p:grpSpPr>
        <p:sp>
          <p:nvSpPr>
            <p:cNvPr id="31" name="object 31"/>
            <p:cNvSpPr/>
            <p:nvPr/>
          </p:nvSpPr>
          <p:spPr>
            <a:xfrm>
              <a:off x="1485392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39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084879" y="4518900"/>
            <a:ext cx="231775" cy="624840"/>
            <a:chOff x="4084879" y="4518900"/>
            <a:chExt cx="231775" cy="624840"/>
          </a:xfrm>
        </p:grpSpPr>
        <p:sp>
          <p:nvSpPr>
            <p:cNvPr id="34" name="object 34"/>
            <p:cNvSpPr/>
            <p:nvPr/>
          </p:nvSpPr>
          <p:spPr>
            <a:xfrm>
              <a:off x="4084879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091" y="2247"/>
                  </a:lnTo>
                  <a:lnTo>
                    <a:pt x="51549" y="19456"/>
                  </a:lnTo>
                  <a:lnTo>
                    <a:pt x="19443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87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970815" y="4309200"/>
            <a:ext cx="231775" cy="834390"/>
            <a:chOff x="2970815" y="4309200"/>
            <a:chExt cx="231775" cy="834390"/>
          </a:xfrm>
        </p:grpSpPr>
        <p:sp>
          <p:nvSpPr>
            <p:cNvPr id="37" name="object 37"/>
            <p:cNvSpPr/>
            <p:nvPr/>
          </p:nvSpPr>
          <p:spPr>
            <a:xfrm>
              <a:off x="297080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08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56233" y="4309200"/>
            <a:ext cx="231775" cy="834390"/>
            <a:chOff x="4456233" y="4309200"/>
            <a:chExt cx="231775" cy="834390"/>
          </a:xfrm>
        </p:grpSpPr>
        <p:sp>
          <p:nvSpPr>
            <p:cNvPr id="40" name="object 40"/>
            <p:cNvSpPr/>
            <p:nvPr/>
          </p:nvSpPr>
          <p:spPr>
            <a:xfrm>
              <a:off x="4456226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23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27588" y="4099199"/>
            <a:ext cx="231775" cy="1044575"/>
            <a:chOff x="4827588" y="4099199"/>
            <a:chExt cx="231775" cy="1044575"/>
          </a:xfrm>
        </p:grpSpPr>
        <p:sp>
          <p:nvSpPr>
            <p:cNvPr id="43" name="object 43"/>
            <p:cNvSpPr/>
            <p:nvPr/>
          </p:nvSpPr>
          <p:spPr>
            <a:xfrm>
              <a:off x="4827587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7588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5198943" y="4309200"/>
            <a:ext cx="231775" cy="834390"/>
            <a:chOff x="5198943" y="4309200"/>
            <a:chExt cx="231775" cy="834390"/>
          </a:xfrm>
        </p:grpSpPr>
        <p:sp>
          <p:nvSpPr>
            <p:cNvPr id="46" name="object 46"/>
            <p:cNvSpPr/>
            <p:nvPr/>
          </p:nvSpPr>
          <p:spPr>
            <a:xfrm>
              <a:off x="5198935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8943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5570297" y="4518900"/>
            <a:ext cx="231775" cy="624840"/>
            <a:chOff x="5570297" y="4518900"/>
            <a:chExt cx="231775" cy="624840"/>
          </a:xfrm>
        </p:grpSpPr>
        <p:sp>
          <p:nvSpPr>
            <p:cNvPr id="49" name="object 49"/>
            <p:cNvSpPr/>
            <p:nvPr/>
          </p:nvSpPr>
          <p:spPr>
            <a:xfrm>
              <a:off x="5570296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0297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5941652" y="4309200"/>
            <a:ext cx="231775" cy="834390"/>
            <a:chOff x="5941652" y="4309200"/>
            <a:chExt cx="231775" cy="834390"/>
          </a:xfrm>
        </p:grpSpPr>
        <p:sp>
          <p:nvSpPr>
            <p:cNvPr id="52" name="object 52"/>
            <p:cNvSpPr/>
            <p:nvPr/>
          </p:nvSpPr>
          <p:spPr>
            <a:xfrm>
              <a:off x="5941644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49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165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6313006" y="4099199"/>
            <a:ext cx="231775" cy="1044575"/>
            <a:chOff x="6313006" y="4099199"/>
            <a:chExt cx="231775" cy="1044575"/>
          </a:xfrm>
        </p:grpSpPr>
        <p:sp>
          <p:nvSpPr>
            <p:cNvPr id="55" name="object 55"/>
            <p:cNvSpPr/>
            <p:nvPr/>
          </p:nvSpPr>
          <p:spPr>
            <a:xfrm>
              <a:off x="6313005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3006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6684360" y="4309200"/>
            <a:ext cx="231775" cy="834390"/>
            <a:chOff x="6684360" y="4309200"/>
            <a:chExt cx="231775" cy="834390"/>
          </a:xfrm>
        </p:grpSpPr>
        <p:sp>
          <p:nvSpPr>
            <p:cNvPr id="58" name="object 58"/>
            <p:cNvSpPr/>
            <p:nvPr/>
          </p:nvSpPr>
          <p:spPr>
            <a:xfrm>
              <a:off x="6684353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4360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7055715" y="4518900"/>
            <a:ext cx="231775" cy="624840"/>
            <a:chOff x="7055715" y="4518900"/>
            <a:chExt cx="231775" cy="624840"/>
          </a:xfrm>
        </p:grpSpPr>
        <p:sp>
          <p:nvSpPr>
            <p:cNvPr id="61" name="object 61"/>
            <p:cNvSpPr/>
            <p:nvPr/>
          </p:nvSpPr>
          <p:spPr>
            <a:xfrm>
              <a:off x="7055714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5715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7798423" y="4099199"/>
            <a:ext cx="231775" cy="1044575"/>
            <a:chOff x="7798423" y="4099199"/>
            <a:chExt cx="231775" cy="1044575"/>
          </a:xfrm>
        </p:grpSpPr>
        <p:sp>
          <p:nvSpPr>
            <p:cNvPr id="64" name="object 64"/>
            <p:cNvSpPr/>
            <p:nvPr/>
          </p:nvSpPr>
          <p:spPr>
            <a:xfrm>
              <a:off x="7798422" y="4099204"/>
              <a:ext cx="231775" cy="1044575"/>
            </a:xfrm>
            <a:custGeom>
              <a:avLst/>
              <a:gdLst/>
              <a:ahLst/>
              <a:cxnLst/>
              <a:rect l="l" t="t" r="r" b="b"/>
              <a:pathLst>
                <a:path w="231775" h="1044575">
                  <a:moveTo>
                    <a:pt x="231597" y="115798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798"/>
                  </a:lnTo>
                  <a:lnTo>
                    <a:pt x="0" y="325805"/>
                  </a:lnTo>
                  <a:lnTo>
                    <a:pt x="0" y="535508"/>
                  </a:lnTo>
                  <a:lnTo>
                    <a:pt x="0" y="745197"/>
                  </a:lnTo>
                  <a:lnTo>
                    <a:pt x="0" y="1044295"/>
                  </a:lnTo>
                  <a:lnTo>
                    <a:pt x="231597" y="1044295"/>
                  </a:lnTo>
                  <a:lnTo>
                    <a:pt x="231597" y="745197"/>
                  </a:lnTo>
                  <a:lnTo>
                    <a:pt x="231597" y="535508"/>
                  </a:lnTo>
                  <a:lnTo>
                    <a:pt x="231597" y="325805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8423" y="4938299"/>
              <a:ext cx="231601" cy="205201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8169778" y="4309200"/>
            <a:ext cx="231775" cy="834390"/>
            <a:chOff x="8169778" y="4309200"/>
            <a:chExt cx="231775" cy="834390"/>
          </a:xfrm>
        </p:grpSpPr>
        <p:sp>
          <p:nvSpPr>
            <p:cNvPr id="67" name="object 67"/>
            <p:cNvSpPr/>
            <p:nvPr/>
          </p:nvSpPr>
          <p:spPr>
            <a:xfrm>
              <a:off x="8169770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9778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427069" y="4309200"/>
            <a:ext cx="231775" cy="834390"/>
            <a:chOff x="7427069" y="4309200"/>
            <a:chExt cx="231775" cy="834390"/>
          </a:xfrm>
        </p:grpSpPr>
        <p:sp>
          <p:nvSpPr>
            <p:cNvPr id="70" name="object 70"/>
            <p:cNvSpPr/>
            <p:nvPr/>
          </p:nvSpPr>
          <p:spPr>
            <a:xfrm>
              <a:off x="7427061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597" y="115798"/>
                  </a:move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597" y="834288"/>
                  </a:ln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7069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8541132" y="4518900"/>
            <a:ext cx="231775" cy="624840"/>
            <a:chOff x="8541132" y="4518900"/>
            <a:chExt cx="231775" cy="624840"/>
          </a:xfrm>
        </p:grpSpPr>
        <p:sp>
          <p:nvSpPr>
            <p:cNvPr id="73" name="object 73"/>
            <p:cNvSpPr/>
            <p:nvPr/>
          </p:nvSpPr>
          <p:spPr>
            <a:xfrm>
              <a:off x="8541131" y="4518901"/>
              <a:ext cx="231775" cy="624840"/>
            </a:xfrm>
            <a:custGeom>
              <a:avLst/>
              <a:gdLst/>
              <a:ahLst/>
              <a:cxnLst/>
              <a:rect l="l" t="t" r="r" b="b"/>
              <a:pathLst>
                <a:path w="231775" h="624839">
                  <a:moveTo>
                    <a:pt x="231597" y="115811"/>
                  </a:moveTo>
                  <a:lnTo>
                    <a:pt x="222491" y="70726"/>
                  </a:lnTo>
                  <a:lnTo>
                    <a:pt x="197675" y="33921"/>
                  </a:lnTo>
                  <a:lnTo>
                    <a:pt x="160870" y="9105"/>
                  </a:lnTo>
                  <a:lnTo>
                    <a:pt x="115798" y="0"/>
                  </a:lnTo>
                  <a:lnTo>
                    <a:pt x="93103" y="2247"/>
                  </a:lnTo>
                  <a:lnTo>
                    <a:pt x="51549" y="19456"/>
                  </a:lnTo>
                  <a:lnTo>
                    <a:pt x="19456" y="51562"/>
                  </a:lnTo>
                  <a:lnTo>
                    <a:pt x="2235" y="93103"/>
                  </a:lnTo>
                  <a:lnTo>
                    <a:pt x="0" y="115811"/>
                  </a:lnTo>
                  <a:lnTo>
                    <a:pt x="0" y="325501"/>
                  </a:lnTo>
                  <a:lnTo>
                    <a:pt x="0" y="624598"/>
                  </a:lnTo>
                  <a:lnTo>
                    <a:pt x="231597" y="624598"/>
                  </a:lnTo>
                  <a:lnTo>
                    <a:pt x="231597" y="325501"/>
                  </a:lnTo>
                  <a:lnTo>
                    <a:pt x="231597" y="11581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1132" y="4938300"/>
              <a:ext cx="231601" cy="205201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8912487" y="4309200"/>
            <a:ext cx="231775" cy="834390"/>
            <a:chOff x="8912487" y="4309200"/>
            <a:chExt cx="231775" cy="834390"/>
          </a:xfrm>
        </p:grpSpPr>
        <p:sp>
          <p:nvSpPr>
            <p:cNvPr id="76" name="object 76"/>
            <p:cNvSpPr/>
            <p:nvPr/>
          </p:nvSpPr>
          <p:spPr>
            <a:xfrm>
              <a:off x="8912479" y="4309211"/>
              <a:ext cx="231775" cy="834390"/>
            </a:xfrm>
            <a:custGeom>
              <a:avLst/>
              <a:gdLst/>
              <a:ahLst/>
              <a:cxnLst/>
              <a:rect l="l" t="t" r="r" b="b"/>
              <a:pathLst>
                <a:path w="231775" h="834389">
                  <a:moveTo>
                    <a:pt x="231609" y="834288"/>
                  </a:moveTo>
                  <a:lnTo>
                    <a:pt x="231597" y="535190"/>
                  </a:lnTo>
                  <a:lnTo>
                    <a:pt x="231597" y="325501"/>
                  </a:lnTo>
                  <a:lnTo>
                    <a:pt x="231597" y="115798"/>
                  </a:lnTo>
                  <a:lnTo>
                    <a:pt x="222504" y="70726"/>
                  </a:lnTo>
                  <a:lnTo>
                    <a:pt x="197688" y="33909"/>
                  </a:lnTo>
                  <a:lnTo>
                    <a:pt x="160870" y="9093"/>
                  </a:lnTo>
                  <a:lnTo>
                    <a:pt x="115798" y="0"/>
                  </a:lnTo>
                  <a:lnTo>
                    <a:pt x="93103" y="2235"/>
                  </a:lnTo>
                  <a:lnTo>
                    <a:pt x="51562" y="19456"/>
                  </a:lnTo>
                  <a:lnTo>
                    <a:pt x="19456" y="51549"/>
                  </a:lnTo>
                  <a:lnTo>
                    <a:pt x="2247" y="93103"/>
                  </a:lnTo>
                  <a:lnTo>
                    <a:pt x="0" y="115798"/>
                  </a:lnTo>
                  <a:lnTo>
                    <a:pt x="0" y="325501"/>
                  </a:lnTo>
                  <a:lnTo>
                    <a:pt x="0" y="535190"/>
                  </a:lnTo>
                  <a:lnTo>
                    <a:pt x="0" y="834288"/>
                  </a:lnTo>
                  <a:lnTo>
                    <a:pt x="231609" y="834288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2487" y="4938300"/>
              <a:ext cx="231601" cy="205201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1088439" y="1570623"/>
            <a:ext cx="6967855" cy="14960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7000" u="none" dirty="0"/>
              <a:t>10</a:t>
            </a:r>
            <a:r>
              <a:rPr sz="7000" u="none" spc="-340" dirty="0"/>
              <a:t> </a:t>
            </a:r>
            <a:r>
              <a:rPr sz="7000" u="none" spc="110" dirty="0"/>
              <a:t>Minute</a:t>
            </a:r>
            <a:r>
              <a:rPr sz="7000" u="none" spc="-340" dirty="0"/>
              <a:t> </a:t>
            </a:r>
            <a:r>
              <a:rPr sz="7000" u="none" spc="145" dirty="0"/>
              <a:t>Break</a:t>
            </a:r>
            <a:endParaRPr sz="7000"/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800" b="0" u="none" spc="40" dirty="0">
                <a:latin typeface="Trebuchet MS"/>
                <a:cs typeface="Trebuchet MS"/>
              </a:rPr>
              <a:t>(7:30pm)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75264" y="657376"/>
            <a:ext cx="63934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Query</a:t>
            </a:r>
            <a:r>
              <a:rPr spc="9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Clause</a:t>
            </a:r>
            <a:r>
              <a:rPr spc="95" dirty="0">
                <a:highlight>
                  <a:srgbClr val="FFFF00"/>
                </a:highlight>
              </a:rPr>
              <a:t> </a:t>
            </a:r>
            <a:r>
              <a:rPr spc="55" dirty="0">
                <a:highlight>
                  <a:srgbClr val="FFFF00"/>
                </a:highlight>
              </a:rPr>
              <a:t>Evaluation</a:t>
            </a:r>
            <a:r>
              <a:rPr spc="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4387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queries</a:t>
            </a:r>
            <a:r>
              <a:rPr sz="20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run</a:t>
            </a:r>
            <a:r>
              <a:rPr sz="20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speciﬁc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order: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75" y="2525071"/>
            <a:ext cx="7269450" cy="200631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00" dirty="0">
                <a:solidFill>
                  <a:srgbClr val="424242"/>
                </a:solidFill>
              </a:rPr>
              <a:t>Data</a:t>
            </a:r>
            <a:r>
              <a:rPr sz="2800" u="none" spc="-10" dirty="0">
                <a:solidFill>
                  <a:srgbClr val="424242"/>
                </a:solidFill>
              </a:rPr>
              <a:t> </a:t>
            </a:r>
            <a:r>
              <a:rPr sz="2800" u="none" spc="60" dirty="0">
                <a:solidFill>
                  <a:srgbClr val="424242"/>
                </a:solidFill>
              </a:rPr>
              <a:t>Model</a:t>
            </a:r>
            <a:r>
              <a:rPr sz="2800" u="none" spc="-10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for</a:t>
            </a:r>
            <a:r>
              <a:rPr sz="2800" u="none" spc="-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next</a:t>
            </a:r>
            <a:r>
              <a:rPr sz="2800" u="none" spc="-10" dirty="0">
                <a:solidFill>
                  <a:srgbClr val="424242"/>
                </a:solidFill>
              </a:rPr>
              <a:t> examples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373623" y="4825020"/>
            <a:ext cx="169798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*Made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65" dirty="0">
                <a:latin typeface="Arial"/>
                <a:cs typeface="Arial"/>
              </a:rPr>
              <a:t>with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Lucidchart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237" y="943675"/>
            <a:ext cx="4821674" cy="350427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05" dirty="0">
                <a:solidFill>
                  <a:srgbClr val="424242"/>
                </a:solidFill>
              </a:rPr>
              <a:t>IN</a:t>
            </a:r>
            <a:r>
              <a:rPr sz="2800" u="none" spc="-75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(ﬁltering)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4302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Filter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only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speciﬁed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424242"/>
                </a:solidFill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3799" y="4443524"/>
            <a:ext cx="7030720" cy="42735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View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only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markets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venue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York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or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Jersey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NOT</a:t>
            </a:r>
            <a:r>
              <a:rPr spc="-10" dirty="0"/>
              <a:t> </a:t>
            </a:r>
            <a:r>
              <a:rPr spc="105" dirty="0"/>
              <a:t>IN</a:t>
            </a:r>
            <a:r>
              <a:rPr spc="-10" dirty="0"/>
              <a:t> (ﬁltering)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4187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Filter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for values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not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 in a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speciﬁed </a:t>
            </a:r>
            <a:r>
              <a:rPr sz="2000" spc="40" dirty="0">
                <a:solidFill>
                  <a:srgbClr val="424242"/>
                </a:solidFill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LIKE</a:t>
            </a:r>
            <a:r>
              <a:rPr spc="-15" dirty="0"/>
              <a:t> </a:t>
            </a:r>
            <a:r>
              <a:rPr dirty="0"/>
              <a:t>(wildcard</a:t>
            </a:r>
            <a:r>
              <a:rPr spc="-15" dirty="0"/>
              <a:t> </a:t>
            </a:r>
            <a:r>
              <a:rPr spc="-10" dirty="0"/>
              <a:t>ﬁltering)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5121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Filter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containing</a:t>
            </a: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certain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characters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000" y="1561662"/>
            <a:ext cx="4499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Practice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/>
                <a:cs typeface="Trebuchet MS"/>
              </a:rPr>
              <a:t>4: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</a:t>
            </a:r>
            <a:r>
              <a:rPr spc="-165" dirty="0"/>
              <a:t> </a:t>
            </a:r>
            <a:r>
              <a:rPr spc="-65" dirty="0"/>
              <a:t>all</a:t>
            </a:r>
            <a:r>
              <a:rPr spc="-90" dirty="0"/>
              <a:t> </a:t>
            </a:r>
            <a:r>
              <a:rPr spc="-20" dirty="0"/>
              <a:t>distinct</a:t>
            </a:r>
            <a:r>
              <a:rPr spc="-95" dirty="0"/>
              <a:t> </a:t>
            </a:r>
            <a:r>
              <a:rPr spc="-10" dirty="0">
                <a:latin typeface="Courier New"/>
                <a:cs typeface="Courier New"/>
              </a:rPr>
              <a:t>author</a:t>
            </a:r>
            <a:r>
              <a:rPr spc="-930" dirty="0">
                <a:latin typeface="Courier New"/>
                <a:cs typeface="Courier New"/>
              </a:rPr>
              <a:t> </a:t>
            </a:r>
            <a:r>
              <a:rPr spc="85" dirty="0"/>
              <a:t>names</a:t>
            </a:r>
            <a:r>
              <a:rPr spc="-95" dirty="0"/>
              <a:t> </a:t>
            </a:r>
            <a:r>
              <a:rPr dirty="0"/>
              <a:t>that</a:t>
            </a:r>
            <a:r>
              <a:rPr spc="-90" dirty="0"/>
              <a:t> </a:t>
            </a:r>
            <a:r>
              <a:rPr spc="-10" dirty="0"/>
              <a:t>contain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word</a:t>
            </a:r>
            <a:r>
              <a:rPr spc="-40" dirty="0"/>
              <a:t> </a:t>
            </a:r>
            <a:r>
              <a:rPr spc="-10" dirty="0"/>
              <a:t>queen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LENGTH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2814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Find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length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424242"/>
                </a:solidFill>
                <a:latin typeface="Arial"/>
                <a:cs typeface="Arial"/>
              </a:rPr>
              <a:t>ﬁeld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000" y="1790262"/>
            <a:ext cx="449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Practice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/>
                <a:cs typeface="Trebuchet MS"/>
              </a:rPr>
              <a:t>5: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000" y="2802959"/>
            <a:ext cx="8024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urier New"/>
                <a:cs typeface="Courier New"/>
              </a:rPr>
              <a:t>title</a:t>
            </a:r>
            <a:r>
              <a:rPr sz="3000" spc="-9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length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title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70" dirty="0">
                <a:solidFill>
                  <a:srgbClr val="424242"/>
                </a:solidFill>
              </a:rPr>
              <a:t>Reading,</a:t>
            </a:r>
            <a:r>
              <a:rPr sz="2800" u="none" spc="-35" dirty="0">
                <a:solidFill>
                  <a:srgbClr val="424242"/>
                </a:solidFill>
              </a:rPr>
              <a:t> </a:t>
            </a:r>
            <a:r>
              <a:rPr sz="2800" u="none" spc="114" dirty="0">
                <a:solidFill>
                  <a:srgbClr val="424242"/>
                </a:solidFill>
              </a:rPr>
              <a:t>BIG</a:t>
            </a:r>
            <a:r>
              <a:rPr sz="2800" u="none" spc="-30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Chapter</a:t>
            </a:r>
            <a:r>
              <a:rPr sz="2800" u="none" spc="-30" dirty="0">
                <a:solidFill>
                  <a:srgbClr val="424242"/>
                </a:solidFill>
              </a:rPr>
              <a:t> </a:t>
            </a:r>
            <a:r>
              <a:rPr sz="2800" u="none" spc="110" dirty="0">
                <a:solidFill>
                  <a:srgbClr val="424242"/>
                </a:solidFill>
              </a:rPr>
              <a:t>8</a:t>
            </a:r>
            <a:r>
              <a:rPr sz="2800" u="none" spc="-30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all</a:t>
            </a:r>
            <a:r>
              <a:rPr sz="2800" u="none" spc="-30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topics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52068" y="1489290"/>
            <a:ext cx="5511165" cy="288290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4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Introduction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Modeling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Three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levels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Modeling</a:t>
            </a:r>
            <a:r>
              <a:rPr sz="2000" spc="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424242"/>
                </a:solidFill>
                <a:latin typeface="Arial"/>
                <a:cs typeface="Arial"/>
              </a:rPr>
              <a:t>workﬂow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2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2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modeling</a:t>
            </a:r>
            <a:r>
              <a:rPr sz="2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140" dirty="0">
                <a:solidFill>
                  <a:srgbClr val="424242"/>
                </a:solidFill>
                <a:latin typeface="Arial"/>
                <a:cs typeface="Arial"/>
              </a:rPr>
              <a:t>ER</a:t>
            </a:r>
            <a:r>
              <a:rPr sz="2000" spc="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Modeling</a:t>
            </a:r>
            <a:r>
              <a:rPr sz="2000" spc="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Overview</a:t>
            </a:r>
            <a:r>
              <a:rPr sz="2000" spc="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(Referential</a:t>
            </a:r>
            <a:r>
              <a:rPr sz="2000" spc="1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Integrity)</a:t>
            </a:r>
            <a:endParaRPr sz="200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Normalization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000" y="1790262"/>
            <a:ext cx="449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Practice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/>
                <a:cs typeface="Trebuchet MS"/>
              </a:rPr>
              <a:t>5: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000" y="2802959"/>
            <a:ext cx="6631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author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length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33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3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15?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6825" y="657376"/>
            <a:ext cx="272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424242"/>
                </a:solidFill>
                <a:latin typeface="Trebuchet MS"/>
                <a:cs typeface="Trebuchet MS"/>
              </a:rPr>
              <a:t>Calculated</a:t>
            </a:r>
            <a:r>
              <a:rPr sz="2800" b="1" spc="2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424242"/>
                </a:solidFill>
                <a:latin typeface="Trebuchet MS"/>
                <a:cs typeface="Trebuchet MS"/>
              </a:rPr>
              <a:t>Field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5038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20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based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calculation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3799" y="2571750"/>
            <a:ext cx="7030720" cy="1741805"/>
          </a:xfrm>
          <a:custGeom>
            <a:avLst/>
            <a:gdLst/>
            <a:ahLst/>
            <a:cxnLst/>
            <a:rect l="l" t="t" r="r" b="b"/>
            <a:pathLst>
              <a:path w="7030720" h="1741804">
                <a:moveTo>
                  <a:pt x="0" y="0"/>
                </a:moveTo>
                <a:lnTo>
                  <a:pt x="7030499" y="0"/>
                </a:lnTo>
                <a:lnTo>
                  <a:pt x="7030499" y="1741499"/>
                </a:lnTo>
                <a:lnTo>
                  <a:pt x="0" y="1741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Summary</a:t>
            </a:r>
            <a:r>
              <a:rPr spc="-5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1817" y="1349944"/>
            <a:ext cx="4845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SUM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get the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sum of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 table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DFD91-25D7-B0D5-4670-CDCE79C5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44" y="1976726"/>
            <a:ext cx="5460510" cy="297326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40" dirty="0">
                <a:solidFill>
                  <a:srgbClr val="424242"/>
                </a:solidFill>
              </a:rPr>
              <a:t>GROUP</a:t>
            </a:r>
            <a:r>
              <a:rPr sz="2800" u="none" spc="-65" dirty="0">
                <a:solidFill>
                  <a:srgbClr val="424242"/>
                </a:solidFill>
              </a:rPr>
              <a:t> </a:t>
            </a:r>
            <a:r>
              <a:rPr sz="2800" u="none" spc="85" dirty="0">
                <a:solidFill>
                  <a:srgbClr val="424242"/>
                </a:solidFill>
              </a:rPr>
              <a:t>BY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4584" y="1200150"/>
            <a:ext cx="6096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If you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24242"/>
                </a:solidFill>
                <a:latin typeface="Arial"/>
                <a:cs typeface="Arial"/>
              </a:rPr>
              <a:t>want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group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 summary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function by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speciﬁc column(s)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825" y="2038350"/>
            <a:ext cx="433817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90" dirty="0">
                <a:solidFill>
                  <a:srgbClr val="424242"/>
                </a:solidFill>
                <a:latin typeface="Arial"/>
                <a:cs typeface="Arial"/>
              </a:rPr>
              <a:t>How</a:t>
            </a:r>
            <a:r>
              <a:rPr sz="19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could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9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change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this</a:t>
            </a:r>
            <a:r>
              <a:rPr sz="19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query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9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9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highest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averages?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0BFA4D-5DA4-16D4-A4BF-AF422F61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695707"/>
            <a:ext cx="4338175" cy="340638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HAVING</a:t>
            </a:r>
            <a:r>
              <a:rPr spc="-50" dirty="0"/>
              <a:t> </a:t>
            </a:r>
            <a:r>
              <a:rPr spc="120" dirty="0"/>
              <a:t>(WHERE</a:t>
            </a:r>
            <a:r>
              <a:rPr spc="-5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140" dirty="0"/>
              <a:t>GROUP</a:t>
            </a:r>
            <a:r>
              <a:rPr spc="-45" dirty="0"/>
              <a:t> </a:t>
            </a:r>
            <a:r>
              <a:rPr spc="-10" dirty="0"/>
              <a:t>BY’s)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264" y="1276350"/>
            <a:ext cx="6561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HAVING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apply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ﬁltered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GROUPED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BY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rows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AEFB7-F5FD-435F-D4A7-14505678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7350"/>
            <a:ext cx="4330790" cy="331131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B6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2275" y="753353"/>
            <a:ext cx="34766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Practice</a:t>
            </a:r>
            <a:r>
              <a:rPr sz="2300" spc="114" dirty="0"/>
              <a:t> </a:t>
            </a:r>
            <a:r>
              <a:rPr sz="2300" dirty="0"/>
              <a:t>Question</a:t>
            </a:r>
            <a:r>
              <a:rPr sz="2300" spc="114" dirty="0"/>
              <a:t> </a:t>
            </a:r>
            <a:r>
              <a:rPr sz="2300" dirty="0"/>
              <a:t>Set</a:t>
            </a:r>
            <a:r>
              <a:rPr sz="2300" spc="114" dirty="0"/>
              <a:t> </a:t>
            </a:r>
            <a:r>
              <a:rPr sz="2300" spc="25" dirty="0"/>
              <a:t>#2</a:t>
            </a:r>
            <a:endParaRPr sz="2300"/>
          </a:p>
        </p:txBody>
      </p:sp>
      <p:sp>
        <p:nvSpPr>
          <p:cNvPr id="11" name="object 11"/>
          <p:cNvSpPr txBox="1"/>
          <p:nvPr/>
        </p:nvSpPr>
        <p:spPr>
          <a:xfrm>
            <a:off x="522275" y="1458203"/>
            <a:ext cx="8237220" cy="291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 keywords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3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COUNT,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DISTINCT,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rebuchet MS"/>
                <a:cs typeface="Trebuchet MS"/>
              </a:rPr>
              <a:t>LIMIT,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4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23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-25" dirty="0">
                <a:solidFill>
                  <a:srgbClr val="FFFFFF"/>
                </a:solidFill>
                <a:latin typeface="Trebuchet MS"/>
                <a:cs typeface="Trebuchet MS"/>
              </a:rPr>
              <a:t>BY,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b="1" spc="135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300" b="1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3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following: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rebuchet MS"/>
              <a:cs typeface="Trebuchet MS"/>
            </a:endParaRPr>
          </a:p>
          <a:p>
            <a:pPr marL="469900" indent="-40068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 distinct</a:t>
            </a:r>
            <a:r>
              <a:rPr sz="19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titles</a:t>
            </a:r>
            <a:r>
              <a:rPr sz="1900" spc="-5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stories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table?</a:t>
            </a:r>
            <a:endParaRPr sz="1900">
              <a:latin typeface="Trebuchet MS"/>
              <a:cs typeface="Trebuchet MS"/>
            </a:endParaRPr>
          </a:p>
          <a:p>
            <a:pPr marL="469900" indent="-431800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spc="11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author</a:t>
            </a:r>
            <a:r>
              <a:rPr sz="1900" spc="-5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19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descendants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1900">
              <a:latin typeface="Trebuchet MS"/>
              <a:cs typeface="Trebuchet MS"/>
            </a:endParaRPr>
          </a:p>
          <a:p>
            <a:pPr marL="469900" indent="-432434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titles</a:t>
            </a:r>
            <a:r>
              <a:rPr sz="1900" spc="-5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contain the</a:t>
            </a:r>
            <a:r>
              <a:rPr sz="19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word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“bigquery”?</a:t>
            </a:r>
            <a:endParaRPr sz="1900">
              <a:latin typeface="Trebuchet MS"/>
              <a:cs typeface="Trebuchet MS"/>
            </a:endParaRPr>
          </a:p>
          <a:p>
            <a:pPr marL="469900" marR="5080" indent="-434340">
              <a:lnSpc>
                <a:spcPts val="2250"/>
              </a:lnSpc>
              <a:spcBef>
                <a:spcPts val="11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authors</a:t>
            </a:r>
            <a:r>
              <a:rPr sz="19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urier New"/>
                <a:cs typeface="Courier New"/>
              </a:rPr>
              <a:t>score</a:t>
            </a:r>
            <a:r>
              <a:rPr sz="1900" spc="-5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225" dirty="0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9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FFFFFF"/>
                </a:solidFill>
                <a:latin typeface="Trebuchet MS"/>
                <a:cs typeface="Trebuchet MS"/>
              </a:rPr>
              <a:t>least</a:t>
            </a:r>
            <a:r>
              <a:rPr sz="19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Trebuchet MS"/>
                <a:cs typeface="Trebuchet MS"/>
              </a:rPr>
              <a:t>15 </a:t>
            </a:r>
            <a:r>
              <a:rPr sz="1900" spc="-10" dirty="0">
                <a:solidFill>
                  <a:srgbClr val="FFFFFF"/>
                </a:solidFill>
                <a:latin typeface="Trebuchet MS"/>
                <a:cs typeface="Trebuchet MS"/>
              </a:rPr>
              <a:t>stories?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00" dirty="0">
                <a:solidFill>
                  <a:srgbClr val="424242"/>
                </a:solidFill>
              </a:rPr>
              <a:t>Data</a:t>
            </a:r>
            <a:r>
              <a:rPr sz="2800" u="none" spc="15" dirty="0">
                <a:solidFill>
                  <a:srgbClr val="424242"/>
                </a:solidFill>
              </a:rPr>
              <a:t> </a:t>
            </a:r>
            <a:r>
              <a:rPr sz="2800" u="none" spc="60" dirty="0">
                <a:solidFill>
                  <a:srgbClr val="424242"/>
                </a:solidFill>
              </a:rPr>
              <a:t>Model</a:t>
            </a:r>
            <a:r>
              <a:rPr sz="2800" u="none" spc="1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for</a:t>
            </a:r>
            <a:r>
              <a:rPr sz="2800" u="none" spc="20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today’s</a:t>
            </a:r>
            <a:r>
              <a:rPr sz="2800" u="none" spc="15" dirty="0">
                <a:solidFill>
                  <a:srgbClr val="424242"/>
                </a:solidFill>
              </a:rPr>
              <a:t> </a:t>
            </a:r>
            <a:r>
              <a:rPr sz="2800" u="none" spc="50" dirty="0">
                <a:solidFill>
                  <a:srgbClr val="424242"/>
                </a:solidFill>
              </a:rPr>
              <a:t>class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373623" y="4825020"/>
            <a:ext cx="169798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*Made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65" dirty="0">
                <a:latin typeface="Arial"/>
                <a:cs typeface="Arial"/>
              </a:rPr>
              <a:t>with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Lucidchart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8650" y="982774"/>
            <a:ext cx="5626699" cy="401462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30" dirty="0">
                <a:solidFill>
                  <a:srgbClr val="424242"/>
                </a:solidFill>
              </a:rPr>
              <a:t>What</a:t>
            </a:r>
            <a:r>
              <a:rPr sz="2800" u="none" spc="-50" dirty="0">
                <a:solidFill>
                  <a:srgbClr val="424242"/>
                </a:solidFill>
              </a:rPr>
              <a:t> </a:t>
            </a:r>
            <a:r>
              <a:rPr sz="2800" u="none" spc="50" dirty="0">
                <a:solidFill>
                  <a:srgbClr val="424242"/>
                </a:solidFill>
              </a:rPr>
              <a:t>is</a:t>
            </a:r>
            <a:r>
              <a:rPr sz="2800" u="none" spc="-45" dirty="0">
                <a:solidFill>
                  <a:srgbClr val="424242"/>
                </a:solidFill>
              </a:rPr>
              <a:t> </a:t>
            </a:r>
            <a:r>
              <a:rPr sz="2800" u="none" spc="100" dirty="0">
                <a:solidFill>
                  <a:srgbClr val="424242"/>
                </a:solidFill>
              </a:rPr>
              <a:t>a</a:t>
            </a:r>
            <a:r>
              <a:rPr sz="2800" u="none" spc="-4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JOIN</a:t>
            </a:r>
            <a:r>
              <a:rPr sz="2800" u="none" spc="-4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in</a:t>
            </a:r>
            <a:r>
              <a:rPr sz="2800" u="none" spc="-45" dirty="0">
                <a:solidFill>
                  <a:srgbClr val="424242"/>
                </a:solidFill>
              </a:rPr>
              <a:t> </a:t>
            </a:r>
            <a:r>
              <a:rPr sz="2800" u="none" spc="85" dirty="0">
                <a:solidFill>
                  <a:srgbClr val="424242"/>
                </a:solidFill>
              </a:rPr>
              <a:t>SQL?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675" y="1551673"/>
            <a:ext cx="7683500" cy="11722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5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9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use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24242"/>
                </a:solidFill>
                <a:latin typeface="Arial"/>
                <a:cs typeface="Arial"/>
              </a:rPr>
              <a:t>JOIN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query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columns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424242"/>
                </a:solidFill>
                <a:latin typeface="Arial"/>
                <a:cs typeface="Arial"/>
              </a:rPr>
              <a:t>multiple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tables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424242"/>
                </a:solidFill>
                <a:latin typeface="Arial"/>
                <a:cs typeface="Arial"/>
              </a:rPr>
              <a:t>SQL.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30" dirty="0">
                <a:solidFill>
                  <a:srgbClr val="424242"/>
                </a:solidFill>
                <a:latin typeface="Arial"/>
                <a:cs typeface="Arial"/>
              </a:rPr>
              <a:t>We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specify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424242"/>
                </a:solidFill>
                <a:latin typeface="Arial"/>
                <a:cs typeface="Arial"/>
              </a:rPr>
              <a:t>how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link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24242"/>
                </a:solidFill>
                <a:latin typeface="Arial"/>
                <a:cs typeface="Arial"/>
              </a:rPr>
              <a:t>JOIN.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example,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wanted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information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about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college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mascots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mbb_teams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table,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424242"/>
                </a:solidFill>
                <a:latin typeface="Arial"/>
                <a:cs typeface="Arial"/>
              </a:rPr>
              <a:t>we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could </a:t>
            </a:r>
            <a:r>
              <a:rPr sz="1900" spc="-100" dirty="0">
                <a:solidFill>
                  <a:srgbClr val="424242"/>
                </a:solidFill>
                <a:latin typeface="Arial"/>
                <a:cs typeface="Arial"/>
              </a:rPr>
              <a:t>JOIN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these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tables</a:t>
            </a:r>
            <a:r>
              <a:rPr sz="19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college</a:t>
            </a:r>
            <a:r>
              <a:rPr sz="19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name.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786" y="3156175"/>
            <a:ext cx="2659926" cy="1828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4712" y="3079975"/>
            <a:ext cx="2666999" cy="190499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Types</a:t>
            </a:r>
            <a:r>
              <a:rPr sz="2800" u="none" spc="-45" dirty="0">
                <a:solidFill>
                  <a:srgbClr val="424242"/>
                </a:solidFill>
              </a:rPr>
              <a:t> </a:t>
            </a:r>
            <a:r>
              <a:rPr sz="2800" u="none" spc="65" dirty="0">
                <a:solidFill>
                  <a:srgbClr val="424242"/>
                </a:solidFill>
              </a:rPr>
              <a:t>of</a:t>
            </a:r>
            <a:r>
              <a:rPr sz="2800" u="none" spc="-45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Joins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65433" y="1531708"/>
            <a:ext cx="7613650" cy="8636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1120"/>
              </a:spcBef>
              <a:buChar char="●"/>
              <a:tabLst>
                <a:tab pos="386715" algn="l"/>
                <a:tab pos="387350" algn="l"/>
              </a:tabLst>
            </a:pP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Inner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24242"/>
                </a:solidFill>
                <a:latin typeface="Arial"/>
                <a:cs typeface="Arial"/>
              </a:rPr>
              <a:t>Joins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return records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 have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matching values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in both</a:t>
            </a:r>
            <a:r>
              <a:rPr sz="19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tables.</a:t>
            </a:r>
            <a:endParaRPr sz="1900">
              <a:latin typeface="Arial"/>
              <a:cs typeface="Arial"/>
            </a:endParaRPr>
          </a:p>
          <a:p>
            <a:pPr marL="386715" indent="-374650">
              <a:lnSpc>
                <a:spcPct val="100000"/>
              </a:lnSpc>
              <a:spcBef>
                <a:spcPts val="1020"/>
              </a:spcBef>
              <a:buChar char="●"/>
              <a:tabLst>
                <a:tab pos="386715" algn="l"/>
                <a:tab pos="387350" algn="l"/>
              </a:tabLst>
            </a:pP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Outer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24242"/>
                </a:solidFill>
                <a:latin typeface="Arial"/>
                <a:cs typeface="Arial"/>
              </a:rPr>
              <a:t>Joins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return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records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for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r>
              <a:rPr sz="19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424242"/>
                </a:solidFill>
                <a:latin typeface="Arial"/>
                <a:cs typeface="Arial"/>
              </a:rPr>
              <a:t>left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424242"/>
                </a:solidFill>
                <a:latin typeface="Arial"/>
                <a:cs typeface="Arial"/>
              </a:rPr>
              <a:t>right</a:t>
            </a:r>
            <a:r>
              <a:rPr sz="19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tables.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786" y="3068550"/>
            <a:ext cx="2659926" cy="1828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4712" y="2992350"/>
            <a:ext cx="2666999" cy="190499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Types</a:t>
            </a:r>
            <a:r>
              <a:rPr sz="2800" u="none" spc="-35" dirty="0">
                <a:solidFill>
                  <a:srgbClr val="424242"/>
                </a:solidFill>
              </a:rPr>
              <a:t> </a:t>
            </a:r>
            <a:r>
              <a:rPr sz="2800" u="none" spc="65" dirty="0">
                <a:solidFill>
                  <a:srgbClr val="424242"/>
                </a:solidFill>
              </a:rPr>
              <a:t>of</a:t>
            </a:r>
            <a:r>
              <a:rPr sz="2800" u="none" spc="-30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Joins</a:t>
            </a:r>
            <a:r>
              <a:rPr sz="2800" u="none" spc="-30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(continued)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79058" y="1388598"/>
            <a:ext cx="7674609" cy="1305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6715" marR="314960" indent="-374650">
              <a:lnSpc>
                <a:spcPts val="2250"/>
              </a:lnSpc>
              <a:spcBef>
                <a:spcPts val="200"/>
              </a:spcBef>
              <a:buChar char="●"/>
              <a:tabLst>
                <a:tab pos="386715" algn="l"/>
                <a:tab pos="387350" algn="l"/>
              </a:tabLst>
            </a:pP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Left</a:t>
            </a:r>
            <a:r>
              <a:rPr sz="19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24242"/>
                </a:solidFill>
                <a:latin typeface="Arial"/>
                <a:cs typeface="Arial"/>
              </a:rPr>
              <a:t>Joins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return</a:t>
            </a:r>
            <a:r>
              <a:rPr sz="19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records</a:t>
            </a:r>
            <a:r>
              <a:rPr sz="19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424242"/>
                </a:solidFill>
                <a:latin typeface="Arial"/>
                <a:cs typeface="Arial"/>
              </a:rPr>
              <a:t>left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table,</a:t>
            </a:r>
            <a:r>
              <a:rPr sz="19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matching</a:t>
            </a:r>
            <a:r>
              <a:rPr sz="19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records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900" spc="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424242"/>
                </a:solidFill>
                <a:latin typeface="Arial"/>
                <a:cs typeface="Arial"/>
              </a:rPr>
              <a:t>right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table.</a:t>
            </a:r>
            <a:endParaRPr sz="1900">
              <a:latin typeface="Arial"/>
              <a:cs typeface="Arial"/>
            </a:endParaRPr>
          </a:p>
          <a:p>
            <a:pPr marL="386715" marR="5080" indent="-374650">
              <a:lnSpc>
                <a:spcPts val="2250"/>
              </a:lnSpc>
              <a:spcBef>
                <a:spcPts val="1050"/>
              </a:spcBef>
              <a:buChar char="●"/>
              <a:tabLst>
                <a:tab pos="386715" algn="l"/>
                <a:tab pos="387350" algn="l"/>
              </a:tabLst>
            </a:pP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Right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70" dirty="0">
                <a:solidFill>
                  <a:srgbClr val="424242"/>
                </a:solidFill>
                <a:latin typeface="Arial"/>
                <a:cs typeface="Arial"/>
              </a:rPr>
              <a:t>Joins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return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r>
              <a:rPr sz="19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records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424242"/>
                </a:solidFill>
                <a:latin typeface="Arial"/>
                <a:cs typeface="Arial"/>
              </a:rPr>
              <a:t>right</a:t>
            </a:r>
            <a:r>
              <a:rPr sz="19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table,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matching</a:t>
            </a:r>
            <a:r>
              <a:rPr sz="19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records </a:t>
            </a:r>
            <a:r>
              <a:rPr sz="19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900" spc="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424242"/>
                </a:solidFill>
                <a:latin typeface="Arial"/>
                <a:cs typeface="Arial"/>
              </a:rPr>
              <a:t>left</a:t>
            </a:r>
            <a:r>
              <a:rPr sz="19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Arial"/>
                <a:cs typeface="Arial"/>
              </a:rPr>
              <a:t>table.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800" y="3025687"/>
            <a:ext cx="2666999" cy="1904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0875" y="3054275"/>
            <a:ext cx="2714624" cy="1847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70" dirty="0">
                <a:solidFill>
                  <a:srgbClr val="424242"/>
                </a:solidFill>
              </a:rPr>
              <a:t>Reading,</a:t>
            </a:r>
            <a:r>
              <a:rPr sz="2800" u="none" spc="-10" dirty="0">
                <a:solidFill>
                  <a:srgbClr val="424242"/>
                </a:solidFill>
              </a:rPr>
              <a:t> </a:t>
            </a:r>
            <a:r>
              <a:rPr sz="2800" u="none" spc="114" dirty="0">
                <a:solidFill>
                  <a:srgbClr val="424242"/>
                </a:solidFill>
              </a:rPr>
              <a:t>BIG</a:t>
            </a:r>
            <a:r>
              <a:rPr sz="2800" u="none" spc="-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Chapter</a:t>
            </a:r>
            <a:r>
              <a:rPr sz="2800" u="none" spc="-5" dirty="0">
                <a:solidFill>
                  <a:srgbClr val="424242"/>
                </a:solidFill>
              </a:rPr>
              <a:t> </a:t>
            </a:r>
            <a:r>
              <a:rPr sz="2800" u="none" spc="110" dirty="0">
                <a:solidFill>
                  <a:srgbClr val="424242"/>
                </a:solidFill>
              </a:rPr>
              <a:t>8</a:t>
            </a:r>
            <a:r>
              <a:rPr sz="2800" u="none" spc="-5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review</a:t>
            </a:r>
            <a:r>
              <a:rPr sz="2800" u="none" spc="-10" dirty="0">
                <a:solidFill>
                  <a:srgbClr val="424242"/>
                </a:solidFill>
              </a:rPr>
              <a:t> topics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52068" y="1489290"/>
            <a:ext cx="5732145" cy="2930289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4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Introduction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Modeling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b="1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Three</a:t>
            </a:r>
            <a:r>
              <a:rPr sz="2000" b="1" spc="-25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levels</a:t>
            </a:r>
            <a:r>
              <a:rPr sz="2000" b="1" spc="-20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of</a:t>
            </a:r>
            <a:r>
              <a:rPr sz="2000" b="1" spc="-25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Data</a:t>
            </a:r>
            <a:r>
              <a:rPr sz="2000" b="1" spc="-20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Models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b="1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Modeling</a:t>
            </a:r>
            <a:r>
              <a:rPr sz="2000" b="1" spc="-105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workﬂow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2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2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modeling</a:t>
            </a:r>
            <a:r>
              <a:rPr sz="2000" spc="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0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used</a:t>
            </a:r>
            <a:endParaRPr sz="2000" dirty="0"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b="1" spc="-100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ER</a:t>
            </a:r>
            <a:r>
              <a:rPr sz="2000" b="1" spc="-40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Modeling</a:t>
            </a:r>
            <a:r>
              <a:rPr sz="2000" b="1" spc="-135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Overview</a:t>
            </a:r>
            <a:r>
              <a:rPr sz="2000" b="1" spc="-85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(Referential</a:t>
            </a:r>
            <a:r>
              <a:rPr sz="2000" b="1" spc="-85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24242"/>
                </a:solidFill>
                <a:highlight>
                  <a:srgbClr val="FFFF00"/>
                </a:highlight>
                <a:latin typeface="Arial"/>
                <a:cs typeface="Arial"/>
              </a:rPr>
              <a:t>Integrity)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394335" indent="-382270">
              <a:lnSpc>
                <a:spcPct val="100000"/>
              </a:lnSpc>
              <a:spcBef>
                <a:spcPts val="135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Normalization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5" y="146725"/>
            <a:ext cx="4761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Joins</a:t>
            </a:r>
            <a:r>
              <a:rPr sz="2800" u="none" spc="-55" dirty="0">
                <a:solidFill>
                  <a:srgbClr val="424242"/>
                </a:solidFill>
              </a:rPr>
              <a:t> </a:t>
            </a:r>
            <a:r>
              <a:rPr sz="2800" u="none" spc="90" dirty="0">
                <a:solidFill>
                  <a:srgbClr val="424242"/>
                </a:solidFill>
              </a:rPr>
              <a:t>Syntax</a:t>
            </a:r>
            <a:r>
              <a:rPr sz="2800" u="none" spc="-50" dirty="0">
                <a:solidFill>
                  <a:srgbClr val="424242"/>
                </a:solidFill>
              </a:rPr>
              <a:t> </a:t>
            </a:r>
            <a:r>
              <a:rPr sz="2800" u="none" spc="70" dirty="0">
                <a:solidFill>
                  <a:srgbClr val="424242"/>
                </a:solidFill>
              </a:rPr>
              <a:t>(good</a:t>
            </a:r>
            <a:r>
              <a:rPr sz="2800" u="none" spc="-50" dirty="0">
                <a:solidFill>
                  <a:srgbClr val="424242"/>
                </a:solidFill>
              </a:rPr>
              <a:t> </a:t>
            </a:r>
            <a:r>
              <a:rPr sz="2800" u="none" spc="50" dirty="0">
                <a:solidFill>
                  <a:srgbClr val="424242"/>
                </a:solidFill>
              </a:rPr>
              <a:t>to</a:t>
            </a:r>
            <a:r>
              <a:rPr sz="2800" u="none" spc="-50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print)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165949" y="805325"/>
            <a:ext cx="5306695" cy="4177665"/>
            <a:chOff x="2165949" y="805325"/>
            <a:chExt cx="5306695" cy="4177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5475" y="933662"/>
              <a:ext cx="5287124" cy="403961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70712" y="810087"/>
              <a:ext cx="5297170" cy="4168140"/>
            </a:xfrm>
            <a:custGeom>
              <a:avLst/>
              <a:gdLst/>
              <a:ahLst/>
              <a:cxnLst/>
              <a:rect l="l" t="t" r="r" b="b"/>
              <a:pathLst>
                <a:path w="5297170" h="4168140">
                  <a:moveTo>
                    <a:pt x="0" y="0"/>
                  </a:moveTo>
                  <a:lnTo>
                    <a:pt x="5296649" y="0"/>
                  </a:lnTo>
                  <a:lnTo>
                    <a:pt x="5296649" y="4167950"/>
                  </a:lnTo>
                  <a:lnTo>
                    <a:pt x="0" y="416795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74" y="2388599"/>
            <a:ext cx="1791335" cy="8318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 marR="28448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"/>
                <a:cs typeface="Arial"/>
              </a:rPr>
              <a:t>Notice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“ON” </a:t>
            </a:r>
            <a:r>
              <a:rPr sz="1400" dirty="0">
                <a:latin typeface="Arial"/>
                <a:cs typeface="Arial"/>
              </a:rPr>
              <a:t>statement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each </a:t>
            </a:r>
            <a:r>
              <a:rPr sz="1400" spc="-10" dirty="0">
                <a:latin typeface="Arial"/>
                <a:cs typeface="Arial"/>
              </a:rPr>
              <a:t>JOIN.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-20" dirty="0">
                <a:solidFill>
                  <a:srgbClr val="424242"/>
                </a:solidFill>
              </a:rPr>
              <a:t>JOIN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385189"/>
            <a:ext cx="6724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multiple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tables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ﬁelds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common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24242"/>
                </a:solidFill>
                <a:latin typeface="Arial"/>
                <a:cs typeface="Arial"/>
              </a:rPr>
              <a:t>want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see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attributes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tables.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799" y="2165924"/>
            <a:ext cx="7030720" cy="214185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a.market,</a:t>
            </a:r>
            <a:endParaRPr sz="1400">
              <a:latin typeface="Arial"/>
              <a:cs typeface="Arial"/>
            </a:endParaRPr>
          </a:p>
          <a:p>
            <a:pPr marL="85725" marR="5655310">
              <a:lnSpc>
                <a:spcPct val="160700"/>
              </a:lnSpc>
            </a:pP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a.mascot_name,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b.conf_name</a:t>
            </a:r>
            <a:endParaRPr sz="1400">
              <a:latin typeface="Arial"/>
              <a:cs typeface="Arial"/>
            </a:endParaRPr>
          </a:p>
          <a:p>
            <a:pPr marL="85725" marR="2249170">
              <a:lnSpc>
                <a:spcPct val="160700"/>
              </a:lnSpc>
            </a:pP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1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data.ncaa_basketball.mascots`</a:t>
            </a:r>
            <a:r>
              <a:rPr sz="1400" spc="1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400" spc="-75" dirty="0">
                <a:solidFill>
                  <a:srgbClr val="424242"/>
                </a:solidFill>
                <a:latin typeface="Arial"/>
                <a:cs typeface="Arial"/>
              </a:rPr>
              <a:t>JOIN</a:t>
            </a:r>
            <a:r>
              <a:rPr sz="1400" spc="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data.ncaa_basketball.mbb_teams`</a:t>
            </a:r>
            <a:r>
              <a:rPr sz="1400" spc="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a.market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b.market;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JOIN</a:t>
            </a:r>
            <a:r>
              <a:rPr sz="2800" u="none" spc="45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(continued)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385189"/>
            <a:ext cx="6724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multiple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tables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have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ﬁelds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 common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424242"/>
                </a:solidFill>
                <a:latin typeface="Arial"/>
                <a:cs typeface="Arial"/>
              </a:rPr>
              <a:t>want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to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see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attributes</a:t>
            </a:r>
            <a:r>
              <a:rPr sz="20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both</a:t>
            </a:r>
            <a:r>
              <a:rPr sz="20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tables.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799" y="2165924"/>
            <a:ext cx="7030720" cy="281241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a.market,</a:t>
            </a:r>
            <a:endParaRPr sz="1400">
              <a:latin typeface="Arial"/>
              <a:cs typeface="Arial"/>
            </a:endParaRPr>
          </a:p>
          <a:p>
            <a:pPr marL="85725" marR="5655310">
              <a:lnSpc>
                <a:spcPct val="160700"/>
              </a:lnSpc>
            </a:pP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a.mascot_name,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b.conf_name</a:t>
            </a:r>
            <a:endParaRPr sz="1400">
              <a:latin typeface="Arial"/>
              <a:cs typeface="Arial"/>
            </a:endParaRPr>
          </a:p>
          <a:p>
            <a:pPr marL="85725" marR="2249170">
              <a:lnSpc>
                <a:spcPct val="160700"/>
              </a:lnSpc>
            </a:pP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1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data.ncaa_basketball.mascots`</a:t>
            </a:r>
            <a:r>
              <a:rPr sz="1400" spc="1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a </a:t>
            </a:r>
            <a:r>
              <a:rPr sz="1400" spc="-75" dirty="0">
                <a:solidFill>
                  <a:srgbClr val="424242"/>
                </a:solidFill>
                <a:latin typeface="Arial"/>
                <a:cs typeface="Arial"/>
              </a:rPr>
              <a:t>JOIN</a:t>
            </a:r>
            <a:r>
              <a:rPr sz="1400" spc="20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data.ncaa_basketball.mbb_teams`</a:t>
            </a:r>
            <a:r>
              <a:rPr sz="1400" spc="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a.market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b.market</a:t>
            </a:r>
            <a:endParaRPr sz="1400">
              <a:latin typeface="Arial"/>
              <a:cs typeface="Arial"/>
            </a:endParaRPr>
          </a:p>
          <a:p>
            <a:pPr marL="85725" marR="3653154">
              <a:lnSpc>
                <a:spcPct val="160700"/>
              </a:lnSpc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b.conf_name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("Ivy",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"Big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Sky") </a:t>
            </a:r>
            <a:r>
              <a:rPr sz="1400" spc="-65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b.venue_capacity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DESC;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dirty="0">
                <a:solidFill>
                  <a:srgbClr val="424242"/>
                </a:solidFill>
              </a:rPr>
              <a:t>JOIN</a:t>
            </a:r>
            <a:r>
              <a:rPr sz="2800" u="none" spc="45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(continued)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03799" y="1927150"/>
            <a:ext cx="7030720" cy="3152140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a.market,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20"/>
              </a:spcBef>
            </a:pP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a.mascot,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20"/>
              </a:spcBef>
            </a:pP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sum(b.points_game)</a:t>
            </a:r>
            <a:r>
              <a:rPr sz="14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total_points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20"/>
              </a:spcBef>
            </a:pP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1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data.ncaa_basketball.mascots`</a:t>
            </a:r>
            <a:r>
              <a:rPr sz="1400" spc="1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85725" marR="1396365">
              <a:lnSpc>
                <a:spcPct val="160700"/>
              </a:lnSpc>
            </a:pPr>
            <a:r>
              <a:rPr sz="1400" spc="-75" dirty="0">
                <a:solidFill>
                  <a:srgbClr val="424242"/>
                </a:solidFill>
                <a:latin typeface="Arial"/>
                <a:cs typeface="Arial"/>
              </a:rPr>
              <a:t>JOIN</a:t>
            </a:r>
            <a:r>
              <a:rPr sz="1400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data.ncaa_basketball.mbb_teams_games_sr`</a:t>
            </a:r>
            <a:r>
              <a:rPr sz="1400" spc="11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ON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a.market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b.market</a:t>
            </a:r>
            <a:endParaRPr sz="1400">
              <a:latin typeface="Arial"/>
              <a:cs typeface="Arial"/>
            </a:endParaRPr>
          </a:p>
          <a:p>
            <a:pPr marL="85725" marR="4511040">
              <a:lnSpc>
                <a:spcPct val="160700"/>
              </a:lnSpc>
            </a:pP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GROUP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a.market,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a.mascot </a:t>
            </a:r>
            <a:r>
              <a:rPr sz="1400" spc="-65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3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DESC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20"/>
              </a:spcBef>
            </a:pP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LIMIT</a:t>
            </a:r>
            <a:r>
              <a:rPr sz="1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5;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6825" y="1348464"/>
            <a:ext cx="6313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Top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424242"/>
                </a:solidFill>
                <a:latin typeface="Arial"/>
                <a:cs typeface="Arial"/>
              </a:rPr>
              <a:t>5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teams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mascots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total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points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scored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000" y="1152087"/>
            <a:ext cx="4739640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424242"/>
                </a:solidFill>
                <a:latin typeface="Trebuchet MS"/>
                <a:cs typeface="Trebuchet MS"/>
              </a:rPr>
              <a:t>Practice</a:t>
            </a:r>
            <a:r>
              <a:rPr sz="3600" b="1" spc="1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424242"/>
                </a:solidFill>
                <a:latin typeface="Trebuchet MS"/>
                <a:cs typeface="Trebuchet MS"/>
              </a:rPr>
              <a:t>Question</a:t>
            </a:r>
            <a:r>
              <a:rPr sz="3600" b="1" spc="1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600" b="1" spc="-25" dirty="0">
                <a:solidFill>
                  <a:srgbClr val="424242"/>
                </a:solidFill>
                <a:latin typeface="Trebuchet MS"/>
                <a:cs typeface="Trebuchet MS"/>
              </a:rPr>
              <a:t>10: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400" b="1" dirty="0">
                <a:solidFill>
                  <a:srgbClr val="424242"/>
                </a:solidFill>
                <a:latin typeface="Trebuchet MS"/>
                <a:cs typeface="Trebuchet MS"/>
              </a:rPr>
              <a:t>(5</a:t>
            </a:r>
            <a:r>
              <a:rPr sz="2400" b="1" spc="-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24242"/>
                </a:solidFill>
                <a:latin typeface="Trebuchet MS"/>
                <a:cs typeface="Trebuchet MS"/>
              </a:rPr>
              <a:t>minutes)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000" y="2526734"/>
            <a:ext cx="84448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Write</a:t>
            </a:r>
            <a:r>
              <a:rPr sz="300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30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query</a:t>
            </a:r>
            <a:r>
              <a:rPr sz="30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that</a:t>
            </a:r>
            <a:r>
              <a:rPr sz="30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returns</a:t>
            </a:r>
            <a:r>
              <a:rPr sz="30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300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424242"/>
                </a:solidFill>
                <a:latin typeface="Courier New"/>
                <a:cs typeface="Courier New"/>
              </a:rPr>
              <a:t>market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,</a:t>
            </a:r>
            <a:r>
              <a:rPr sz="30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424242"/>
                </a:solidFill>
                <a:latin typeface="Courier New"/>
                <a:cs typeface="Courier New"/>
              </a:rPr>
              <a:t>mascot</a:t>
            </a:r>
            <a:r>
              <a:rPr sz="3000" spc="-10" dirty="0">
                <a:solidFill>
                  <a:srgbClr val="424242"/>
                </a:solidFill>
                <a:latin typeface="Trebuchet MS"/>
                <a:cs typeface="Trebuchet MS"/>
              </a:rPr>
              <a:t>,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3000" spc="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424242"/>
                </a:solidFill>
                <a:latin typeface="Courier New"/>
                <a:cs typeface="Courier New"/>
              </a:rPr>
              <a:t>mascot_name</a:t>
            </a:r>
            <a:r>
              <a:rPr sz="3000" spc="-89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from</a:t>
            </a:r>
            <a:r>
              <a:rPr sz="3000" spc="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424242"/>
                </a:solidFill>
                <a:latin typeface="Trebuchet MS"/>
                <a:cs typeface="Trebuchet MS"/>
              </a:rPr>
              <a:t>all</a:t>
            </a:r>
            <a:r>
              <a:rPr sz="3000" spc="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colleges</a:t>
            </a:r>
            <a:r>
              <a:rPr sz="3000" spc="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424242"/>
                </a:solidFill>
                <a:latin typeface="Trebuchet MS"/>
                <a:cs typeface="Trebuchet MS"/>
              </a:rPr>
              <a:t>with </a:t>
            </a:r>
            <a:r>
              <a:rPr sz="3000" spc="-10" dirty="0">
                <a:solidFill>
                  <a:srgbClr val="424242"/>
                </a:solidFill>
                <a:latin typeface="Courier New"/>
                <a:cs typeface="Courier New"/>
              </a:rPr>
              <a:t>conf_name</a:t>
            </a:r>
            <a:r>
              <a:rPr sz="3000" spc="-93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equal</a:t>
            </a:r>
            <a:r>
              <a:rPr sz="3000" spc="-1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3000" spc="-7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424242"/>
                </a:solidFill>
                <a:latin typeface="Trebuchet MS"/>
                <a:cs typeface="Trebuchet MS"/>
              </a:rPr>
              <a:t>“Big</a:t>
            </a:r>
            <a:r>
              <a:rPr sz="3000" spc="-7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424242"/>
                </a:solidFill>
                <a:latin typeface="Trebuchet MS"/>
                <a:cs typeface="Trebuchet MS"/>
              </a:rPr>
              <a:t>12”.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B6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7024" y="248141"/>
            <a:ext cx="39230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Practice</a:t>
            </a:r>
            <a:r>
              <a:rPr spc="75" dirty="0"/>
              <a:t> </a:t>
            </a:r>
            <a:r>
              <a:rPr dirty="0"/>
              <a:t>Question</a:t>
            </a:r>
            <a:r>
              <a:rPr spc="80" dirty="0"/>
              <a:t> </a:t>
            </a:r>
            <a:r>
              <a:rPr spc="50" dirty="0"/>
              <a:t>Set</a:t>
            </a:r>
            <a:r>
              <a:rPr spc="80" dirty="0"/>
              <a:t> </a:t>
            </a:r>
            <a:r>
              <a:rPr spc="-25" dirty="0"/>
              <a:t>#3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7024" y="1048241"/>
            <a:ext cx="7889875" cy="348170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372745">
              <a:lnSpc>
                <a:spcPct val="101000"/>
              </a:lnSpc>
              <a:spcBef>
                <a:spcPts val="65"/>
              </a:spcBef>
            </a:pPr>
            <a:r>
              <a:rPr sz="2600" spc="8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keywords</a:t>
            </a:r>
            <a:r>
              <a:rPr sz="2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6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FFFFFF"/>
                </a:solidFill>
                <a:latin typeface="Trebuchet MS"/>
                <a:cs typeface="Trebuchet MS"/>
              </a:rPr>
              <a:t>COUNT,</a:t>
            </a:r>
            <a:r>
              <a:rPr sz="2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FFFFFF"/>
                </a:solidFill>
                <a:latin typeface="Trebuchet MS"/>
                <a:cs typeface="Trebuchet MS"/>
              </a:rPr>
              <a:t>DISTINCT,</a:t>
            </a:r>
            <a:r>
              <a:rPr sz="26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Trebuchet MS"/>
                <a:cs typeface="Trebuchet MS"/>
              </a:rPr>
              <a:t>LIMIT, </a:t>
            </a:r>
            <a:r>
              <a:rPr sz="2600" b="1" spc="16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2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55" dirty="0">
                <a:solidFill>
                  <a:srgbClr val="FFFFFF"/>
                </a:solidFill>
                <a:latin typeface="Trebuchet MS"/>
                <a:cs typeface="Trebuchet MS"/>
              </a:rPr>
              <a:t>BY,</a:t>
            </a:r>
            <a:r>
              <a:rPr sz="2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110" dirty="0">
                <a:solidFill>
                  <a:srgbClr val="FFFFFF"/>
                </a:solidFill>
                <a:latin typeface="Trebuchet MS"/>
                <a:cs typeface="Trebuchet MS"/>
              </a:rPr>
              <a:t>WHERE,</a:t>
            </a:r>
            <a:r>
              <a:rPr sz="2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55" dirty="0">
                <a:solidFill>
                  <a:srgbClr val="FFFFFF"/>
                </a:solidFill>
                <a:latin typeface="Trebuchet MS"/>
                <a:cs typeface="Trebuchet MS"/>
              </a:rPr>
              <a:t>IN,</a:t>
            </a:r>
            <a:r>
              <a:rPr sz="2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2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55" dirty="0">
                <a:solidFill>
                  <a:srgbClr val="FFFFFF"/>
                </a:solidFill>
                <a:latin typeface="Trebuchet MS"/>
                <a:cs typeface="Trebuchet MS"/>
              </a:rPr>
              <a:t>IN,</a:t>
            </a:r>
            <a:r>
              <a:rPr sz="26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105" dirty="0">
                <a:solidFill>
                  <a:srgbClr val="FFFFFF"/>
                </a:solidFill>
                <a:latin typeface="Trebuchet MS"/>
                <a:cs typeface="Trebuchet MS"/>
              </a:rPr>
              <a:t>AND,</a:t>
            </a:r>
            <a:r>
              <a:rPr sz="2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85" dirty="0">
                <a:solidFill>
                  <a:srgbClr val="FFFFFF"/>
                </a:solidFill>
                <a:latin typeface="Trebuchet MS"/>
                <a:cs typeface="Trebuchet MS"/>
              </a:rPr>
              <a:t>OR,</a:t>
            </a:r>
            <a:r>
              <a:rPr sz="2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Trebuchet MS"/>
                <a:cs typeface="Trebuchet MS"/>
              </a:rPr>
              <a:t>AVG,</a:t>
            </a:r>
            <a:endParaRPr sz="2600">
              <a:latin typeface="Trebuchet MS"/>
              <a:cs typeface="Trebuchet MS"/>
            </a:endParaRPr>
          </a:p>
          <a:p>
            <a:pPr marL="12700" marR="1221740">
              <a:lnSpc>
                <a:spcPts val="3150"/>
              </a:lnSpc>
              <a:spcBef>
                <a:spcPts val="110"/>
              </a:spcBef>
            </a:pPr>
            <a:r>
              <a:rPr sz="2600" b="1" spc="114" dirty="0">
                <a:solidFill>
                  <a:srgbClr val="FFFFFF"/>
                </a:solidFill>
                <a:latin typeface="Trebuchet MS"/>
                <a:cs typeface="Trebuchet MS"/>
              </a:rPr>
              <a:t>SUM,</a:t>
            </a:r>
            <a:r>
              <a:rPr sz="2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135" dirty="0">
                <a:solidFill>
                  <a:srgbClr val="FFFFFF"/>
                </a:solidFill>
                <a:latin typeface="Trebuchet MS"/>
                <a:cs typeface="Trebuchet MS"/>
              </a:rPr>
              <a:t>MAX,</a:t>
            </a:r>
            <a:r>
              <a:rPr sz="2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130" dirty="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r>
              <a:rPr sz="2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spc="55" dirty="0">
                <a:solidFill>
                  <a:srgbClr val="FFFFFF"/>
                </a:solidFill>
                <a:latin typeface="Trebuchet MS"/>
                <a:cs typeface="Trebuchet MS"/>
              </a:rPr>
              <a:t>BY,</a:t>
            </a:r>
            <a:r>
              <a:rPr sz="26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FFFFFF"/>
                </a:solidFill>
                <a:latin typeface="Trebuchet MS"/>
                <a:cs typeface="Trebuchet MS"/>
              </a:rPr>
              <a:t>JOIN</a:t>
            </a:r>
            <a:r>
              <a:rPr sz="2600" b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sz="26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600" spc="-10" dirty="0">
                <a:solidFill>
                  <a:srgbClr val="FFFFFF"/>
                </a:solidFill>
                <a:latin typeface="Trebuchet MS"/>
                <a:cs typeface="Trebuchet MS"/>
              </a:rPr>
              <a:t>following: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(*Refer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Diagram)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marR="5080" indent="-418465">
              <a:lnSpc>
                <a:spcPct val="1012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spc="7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market,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mascot,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venue_state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1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teams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largest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venue_capacity?</a:t>
            </a:r>
            <a:endParaRPr sz="2100">
              <a:latin typeface="Trebuchet MS"/>
              <a:cs typeface="Trebuchet MS"/>
            </a:endParaRPr>
          </a:p>
          <a:p>
            <a:pPr marL="469900" indent="-45339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1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conf_name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21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Trebuchet MS"/>
                <a:cs typeface="Trebuchet MS"/>
              </a:rPr>
              <a:t>wins?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10" dirty="0">
                <a:solidFill>
                  <a:srgbClr val="424242"/>
                </a:solidFill>
              </a:rPr>
              <a:t>CASE</a:t>
            </a:r>
            <a:r>
              <a:rPr sz="2800" u="none" spc="-60" dirty="0">
                <a:solidFill>
                  <a:srgbClr val="424242"/>
                </a:solidFill>
              </a:rPr>
              <a:t> </a:t>
            </a:r>
            <a:r>
              <a:rPr sz="2800" u="none" spc="-10" dirty="0">
                <a:solidFill>
                  <a:srgbClr val="424242"/>
                </a:solidFill>
              </a:rPr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03799" y="2141399"/>
            <a:ext cx="7030720" cy="2360930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market,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venue_name,</a:t>
            </a:r>
            <a:endParaRPr sz="1400">
              <a:latin typeface="Arial"/>
              <a:cs typeface="Arial"/>
            </a:endParaRPr>
          </a:p>
          <a:p>
            <a:pPr marL="85725" marR="2322195">
              <a:lnSpc>
                <a:spcPct val="160700"/>
              </a:lnSpc>
            </a:pPr>
            <a:r>
              <a:rPr sz="1400" spc="-60" dirty="0">
                <a:solidFill>
                  <a:srgbClr val="424242"/>
                </a:solidFill>
                <a:latin typeface="Arial"/>
                <a:cs typeface="Arial"/>
              </a:rPr>
              <a:t>CASE</a:t>
            </a:r>
            <a:r>
              <a:rPr sz="14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venue_capacity</a:t>
            </a:r>
            <a:r>
              <a:rPr sz="14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&gt;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15000</a:t>
            </a:r>
            <a:r>
              <a:rPr sz="14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'large</a:t>
            </a:r>
            <a:r>
              <a:rPr sz="14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arena'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WHEN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venue_capacity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&gt;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7500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'medium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arena' </a:t>
            </a:r>
            <a:r>
              <a:rPr sz="1400" spc="-100" dirty="0">
                <a:solidFill>
                  <a:srgbClr val="424242"/>
                </a:solidFill>
                <a:latin typeface="Arial"/>
                <a:cs typeface="Arial"/>
              </a:rPr>
              <a:t>ELSE</a:t>
            </a:r>
            <a:r>
              <a:rPr sz="1400" spc="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'small</a:t>
            </a:r>
            <a:r>
              <a:rPr sz="1400" spc="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arena'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20"/>
              </a:spcBef>
            </a:pP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END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arena_size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20"/>
              </a:spcBef>
            </a:pP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data.ncaa_basketball.mbb_teams`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6825" y="1330090"/>
            <a:ext cx="3435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20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 </a:t>
            </a:r>
            <a:r>
              <a:rPr sz="2000" spc="-85" dirty="0">
                <a:solidFill>
                  <a:srgbClr val="424242"/>
                </a:solidFill>
                <a:latin typeface="Arial"/>
                <a:cs typeface="Arial"/>
              </a:rPr>
              <a:t>IF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 statement in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55" dirty="0">
                <a:solidFill>
                  <a:srgbClr val="424242"/>
                </a:solidFill>
              </a:rPr>
              <a:t>RANK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330090"/>
            <a:ext cx="5443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Rank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speciﬁed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799" y="2110825"/>
            <a:ext cx="7030720" cy="220281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market,</a:t>
            </a:r>
            <a:endParaRPr sz="1400">
              <a:latin typeface="Arial"/>
              <a:cs typeface="Arial"/>
            </a:endParaRPr>
          </a:p>
          <a:p>
            <a:pPr marL="85725" marR="979805" indent="182880">
              <a:lnSpc>
                <a:spcPct val="160700"/>
              </a:lnSpc>
            </a:pP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RANK()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24242"/>
                </a:solidFill>
                <a:latin typeface="Arial"/>
                <a:cs typeface="Arial"/>
              </a:rPr>
              <a:t>OVER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24242"/>
                </a:solidFill>
                <a:latin typeface="Arial"/>
                <a:cs typeface="Arial"/>
              </a:rPr>
              <a:t>(ORDER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SUM(personal_fouls)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"/>
                <a:cs typeface="Arial"/>
              </a:rPr>
              <a:t>DESC)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total_fouls_rank,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SUM(personal_fouls)</a:t>
            </a:r>
            <a:r>
              <a:rPr sz="1400" spc="-9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total_fouls</a:t>
            </a:r>
            <a:endParaRPr sz="1400">
              <a:latin typeface="Arial"/>
              <a:cs typeface="Arial"/>
            </a:endParaRPr>
          </a:p>
          <a:p>
            <a:pPr marL="85725" marR="1412875">
              <a:lnSpc>
                <a:spcPct val="160700"/>
              </a:lnSpc>
            </a:pP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data.ncaa_basketball.mbb_teams_games_sr` 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GROUP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 BY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market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20"/>
              </a:spcBef>
            </a:pPr>
            <a:r>
              <a:rPr sz="1400" spc="-65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2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ASC;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799" y="4443524"/>
            <a:ext cx="7030720" cy="42735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Rank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markets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total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personal</a:t>
            </a:r>
            <a:r>
              <a:rPr sz="1400" spc="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fouls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75" dirty="0">
                <a:solidFill>
                  <a:srgbClr val="424242"/>
                </a:solidFill>
              </a:rPr>
              <a:t>RANK</a:t>
            </a:r>
            <a:r>
              <a:rPr sz="2800" u="none" spc="50" dirty="0">
                <a:solidFill>
                  <a:srgbClr val="424242"/>
                </a:solidFill>
              </a:rPr>
              <a:t> </a:t>
            </a:r>
            <a:r>
              <a:rPr sz="2800" u="none" dirty="0">
                <a:solidFill>
                  <a:srgbClr val="424242"/>
                </a:solidFill>
              </a:rPr>
              <a:t>(example</a:t>
            </a:r>
            <a:r>
              <a:rPr sz="2800" u="none" spc="50" dirty="0">
                <a:solidFill>
                  <a:srgbClr val="424242"/>
                </a:solidFill>
              </a:rPr>
              <a:t> </a:t>
            </a:r>
            <a:r>
              <a:rPr sz="2800" u="none" spc="-25" dirty="0">
                <a:solidFill>
                  <a:srgbClr val="424242"/>
                </a:solidFill>
              </a:rPr>
              <a:t>2)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03799" y="1451199"/>
            <a:ext cx="7030720" cy="2360930"/>
          </a:xfrm>
          <a:custGeom>
            <a:avLst/>
            <a:gdLst/>
            <a:ahLst/>
            <a:cxnLst/>
            <a:rect l="l" t="t" r="r" b="b"/>
            <a:pathLst>
              <a:path w="7030720" h="2360929">
                <a:moveTo>
                  <a:pt x="0" y="0"/>
                </a:moveTo>
                <a:lnTo>
                  <a:pt x="7030499" y="0"/>
                </a:lnTo>
                <a:lnTo>
                  <a:pt x="7030499" y="2360399"/>
                </a:lnTo>
                <a:lnTo>
                  <a:pt x="0" y="236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6825" y="1517112"/>
            <a:ext cx="6759575" cy="216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market,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conf_name,</a:t>
            </a:r>
            <a:endParaRPr sz="1400">
              <a:latin typeface="Arial"/>
              <a:cs typeface="Arial"/>
            </a:endParaRPr>
          </a:p>
          <a:p>
            <a:pPr marL="12700" marR="5080" indent="182880">
              <a:lnSpc>
                <a:spcPts val="1650"/>
              </a:lnSpc>
              <a:spcBef>
                <a:spcPts val="1100"/>
              </a:spcBef>
            </a:pP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RANK()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24242"/>
                </a:solidFill>
                <a:latin typeface="Arial"/>
                <a:cs typeface="Arial"/>
              </a:rPr>
              <a:t>OVER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(PARTITION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conf_name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SUM(personal_fouls)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DESC) conf_fouls_rank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data.ncaa_basketball.mbb_teams_games_sr`</a:t>
            </a:r>
            <a:endParaRPr sz="1400">
              <a:latin typeface="Arial"/>
              <a:cs typeface="Arial"/>
            </a:endParaRPr>
          </a:p>
          <a:p>
            <a:pPr marL="12700" marR="1824355">
              <a:lnSpc>
                <a:spcPct val="160700"/>
              </a:lnSpc>
            </a:pPr>
            <a:r>
              <a:rPr sz="1400" spc="125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400" spc="55" dirty="0">
                <a:solidFill>
                  <a:srgbClr val="424242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conf_name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("Centennial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Conference",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"Big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 East") 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GROUP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 BY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market,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conf_name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65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3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ASC;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799" y="3984275"/>
            <a:ext cx="7030720" cy="838200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Total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Personal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Fouls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rank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within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team’s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conference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7000" y="1075887"/>
            <a:ext cx="465010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424242"/>
                </a:solidFill>
              </a:rPr>
              <a:t>Practice</a:t>
            </a:r>
            <a:r>
              <a:rPr sz="3600" u="none" spc="190" dirty="0">
                <a:solidFill>
                  <a:srgbClr val="424242"/>
                </a:solidFill>
              </a:rPr>
              <a:t> </a:t>
            </a:r>
            <a:r>
              <a:rPr sz="3600" u="none" dirty="0">
                <a:solidFill>
                  <a:srgbClr val="424242"/>
                </a:solidFill>
              </a:rPr>
              <a:t>Question</a:t>
            </a:r>
            <a:r>
              <a:rPr sz="3600" u="none" spc="195" dirty="0">
                <a:solidFill>
                  <a:srgbClr val="424242"/>
                </a:solidFill>
              </a:rPr>
              <a:t> </a:t>
            </a:r>
            <a:r>
              <a:rPr sz="3600" u="none" spc="-145" dirty="0">
                <a:solidFill>
                  <a:srgbClr val="424242"/>
                </a:solidFill>
              </a:rPr>
              <a:t>11:</a:t>
            </a:r>
            <a:endParaRPr sz="3600"/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400" u="none" dirty="0">
                <a:solidFill>
                  <a:srgbClr val="424242"/>
                </a:solidFill>
              </a:rPr>
              <a:t>(5</a:t>
            </a:r>
            <a:r>
              <a:rPr sz="2400" u="none" spc="-90" dirty="0">
                <a:solidFill>
                  <a:srgbClr val="424242"/>
                </a:solidFill>
              </a:rPr>
              <a:t> </a:t>
            </a:r>
            <a:r>
              <a:rPr sz="2400" u="none" spc="-10" dirty="0">
                <a:solidFill>
                  <a:srgbClr val="424242"/>
                </a:solidFill>
              </a:rPr>
              <a:t>minutes)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347000" y="2453075"/>
            <a:ext cx="842264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Write </a:t>
            </a:r>
            <a:r>
              <a:rPr sz="2500" spc="65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 query that returns the</a:t>
            </a:r>
            <a:r>
              <a:rPr sz="25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424242"/>
                </a:solidFill>
                <a:latin typeface="Courier New"/>
                <a:cs typeface="Courier New"/>
              </a:rPr>
              <a:t>scheduled_date</a:t>
            </a:r>
            <a:r>
              <a:rPr sz="2500" spc="-10" dirty="0">
                <a:solidFill>
                  <a:srgbClr val="424242"/>
                </a:solidFill>
                <a:latin typeface="Trebuchet MS"/>
                <a:cs typeface="Trebuchet MS"/>
              </a:rPr>
              <a:t>, </a:t>
            </a:r>
            <a:r>
              <a:rPr sz="2500" spc="-10" dirty="0">
                <a:solidFill>
                  <a:srgbClr val="424242"/>
                </a:solidFill>
                <a:latin typeface="Courier New"/>
                <a:cs typeface="Courier New"/>
              </a:rPr>
              <a:t>market</a:t>
            </a:r>
            <a:r>
              <a:rPr sz="2500" spc="-10" dirty="0">
                <a:solidFill>
                  <a:srgbClr val="424242"/>
                </a:solidFill>
                <a:latin typeface="Trebuchet MS"/>
                <a:cs typeface="Trebuchet MS"/>
              </a:rPr>
              <a:t>,</a:t>
            </a:r>
            <a:r>
              <a:rPr sz="25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25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sz="25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424242"/>
                </a:solidFill>
                <a:latin typeface="Trebuchet MS"/>
                <a:cs typeface="Trebuchet MS"/>
              </a:rPr>
              <a:t>CASE</a:t>
            </a:r>
            <a:r>
              <a:rPr sz="25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statement</a:t>
            </a:r>
            <a:r>
              <a:rPr sz="25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that</a:t>
            </a:r>
            <a:r>
              <a:rPr sz="25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returns</a:t>
            </a:r>
            <a:r>
              <a:rPr sz="25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424242"/>
                </a:solidFill>
                <a:latin typeface="Trebuchet MS"/>
                <a:cs typeface="Trebuchet MS"/>
              </a:rPr>
              <a:t>“Ejected </a:t>
            </a:r>
            <a:r>
              <a:rPr sz="2500" spc="-65" dirty="0">
                <a:solidFill>
                  <a:srgbClr val="424242"/>
                </a:solidFill>
                <a:latin typeface="Trebuchet MS"/>
                <a:cs typeface="Trebuchet MS"/>
              </a:rPr>
              <a:t>player”</a:t>
            </a:r>
            <a:r>
              <a:rPr sz="2500" spc="-10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if</a:t>
            </a:r>
            <a:r>
              <a:rPr sz="2500" spc="-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424242"/>
                </a:solidFill>
                <a:latin typeface="Courier New"/>
                <a:cs typeface="Courier New"/>
              </a:rPr>
              <a:t>ejections</a:t>
            </a:r>
            <a:r>
              <a:rPr sz="2500" spc="-78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500" spc="300" dirty="0">
                <a:solidFill>
                  <a:srgbClr val="424242"/>
                </a:solidFill>
                <a:latin typeface="Trebuchet MS"/>
                <a:cs typeface="Trebuchet MS"/>
              </a:rPr>
              <a:t>&gt;</a:t>
            </a:r>
            <a:r>
              <a:rPr sz="2500" spc="-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spc="300" dirty="0">
                <a:solidFill>
                  <a:srgbClr val="424242"/>
                </a:solidFill>
                <a:latin typeface="Trebuchet MS"/>
                <a:cs typeface="Trebuchet MS"/>
              </a:rPr>
              <a:t>0</a:t>
            </a:r>
            <a:r>
              <a:rPr sz="2500" spc="-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2500" spc="-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“No</a:t>
            </a:r>
            <a:r>
              <a:rPr sz="2500" spc="-6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424242"/>
                </a:solidFill>
                <a:latin typeface="Trebuchet MS"/>
                <a:cs typeface="Trebuchet MS"/>
              </a:rPr>
              <a:t>ejected</a:t>
            </a:r>
            <a:r>
              <a:rPr sz="2500" spc="-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player</a:t>
            </a:r>
            <a:r>
              <a:rPr sz="2500" spc="-6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424242"/>
                </a:solidFill>
                <a:latin typeface="Trebuchet MS"/>
                <a:cs typeface="Trebuchet MS"/>
              </a:rPr>
              <a:t>if </a:t>
            </a:r>
            <a:r>
              <a:rPr sz="2500" spc="-10" dirty="0">
                <a:solidFill>
                  <a:srgbClr val="424242"/>
                </a:solidFill>
                <a:latin typeface="Courier New"/>
                <a:cs typeface="Courier New"/>
              </a:rPr>
              <a:t>ejections</a:t>
            </a:r>
            <a:r>
              <a:rPr sz="2500" spc="-780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500" spc="275" dirty="0">
                <a:solidFill>
                  <a:srgbClr val="424242"/>
                </a:solidFill>
                <a:latin typeface="Trebuchet MS"/>
                <a:cs typeface="Trebuchet MS"/>
              </a:rPr>
              <a:t>=</a:t>
            </a:r>
            <a:r>
              <a:rPr sz="250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spc="300" dirty="0">
                <a:solidFill>
                  <a:srgbClr val="424242"/>
                </a:solidFill>
                <a:latin typeface="Trebuchet MS"/>
                <a:cs typeface="Trebuchet MS"/>
              </a:rPr>
              <a:t>0</a:t>
            </a:r>
            <a:r>
              <a:rPr sz="250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from</a:t>
            </a:r>
            <a:r>
              <a:rPr sz="25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250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424242"/>
                </a:solidFill>
                <a:latin typeface="Courier New"/>
                <a:cs typeface="Courier New"/>
              </a:rPr>
              <a:t>mbb_teams_games_sr</a:t>
            </a:r>
            <a:r>
              <a:rPr sz="2500" spc="5" dirty="0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sz="2500" spc="-25" dirty="0">
                <a:solidFill>
                  <a:srgbClr val="424242"/>
                </a:solidFill>
                <a:latin typeface="Courier New"/>
                <a:cs typeface="Courier New"/>
              </a:rPr>
              <a:t>table</a:t>
            </a:r>
            <a:r>
              <a:rPr sz="2500" spc="-25" dirty="0">
                <a:solidFill>
                  <a:srgbClr val="424242"/>
                </a:solidFill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688" y="364547"/>
            <a:ext cx="8364625" cy="4445624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14" dirty="0">
                <a:solidFill>
                  <a:srgbClr val="424242"/>
                </a:solidFill>
              </a:rPr>
              <a:t>UNION</a:t>
            </a:r>
            <a:r>
              <a:rPr sz="2800" u="none" spc="-65" dirty="0">
                <a:solidFill>
                  <a:srgbClr val="424242"/>
                </a:solidFill>
              </a:rPr>
              <a:t> </a:t>
            </a:r>
            <a:r>
              <a:rPr sz="2800" u="none" spc="-25" dirty="0">
                <a:solidFill>
                  <a:srgbClr val="424242"/>
                </a:solidFill>
              </a:rPr>
              <a:t>ALL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03799" y="2174250"/>
            <a:ext cx="7030720" cy="2360930"/>
          </a:xfrm>
          <a:custGeom>
            <a:avLst/>
            <a:gdLst/>
            <a:ahLst/>
            <a:cxnLst/>
            <a:rect l="l" t="t" r="r" b="b"/>
            <a:pathLst>
              <a:path w="7030720" h="2360929">
                <a:moveTo>
                  <a:pt x="0" y="0"/>
                </a:moveTo>
                <a:lnTo>
                  <a:pt x="7030499" y="0"/>
                </a:lnTo>
                <a:lnTo>
                  <a:pt x="7030499" y="2360399"/>
                </a:lnTo>
                <a:lnTo>
                  <a:pt x="0" y="236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6825" y="2240163"/>
            <a:ext cx="6820534" cy="2162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u="heavy" dirty="0">
                <a:solidFill>
                  <a:srgbClr val="27278B"/>
                </a:solidFill>
                <a:uFill>
                  <a:solidFill>
                    <a:srgbClr val="27278B"/>
                  </a:solidFill>
                </a:uFill>
                <a:latin typeface="Arial"/>
                <a:cs typeface="Arial"/>
                <a:hlinkClick r:id="rId2"/>
              </a:rPr>
              <a:t>https://chartio.com/resources/tutorials/how-to-union-queries-in-google-</a:t>
            </a:r>
            <a:r>
              <a:rPr sz="1400" u="heavy" spc="-10" dirty="0">
                <a:solidFill>
                  <a:srgbClr val="27278B"/>
                </a:solidFill>
                <a:uFill>
                  <a:solidFill>
                    <a:srgbClr val="27278B"/>
                  </a:solidFill>
                </a:uFill>
                <a:latin typeface="Arial"/>
                <a:cs typeface="Arial"/>
                <a:hlinkClick r:id="rId2"/>
              </a:rPr>
              <a:t>bigquery/#usi</a:t>
            </a:r>
            <a:r>
              <a:rPr sz="1400" spc="-10" dirty="0">
                <a:solidFill>
                  <a:srgbClr val="27278B"/>
                </a:solidFill>
                <a:latin typeface="Arial"/>
                <a:cs typeface="Arial"/>
              </a:rPr>
              <a:t> </a:t>
            </a:r>
            <a:r>
              <a:rPr sz="1400" u="heavy" spc="70" dirty="0">
                <a:solidFill>
                  <a:srgbClr val="27278B"/>
                </a:solidFill>
                <a:uFill>
                  <a:solidFill>
                    <a:srgbClr val="27278B"/>
                  </a:solidFill>
                </a:uFill>
                <a:latin typeface="Arial"/>
                <a:cs typeface="Arial"/>
                <a:hlinkClick r:id="rId2"/>
              </a:rPr>
              <a:t>ng-</a:t>
            </a:r>
            <a:r>
              <a:rPr sz="1400" u="heavy" dirty="0">
                <a:solidFill>
                  <a:srgbClr val="27278B"/>
                </a:solidFill>
                <a:uFill>
                  <a:solidFill>
                    <a:srgbClr val="27278B"/>
                  </a:solidFill>
                </a:uFill>
                <a:latin typeface="Arial"/>
                <a:cs typeface="Arial"/>
                <a:hlinkClick r:id="rId2"/>
              </a:rPr>
              <a:t>the-union-option-in-standard-</a:t>
            </a:r>
            <a:r>
              <a:rPr sz="1400" u="heavy" spc="-25" dirty="0">
                <a:solidFill>
                  <a:srgbClr val="27278B"/>
                </a:solidFill>
                <a:uFill>
                  <a:solidFill>
                    <a:srgbClr val="27278B"/>
                  </a:solidFill>
                </a:uFill>
                <a:latin typeface="Arial"/>
                <a:cs typeface="Arial"/>
                <a:hlinkClick r:id="rId2"/>
              </a:rPr>
              <a:t>sql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market</a:t>
            </a:r>
            <a:endParaRPr sz="1400">
              <a:latin typeface="Arial"/>
              <a:cs typeface="Arial"/>
            </a:endParaRPr>
          </a:p>
          <a:p>
            <a:pPr marL="12700" marR="2129155">
              <a:lnSpc>
                <a:spcPct val="160700"/>
              </a:lnSpc>
            </a:pP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data.ncaa_basketball.mbb_teams`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UNION</a:t>
            </a:r>
            <a:r>
              <a:rPr sz="14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ALL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mascot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204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400" spc="4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data.ncaa_basketball.mascots`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825" y="1330090"/>
            <a:ext cx="44049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Combine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columns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single</a:t>
            </a:r>
            <a:r>
              <a:rPr sz="2000" spc="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column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-10" dirty="0">
                <a:solidFill>
                  <a:srgbClr val="424242"/>
                </a:solidFill>
              </a:rPr>
              <a:t>Subquery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03799" y="1451199"/>
            <a:ext cx="7030720" cy="2360930"/>
          </a:xfrm>
          <a:custGeom>
            <a:avLst/>
            <a:gdLst/>
            <a:ahLst/>
            <a:cxnLst/>
            <a:rect l="l" t="t" r="r" b="b"/>
            <a:pathLst>
              <a:path w="7030720" h="2360929">
                <a:moveTo>
                  <a:pt x="0" y="0"/>
                </a:moveTo>
                <a:lnTo>
                  <a:pt x="7030499" y="0"/>
                </a:lnTo>
                <a:lnTo>
                  <a:pt x="7030499" y="2360399"/>
                </a:lnTo>
                <a:lnTo>
                  <a:pt x="0" y="236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799" y="3984275"/>
            <a:ext cx="7030720" cy="838200"/>
          </a:xfrm>
          <a:custGeom>
            <a:avLst/>
            <a:gdLst/>
            <a:ahLst/>
            <a:cxnLst/>
            <a:rect l="l" t="t" r="r" b="b"/>
            <a:pathLst>
              <a:path w="7030720" h="838200">
                <a:moveTo>
                  <a:pt x="0" y="0"/>
                </a:moveTo>
                <a:lnTo>
                  <a:pt x="7030499" y="0"/>
                </a:lnTo>
                <a:lnTo>
                  <a:pt x="7030499" y="837899"/>
                </a:lnTo>
                <a:lnTo>
                  <a:pt x="0" y="837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90" dirty="0">
                <a:solidFill>
                  <a:srgbClr val="424242"/>
                </a:solidFill>
              </a:rPr>
              <a:t>INSERT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584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Enter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following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right-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24242"/>
                </a:solidFill>
                <a:latin typeface="Arial"/>
                <a:cs typeface="Arial"/>
              </a:rPr>
              <a:t>window,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click “Run”: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799" y="2571750"/>
            <a:ext cx="7030720" cy="174180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65" dirty="0">
                <a:solidFill>
                  <a:srgbClr val="424242"/>
                </a:solidFill>
                <a:latin typeface="Arial"/>
                <a:cs typeface="Arial"/>
              </a:rPr>
              <a:t>INSERT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parks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20"/>
              </a:spcBef>
            </a:pP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1020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(59,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'Baruch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College',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32,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2,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24242"/>
                </a:solidFill>
                <a:latin typeface="Arial"/>
                <a:cs typeface="Arial"/>
              </a:rPr>
              <a:t>'1919-01-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01');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535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424242"/>
                </a:solidFill>
                <a:latin typeface="Arial"/>
                <a:cs typeface="Arial"/>
              </a:rPr>
              <a:t>*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parks;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799" y="4443524"/>
            <a:ext cx="7030720" cy="42735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Insert</a:t>
            </a:r>
            <a:r>
              <a:rPr sz="14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4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14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value</a:t>
            </a:r>
            <a:r>
              <a:rPr sz="14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14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Parks</a:t>
            </a:r>
            <a:r>
              <a:rPr sz="14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70" dirty="0">
                <a:solidFill>
                  <a:srgbClr val="424242"/>
                </a:solidFill>
              </a:rPr>
              <a:t>UPDATE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584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Enter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following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right-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24242"/>
                </a:solidFill>
                <a:latin typeface="Arial"/>
                <a:cs typeface="Arial"/>
              </a:rPr>
              <a:t>window,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click “Run”: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799" y="2571750"/>
            <a:ext cx="7030720" cy="174180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35" dirty="0">
                <a:solidFill>
                  <a:srgbClr val="424242"/>
                </a:solidFill>
                <a:latin typeface="Arial"/>
                <a:cs typeface="Arial"/>
              </a:rPr>
              <a:t>UPDATE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Parks_Rating</a:t>
            </a:r>
            <a:endParaRPr sz="1400">
              <a:latin typeface="Arial"/>
              <a:cs typeface="Arial"/>
            </a:endParaRPr>
          </a:p>
          <a:p>
            <a:pPr marL="85725" marR="5301615">
              <a:lnSpc>
                <a:spcPct val="160700"/>
              </a:lnSpc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SET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rating</a:t>
            </a:r>
            <a:r>
              <a:rPr sz="14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14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5.0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park_id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=</a:t>
            </a:r>
            <a:r>
              <a:rPr sz="14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24242"/>
                </a:solidFill>
                <a:latin typeface="Arial"/>
                <a:cs typeface="Arial"/>
              </a:rPr>
              <a:t>3;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535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424242"/>
                </a:solidFill>
                <a:latin typeface="Arial"/>
                <a:cs typeface="Arial"/>
              </a:rPr>
              <a:t>*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Parks_Rating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799" y="4443524"/>
            <a:ext cx="7030720" cy="42735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Update</a:t>
            </a:r>
            <a:r>
              <a:rPr sz="14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14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rating</a:t>
            </a:r>
            <a:r>
              <a:rPr sz="14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14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Parks_Rating</a:t>
            </a:r>
            <a:r>
              <a:rPr sz="14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-10" dirty="0">
                <a:solidFill>
                  <a:srgbClr val="424242"/>
                </a:solidFill>
              </a:rPr>
              <a:t>DELETE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584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Enter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following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right-</a:t>
            </a:r>
            <a:r>
              <a:rPr sz="2000" spc="70" dirty="0">
                <a:solidFill>
                  <a:srgbClr val="424242"/>
                </a:solidFill>
                <a:latin typeface="Arial"/>
                <a:cs typeface="Arial"/>
              </a:rPr>
              <a:t>most</a:t>
            </a:r>
            <a:r>
              <a:rPr sz="2000" spc="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24242"/>
                </a:solidFill>
                <a:latin typeface="Arial"/>
                <a:cs typeface="Arial"/>
              </a:rPr>
              <a:t>window,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then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click “Run”: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799" y="2571750"/>
            <a:ext cx="7030720" cy="174180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spc="-75" dirty="0">
                <a:solidFill>
                  <a:srgbClr val="424242"/>
                </a:solidFill>
                <a:latin typeface="Arial"/>
                <a:cs typeface="Arial"/>
              </a:rPr>
              <a:t>DELETE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Parks_Rating</a:t>
            </a:r>
            <a:endParaRPr sz="14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020"/>
              </a:spcBef>
            </a:pP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1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tent_campers</a:t>
            </a:r>
            <a:r>
              <a:rPr sz="1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24242"/>
                </a:solidFill>
                <a:latin typeface="Arial"/>
                <a:cs typeface="Arial"/>
              </a:rPr>
              <a:t>&lt;</a:t>
            </a:r>
            <a:r>
              <a:rPr sz="1400" spc="-5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Arial"/>
                <a:cs typeface="Arial"/>
              </a:rPr>
              <a:t>100;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1535"/>
              </a:spcBef>
            </a:pPr>
            <a:r>
              <a:rPr sz="1400" spc="-85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80" dirty="0">
                <a:solidFill>
                  <a:srgbClr val="424242"/>
                </a:solidFill>
                <a:latin typeface="Arial"/>
                <a:cs typeface="Arial"/>
              </a:rPr>
              <a:t>*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4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"/>
                <a:cs typeface="Arial"/>
              </a:rPr>
              <a:t>Parks_Rating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3799" y="4443524"/>
            <a:ext cx="7030720" cy="427355"/>
          </a:xfrm>
          <a:custGeom>
            <a:avLst/>
            <a:gdLst/>
            <a:ahLst/>
            <a:cxnLst/>
            <a:rect l="l" t="t" r="r" b="b"/>
            <a:pathLst>
              <a:path w="7030720" h="427354">
                <a:moveTo>
                  <a:pt x="0" y="0"/>
                </a:moveTo>
                <a:lnTo>
                  <a:pt x="7030499" y="0"/>
                </a:lnTo>
                <a:lnTo>
                  <a:pt x="7030499" y="427199"/>
                </a:lnTo>
                <a:lnTo>
                  <a:pt x="0" y="42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50" dirty="0">
                <a:solidFill>
                  <a:srgbClr val="424242"/>
                </a:solidFill>
              </a:rPr>
              <a:t>CREATE</a:t>
            </a:r>
            <a:r>
              <a:rPr sz="2800" u="none" spc="-70" dirty="0">
                <a:solidFill>
                  <a:srgbClr val="424242"/>
                </a:solidFill>
              </a:rPr>
              <a:t> </a:t>
            </a:r>
            <a:r>
              <a:rPr sz="2800" u="none" spc="160" dirty="0">
                <a:solidFill>
                  <a:srgbClr val="424242"/>
                </a:solidFill>
              </a:rPr>
              <a:t>VIEW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870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view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Arial"/>
                <a:cs typeface="Arial"/>
              </a:rPr>
              <a:t>virtual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table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24242"/>
                </a:solidFill>
                <a:latin typeface="Arial"/>
                <a:cs typeface="Arial"/>
              </a:rPr>
              <a:t>that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dynamically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retrieves</a:t>
            </a:r>
            <a:r>
              <a:rPr sz="2000" spc="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sz="2000" spc="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each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time </a:t>
            </a:r>
            <a:r>
              <a:rPr sz="2000" spc="80" dirty="0">
                <a:solidFill>
                  <a:srgbClr val="424242"/>
                </a:solidFill>
                <a:latin typeface="Arial"/>
                <a:cs typeface="Arial"/>
              </a:rPr>
              <a:t>it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 is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called.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799" y="2441475"/>
            <a:ext cx="7030720" cy="1938020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5725" marR="1962150">
              <a:lnSpc>
                <a:spcPct val="113999"/>
              </a:lnSpc>
              <a:spcBef>
                <a:spcPts val="320"/>
              </a:spcBef>
            </a:pPr>
            <a:r>
              <a:rPr sz="1700" spc="-100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1700" spc="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24242"/>
                </a:solidFill>
                <a:latin typeface="Arial"/>
                <a:cs typeface="Arial"/>
              </a:rPr>
              <a:t>VIEW</a:t>
            </a:r>
            <a:r>
              <a:rPr sz="1700" spc="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Arial"/>
                <a:cs typeface="Arial"/>
              </a:rPr>
              <a:t>`myproject.mydataset.top_3_points` </a:t>
            </a:r>
            <a:r>
              <a:rPr sz="170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7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100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7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Arial"/>
                <a:cs typeface="Arial"/>
              </a:rPr>
              <a:t>market,</a:t>
            </a:r>
            <a:endParaRPr sz="17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285"/>
              </a:spcBef>
            </a:pPr>
            <a:r>
              <a:rPr sz="1700" spc="-10" dirty="0">
                <a:solidFill>
                  <a:srgbClr val="424242"/>
                </a:solidFill>
                <a:latin typeface="Arial"/>
                <a:cs typeface="Arial"/>
              </a:rPr>
              <a:t>SUM(points_game)</a:t>
            </a:r>
            <a:endParaRPr sz="1700">
              <a:latin typeface="Arial"/>
              <a:cs typeface="Arial"/>
            </a:endParaRPr>
          </a:p>
          <a:p>
            <a:pPr marL="85725" marR="229870">
              <a:lnSpc>
                <a:spcPct val="113999"/>
              </a:lnSpc>
            </a:pPr>
            <a:r>
              <a:rPr sz="1700" spc="-5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700" spc="229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24242"/>
                </a:solidFill>
                <a:latin typeface="Arial"/>
                <a:cs typeface="Arial"/>
              </a:rPr>
              <a:t>`bigquery-</a:t>
            </a:r>
            <a:r>
              <a:rPr sz="1700" spc="55" dirty="0">
                <a:solidFill>
                  <a:srgbClr val="424242"/>
                </a:solidFill>
                <a:latin typeface="Arial"/>
                <a:cs typeface="Arial"/>
              </a:rPr>
              <a:t>public-</a:t>
            </a:r>
            <a:r>
              <a:rPr sz="1700" spc="-10" dirty="0">
                <a:solidFill>
                  <a:srgbClr val="424242"/>
                </a:solidFill>
                <a:latin typeface="Arial"/>
                <a:cs typeface="Arial"/>
              </a:rPr>
              <a:t>data.ncaa_basketball.mbb_teams_games_sr` </a:t>
            </a:r>
            <a:r>
              <a:rPr sz="1700" spc="-75" dirty="0">
                <a:solidFill>
                  <a:srgbClr val="424242"/>
                </a:solidFill>
                <a:latin typeface="Arial"/>
                <a:cs typeface="Arial"/>
              </a:rPr>
              <a:t>ORDER</a:t>
            </a:r>
            <a:r>
              <a:rPr sz="17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424242"/>
                </a:solidFill>
                <a:latin typeface="Arial"/>
                <a:cs typeface="Arial"/>
              </a:rPr>
              <a:t>BY</a:t>
            </a:r>
            <a:r>
              <a:rPr sz="17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65" dirty="0">
                <a:solidFill>
                  <a:srgbClr val="424242"/>
                </a:solidFill>
                <a:latin typeface="Arial"/>
                <a:cs typeface="Arial"/>
              </a:rPr>
              <a:t>2</a:t>
            </a:r>
            <a:r>
              <a:rPr sz="17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424242"/>
                </a:solidFill>
                <a:latin typeface="Arial"/>
                <a:cs typeface="Arial"/>
              </a:rPr>
              <a:t>DESC</a:t>
            </a:r>
            <a:endParaRPr sz="17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285"/>
              </a:spcBef>
            </a:pPr>
            <a:r>
              <a:rPr sz="1700" spc="-10" dirty="0">
                <a:solidFill>
                  <a:srgbClr val="424242"/>
                </a:solidFill>
                <a:latin typeface="Arial"/>
                <a:cs typeface="Arial"/>
              </a:rPr>
              <a:t>LIMIT</a:t>
            </a:r>
            <a:r>
              <a:rPr sz="17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424242"/>
                </a:solidFill>
                <a:latin typeface="Arial"/>
                <a:cs typeface="Arial"/>
              </a:rPr>
              <a:t>3;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799" y="4553999"/>
            <a:ext cx="7030720" cy="396875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05"/>
              </a:spcBef>
            </a:pPr>
            <a:r>
              <a:rPr sz="1700" spc="-100" dirty="0">
                <a:solidFill>
                  <a:srgbClr val="424242"/>
                </a:solidFill>
                <a:latin typeface="Arial"/>
                <a:cs typeface="Arial"/>
              </a:rPr>
              <a:t>SELECT</a:t>
            </a:r>
            <a:r>
              <a:rPr sz="17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424242"/>
                </a:solidFill>
                <a:latin typeface="Arial"/>
                <a:cs typeface="Arial"/>
              </a:rPr>
              <a:t>*</a:t>
            </a:r>
            <a:r>
              <a:rPr sz="1700" spc="-2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7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424242"/>
                </a:solidFill>
                <a:latin typeface="Arial"/>
                <a:cs typeface="Arial"/>
              </a:rPr>
              <a:t>`myproject.mydataset.top_3_points`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934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00"/>
              </a:spcBef>
            </a:pPr>
            <a:r>
              <a:rPr sz="2800" u="none" spc="105" dirty="0">
                <a:solidFill>
                  <a:srgbClr val="424242"/>
                </a:solidFill>
              </a:rPr>
              <a:t>STORED</a:t>
            </a:r>
            <a:r>
              <a:rPr sz="2800" u="none" spc="-60" dirty="0">
                <a:solidFill>
                  <a:srgbClr val="424242"/>
                </a:solidFill>
              </a:rPr>
              <a:t> </a:t>
            </a:r>
            <a:r>
              <a:rPr sz="2800" u="none" spc="125" dirty="0">
                <a:solidFill>
                  <a:srgbClr val="424242"/>
                </a:solidFill>
              </a:rPr>
              <a:t>PROCEDURE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65087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Stored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Procedure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is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prepared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chunk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code</a:t>
            </a:r>
            <a:r>
              <a:rPr sz="2000" spc="-5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424242"/>
                </a:solidFill>
                <a:latin typeface="Arial"/>
                <a:cs typeface="Arial"/>
              </a:rPr>
              <a:t>that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you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save,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pass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values</a:t>
            </a:r>
            <a:r>
              <a:rPr sz="20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into,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so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code</a:t>
            </a:r>
            <a:r>
              <a:rPr sz="2000" spc="-6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can</a:t>
            </a:r>
            <a:r>
              <a:rPr sz="20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24242"/>
                </a:solidFill>
                <a:latin typeface="Arial"/>
                <a:cs typeface="Arial"/>
              </a:rPr>
              <a:t>be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reused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any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time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424242"/>
                </a:solidFill>
                <a:latin typeface="Arial"/>
                <a:cs typeface="Arial"/>
              </a:rPr>
              <a:t>with</a:t>
            </a:r>
            <a:r>
              <a:rPr sz="20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424242"/>
                </a:solidFill>
                <a:latin typeface="Arial"/>
                <a:cs typeface="Arial"/>
              </a:rPr>
              <a:t>new</a:t>
            </a:r>
            <a:r>
              <a:rPr sz="2000" spc="-1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799" y="2825824"/>
            <a:ext cx="7030720" cy="1959610"/>
          </a:xfrm>
          <a:prstGeom prst="rect">
            <a:avLst/>
          </a:prstGeom>
          <a:ln w="9524">
            <a:solidFill>
              <a:srgbClr val="424242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 marR="1697355">
              <a:lnSpc>
                <a:spcPct val="100000"/>
              </a:lnSpc>
              <a:spcBef>
                <a:spcPts val="615"/>
              </a:spcBef>
            </a:pPr>
            <a:r>
              <a:rPr sz="1500" spc="-85" dirty="0">
                <a:solidFill>
                  <a:srgbClr val="424242"/>
                </a:solidFill>
                <a:latin typeface="Arial"/>
                <a:cs typeface="Arial"/>
              </a:rPr>
              <a:t>CREATE</a:t>
            </a:r>
            <a:r>
              <a:rPr sz="15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424242"/>
                </a:solidFill>
                <a:latin typeface="Arial"/>
                <a:cs typeface="Arial"/>
              </a:rPr>
              <a:t>FUNCTION</a:t>
            </a:r>
            <a:r>
              <a:rPr sz="1500" spc="-8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delete_parks_before</a:t>
            </a:r>
            <a:r>
              <a:rPr sz="15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(before_date</a:t>
            </a:r>
            <a:r>
              <a:rPr sz="1500" spc="-6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Arial"/>
                <a:cs typeface="Arial"/>
              </a:rPr>
              <a:t>DATE) </a:t>
            </a:r>
            <a:r>
              <a:rPr sz="1500" spc="-20" dirty="0">
                <a:solidFill>
                  <a:srgbClr val="424242"/>
                </a:solidFill>
                <a:latin typeface="Arial"/>
                <a:cs typeface="Arial"/>
              </a:rPr>
              <a:t>LANGUAGE</a:t>
            </a:r>
            <a:r>
              <a:rPr sz="1500" spc="-4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Arial"/>
                <a:cs typeface="Arial"/>
              </a:rPr>
              <a:t>plpgsql</a:t>
            </a:r>
            <a:endParaRPr sz="1500">
              <a:latin typeface="Arial"/>
              <a:cs typeface="Arial"/>
            </a:endParaRPr>
          </a:p>
          <a:p>
            <a:pPr marL="85725" marR="6369050">
              <a:lnSpc>
                <a:spcPct val="100000"/>
              </a:lnSpc>
            </a:pP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AS</a:t>
            </a:r>
            <a:r>
              <a:rPr sz="1500" spc="-3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424242"/>
                </a:solidFill>
                <a:latin typeface="Arial"/>
                <a:cs typeface="Arial"/>
              </a:rPr>
              <a:t>$$ </a:t>
            </a:r>
            <a:r>
              <a:rPr sz="1500" spc="-55" dirty="0">
                <a:solidFill>
                  <a:srgbClr val="424242"/>
                </a:solidFill>
                <a:latin typeface="Arial"/>
                <a:cs typeface="Arial"/>
              </a:rPr>
              <a:t>BEGIN</a:t>
            </a:r>
            <a:endParaRPr sz="15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sz="1500" spc="-80" dirty="0">
                <a:solidFill>
                  <a:srgbClr val="424242"/>
                </a:solidFill>
                <a:latin typeface="Arial"/>
                <a:cs typeface="Arial"/>
              </a:rPr>
              <a:t>DELETE</a:t>
            </a:r>
            <a:r>
              <a:rPr sz="15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24242"/>
                </a:solidFill>
                <a:latin typeface="Arial"/>
                <a:cs typeface="Arial"/>
              </a:rPr>
              <a:t>FROM</a:t>
            </a:r>
            <a:r>
              <a:rPr sz="1500" spc="-2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Arial"/>
                <a:cs typeface="Arial"/>
              </a:rPr>
              <a:t>parks</a:t>
            </a:r>
            <a:endParaRPr sz="1500">
              <a:latin typeface="Arial"/>
              <a:cs typeface="Arial"/>
            </a:endParaRPr>
          </a:p>
          <a:p>
            <a:pPr marL="85725" marR="4007485" indent="196215">
              <a:lnSpc>
                <a:spcPct val="100000"/>
              </a:lnSpc>
            </a:pP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WHERE</a:t>
            </a:r>
            <a:r>
              <a:rPr sz="1500" spc="-1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founded</a:t>
            </a:r>
            <a:r>
              <a:rPr sz="15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24242"/>
                </a:solidFill>
                <a:latin typeface="Arial"/>
                <a:cs typeface="Arial"/>
              </a:rPr>
              <a:t>&lt;</a:t>
            </a:r>
            <a:r>
              <a:rPr sz="1500" spc="-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Arial"/>
                <a:cs typeface="Arial"/>
              </a:rPr>
              <a:t>before_date; </a:t>
            </a:r>
            <a:r>
              <a:rPr sz="1500" spc="-20" dirty="0">
                <a:solidFill>
                  <a:srgbClr val="424242"/>
                </a:solidFill>
                <a:latin typeface="Arial"/>
                <a:cs typeface="Arial"/>
              </a:rPr>
              <a:t>END;</a:t>
            </a:r>
            <a:endParaRPr sz="15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</a:pPr>
            <a:r>
              <a:rPr sz="1500" spc="-25" dirty="0">
                <a:solidFill>
                  <a:srgbClr val="424242"/>
                </a:solidFill>
                <a:latin typeface="Arial"/>
                <a:cs typeface="Arial"/>
              </a:rPr>
              <a:t>$$;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Query</a:t>
            </a:r>
            <a:r>
              <a:rPr spc="90" dirty="0"/>
              <a:t> </a:t>
            </a:r>
            <a:r>
              <a:rPr dirty="0"/>
              <a:t>Clause</a:t>
            </a:r>
            <a:r>
              <a:rPr spc="95" dirty="0"/>
              <a:t> </a:t>
            </a:r>
            <a:r>
              <a:rPr spc="55" dirty="0"/>
              <a:t>Evaluation</a:t>
            </a:r>
            <a:r>
              <a:rPr spc="95" dirty="0"/>
              <a:t> </a:t>
            </a:r>
            <a:r>
              <a:rPr spc="-10" dirty="0"/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6825" y="1660740"/>
            <a:ext cx="4387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24242"/>
                </a:solidFill>
                <a:latin typeface="Arial"/>
                <a:cs typeface="Arial"/>
              </a:rPr>
              <a:t>SQL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queries</a:t>
            </a:r>
            <a:r>
              <a:rPr sz="20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are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run</a:t>
            </a:r>
            <a:r>
              <a:rPr sz="20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000" spc="-70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24242"/>
                </a:solidFill>
                <a:latin typeface="Arial"/>
                <a:cs typeface="Arial"/>
              </a:rPr>
              <a:t>speciﬁc</a:t>
            </a:r>
            <a:r>
              <a:rPr sz="2000" spc="-75" dirty="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Arial"/>
                <a:cs typeface="Arial"/>
              </a:rPr>
              <a:t>order: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75" y="2525071"/>
            <a:ext cx="7269450" cy="2006318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B6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Practice</a:t>
            </a:r>
            <a:r>
              <a:rPr spc="75" dirty="0"/>
              <a:t> </a:t>
            </a:r>
            <a:r>
              <a:rPr dirty="0"/>
              <a:t>Question</a:t>
            </a:r>
            <a:r>
              <a:rPr spc="80" dirty="0"/>
              <a:t> </a:t>
            </a:r>
            <a:r>
              <a:rPr spc="50" dirty="0"/>
              <a:t>Set</a:t>
            </a:r>
            <a:r>
              <a:rPr spc="80" dirty="0"/>
              <a:t> </a:t>
            </a:r>
            <a:r>
              <a:rPr spc="35" dirty="0"/>
              <a:t>#4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7024" y="1353936"/>
            <a:ext cx="7736205" cy="32226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2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keywords</a:t>
            </a:r>
            <a:r>
              <a:rPr sz="2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COUNT,</a:t>
            </a:r>
            <a:r>
              <a:rPr sz="22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DISTINCT,</a:t>
            </a:r>
            <a:r>
              <a:rPr sz="22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LIMIT,</a:t>
            </a:r>
            <a:r>
              <a:rPr sz="22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35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22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Trebuchet MS"/>
                <a:cs typeface="Trebuchet MS"/>
              </a:rPr>
              <a:t>BY, </a:t>
            </a:r>
            <a:r>
              <a:rPr sz="2200" b="1" spc="90" dirty="0">
                <a:solidFill>
                  <a:srgbClr val="FFFFFF"/>
                </a:solidFill>
                <a:latin typeface="Trebuchet MS"/>
                <a:cs typeface="Trebuchet MS"/>
              </a:rPr>
              <a:t>WHERE,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 IN, NOT IN, </a:t>
            </a:r>
            <a:r>
              <a:rPr sz="2200" b="1" spc="85" dirty="0">
                <a:solidFill>
                  <a:srgbClr val="FFFFFF"/>
                </a:solidFill>
                <a:latin typeface="Trebuchet MS"/>
                <a:cs typeface="Trebuchet MS"/>
              </a:rPr>
              <a:t>AND,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70" dirty="0">
                <a:solidFill>
                  <a:srgbClr val="FFFFFF"/>
                </a:solidFill>
                <a:latin typeface="Trebuchet MS"/>
                <a:cs typeface="Trebuchet MS"/>
              </a:rPr>
              <a:t>OR,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 AVG, </a:t>
            </a:r>
            <a:r>
              <a:rPr sz="2200" b="1" spc="100" dirty="0">
                <a:solidFill>
                  <a:srgbClr val="FFFFFF"/>
                </a:solidFill>
                <a:latin typeface="Trebuchet MS"/>
                <a:cs typeface="Trebuchet MS"/>
              </a:rPr>
              <a:t>SUM,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14" dirty="0">
                <a:solidFill>
                  <a:srgbClr val="FFFFFF"/>
                </a:solidFill>
                <a:latin typeface="Trebuchet MS"/>
                <a:cs typeface="Trebuchet MS"/>
              </a:rPr>
              <a:t>MAX,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00" dirty="0">
                <a:solidFill>
                  <a:srgbClr val="FFFFFF"/>
                </a:solidFill>
                <a:latin typeface="Trebuchet MS"/>
                <a:cs typeface="Trebuchet MS"/>
              </a:rPr>
              <a:t>GROUP 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BY,</a:t>
            </a:r>
            <a:r>
              <a:rPr sz="22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JOIN,</a:t>
            </a:r>
            <a:r>
              <a:rPr sz="22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INSERT,</a:t>
            </a:r>
            <a:r>
              <a:rPr sz="2200" b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rebuchet MS"/>
                <a:cs typeface="Trebuchet MS"/>
              </a:rPr>
              <a:t>DELTE,</a:t>
            </a:r>
            <a:r>
              <a:rPr sz="22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45" dirty="0">
                <a:solidFill>
                  <a:srgbClr val="FFFFFF"/>
                </a:solidFill>
                <a:latin typeface="Trebuchet MS"/>
                <a:cs typeface="Trebuchet MS"/>
              </a:rPr>
              <a:t>UPDATE,</a:t>
            </a:r>
            <a:r>
              <a:rPr sz="22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140" dirty="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sz="22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2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r>
              <a:rPr sz="22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30"/>
              </a:lnSpc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following: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00">
              <a:latin typeface="Trebuchet MS"/>
              <a:cs typeface="Trebuchet MS"/>
            </a:endParaRPr>
          </a:p>
          <a:p>
            <a:pPr marL="469900" marR="104139" indent="-418465">
              <a:lnSpc>
                <a:spcPct val="1012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Rank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conferences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highest</a:t>
            </a:r>
            <a:r>
              <a:rPr sz="21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attendance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losses.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conferences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rank</a:t>
            </a:r>
            <a:r>
              <a:rPr sz="21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ﬁrst,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second,</a:t>
            </a:r>
            <a:r>
              <a:rPr sz="21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third?</a:t>
            </a:r>
            <a:endParaRPr sz="2100">
              <a:latin typeface="Trebuchet MS"/>
              <a:cs typeface="Trebuchet MS"/>
            </a:endParaRPr>
          </a:p>
          <a:p>
            <a:pPr marL="469900" indent="-45339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smallest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1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venue_capacity.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9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180" y="3416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0"/>
                </a:moveTo>
                <a:lnTo>
                  <a:pt x="0" y="0"/>
                </a:lnTo>
                <a:lnTo>
                  <a:pt x="0" y="182092"/>
                </a:lnTo>
                <a:lnTo>
                  <a:pt x="0" y="530110"/>
                </a:lnTo>
                <a:lnTo>
                  <a:pt x="12052" y="590727"/>
                </a:lnTo>
                <a:lnTo>
                  <a:pt x="46393" y="642112"/>
                </a:lnTo>
                <a:lnTo>
                  <a:pt x="97777" y="676452"/>
                </a:lnTo>
                <a:lnTo>
                  <a:pt x="158394" y="688505"/>
                </a:lnTo>
                <a:lnTo>
                  <a:pt x="208457" y="680427"/>
                </a:lnTo>
                <a:lnTo>
                  <a:pt x="251942" y="657948"/>
                </a:lnTo>
                <a:lnTo>
                  <a:pt x="286232" y="623658"/>
                </a:lnTo>
                <a:lnTo>
                  <a:pt x="308724" y="580174"/>
                </a:lnTo>
                <a:lnTo>
                  <a:pt x="316801" y="530110"/>
                </a:lnTo>
                <a:lnTo>
                  <a:pt x="316801" y="182092"/>
                </a:lnTo>
                <a:lnTo>
                  <a:pt x="316801" y="12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4964" y="340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3073" y="909180"/>
                </a:lnTo>
                <a:lnTo>
                  <a:pt x="26619" y="966012"/>
                </a:lnTo>
                <a:lnTo>
                  <a:pt x="70523" y="1009916"/>
                </a:lnTo>
                <a:lnTo>
                  <a:pt x="127355" y="1033462"/>
                </a:lnTo>
                <a:lnTo>
                  <a:pt x="158407" y="1036535"/>
                </a:lnTo>
                <a:lnTo>
                  <a:pt x="208470" y="1028458"/>
                </a:lnTo>
                <a:lnTo>
                  <a:pt x="251955" y="1005967"/>
                </a:lnTo>
                <a:lnTo>
                  <a:pt x="286245" y="971677"/>
                </a:lnTo>
                <a:lnTo>
                  <a:pt x="308724" y="928204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3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761" y="3403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801" y="12"/>
                </a:moveTo>
                <a:lnTo>
                  <a:pt x="0" y="0"/>
                </a:lnTo>
                <a:lnTo>
                  <a:pt x="0" y="182105"/>
                </a:lnTo>
                <a:lnTo>
                  <a:pt x="0" y="530123"/>
                </a:lnTo>
                <a:lnTo>
                  <a:pt x="0" y="878128"/>
                </a:lnTo>
                <a:lnTo>
                  <a:pt x="0" y="1226146"/>
                </a:lnTo>
                <a:lnTo>
                  <a:pt x="3073" y="1257185"/>
                </a:lnTo>
                <a:lnTo>
                  <a:pt x="26619" y="1314018"/>
                </a:lnTo>
                <a:lnTo>
                  <a:pt x="70523" y="1357934"/>
                </a:lnTo>
                <a:lnTo>
                  <a:pt x="127355" y="1381467"/>
                </a:lnTo>
                <a:lnTo>
                  <a:pt x="158407" y="1384541"/>
                </a:lnTo>
                <a:lnTo>
                  <a:pt x="208470" y="1376464"/>
                </a:lnTo>
                <a:lnTo>
                  <a:pt x="251955" y="1353985"/>
                </a:lnTo>
                <a:lnTo>
                  <a:pt x="286245" y="1319695"/>
                </a:lnTo>
                <a:lnTo>
                  <a:pt x="308724" y="1276210"/>
                </a:lnTo>
                <a:lnTo>
                  <a:pt x="316801" y="1226146"/>
                </a:lnTo>
                <a:lnTo>
                  <a:pt x="316801" y="878128"/>
                </a:lnTo>
                <a:lnTo>
                  <a:pt x="316801" y="530123"/>
                </a:lnTo>
                <a:lnTo>
                  <a:pt x="316801" y="182105"/>
                </a:lnTo>
                <a:lnTo>
                  <a:pt x="316801" y="5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5069" y="4253712"/>
            <a:ext cx="409575" cy="890269"/>
          </a:xfrm>
          <a:custGeom>
            <a:avLst/>
            <a:gdLst/>
            <a:ahLst/>
            <a:cxnLst/>
            <a:rect l="l" t="t" r="r" b="b"/>
            <a:pathLst>
              <a:path w="409575" h="890270">
                <a:moveTo>
                  <a:pt x="409511" y="204749"/>
                </a:moveTo>
                <a:lnTo>
                  <a:pt x="405536" y="164617"/>
                </a:lnTo>
                <a:lnTo>
                  <a:pt x="393928" y="126403"/>
                </a:lnTo>
                <a:lnTo>
                  <a:pt x="375107" y="91160"/>
                </a:lnTo>
                <a:lnTo>
                  <a:pt x="349542" y="59969"/>
                </a:lnTo>
                <a:lnTo>
                  <a:pt x="318350" y="34404"/>
                </a:lnTo>
                <a:lnTo>
                  <a:pt x="283108" y="15582"/>
                </a:lnTo>
                <a:lnTo>
                  <a:pt x="244894" y="3975"/>
                </a:lnTo>
                <a:lnTo>
                  <a:pt x="204762" y="0"/>
                </a:lnTo>
                <a:lnTo>
                  <a:pt x="157810" y="5410"/>
                </a:lnTo>
                <a:lnTo>
                  <a:pt x="114719" y="20815"/>
                </a:lnTo>
                <a:lnTo>
                  <a:pt x="76695" y="44983"/>
                </a:lnTo>
                <a:lnTo>
                  <a:pt x="44983" y="76695"/>
                </a:lnTo>
                <a:lnTo>
                  <a:pt x="20815" y="114706"/>
                </a:lnTo>
                <a:lnTo>
                  <a:pt x="5410" y="157810"/>
                </a:lnTo>
                <a:lnTo>
                  <a:pt x="12" y="204749"/>
                </a:lnTo>
                <a:lnTo>
                  <a:pt x="0" y="889787"/>
                </a:lnTo>
                <a:lnTo>
                  <a:pt x="409511" y="889787"/>
                </a:lnTo>
                <a:lnTo>
                  <a:pt x="409511" y="654456"/>
                </a:lnTo>
                <a:lnTo>
                  <a:pt x="409511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7296" y="3804018"/>
            <a:ext cx="409575" cy="1339850"/>
          </a:xfrm>
          <a:custGeom>
            <a:avLst/>
            <a:gdLst/>
            <a:ahLst/>
            <a:cxnLst/>
            <a:rect l="l" t="t" r="r" b="b"/>
            <a:pathLst>
              <a:path w="409575" h="1339850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38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410"/>
                </a:lnTo>
                <a:lnTo>
                  <a:pt x="114706" y="20802"/>
                </a:lnTo>
                <a:lnTo>
                  <a:pt x="76682" y="44983"/>
                </a:lnTo>
                <a:lnTo>
                  <a:pt x="44983" y="76682"/>
                </a:lnTo>
                <a:lnTo>
                  <a:pt x="20802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443"/>
                </a:lnTo>
                <a:lnTo>
                  <a:pt x="0" y="1104150"/>
                </a:lnTo>
                <a:lnTo>
                  <a:pt x="0" y="1339481"/>
                </a:lnTo>
                <a:lnTo>
                  <a:pt x="409498" y="1339481"/>
                </a:lnTo>
                <a:lnTo>
                  <a:pt x="409498" y="1104150"/>
                </a:lnTo>
                <a:lnTo>
                  <a:pt x="409498" y="654443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509" y="3354019"/>
            <a:ext cx="409575" cy="1790064"/>
          </a:xfrm>
          <a:custGeom>
            <a:avLst/>
            <a:gdLst/>
            <a:ahLst/>
            <a:cxnLst/>
            <a:rect l="l" t="t" r="r" b="b"/>
            <a:pathLst>
              <a:path w="409575" h="1790064">
                <a:moveTo>
                  <a:pt x="409498" y="204749"/>
                </a:moveTo>
                <a:lnTo>
                  <a:pt x="405523" y="164617"/>
                </a:lnTo>
                <a:lnTo>
                  <a:pt x="393915" y="126390"/>
                </a:lnTo>
                <a:lnTo>
                  <a:pt x="375094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797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442"/>
                </a:lnTo>
                <a:lnTo>
                  <a:pt x="0" y="1554149"/>
                </a:lnTo>
                <a:lnTo>
                  <a:pt x="0" y="1789480"/>
                </a:lnTo>
                <a:lnTo>
                  <a:pt x="409498" y="1789480"/>
                </a:lnTo>
                <a:lnTo>
                  <a:pt x="409498" y="1554149"/>
                </a:lnTo>
                <a:lnTo>
                  <a:pt x="409498" y="1104442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51722" y="2904020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498" y="204749"/>
                </a:moveTo>
                <a:lnTo>
                  <a:pt x="405536" y="164617"/>
                </a:lnTo>
                <a:lnTo>
                  <a:pt x="393915" y="126390"/>
                </a:lnTo>
                <a:lnTo>
                  <a:pt x="375107" y="91147"/>
                </a:lnTo>
                <a:lnTo>
                  <a:pt x="349529" y="59969"/>
                </a:lnTo>
                <a:lnTo>
                  <a:pt x="318350" y="34391"/>
                </a:lnTo>
                <a:lnTo>
                  <a:pt x="283108" y="15582"/>
                </a:lnTo>
                <a:lnTo>
                  <a:pt x="244881" y="3962"/>
                </a:lnTo>
                <a:lnTo>
                  <a:pt x="204749" y="0"/>
                </a:lnTo>
                <a:lnTo>
                  <a:pt x="157810" y="5397"/>
                </a:lnTo>
                <a:lnTo>
                  <a:pt x="114706" y="20802"/>
                </a:lnTo>
                <a:lnTo>
                  <a:pt x="76695" y="44970"/>
                </a:lnTo>
                <a:lnTo>
                  <a:pt x="44983" y="76682"/>
                </a:lnTo>
                <a:lnTo>
                  <a:pt x="20815" y="114706"/>
                </a:lnTo>
                <a:lnTo>
                  <a:pt x="5410" y="157797"/>
                </a:lnTo>
                <a:lnTo>
                  <a:pt x="0" y="204749"/>
                </a:lnTo>
                <a:lnTo>
                  <a:pt x="0" y="654748"/>
                </a:lnTo>
                <a:lnTo>
                  <a:pt x="0" y="1104747"/>
                </a:lnTo>
                <a:lnTo>
                  <a:pt x="0" y="1554441"/>
                </a:lnTo>
                <a:lnTo>
                  <a:pt x="0" y="2004148"/>
                </a:lnTo>
                <a:lnTo>
                  <a:pt x="0" y="2239480"/>
                </a:lnTo>
                <a:lnTo>
                  <a:pt x="409498" y="2239480"/>
                </a:lnTo>
                <a:lnTo>
                  <a:pt x="409498" y="2004148"/>
                </a:lnTo>
                <a:lnTo>
                  <a:pt x="409498" y="1554441"/>
                </a:lnTo>
                <a:lnTo>
                  <a:pt x="409498" y="1104747"/>
                </a:lnTo>
                <a:lnTo>
                  <a:pt x="409498" y="654748"/>
                </a:lnTo>
                <a:lnTo>
                  <a:pt x="409498" y="20474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3283" y="1176644"/>
            <a:ext cx="8168640" cy="26447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105"/>
              </a:spcBef>
            </a:pPr>
            <a:r>
              <a:rPr sz="2600" b="1" spc="-10" dirty="0">
                <a:solidFill>
                  <a:srgbClr val="424242"/>
                </a:solidFill>
                <a:latin typeface="Trebuchet MS"/>
                <a:cs typeface="Trebuchet MS"/>
              </a:rPr>
              <a:t>Homework:</a:t>
            </a:r>
            <a:endParaRPr sz="2600" dirty="0">
              <a:latin typeface="Trebuchet MS"/>
              <a:cs typeface="Trebuchet MS"/>
            </a:endParaRPr>
          </a:p>
          <a:p>
            <a:pPr marL="521970" indent="-464184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521970" algn="l"/>
                <a:tab pos="522605" algn="l"/>
              </a:tabLst>
            </a:pP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Ensure</a:t>
            </a:r>
            <a:r>
              <a:rPr sz="2600" spc="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your</a:t>
            </a:r>
            <a:r>
              <a:rPr sz="2600" spc="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Google</a:t>
            </a:r>
            <a:r>
              <a:rPr sz="2600" spc="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424242"/>
                </a:solidFill>
                <a:latin typeface="Trebuchet MS"/>
                <a:cs typeface="Trebuchet MS"/>
              </a:rPr>
              <a:t>BigQuery</a:t>
            </a:r>
            <a:r>
              <a:rPr sz="2600" spc="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account</a:t>
            </a:r>
            <a:r>
              <a:rPr sz="2600" spc="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is</a:t>
            </a:r>
            <a:r>
              <a:rPr sz="2600" spc="9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424242"/>
                </a:solidFill>
                <a:latin typeface="Trebuchet MS"/>
                <a:cs typeface="Trebuchet MS"/>
              </a:rPr>
              <a:t>setup</a:t>
            </a:r>
            <a:endParaRPr sz="2600" dirty="0">
              <a:latin typeface="Trebuchet MS"/>
              <a:cs typeface="Trebuchet MS"/>
            </a:endParaRPr>
          </a:p>
          <a:p>
            <a:pPr marL="521970" indent="-50673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521970" algn="l"/>
                <a:tab pos="522605" algn="l"/>
              </a:tabLst>
            </a:pP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Homework</a:t>
            </a:r>
            <a:r>
              <a:rPr sz="2600" spc="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#1</a:t>
            </a:r>
            <a:r>
              <a:rPr sz="2600" spc="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424242"/>
                </a:solidFill>
                <a:latin typeface="Trebuchet MS"/>
                <a:cs typeface="Trebuchet MS"/>
              </a:rPr>
              <a:t>assigned</a:t>
            </a:r>
            <a:r>
              <a:rPr sz="2600" spc="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70" dirty="0">
                <a:solidFill>
                  <a:srgbClr val="424242"/>
                </a:solidFill>
                <a:latin typeface="Trebuchet MS"/>
                <a:cs typeface="Trebuchet MS"/>
              </a:rPr>
              <a:t>on</a:t>
            </a:r>
            <a:r>
              <a:rPr sz="2600" spc="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424242"/>
                </a:solidFill>
                <a:latin typeface="Trebuchet MS"/>
                <a:cs typeface="Trebuchet MS"/>
              </a:rPr>
              <a:t>Blackboard</a:t>
            </a:r>
            <a:endParaRPr sz="2600" dirty="0">
              <a:latin typeface="Trebuchet MS"/>
              <a:cs typeface="Trebuchet MS"/>
            </a:endParaRPr>
          </a:p>
          <a:p>
            <a:pPr marL="521970" indent="-50736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521970" algn="l"/>
                <a:tab pos="522605" algn="l"/>
              </a:tabLst>
            </a:pP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Final</a:t>
            </a:r>
            <a:r>
              <a:rPr sz="260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424242"/>
                </a:solidFill>
                <a:latin typeface="Trebuchet MS"/>
                <a:cs typeface="Trebuchet MS"/>
              </a:rPr>
              <a:t>Project</a:t>
            </a:r>
            <a:r>
              <a:rPr sz="26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424242"/>
                </a:solidFill>
                <a:latin typeface="Trebuchet MS"/>
                <a:cs typeface="Trebuchet MS"/>
              </a:rPr>
              <a:t>Survey</a:t>
            </a:r>
            <a:r>
              <a:rPr sz="26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70" dirty="0">
                <a:solidFill>
                  <a:srgbClr val="424242"/>
                </a:solidFill>
                <a:latin typeface="Trebuchet MS"/>
                <a:cs typeface="Trebuchet MS"/>
              </a:rPr>
              <a:t>on</a:t>
            </a:r>
            <a:r>
              <a:rPr sz="26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Blackboard</a:t>
            </a:r>
            <a:r>
              <a:rPr sz="26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r>
              <a:rPr sz="260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latin typeface="Trebuchet MS"/>
                <a:cs typeface="Trebuchet MS"/>
              </a:rPr>
              <a:t>Class</a:t>
            </a:r>
            <a:r>
              <a:rPr sz="26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-200" dirty="0">
                <a:solidFill>
                  <a:srgbClr val="424242"/>
                </a:solidFill>
                <a:latin typeface="Trebuchet MS"/>
                <a:cs typeface="Trebuchet MS"/>
              </a:rPr>
              <a:t>1</a:t>
            </a:r>
            <a:r>
              <a:rPr sz="26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424242"/>
                </a:solidFill>
                <a:latin typeface="Trebuchet MS"/>
                <a:cs typeface="Trebuchet MS"/>
              </a:rPr>
              <a:t>folder</a:t>
            </a:r>
            <a:endParaRPr sz="2600" dirty="0">
              <a:latin typeface="Trebuchet MS"/>
              <a:cs typeface="Trebuchet MS"/>
            </a:endParaRPr>
          </a:p>
          <a:p>
            <a:pPr marL="521970" indent="-50990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521970" algn="l"/>
                <a:tab pos="522605" algn="l"/>
              </a:tabLst>
            </a:pPr>
            <a:r>
              <a:rPr sz="2600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Reading</a:t>
            </a:r>
            <a:r>
              <a:rPr sz="2600" spc="80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BI</a:t>
            </a:r>
            <a:r>
              <a:rPr sz="2600" spc="85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Guidebook,</a:t>
            </a:r>
            <a:r>
              <a:rPr sz="2600" spc="85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Chapters</a:t>
            </a:r>
            <a:r>
              <a:rPr sz="2600" spc="85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600" spc="-200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1</a:t>
            </a:r>
            <a:r>
              <a:rPr sz="2600" spc="85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and</a:t>
            </a:r>
            <a:r>
              <a:rPr sz="2600" spc="80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424242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2</a:t>
            </a:r>
            <a:endParaRPr sz="2600" dirty="0">
              <a:highlight>
                <a:srgbClr val="FFFF00"/>
              </a:highlight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591775"/>
            <a:ext cx="8839199" cy="41461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250" y="113600"/>
            <a:ext cx="6483750" cy="31711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8887" y="3266155"/>
            <a:ext cx="6522720" cy="15494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1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dirty="0">
                <a:latin typeface="Arial"/>
                <a:cs typeface="Arial"/>
              </a:rPr>
              <a:t>Referential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Integrity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(RI)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includes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enforcing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relationship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cardinality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rules.</a:t>
            </a:r>
            <a:endParaRPr sz="1500" dirty="0">
              <a:latin typeface="Arial"/>
              <a:cs typeface="Arial"/>
            </a:endParaRPr>
          </a:p>
          <a:p>
            <a:pPr marL="813435" marR="123825" lvl="1" indent="-344170">
              <a:lnSpc>
                <a:spcPct val="100000"/>
              </a:lnSpc>
              <a:spcBef>
                <a:spcPts val="1000"/>
              </a:spcBef>
              <a:buChar char="○"/>
              <a:tabLst>
                <a:tab pos="813435" algn="l"/>
                <a:tab pos="814069" algn="l"/>
              </a:tabLst>
            </a:pPr>
            <a:r>
              <a:rPr sz="1500" spc="-10" dirty="0">
                <a:latin typeface="Arial"/>
                <a:cs typeface="Arial"/>
              </a:rPr>
              <a:t>Example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:</a:t>
            </a:r>
            <a:r>
              <a:rPr sz="1500" spc="-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if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you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have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a</a:t>
            </a:r>
            <a:r>
              <a:rPr sz="1500" spc="-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one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or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many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relationship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you</a:t>
            </a:r>
            <a:r>
              <a:rPr sz="1500" spc="-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must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 have </a:t>
            </a:r>
            <a:r>
              <a:rPr sz="1500" spc="-25" dirty="0">
                <a:highlight>
                  <a:srgbClr val="FFFF00"/>
                </a:highlight>
                <a:latin typeface="Arial"/>
                <a:cs typeface="Arial"/>
              </a:rPr>
              <a:t>at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least</a:t>
            </a:r>
            <a:r>
              <a:rPr sz="1500" spc="4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one</a:t>
            </a:r>
            <a:r>
              <a:rPr sz="1500" spc="4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spc="50" dirty="0">
                <a:highlight>
                  <a:srgbClr val="FFFF00"/>
                </a:highlight>
                <a:latin typeface="Arial"/>
                <a:cs typeface="Arial"/>
              </a:rPr>
              <a:t>non-</a:t>
            </a:r>
            <a:r>
              <a:rPr sz="1500" dirty="0">
                <a:highlight>
                  <a:srgbClr val="FFFF00"/>
                </a:highlight>
                <a:latin typeface="Arial"/>
                <a:cs typeface="Arial"/>
              </a:rPr>
              <a:t>null</a:t>
            </a:r>
            <a:r>
              <a:rPr sz="1500" spc="4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1500" spc="-10" dirty="0">
                <a:highlight>
                  <a:srgbClr val="FFFF00"/>
                </a:highlight>
                <a:latin typeface="Arial"/>
                <a:cs typeface="Arial"/>
              </a:rPr>
              <a:t>record</a:t>
            </a:r>
            <a:endParaRPr sz="15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356235" marR="191135" indent="-344170">
              <a:lnSpc>
                <a:spcPct val="100000"/>
              </a:lnSpc>
              <a:spcBef>
                <a:spcPts val="10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spc="-75" dirty="0">
                <a:latin typeface="Arial"/>
                <a:cs typeface="Arial"/>
              </a:rPr>
              <a:t>To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enforce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RI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use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foreign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key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constraints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your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ETL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process. </a:t>
            </a:r>
            <a:r>
              <a:rPr sz="1500" dirty="0">
                <a:latin typeface="Arial"/>
                <a:cs typeface="Arial"/>
              </a:rPr>
              <a:t>This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75" dirty="0">
                <a:latin typeface="Arial"/>
                <a:cs typeface="Arial"/>
              </a:rPr>
              <a:t>will </a:t>
            </a:r>
            <a:r>
              <a:rPr sz="1500" dirty="0">
                <a:latin typeface="Arial"/>
                <a:cs typeface="Arial"/>
              </a:rPr>
              <a:t>guarantee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RI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for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20" dirty="0">
                <a:latin typeface="Arial"/>
                <a:cs typeface="Arial"/>
              </a:rPr>
              <a:t>each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insert,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update,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or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delete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database.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27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2585</Words>
  <Application>Microsoft Office PowerPoint</Application>
  <PresentationFormat>On-screen Show (16:9)</PresentationFormat>
  <Paragraphs>316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Courier New</vt:lpstr>
      <vt:lpstr>Trebuchet MS</vt:lpstr>
      <vt:lpstr>Office Theme</vt:lpstr>
      <vt:lpstr>CIS 9440 - Data Warehousing and Analytics</vt:lpstr>
      <vt:lpstr>Week 2 Class Overview:</vt:lpstr>
      <vt:lpstr>Week 2 Class Overview:</vt:lpstr>
      <vt:lpstr>What’s on Blackboard?</vt:lpstr>
      <vt:lpstr>Reading, BIG Chapter 8 all topics</vt:lpstr>
      <vt:lpstr>Reading, BIG Chapter 8 review topics</vt:lpstr>
      <vt:lpstr>PowerPoint Presentation</vt:lpstr>
      <vt:lpstr>PowerPoint Presentation</vt:lpstr>
      <vt:lpstr>PowerPoint Presentation</vt:lpstr>
      <vt:lpstr>Week 2 Class Overview:</vt:lpstr>
      <vt:lpstr>What is SQL?</vt:lpstr>
      <vt:lpstr>What does SQL allow you to do?</vt:lpstr>
      <vt:lpstr>Types of SQL Queries</vt:lpstr>
      <vt:lpstr>SQL, Common Example</vt:lpstr>
      <vt:lpstr>Where is SQL in Data Warehousing?</vt:lpstr>
      <vt:lpstr>SQL Reference book for Analysts</vt:lpstr>
      <vt:lpstr>Dialects of SQL</vt:lpstr>
      <vt:lpstr>Week 2 Class Overview:</vt:lpstr>
      <vt:lpstr>Exercise: Practice SQL with BigQuery (90 minutes)</vt:lpstr>
      <vt:lpstr>PowerPoint Presentation</vt:lpstr>
      <vt:lpstr>Practice SQL queries</vt:lpstr>
      <vt:lpstr>SQL tips for today:</vt:lpstr>
      <vt:lpstr>Data Model for ﬁrst examples</vt:lpstr>
      <vt:lpstr>SELECT *</vt:lpstr>
      <vt:lpstr>SELECT Column</vt:lpstr>
      <vt:lpstr>LIMIT</vt:lpstr>
      <vt:lpstr>Add a Comment</vt:lpstr>
      <vt:lpstr>Add a Long Comment</vt:lpstr>
      <vt:lpstr>ORDER BY (sorting)</vt:lpstr>
      <vt:lpstr>ORDER BY DESC (sorting)</vt:lpstr>
      <vt:lpstr>ORDER BY + LIMIT (get top or bottom rows)</vt:lpstr>
      <vt:lpstr>Practice Question 1: (3 minutes)</vt:lpstr>
      <vt:lpstr>PowerPoint Presentation</vt:lpstr>
      <vt:lpstr>PowerPoint Presentation</vt:lpstr>
      <vt:lpstr>DISTINCT</vt:lpstr>
      <vt:lpstr>COUNT</vt:lpstr>
      <vt:lpstr>COUNT DISTINCT</vt:lpstr>
      <vt:lpstr>WHERE (ﬁltering)</vt:lpstr>
      <vt:lpstr>WHERE (ﬁltering)</vt:lpstr>
      <vt:lpstr>Practice Question Set #1</vt:lpstr>
      <vt:lpstr>10 Minute Break (7:30pm)</vt:lpstr>
      <vt:lpstr>Query Clause Evaluation Order</vt:lpstr>
      <vt:lpstr>Data Model for next examples</vt:lpstr>
      <vt:lpstr>IN (ﬁltering)</vt:lpstr>
      <vt:lpstr>NOT IN (ﬁltering)</vt:lpstr>
      <vt:lpstr>LIKE (wildcard ﬁltering)</vt:lpstr>
      <vt:lpstr>PowerPoint Presentation</vt:lpstr>
      <vt:lpstr>LENGTH</vt:lpstr>
      <vt:lpstr>PowerPoint Presentation</vt:lpstr>
      <vt:lpstr>PowerPoint Presentation</vt:lpstr>
      <vt:lpstr>PowerPoint Presentation</vt:lpstr>
      <vt:lpstr>Summary Functions</vt:lpstr>
      <vt:lpstr>GROUP BY</vt:lpstr>
      <vt:lpstr>HAVING (WHERE for GROUP BY’s)</vt:lpstr>
      <vt:lpstr>Practice Question Set #2</vt:lpstr>
      <vt:lpstr>Data Model for today’s class</vt:lpstr>
      <vt:lpstr>What is a JOIN in SQL?</vt:lpstr>
      <vt:lpstr>Types of Joins</vt:lpstr>
      <vt:lpstr>Types of Joins (continued)</vt:lpstr>
      <vt:lpstr>Joins Syntax (good to print)</vt:lpstr>
      <vt:lpstr>JOIN</vt:lpstr>
      <vt:lpstr>JOIN (continued)</vt:lpstr>
      <vt:lpstr>JOIN (continued)</vt:lpstr>
      <vt:lpstr>PowerPoint Presentation</vt:lpstr>
      <vt:lpstr>Practice Question Set #3</vt:lpstr>
      <vt:lpstr>CASE statement</vt:lpstr>
      <vt:lpstr>RANK</vt:lpstr>
      <vt:lpstr>RANK (example 2)</vt:lpstr>
      <vt:lpstr>Practice Question 11: (5 minutes)</vt:lpstr>
      <vt:lpstr>UNION ALL</vt:lpstr>
      <vt:lpstr>Subquery</vt:lpstr>
      <vt:lpstr>INSERT</vt:lpstr>
      <vt:lpstr>UPDATE</vt:lpstr>
      <vt:lpstr>DELETE</vt:lpstr>
      <vt:lpstr>CREATE VIEW</vt:lpstr>
      <vt:lpstr>STORED PROCEDURE</vt:lpstr>
      <vt:lpstr>Query Clause Evaluation Order</vt:lpstr>
      <vt:lpstr>Practice Question Set #4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9440 Fall 22 - Week 2</dc:title>
  <cp:lastModifiedBy>Xin Yu  Jiang</cp:lastModifiedBy>
  <cp:revision>4</cp:revision>
  <dcterms:created xsi:type="dcterms:W3CDTF">2022-09-07T20:57:12Z</dcterms:created>
  <dcterms:modified xsi:type="dcterms:W3CDTF">2022-09-08T02:20:08Z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