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recent congestion pricing plan will charge drivers $23 to enter Manhattan if implemented. It was part of NYC’s strategy to tackle congestion and other problems relating to the city’s health. This sparked our group’s interest in taking a look into the traffic congestion statistics in NYC - specifically relating to traffic accidents.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7f43513f4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7f43513f4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f43513f4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f43513f4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a:t>
            </a:r>
            <a:r>
              <a:rPr lang="en"/>
              <a:t>ine chart showing </a:t>
            </a:r>
            <a:r>
              <a:rPr b="1" lang="en"/>
              <a:t>number of collisions by year</a:t>
            </a:r>
            <a:r>
              <a:rPr lang="en"/>
              <a:t> allows us to see changes that occur over time. This allows us to investigate what year collisions are more likely to occur. We see here that collision counts </a:t>
            </a:r>
            <a:r>
              <a:rPr b="1" lang="en"/>
              <a:t>peaked in the year 2018</a:t>
            </a:r>
            <a:r>
              <a:rPr lang="en"/>
              <a:t> with around 139,000 collisions across all of NYC.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Interestingly, the number of collisions began to decrease by around 11,000 before plummeting down to 68,000 when Covid hit. Today, the total number of collisions in the city is around 55,000.</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f43513f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f43513f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bar chart showing the </a:t>
            </a:r>
            <a:r>
              <a:rPr b="1" lang="en"/>
              <a:t>number of</a:t>
            </a:r>
            <a:r>
              <a:rPr lang="en"/>
              <a:t> </a:t>
            </a:r>
            <a:r>
              <a:rPr b="1" lang="en"/>
              <a:t>collisions broken down by hour</a:t>
            </a:r>
            <a:r>
              <a:rPr lang="en"/>
              <a:t> (using a 24-hour format). The MTA (Metropolitan Transportation Authority) or DOT (Department of Transportation) can use this insight to increase public transportation during crash- prone hours to disincentivize driving or implement congestion pricing during these specific hours (14:00-18:00 or 2pm-6pm).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f43513f4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f43513f4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a Bubble Graph showing the </a:t>
            </a:r>
            <a:r>
              <a:rPr b="1" lang="en"/>
              <a:t>number of victims by month (by year)</a:t>
            </a:r>
            <a:r>
              <a:rPr lang="en"/>
              <a:t>.</a:t>
            </a:r>
            <a:r>
              <a:rPr lang="en"/>
              <a:t> The size of each bubble correlates to the number of victims for that month. The double legend showing similar information might seem redundant at first but with the added color - you can visually pinpoint very quickly which months had higher victim counts. With the color removed and only leaving the size - it can be a little hard to differentiate which months had higher collision victims.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can help the audience easily digest when most collisions take place and allow experts to better plan city traffic during months of high collisions.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see that males are more likely to be involved in collisions - and the peak was the the year 2018 between the months of May through Dec.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7f43513f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7f43513f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fourth graph shows a histogram of the </a:t>
            </a:r>
            <a:r>
              <a:rPr b="1" lang="en"/>
              <a:t>number of victims by age</a:t>
            </a:r>
            <a:r>
              <a:rPr lang="en"/>
              <a:t> betwe</a:t>
            </a:r>
            <a:r>
              <a:rPr lang="en"/>
              <a:t>en female and male. Similar to what we’ve seen from the previous bubble graph - males are more likely to be involved in a collision with the peak victims being between ages 25-40 from both genders.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f43513f4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f43513f4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another line graph to show changes over time in the </a:t>
            </a:r>
            <a:r>
              <a:rPr b="1" lang="en"/>
              <a:t>number of cyclist collisions by year</a:t>
            </a:r>
            <a:r>
              <a:rPr lang="en"/>
              <a:t>. We want to see how the introduction of city bikes since 2013 affected overall cyclist collisions (both injuries and death).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4c616cc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4c616cc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last graph is a geomap of the </a:t>
            </a:r>
            <a:r>
              <a:rPr b="1" lang="en"/>
              <a:t>number of collisions by zip code</a:t>
            </a:r>
            <a:r>
              <a:rPr lang="en"/>
              <a:t>. </a:t>
            </a:r>
            <a:r>
              <a:rPr lang="en"/>
              <a:t>Because our visuals are made in Tableau (and later published as dashboard), users can easily hover over the map to see the breakdown of collision counts by zip code.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originally had a treemap graph here showing areas of high collision, but it pushed out and made smaller collision count zip codes harder to see since size of the treemap directly correlates to collision 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New York City Department of Transportation can prioritize zip codes with higher collisions to reduce and prevent collisions.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030c9fd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a030c9fd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original graph for </a:t>
            </a:r>
            <a:r>
              <a:rPr b="1" lang="en"/>
              <a:t>number of collisions by zip code</a:t>
            </a:r>
            <a:r>
              <a:rPr lang="en"/>
              <a:t> was a treemap</a:t>
            </a:r>
            <a:r>
              <a:rPr lang="en"/>
              <a:t>. This was helpful if we are only interested in the zip codes and boroughs with higher collision counts.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New York City Department of Transportation can prioritize zip codes with higher collisions to reduce and prevent collisions.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030c9fd2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030c9fd2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ublic.tableau.com/app/profile/jason.jiang4864/viz/NYCMotorVehicleCollisionTransparency_Story/Story?publish=yes" TargetMode="External"/><Relationship Id="rId4" Type="http://schemas.openxmlformats.org/officeDocument/2006/relationships/hyperlink" Target="https://colab.research.google.com/drive/1WziHgZt8CkqWi8p2OFwlmhjA_Vsf54aP?authuser=1#scrollTo=3VOjAL0neHl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NYC Motor Vehicle Collision Transparency</a:t>
            </a:r>
            <a:endParaRPr/>
          </a:p>
        </p:txBody>
      </p:sp>
      <p:sp>
        <p:nvSpPr>
          <p:cNvPr id="55" name="Google Shape;55;p13"/>
          <p:cNvSpPr txBox="1"/>
          <p:nvPr>
            <p:ph idx="1" type="subTitle"/>
          </p:nvPr>
        </p:nvSpPr>
        <p:spPr>
          <a:xfrm>
            <a:off x="311700" y="3178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Gabriel Fernandez, Jason Jiang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571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6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KPI: </a:t>
            </a:r>
            <a:r>
              <a:rPr lang="en"/>
              <a:t>Number of Collisions by Year</a:t>
            </a:r>
            <a:endParaRPr/>
          </a:p>
        </p:txBody>
      </p:sp>
      <p:pic>
        <p:nvPicPr>
          <p:cNvPr id="61" name="Google Shape;61;p14"/>
          <p:cNvPicPr preferRelativeResize="0"/>
          <p:nvPr/>
        </p:nvPicPr>
        <p:blipFill>
          <a:blip r:embed="rId3">
            <a:alphaModFix/>
          </a:blip>
          <a:stretch>
            <a:fillRect/>
          </a:stretch>
        </p:blipFill>
        <p:spPr>
          <a:xfrm>
            <a:off x="431600" y="636025"/>
            <a:ext cx="8280776" cy="43834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494013" y="636025"/>
            <a:ext cx="8155974" cy="4335699"/>
          </a:xfrm>
          <a:prstGeom prst="rect">
            <a:avLst/>
          </a:prstGeom>
          <a:noFill/>
          <a:ln>
            <a:noFill/>
          </a:ln>
        </p:spPr>
      </p:pic>
      <p:sp>
        <p:nvSpPr>
          <p:cNvPr id="67" name="Google Shape;67;p15"/>
          <p:cNvSpPr txBox="1"/>
          <p:nvPr>
            <p:ph type="title"/>
          </p:nvPr>
        </p:nvSpPr>
        <p:spPr>
          <a:xfrm>
            <a:off x="311700" y="6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KPI: </a:t>
            </a:r>
            <a:r>
              <a:rPr lang="en"/>
              <a:t>Number of Collisions by Hour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92038" y="1763425"/>
            <a:ext cx="1091075" cy="903125"/>
          </a:xfrm>
          <a:prstGeom prst="rect">
            <a:avLst/>
          </a:prstGeom>
          <a:noFill/>
          <a:ln>
            <a:noFill/>
          </a:ln>
        </p:spPr>
      </p:pic>
      <p:sp>
        <p:nvSpPr>
          <p:cNvPr id="73" name="Google Shape;73;p16"/>
          <p:cNvSpPr txBox="1"/>
          <p:nvPr>
            <p:ph type="title"/>
          </p:nvPr>
        </p:nvSpPr>
        <p:spPr>
          <a:xfrm>
            <a:off x="311700" y="6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KPI: </a:t>
            </a:r>
            <a:r>
              <a:rPr lang="en"/>
              <a:t>Number of Victims by Month</a:t>
            </a:r>
            <a:endParaRPr/>
          </a:p>
        </p:txBody>
      </p:sp>
      <p:pic>
        <p:nvPicPr>
          <p:cNvPr id="74" name="Google Shape;74;p16"/>
          <p:cNvPicPr preferRelativeResize="0"/>
          <p:nvPr/>
        </p:nvPicPr>
        <p:blipFill>
          <a:blip r:embed="rId4">
            <a:alphaModFix/>
          </a:blip>
          <a:stretch>
            <a:fillRect/>
          </a:stretch>
        </p:blipFill>
        <p:spPr>
          <a:xfrm>
            <a:off x="1256500" y="636025"/>
            <a:ext cx="7823352" cy="4021575"/>
          </a:xfrm>
          <a:prstGeom prst="rect">
            <a:avLst/>
          </a:prstGeom>
          <a:noFill/>
          <a:ln>
            <a:noFill/>
          </a:ln>
        </p:spPr>
      </p:pic>
      <p:pic>
        <p:nvPicPr>
          <p:cNvPr id="75" name="Google Shape;75;p16"/>
          <p:cNvPicPr preferRelativeResize="0"/>
          <p:nvPr/>
        </p:nvPicPr>
        <p:blipFill>
          <a:blip r:embed="rId5">
            <a:alphaModFix/>
          </a:blip>
          <a:stretch>
            <a:fillRect/>
          </a:stretch>
        </p:blipFill>
        <p:spPr>
          <a:xfrm>
            <a:off x="48600" y="1178875"/>
            <a:ext cx="1177950" cy="48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311700" y="636025"/>
            <a:ext cx="8520598" cy="4321724"/>
          </a:xfrm>
          <a:prstGeom prst="rect">
            <a:avLst/>
          </a:prstGeom>
          <a:noFill/>
          <a:ln>
            <a:noFill/>
          </a:ln>
        </p:spPr>
      </p:pic>
      <p:sp>
        <p:nvSpPr>
          <p:cNvPr id="81" name="Google Shape;81;p17"/>
          <p:cNvSpPr txBox="1"/>
          <p:nvPr>
            <p:ph type="title"/>
          </p:nvPr>
        </p:nvSpPr>
        <p:spPr>
          <a:xfrm>
            <a:off x="311700" y="6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KPI: </a:t>
            </a:r>
            <a:r>
              <a:rPr lang="en"/>
              <a:t>Number of Victims by 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6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KPI: </a:t>
            </a:r>
            <a:r>
              <a:rPr lang="en"/>
              <a:t>Number of Cyclist Collisions by Year</a:t>
            </a:r>
            <a:endParaRPr/>
          </a:p>
        </p:txBody>
      </p:sp>
      <p:pic>
        <p:nvPicPr>
          <p:cNvPr id="87" name="Google Shape;87;p18"/>
          <p:cNvPicPr preferRelativeResize="0"/>
          <p:nvPr/>
        </p:nvPicPr>
        <p:blipFill>
          <a:blip r:embed="rId3">
            <a:alphaModFix/>
          </a:blip>
          <a:stretch>
            <a:fillRect/>
          </a:stretch>
        </p:blipFill>
        <p:spPr>
          <a:xfrm>
            <a:off x="207813" y="636025"/>
            <a:ext cx="8728373" cy="435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6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Collisions by Zip Code - GeoMap</a:t>
            </a:r>
            <a:endParaRPr/>
          </a:p>
        </p:txBody>
      </p:sp>
      <p:pic>
        <p:nvPicPr>
          <p:cNvPr id="93" name="Google Shape;93;p19"/>
          <p:cNvPicPr preferRelativeResize="0"/>
          <p:nvPr/>
        </p:nvPicPr>
        <p:blipFill>
          <a:blip r:embed="rId3">
            <a:alphaModFix/>
          </a:blip>
          <a:stretch>
            <a:fillRect/>
          </a:stretch>
        </p:blipFill>
        <p:spPr>
          <a:xfrm>
            <a:off x="3476950" y="636025"/>
            <a:ext cx="4842899" cy="4429475"/>
          </a:xfrm>
          <a:prstGeom prst="rect">
            <a:avLst/>
          </a:prstGeom>
          <a:noFill/>
          <a:ln>
            <a:noFill/>
          </a:ln>
        </p:spPr>
      </p:pic>
      <p:pic>
        <p:nvPicPr>
          <p:cNvPr id="94" name="Google Shape;94;p19"/>
          <p:cNvPicPr preferRelativeResize="0"/>
          <p:nvPr/>
        </p:nvPicPr>
        <p:blipFill>
          <a:blip r:embed="rId4">
            <a:alphaModFix/>
          </a:blip>
          <a:stretch>
            <a:fillRect/>
          </a:stretch>
        </p:blipFill>
        <p:spPr>
          <a:xfrm>
            <a:off x="527825" y="1317050"/>
            <a:ext cx="1897750" cy="250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6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Collisions by Zip Code - Treemap</a:t>
            </a:r>
            <a:endParaRPr/>
          </a:p>
        </p:txBody>
      </p:sp>
      <p:pic>
        <p:nvPicPr>
          <p:cNvPr id="100" name="Google Shape;100;p20"/>
          <p:cNvPicPr preferRelativeResize="0"/>
          <p:nvPr/>
        </p:nvPicPr>
        <p:blipFill>
          <a:blip r:embed="rId3">
            <a:alphaModFix/>
          </a:blip>
          <a:stretch>
            <a:fillRect/>
          </a:stretch>
        </p:blipFill>
        <p:spPr>
          <a:xfrm>
            <a:off x="1606900" y="747698"/>
            <a:ext cx="7454750" cy="4090426"/>
          </a:xfrm>
          <a:prstGeom prst="rect">
            <a:avLst/>
          </a:prstGeom>
          <a:noFill/>
          <a:ln>
            <a:noFill/>
          </a:ln>
        </p:spPr>
      </p:pic>
      <p:pic>
        <p:nvPicPr>
          <p:cNvPr id="101" name="Google Shape;101;p20"/>
          <p:cNvPicPr preferRelativeResize="0"/>
          <p:nvPr/>
        </p:nvPicPr>
        <p:blipFill>
          <a:blip r:embed="rId4">
            <a:alphaModFix/>
          </a:blip>
          <a:stretch>
            <a:fillRect/>
          </a:stretch>
        </p:blipFill>
        <p:spPr>
          <a:xfrm>
            <a:off x="101461" y="785863"/>
            <a:ext cx="1463778" cy="108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Story:</a:t>
            </a:r>
            <a:endParaRPr/>
          </a:p>
          <a:p>
            <a:pPr indent="0" lvl="0" marL="0" rtl="0" algn="l">
              <a:spcBef>
                <a:spcPts val="1200"/>
              </a:spcBef>
              <a:spcAft>
                <a:spcPts val="0"/>
              </a:spcAft>
              <a:buNone/>
            </a:pPr>
            <a:r>
              <a:rPr lang="en" u="sng">
                <a:solidFill>
                  <a:schemeClr val="hlink"/>
                </a:solidFill>
                <a:hlinkClick r:id="rId3"/>
              </a:rPr>
              <a:t>https://public.tableau.com/app/profile/jason.jiang4864/viz/NYCMotorVehicleCollisionTransparency_Story/Story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Optional (ETL Jupyter Notebook):</a:t>
            </a:r>
            <a:endParaRPr/>
          </a:p>
          <a:p>
            <a:pPr indent="0" lvl="0" marL="0" rtl="0" algn="l">
              <a:spcBef>
                <a:spcPts val="1200"/>
              </a:spcBef>
              <a:spcAft>
                <a:spcPts val="1200"/>
              </a:spcAft>
              <a:buNone/>
            </a:pPr>
            <a:r>
              <a:rPr lang="en" u="sng">
                <a:solidFill>
                  <a:schemeClr val="hlink"/>
                </a:solidFill>
                <a:hlinkClick r:id="rId4"/>
              </a:rPr>
              <a:t>Selected code chunks from our ETL</a:t>
            </a:r>
            <a:r>
              <a:rPr lang="en"/>
              <a:t> </a:t>
            </a:r>
            <a:endParaRPr/>
          </a:p>
        </p:txBody>
      </p:sp>
      <p:sp>
        <p:nvSpPr>
          <p:cNvPr id="107" name="Google Shape;107;p21"/>
          <p:cNvSpPr txBox="1"/>
          <p:nvPr>
            <p:ph type="title"/>
          </p:nvPr>
        </p:nvSpPr>
        <p:spPr>
          <a:xfrm>
            <a:off x="311700" y="6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Tableau Public Dashboards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