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3" r:id="rId2"/>
  </p:sldMasterIdLst>
  <p:notesMasterIdLst>
    <p:notesMasterId r:id="rId25"/>
  </p:notesMasterIdLst>
  <p:handoutMasterIdLst>
    <p:handoutMasterId r:id="rId26"/>
  </p:handoutMasterIdLst>
  <p:sldIdLst>
    <p:sldId id="257" r:id="rId3"/>
    <p:sldId id="334" r:id="rId4"/>
    <p:sldId id="373" r:id="rId5"/>
    <p:sldId id="374" r:id="rId6"/>
    <p:sldId id="377" r:id="rId7"/>
    <p:sldId id="371" r:id="rId8"/>
    <p:sldId id="338" r:id="rId9"/>
    <p:sldId id="339" r:id="rId10"/>
    <p:sldId id="340" r:id="rId11"/>
    <p:sldId id="342" r:id="rId12"/>
    <p:sldId id="341" r:id="rId13"/>
    <p:sldId id="343" r:id="rId14"/>
    <p:sldId id="344" r:id="rId15"/>
    <p:sldId id="345" r:id="rId16"/>
    <p:sldId id="346" r:id="rId17"/>
    <p:sldId id="348" r:id="rId18"/>
    <p:sldId id="350" r:id="rId19"/>
    <p:sldId id="354" r:id="rId20"/>
    <p:sldId id="352" r:id="rId21"/>
    <p:sldId id="355" r:id="rId22"/>
    <p:sldId id="356" r:id="rId23"/>
    <p:sldId id="37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51" autoAdjust="0"/>
  </p:normalViewPr>
  <p:slideViewPr>
    <p:cSldViewPr>
      <p:cViewPr varScale="1">
        <p:scale>
          <a:sx n="76" d="100"/>
          <a:sy n="76" d="100"/>
        </p:scale>
        <p:origin x="64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icciardello" userId="b17c8baeae5b55bc" providerId="LiveId" clId="{ABD0BD0B-15D9-4F49-991C-D6AABE08836E}"/>
    <pc:docChg chg="custSel modSld">
      <pc:chgData name="Thomas Licciardello" userId="b17c8baeae5b55bc" providerId="LiveId" clId="{ABD0BD0B-15D9-4F49-991C-D6AABE08836E}" dt="2021-10-28T20:52:28.476" v="212" actId="20577"/>
      <pc:docMkLst>
        <pc:docMk/>
      </pc:docMkLst>
      <pc:sldChg chg="modSp mod">
        <pc:chgData name="Thomas Licciardello" userId="b17c8baeae5b55bc" providerId="LiveId" clId="{ABD0BD0B-15D9-4F49-991C-D6AABE08836E}" dt="2021-10-28T18:34:29.266" v="7" actId="20577"/>
        <pc:sldMkLst>
          <pc:docMk/>
          <pc:sldMk cId="0" sldId="334"/>
        </pc:sldMkLst>
        <pc:spChg chg="mod">
          <ac:chgData name="Thomas Licciardello" userId="b17c8baeae5b55bc" providerId="LiveId" clId="{ABD0BD0B-15D9-4F49-991C-D6AABE08836E}" dt="2021-10-28T18:34:29.266" v="7" actId="20577"/>
          <ac:spMkLst>
            <pc:docMk/>
            <pc:sldMk cId="0" sldId="334"/>
            <ac:spMk id="26626" creationId="{631F849A-FC9E-44BB-8066-9F474B4C0751}"/>
          </ac:spMkLst>
        </pc:spChg>
      </pc:sldChg>
      <pc:sldChg chg="modSp mod">
        <pc:chgData name="Thomas Licciardello" userId="b17c8baeae5b55bc" providerId="LiveId" clId="{ABD0BD0B-15D9-4F49-991C-D6AABE08836E}" dt="2021-10-28T20:36:40.598" v="46" actId="20577"/>
        <pc:sldMkLst>
          <pc:docMk/>
          <pc:sldMk cId="0" sldId="344"/>
        </pc:sldMkLst>
        <pc:spChg chg="mod">
          <ac:chgData name="Thomas Licciardello" userId="b17c8baeae5b55bc" providerId="LiveId" clId="{ABD0BD0B-15D9-4F49-991C-D6AABE08836E}" dt="2021-10-28T20:36:40.598" v="46" actId="20577"/>
          <ac:spMkLst>
            <pc:docMk/>
            <pc:sldMk cId="0" sldId="344"/>
            <ac:spMk id="35842" creationId="{1FD3BBBA-57A3-405A-B62E-52A8FE269BD9}"/>
          </ac:spMkLst>
        </pc:spChg>
      </pc:sldChg>
      <pc:sldChg chg="modSp mod">
        <pc:chgData name="Thomas Licciardello" userId="b17c8baeae5b55bc" providerId="LiveId" clId="{ABD0BD0B-15D9-4F49-991C-D6AABE08836E}" dt="2021-10-28T20:38:24.224" v="131" actId="15"/>
        <pc:sldMkLst>
          <pc:docMk/>
          <pc:sldMk cId="0" sldId="346"/>
        </pc:sldMkLst>
        <pc:spChg chg="mod">
          <ac:chgData name="Thomas Licciardello" userId="b17c8baeae5b55bc" providerId="LiveId" clId="{ABD0BD0B-15D9-4F49-991C-D6AABE08836E}" dt="2021-10-28T20:38:24.224" v="131" actId="15"/>
          <ac:spMkLst>
            <pc:docMk/>
            <pc:sldMk cId="0" sldId="346"/>
            <ac:spMk id="37890" creationId="{018DB84A-7AB3-4024-A423-69A45D27AA91}"/>
          </ac:spMkLst>
        </pc:spChg>
      </pc:sldChg>
      <pc:sldChg chg="modSp mod">
        <pc:chgData name="Thomas Licciardello" userId="b17c8baeae5b55bc" providerId="LiveId" clId="{ABD0BD0B-15D9-4F49-991C-D6AABE08836E}" dt="2021-10-28T20:52:28.476" v="212" actId="20577"/>
        <pc:sldMkLst>
          <pc:docMk/>
          <pc:sldMk cId="0" sldId="356"/>
        </pc:sldMkLst>
        <pc:spChg chg="mod">
          <ac:chgData name="Thomas Licciardello" userId="b17c8baeae5b55bc" providerId="LiveId" clId="{ABD0BD0B-15D9-4F49-991C-D6AABE08836E}" dt="2021-10-28T20:52:28.476" v="212" actId="20577"/>
          <ac:spMkLst>
            <pc:docMk/>
            <pc:sldMk cId="0" sldId="356"/>
            <ac:spMk id="48130" creationId="{81407A5F-BD12-46E4-9DB4-859578AA664A}"/>
          </ac:spMkLst>
        </pc:spChg>
      </pc:sldChg>
      <pc:sldChg chg="modSp mod">
        <pc:chgData name="Thomas Licciardello" userId="b17c8baeae5b55bc" providerId="LiveId" clId="{ABD0BD0B-15D9-4F49-991C-D6AABE08836E}" dt="2021-10-28T19:55:05.642" v="8" actId="115"/>
        <pc:sldMkLst>
          <pc:docMk/>
          <pc:sldMk cId="0" sldId="373"/>
        </pc:sldMkLst>
        <pc:spChg chg="mod">
          <ac:chgData name="Thomas Licciardello" userId="b17c8baeae5b55bc" providerId="LiveId" clId="{ABD0BD0B-15D9-4F49-991C-D6AABE08836E}" dt="2021-10-28T19:55:05.642" v="8" actId="115"/>
          <ac:spMkLst>
            <pc:docMk/>
            <pc:sldMk cId="0" sldId="373"/>
            <ac:spMk id="26626" creationId="{3B096F31-923F-4430-ACDA-AB28BC7383DE}"/>
          </ac:spMkLst>
        </pc:spChg>
      </pc:sldChg>
    </pc:docChg>
  </pc:docChgLst>
  <pc:docChgLst>
    <pc:chgData name="Thomas Licciardello" userId="b17c8baeae5b55bc" providerId="LiveId" clId="{67AF0254-4DE4-4736-9448-0F1F1D29179F}"/>
    <pc:docChg chg="custSel modSld">
      <pc:chgData name="Thomas Licciardello" userId="b17c8baeae5b55bc" providerId="LiveId" clId="{67AF0254-4DE4-4736-9448-0F1F1D29179F}" dt="2022-10-27T21:40:38.392" v="460" actId="15"/>
      <pc:docMkLst>
        <pc:docMk/>
      </pc:docMkLst>
      <pc:sldChg chg="modSp mod">
        <pc:chgData name="Thomas Licciardello" userId="b17c8baeae5b55bc" providerId="LiveId" clId="{67AF0254-4DE4-4736-9448-0F1F1D29179F}" dt="2022-10-27T21:23:40.225" v="18" actId="20577"/>
        <pc:sldMkLst>
          <pc:docMk/>
          <pc:sldMk cId="0" sldId="334"/>
        </pc:sldMkLst>
        <pc:spChg chg="mod">
          <ac:chgData name="Thomas Licciardello" userId="b17c8baeae5b55bc" providerId="LiveId" clId="{67AF0254-4DE4-4736-9448-0F1F1D29179F}" dt="2022-10-27T21:23:40.225" v="18" actId="20577"/>
          <ac:spMkLst>
            <pc:docMk/>
            <pc:sldMk cId="0" sldId="334"/>
            <ac:spMk id="26626" creationId="{631F849A-FC9E-44BB-8066-9F474B4C0751}"/>
          </ac:spMkLst>
        </pc:spChg>
      </pc:sldChg>
      <pc:sldChg chg="modSp mod">
        <pc:chgData name="Thomas Licciardello" userId="b17c8baeae5b55bc" providerId="LiveId" clId="{67AF0254-4DE4-4736-9448-0F1F1D29179F}" dt="2022-10-27T21:33:58.296" v="357" actId="20577"/>
        <pc:sldMkLst>
          <pc:docMk/>
          <pc:sldMk cId="0" sldId="342"/>
        </pc:sldMkLst>
        <pc:spChg chg="mod">
          <ac:chgData name="Thomas Licciardello" userId="b17c8baeae5b55bc" providerId="LiveId" clId="{67AF0254-4DE4-4736-9448-0F1F1D29179F}" dt="2022-10-27T21:33:58.296" v="357" actId="20577"/>
          <ac:spMkLst>
            <pc:docMk/>
            <pc:sldMk cId="0" sldId="342"/>
            <ac:spMk id="33794" creationId="{AA4B93B8-2398-4C54-8969-C1F15C162D29}"/>
          </ac:spMkLst>
        </pc:spChg>
      </pc:sldChg>
      <pc:sldChg chg="modSp mod">
        <pc:chgData name="Thomas Licciardello" userId="b17c8baeae5b55bc" providerId="LiveId" clId="{67AF0254-4DE4-4736-9448-0F1F1D29179F}" dt="2022-10-27T21:37:50.933" v="404" actId="114"/>
        <pc:sldMkLst>
          <pc:docMk/>
          <pc:sldMk cId="0" sldId="344"/>
        </pc:sldMkLst>
        <pc:spChg chg="mod">
          <ac:chgData name="Thomas Licciardello" userId="b17c8baeae5b55bc" providerId="LiveId" clId="{67AF0254-4DE4-4736-9448-0F1F1D29179F}" dt="2022-10-27T21:37:50.933" v="404" actId="114"/>
          <ac:spMkLst>
            <pc:docMk/>
            <pc:sldMk cId="0" sldId="344"/>
            <ac:spMk id="35842" creationId="{1FD3BBBA-57A3-405A-B62E-52A8FE269BD9}"/>
          </ac:spMkLst>
        </pc:spChg>
      </pc:sldChg>
      <pc:sldChg chg="modSp mod">
        <pc:chgData name="Thomas Licciardello" userId="b17c8baeae5b55bc" providerId="LiveId" clId="{67AF0254-4DE4-4736-9448-0F1F1D29179F}" dt="2022-10-27T21:38:04.319" v="405" actId="6549"/>
        <pc:sldMkLst>
          <pc:docMk/>
          <pc:sldMk cId="0" sldId="346"/>
        </pc:sldMkLst>
        <pc:spChg chg="mod">
          <ac:chgData name="Thomas Licciardello" userId="b17c8baeae5b55bc" providerId="LiveId" clId="{67AF0254-4DE4-4736-9448-0F1F1D29179F}" dt="2022-10-27T21:38:04.319" v="405" actId="6549"/>
          <ac:spMkLst>
            <pc:docMk/>
            <pc:sldMk cId="0" sldId="346"/>
            <ac:spMk id="37890" creationId="{018DB84A-7AB3-4024-A423-69A45D27AA91}"/>
          </ac:spMkLst>
        </pc:spChg>
      </pc:sldChg>
      <pc:sldChg chg="modSp mod">
        <pc:chgData name="Thomas Licciardello" userId="b17c8baeae5b55bc" providerId="LiveId" clId="{67AF0254-4DE4-4736-9448-0F1F1D29179F}" dt="2022-10-27T21:39:04.921" v="424" actId="20577"/>
        <pc:sldMkLst>
          <pc:docMk/>
          <pc:sldMk cId="0" sldId="354"/>
        </pc:sldMkLst>
        <pc:spChg chg="mod">
          <ac:chgData name="Thomas Licciardello" userId="b17c8baeae5b55bc" providerId="LiveId" clId="{67AF0254-4DE4-4736-9448-0F1F1D29179F}" dt="2022-10-27T21:39:04.921" v="424" actId="20577"/>
          <ac:spMkLst>
            <pc:docMk/>
            <pc:sldMk cId="0" sldId="354"/>
            <ac:spMk id="45058" creationId="{98931011-57D7-4E79-BB4D-D23C7B1051ED}"/>
          </ac:spMkLst>
        </pc:spChg>
      </pc:sldChg>
      <pc:sldChg chg="modSp mod">
        <pc:chgData name="Thomas Licciardello" userId="b17c8baeae5b55bc" providerId="LiveId" clId="{67AF0254-4DE4-4736-9448-0F1F1D29179F}" dt="2022-10-27T21:40:38.392" v="460" actId="15"/>
        <pc:sldMkLst>
          <pc:docMk/>
          <pc:sldMk cId="0" sldId="356"/>
        </pc:sldMkLst>
        <pc:spChg chg="mod">
          <ac:chgData name="Thomas Licciardello" userId="b17c8baeae5b55bc" providerId="LiveId" clId="{67AF0254-4DE4-4736-9448-0F1F1D29179F}" dt="2022-10-27T21:40:38.392" v="460" actId="15"/>
          <ac:spMkLst>
            <pc:docMk/>
            <pc:sldMk cId="0" sldId="356"/>
            <ac:spMk id="48130" creationId="{81407A5F-BD12-46E4-9DB4-859578AA664A}"/>
          </ac:spMkLst>
        </pc:spChg>
      </pc:sldChg>
    </pc:docChg>
  </pc:docChgLst>
  <pc:docChgLst>
    <pc:chgData name="Thomas Licciardello" userId="b17c8baeae5b55bc" providerId="LiveId" clId="{53AA0C3F-56AD-4AE3-90C1-7AF5B139DEA8}"/>
    <pc:docChg chg="custSel modSld">
      <pc:chgData name="Thomas Licciardello" userId="b17c8baeae5b55bc" providerId="LiveId" clId="{53AA0C3F-56AD-4AE3-90C1-7AF5B139DEA8}" dt="2022-03-31T16:11:50.847" v="340" actId="313"/>
      <pc:docMkLst>
        <pc:docMk/>
      </pc:docMkLst>
      <pc:sldChg chg="modSp mod">
        <pc:chgData name="Thomas Licciardello" userId="b17c8baeae5b55bc" providerId="LiveId" clId="{53AA0C3F-56AD-4AE3-90C1-7AF5B139DEA8}" dt="2022-03-31T16:07:25.536" v="311" actId="20577"/>
        <pc:sldMkLst>
          <pc:docMk/>
          <pc:sldMk cId="0" sldId="334"/>
        </pc:sldMkLst>
        <pc:spChg chg="mod">
          <ac:chgData name="Thomas Licciardello" userId="b17c8baeae5b55bc" providerId="LiveId" clId="{53AA0C3F-56AD-4AE3-90C1-7AF5B139DEA8}" dt="2022-03-31T16:07:25.536" v="311" actId="20577"/>
          <ac:spMkLst>
            <pc:docMk/>
            <pc:sldMk cId="0" sldId="334"/>
            <ac:spMk id="26626" creationId="{631F849A-FC9E-44BB-8066-9F474B4C0751}"/>
          </ac:spMkLst>
        </pc:spChg>
      </pc:sldChg>
      <pc:sldChg chg="modSp mod">
        <pc:chgData name="Thomas Licciardello" userId="b17c8baeae5b55bc" providerId="LiveId" clId="{53AA0C3F-56AD-4AE3-90C1-7AF5B139DEA8}" dt="2022-03-31T16:11:50.847" v="340" actId="313"/>
        <pc:sldMkLst>
          <pc:docMk/>
          <pc:sldMk cId="0" sldId="340"/>
        </pc:sldMkLst>
        <pc:spChg chg="mod">
          <ac:chgData name="Thomas Licciardello" userId="b17c8baeae5b55bc" providerId="LiveId" clId="{53AA0C3F-56AD-4AE3-90C1-7AF5B139DEA8}" dt="2022-03-31T16:11:50.847" v="340" actId="313"/>
          <ac:spMkLst>
            <pc:docMk/>
            <pc:sldMk cId="0" sldId="340"/>
            <ac:spMk id="30722" creationId="{FD6A4403-5279-4176-9AFC-D22BD68259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8AABE05-F798-427F-9700-B0BD5EA84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A431603-5830-4C70-8DEA-412908904E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79BDA8BC-DEEE-4FBB-823E-6953C9B4EA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1727593F-A519-4764-A632-30FB235895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F552EB-8586-4357-A5A4-A291CF787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7C42665-451B-49BF-8F26-7F1D364ABE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9CEDA0-FB5F-4350-B8D5-A9C0FF0B2A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18327EA-9949-4901-9AA8-73DAB854CF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97B7361-22D2-4B06-A32B-7E14B82446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80AB6E33-647E-436B-AC8B-C7B38A1E4A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09D513D8-2DC9-45D4-BA60-DF4B8C228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3927F2-0501-4954-95A4-5726455A9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D70B33A-5EB6-45FB-9BF5-277AFD5A3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4A7D9B67-0004-41AE-A64C-5C201B9F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94DA3C26-D5E3-496D-AAE9-72896E47B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42A84E-9137-4775-9CBC-9A374F6FB9F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A3B0-2488-437D-8291-4C6DB91D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D6A3-2756-46D1-812A-791AF11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4DA0-76E8-4E96-9439-8DA99E3C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F0FC57E-EDBB-466F-8994-1F4A19DCC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85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7818-E301-4B03-B4DB-9796A1ED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76F-3BFB-411D-AF5F-27A1D623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C1D8-B8E1-4521-816D-9FC0236D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37B481-7B36-4211-9614-74E7D08A67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8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F013-C98D-42BC-955E-14E01E41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2713-B98D-4058-8BB1-4F6111A4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DBF2-BAD1-4CB0-AC64-3C156ECD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DAE406F-6A53-477B-9566-32C955028E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70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D52A67F3-30A3-496F-B050-D842AC57AC21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32451CAD-E130-4B6D-BC63-861B5491D6E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6E0B071F-7C46-43CA-9FD1-B36F1C2A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60DDD15-F0CE-4FE9-82B2-EB3132B75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175759E3-5F5F-4234-919D-817D9B18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CDE966-B6C2-4261-A509-BD1A6C920FD5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6761D1F7-C24A-4088-B8BD-81483CA6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6409E9F5-E838-4FD9-B73E-DB845C24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427D0491-4824-4303-9DA9-DCB55BCD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8CB16F-2A66-40C5-95A5-892F23EB4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20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069EFCED-8FA6-4F40-AD01-85907D09E822}"/>
              </a:ext>
            </a:extLst>
          </p:cNvPr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 eaLnBrk="1" hangingPunct="1">
              <a:defRPr/>
            </a:pPr>
            <a:r>
              <a:rPr lang="en-US" sz="1200" dirty="0">
                <a:latin typeface="+mn-lt"/>
              </a:rPr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E96CF35-8912-4614-81E7-A6D171829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BA42282-2F2E-4E54-98C9-34F5D4373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FA7D5E-1E6D-4EBD-902E-4ED4B2CD7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3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7E13D9B4-3FCB-4AEB-A29C-4835FA648B43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11">
            <a:extLst>
              <a:ext uri="{FF2B5EF4-FFF2-40B4-BE49-F238E27FC236}">
                <a16:creationId xmlns:a16="http://schemas.microsoft.com/office/drawing/2014/main" id="{B056625D-FEE5-4AD9-9F72-D1EAC38DB2EB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EBE909B-ABB6-4179-A024-13815786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F2F387-FCAC-4E13-8E50-96C02C98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DD4DD7-82C4-4785-85E5-3770AF21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6B17B-E63D-4BA4-8EC8-35887DFAE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38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C3C6-9CA6-410C-945B-31C8ECB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4FC6-BB48-4BC7-9D88-4EC71545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63FC-0581-4FCA-8841-FAE8C42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0EB11-1A10-4AEC-80F3-CD1E1777F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00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D1D07-664D-44B8-A111-7178BDC9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04951-E0B9-4CAF-AC25-55D5D53A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771D1-C218-42D5-811E-7127F8C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6E48-A13D-4A1D-9B34-D4D224B29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61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09F53-B63D-4FEC-ABEA-78FBE52A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BBB49-8237-47AD-AAC7-35F2EE1F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FE8E1-8B9C-47DC-A240-71EAB997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9CE53-810D-42CF-9A45-739AB4245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00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63FC444-CB78-458E-A1D8-B80DA3A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B8AC18A0-87B7-47D0-BA5C-5866A7E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1D9DADD2-6146-4DAF-9BAD-F9D77375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BADCC-4626-4198-A621-E639111F2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173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EA35-CC4C-4A57-8276-6D79DDB0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95C9B-FBDF-4E6E-A871-4459CE32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39DF-3D36-4625-BE30-461CFFCC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A551B-2A67-4A8D-8B66-4F6516433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09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9DA0-259E-4C45-928A-625575C9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CB19-AE5C-48D8-9216-0B1D6C69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97F2-AC76-4919-92E7-CC46B6AC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6529B6-A931-4A25-9690-74269D66C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054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A6A01682-37A6-499A-9120-06A3D57FDB8D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071C61A0-84B1-4796-9FE6-1738646A9236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3E34B96-1508-4F99-B0D9-14B62ED6C110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046BEA-88DF-4EDB-AFB1-AAB29B1EDC0A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>
            <a:extLst>
              <a:ext uri="{FF2B5EF4-FFF2-40B4-BE49-F238E27FC236}">
                <a16:creationId xmlns:a16="http://schemas.microsoft.com/office/drawing/2014/main" id="{B12BA0BA-487D-4851-9815-E506FB2EFCA6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19">
            <a:extLst>
              <a:ext uri="{FF2B5EF4-FFF2-40B4-BE49-F238E27FC236}">
                <a16:creationId xmlns:a16="http://schemas.microsoft.com/office/drawing/2014/main" id="{4F604F22-1BDF-4AE6-AA60-A22DC0B8F1E0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029EEB8-159E-40D6-9B42-43C90ED8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6E904B6-5B16-4F96-A2C6-01B62DB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4D51E96-30E0-45D7-A53C-5BAC8918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66122-31CC-4A2F-BDA3-96341DACAF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9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FEAB608-2A73-429D-9B6D-0B0B3081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BFB2A259-64BE-4BAD-8569-E92B18C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3C09979-38FE-4B15-8052-A5A2C82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A4F9-65F0-4D4E-8171-FAC55B03E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04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1859D11-407C-41D3-8CDD-2EDDFDAC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3B63267-28C5-4E11-B815-E89407AE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C21EC80-E2FA-4EC3-8AA0-AFAD5999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98A7-405B-421D-9796-328470D5C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1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E7CB-B2F1-4BD5-9710-0999A7B1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DB8F-6932-4AB1-B691-BA9E94CE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B76B-DB1B-4E06-B723-3BDD6F18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77032CF-7AE0-40D2-94C1-B459CDA6C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9F0C45-6D64-4958-8EBA-BC109F8A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9B3BC0-BA51-48F6-A8A8-C1D043B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38D6E1-C6F9-43A4-90C5-D17F0269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FCBCEF9-5126-478A-AFC9-B98E8EFD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54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FACF33-F70A-4026-893B-0C1ECEEF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FF27D9-6A69-4A18-A23F-A4220B3A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03DC27-461F-4EB7-A219-0110359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A667713-13B9-442A-B982-9CE1EEA2B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AD1AE6-7D2C-4F80-9CA7-633A8096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A28494-1787-4544-920D-5A2116BA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82906D-D1DA-479C-90C1-B79D8A4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898AE86-8958-4901-99ED-9BE14B747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3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0E37CE7-9574-4B29-9321-8260B2BA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4DAA39-6FC9-454C-A1AA-3D02AC1C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5F39D9-769B-4F02-881E-C8AAD37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9271203-34F0-45E9-9BDB-EF43B5D58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92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65B44C-4680-4130-921D-1D226AD2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1E5CED-C5AC-45D1-B8CF-3B5E2440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49DE74-0BC0-4124-AF77-EBF504C9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6FB2806-1BB1-4107-A606-EC0C2871AF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22B2F1-E2CD-45E5-A784-2C78376C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BE0F4-C01F-452A-96C2-2DF22E31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B46CB2-4F24-45DD-8416-78BE4D6A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F27E507-1786-4055-968E-A2AA2FF2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7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711FC62-EDEB-460A-9C73-DD19F24E25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8F2E59-87EE-4314-96D1-33B81E2D9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E8FDE707-CE32-41FD-AC5A-6515AE69ACDF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51" name="Freeform 11">
            <a:extLst>
              <a:ext uri="{FF2B5EF4-FFF2-40B4-BE49-F238E27FC236}">
                <a16:creationId xmlns:a16="http://schemas.microsoft.com/office/drawing/2014/main" id="{6C9C6FBE-3AA1-4E04-AC8A-CE36825E8AEC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0E03D44-698E-44D1-8520-F574FB66A98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4A2FF0-D0D9-4E5E-AF59-4AAA0FDEFE14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0B0304D-7E2E-4441-AEAF-2EBB38D9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>
            <a:extLst>
              <a:ext uri="{FF2B5EF4-FFF2-40B4-BE49-F238E27FC236}">
                <a16:creationId xmlns:a16="http://schemas.microsoft.com/office/drawing/2014/main" id="{E52B876B-B5EA-4EA3-8191-6EFB5B44B4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5994380-BE91-4399-82AD-3EF89514F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429DE7A-3A16-43A4-9342-F978FAE4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27F7F8-472C-45BA-9B5D-3935C02D1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EE2F75D-8156-493F-A9D7-917A7F774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65" r:id="rId7"/>
    <p:sldLayoutId id="2147484385" r:id="rId8"/>
    <p:sldLayoutId id="2147484386" r:id="rId9"/>
    <p:sldLayoutId id="2147484366" r:id="rId10"/>
    <p:sldLayoutId id="214748436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C88235-E586-468E-AB44-4BFCB7BCAF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229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7: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Cost Management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E97C44-863C-4434-B866-3E70F4D1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Sixth Edition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ACF2EDB2-98A8-4FEF-AACF-9810D0FEA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956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6">
            <a:extLst>
              <a:ext uri="{FF2B5EF4-FFF2-40B4-BE49-F238E27FC236}">
                <a16:creationId xmlns:a16="http://schemas.microsoft.com/office/drawing/2014/main" id="{7A9105ED-A358-41FA-9767-7F3460B5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Note: See the text itself for full citations.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AA4B93B8-2398-4C54-8969-C1F15C162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b="1" dirty="0"/>
              <a:t>Tangible costs</a:t>
            </a:r>
            <a:r>
              <a:rPr lang="en-US" altLang="en-US" sz="2200" dirty="0"/>
              <a:t> or </a:t>
            </a:r>
            <a:r>
              <a:rPr lang="en-US" altLang="en-US" sz="2200" b="1" dirty="0"/>
              <a:t>benefits</a:t>
            </a:r>
            <a:r>
              <a:rPr lang="en-US" altLang="en-US" sz="2200" dirty="0"/>
              <a:t> are those costs or benefits that an organization can </a:t>
            </a:r>
            <a:r>
              <a:rPr lang="en-US" altLang="en-US" sz="2200" u="sng" dirty="0"/>
              <a:t>easily measure </a:t>
            </a:r>
            <a:r>
              <a:rPr lang="en-US" altLang="en-US" sz="2200" dirty="0"/>
              <a:t>in dollars 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b="1" dirty="0"/>
              <a:t>Intangible costs</a:t>
            </a:r>
            <a:r>
              <a:rPr lang="en-US" altLang="en-US" sz="2200" dirty="0"/>
              <a:t> or </a:t>
            </a:r>
            <a:r>
              <a:rPr lang="en-US" altLang="en-US" sz="2200" b="1" dirty="0"/>
              <a:t>benefits</a:t>
            </a:r>
            <a:r>
              <a:rPr lang="en-US" altLang="en-US" sz="2200" dirty="0"/>
              <a:t> are costs or benefits that are </a:t>
            </a:r>
            <a:r>
              <a:rPr lang="en-US" altLang="en-US" sz="2200" u="sng" dirty="0"/>
              <a:t>difficult to measure </a:t>
            </a:r>
            <a:r>
              <a:rPr lang="en-US" altLang="en-US" sz="2200" dirty="0"/>
              <a:t>in monetary terms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b="1" dirty="0"/>
              <a:t>Direct costs</a:t>
            </a:r>
            <a:r>
              <a:rPr lang="en-US" altLang="en-US" sz="2200" dirty="0"/>
              <a:t> are </a:t>
            </a:r>
            <a:r>
              <a:rPr lang="en-US" altLang="en-US" sz="2200" u="sng" dirty="0"/>
              <a:t>intended costs </a:t>
            </a:r>
            <a:r>
              <a:rPr lang="en-US" altLang="en-US" sz="2200" dirty="0"/>
              <a:t>that can be directly related to producing the products and services of the project 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b="1" dirty="0"/>
              <a:t>Indirect costs</a:t>
            </a:r>
            <a:r>
              <a:rPr lang="en-US" altLang="en-US" sz="2200" dirty="0"/>
              <a:t> are </a:t>
            </a:r>
            <a:r>
              <a:rPr lang="en-US" altLang="en-US" sz="2200" u="sng" dirty="0"/>
              <a:t>unintended costs </a:t>
            </a:r>
            <a:r>
              <a:rPr lang="en-US" altLang="en-US" sz="2200" dirty="0"/>
              <a:t>that are not directly related to the products or services of the project, 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200" b="1" dirty="0"/>
              <a:t>Sunk cost </a:t>
            </a:r>
            <a:r>
              <a:rPr lang="en-US" altLang="en-US" sz="2200" dirty="0"/>
              <a:t>is money that has been spent in the past and will not give any benefit to the project, could be you picked the wrong vendor, wrong software, changed direction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B26BD7E-D81F-404C-8BB5-43A125B70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Basic Principles of Cost Management</a:t>
            </a:r>
          </a:p>
        </p:txBody>
      </p:sp>
      <p:sp>
        <p:nvSpPr>
          <p:cNvPr id="30725" name="Footer Placeholder 6">
            <a:extLst>
              <a:ext uri="{FF2B5EF4-FFF2-40B4-BE49-F238E27FC236}">
                <a16:creationId xmlns:a16="http://schemas.microsoft.com/office/drawing/2014/main" id="{9AD817B6-3644-457E-9E1E-5C89B1542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77A43958-5870-4401-9BCF-45B0DEB39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D3F08-88E3-4215-9DE3-AEC9B649687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CAA92A-6EF2-4141-B6BB-8723F0159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Table 7-1. Cost of Downtime for IT Applications</a:t>
            </a:r>
          </a:p>
        </p:txBody>
      </p:sp>
      <p:sp>
        <p:nvSpPr>
          <p:cNvPr id="28676" name="Footer Placeholder 8">
            <a:extLst>
              <a:ext uri="{FF2B5EF4-FFF2-40B4-BE49-F238E27FC236}">
                <a16:creationId xmlns:a16="http://schemas.microsoft.com/office/drawing/2014/main" id="{9ECF537C-6ED9-4AC5-BF46-286834FFC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5844" name="Slide Number Placeholder 7">
            <a:extLst>
              <a:ext uri="{FF2B5EF4-FFF2-40B4-BE49-F238E27FC236}">
                <a16:creationId xmlns:a16="http://schemas.microsoft.com/office/drawing/2014/main" id="{2AC88E23-F07C-4217-A4C6-F8C8ADC79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40D01-8402-40D1-B073-B116A4E4C98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pic>
        <p:nvPicPr>
          <p:cNvPr id="35845" name="Picture 6">
            <a:extLst>
              <a:ext uri="{FF2B5EF4-FFF2-40B4-BE49-F238E27FC236}">
                <a16:creationId xmlns:a16="http://schemas.microsoft.com/office/drawing/2014/main" id="{C23B5048-68A3-48D5-B91A-E8ABFEBB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0000" r="35001" b="36000"/>
          <a:stretch>
            <a:fillRect/>
          </a:stretch>
        </p:blipFill>
        <p:spPr bwMode="auto">
          <a:xfrm>
            <a:off x="1219200" y="1524000"/>
            <a:ext cx="67056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DC3354C8-020C-4305-AEAA-70F377850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Learning curve theory</a:t>
            </a:r>
            <a:r>
              <a:rPr lang="en-US" altLang="en-US" sz="2000" dirty="0"/>
              <a:t> states that when many items are produced repetitively, the unit cost of those items decreases in a regular pattern as more units are produced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Reserves</a:t>
            </a:r>
            <a:r>
              <a:rPr lang="en-US" altLang="en-US" sz="2000" dirty="0"/>
              <a:t> are dollars included in a cost estimate to mitigate cost risk by allowing for future situations that are difficult to predict: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Contingency reserves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allow for future situations that may be partially planned for (sometimes called </a:t>
            </a:r>
            <a:r>
              <a:rPr lang="en-US" altLang="en-US" sz="2000" b="1" dirty="0"/>
              <a:t>known unknowns</a:t>
            </a:r>
            <a:r>
              <a:rPr lang="en-US" altLang="en-US" sz="2000" dirty="0"/>
              <a:t>) and are included in the project cost baseline</a:t>
            </a:r>
          </a:p>
          <a:p>
            <a:pPr marL="392113" lvl="1" indent="0" eaLnBrk="1" hangingPunct="1">
              <a:lnSpc>
                <a:spcPct val="80000"/>
              </a:lnSpc>
              <a:buFont typeface="Verdana" panose="020B0604030504040204" pitchFamily="34" charset="0"/>
              <a:buNone/>
              <a:defRPr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Management reserves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allow for future situations that are unpredictable (sometimes called </a:t>
            </a:r>
            <a:r>
              <a:rPr lang="en-US" altLang="en-US" sz="2000" b="1" dirty="0"/>
              <a:t>unknown unknowns</a:t>
            </a:r>
            <a:r>
              <a:rPr lang="en-US" altLang="en-US" sz="2000" dirty="0"/>
              <a:t>)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5E4D010-F150-4D5C-808E-214BE3B58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8305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Basic Principles of Cost Management</a:t>
            </a:r>
          </a:p>
        </p:txBody>
      </p:sp>
      <p:sp>
        <p:nvSpPr>
          <p:cNvPr id="31749" name="Footer Placeholder 6">
            <a:extLst>
              <a:ext uri="{FF2B5EF4-FFF2-40B4-BE49-F238E27FC236}">
                <a16:creationId xmlns:a16="http://schemas.microsoft.com/office/drawing/2014/main" id="{8D22BC66-B713-4A7B-8A3E-9AB9A4F89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A1371E56-F883-40A9-B6A4-F0C1D6100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99993-A15D-4B1C-876D-98A1963E53B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1FD3BBBA-57A3-405A-B62E-52A8FE269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 managers must take cost estimates seriously if they want to complete projects within budget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It’s important to know:</a:t>
            </a:r>
          </a:p>
          <a:p>
            <a:pPr lvl="1" eaLnBrk="1" hangingPunct="1">
              <a:defRPr/>
            </a:pPr>
            <a:r>
              <a:rPr lang="en-US" altLang="en-US" dirty="0"/>
              <a:t>the types of cost estimates, </a:t>
            </a:r>
          </a:p>
          <a:p>
            <a:pPr lvl="1" eaLnBrk="1" hangingPunct="1">
              <a:defRPr/>
            </a:pPr>
            <a:r>
              <a:rPr lang="en-US" altLang="en-US" dirty="0"/>
              <a:t>how to prepare cost estimates, </a:t>
            </a:r>
          </a:p>
          <a:p>
            <a:pPr lvl="1" eaLnBrk="1" hangingPunct="1">
              <a:defRPr/>
            </a:pPr>
            <a:r>
              <a:rPr lang="en-US" altLang="en-US" dirty="0"/>
              <a:t>and typical problems associated with IT cost estimates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392113" lvl="1" indent="0" eaLnBrk="1" hangingPunct="1">
              <a:buNone/>
              <a:defRPr/>
            </a:pPr>
            <a:r>
              <a:rPr lang="en-US" altLang="en-US" dirty="0"/>
              <a:t>What type of estimate are you doing? </a:t>
            </a:r>
            <a:r>
              <a:rPr lang="en-US" altLang="en-US" sz="2000" i="1" dirty="0"/>
              <a:t>Rough? Budgetary? Definitive? 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C6E906B-A0BE-4DC7-9EFF-9B106436D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Estimating Costs</a:t>
            </a:r>
          </a:p>
        </p:txBody>
      </p:sp>
      <p:sp>
        <p:nvSpPr>
          <p:cNvPr id="32773" name="Footer Placeholder 6">
            <a:extLst>
              <a:ext uri="{FF2B5EF4-FFF2-40B4-BE49-F238E27FC236}">
                <a16:creationId xmlns:a16="http://schemas.microsoft.com/office/drawing/2014/main" id="{397D5AAC-1093-430E-A54C-FF76B02D4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BAA8579A-578A-41D2-B935-0D4F14260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E28E-231C-48EC-9294-B3DBE741E0C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CE1E5CB-68D5-4014-AF9B-96AE86585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Table 7-2. Types of Cost Estimates</a:t>
            </a:r>
          </a:p>
        </p:txBody>
      </p:sp>
      <p:sp>
        <p:nvSpPr>
          <p:cNvPr id="33796" name="Footer Placeholder 6">
            <a:extLst>
              <a:ext uri="{FF2B5EF4-FFF2-40B4-BE49-F238E27FC236}">
                <a16:creationId xmlns:a16="http://schemas.microsoft.com/office/drawing/2014/main" id="{E5A96BE6-3712-4B12-8E0D-395B16D43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62DDA629-313C-4468-AAA7-28656343B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0C9326-D680-422A-B435-FC3977F6A96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pic>
        <p:nvPicPr>
          <p:cNvPr id="38917" name="Picture 7">
            <a:extLst>
              <a:ext uri="{FF2B5EF4-FFF2-40B4-BE49-F238E27FC236}">
                <a16:creationId xmlns:a16="http://schemas.microsoft.com/office/drawing/2014/main" id="{E0878C4A-DEF6-4C74-9486-942D70FD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>
            <a:fillRect/>
          </a:stretch>
        </p:blipFill>
        <p:spPr bwMode="auto">
          <a:xfrm>
            <a:off x="352425" y="2057400"/>
            <a:ext cx="8439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018DB84A-7AB3-4024-A423-69A45D27A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 </a:t>
            </a:r>
            <a:r>
              <a:rPr lang="en-US" altLang="en-US" b="1" dirty="0"/>
              <a:t>cost management plan</a:t>
            </a:r>
            <a:r>
              <a:rPr lang="en-US" altLang="en-US" dirty="0"/>
              <a:t> is a document that describes how the organization will manage cost variances on the project </a:t>
            </a:r>
          </a:p>
          <a:p>
            <a:pPr lvl="1" eaLnBrk="1" hangingPunct="1">
              <a:defRPr/>
            </a:pPr>
            <a:r>
              <a:rPr lang="en-US" altLang="en-US" i="1" dirty="0"/>
              <a:t>ex: touch base and forecast during project, on budget? Need more/less?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large percentage of total project costs are often labor costs</a:t>
            </a:r>
            <a:r>
              <a:rPr lang="en-US" altLang="en-US" dirty="0"/>
              <a:t>, so project managers must develop and track estimates for labor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7758C4D-E3C1-4C20-A4D4-63BF13A5C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Cost Management Plan</a:t>
            </a:r>
          </a:p>
        </p:txBody>
      </p:sp>
      <p:sp>
        <p:nvSpPr>
          <p:cNvPr id="34821" name="Footer Placeholder 6">
            <a:extLst>
              <a:ext uri="{FF2B5EF4-FFF2-40B4-BE49-F238E27FC236}">
                <a16:creationId xmlns:a16="http://schemas.microsoft.com/office/drawing/2014/main" id="{AEA0B6BA-A205-4AA1-84B8-0B2546511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6B17D200-727D-448F-8987-ADB9C0ECC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739ED-0A07-4B26-8B6C-3FF5C191BC6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0377EA97-82A2-4592-8B0A-8177B9F21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05800" cy="5334000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Basic tools and techniques for cost estimates: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b="1" dirty="0"/>
              <a:t>Analogous </a:t>
            </a:r>
            <a:r>
              <a:rPr lang="en-US" altLang="en-US" dirty="0"/>
              <a:t>or</a:t>
            </a:r>
            <a:r>
              <a:rPr lang="en-US" altLang="en-US" b="1" dirty="0"/>
              <a:t> top-down estimates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use the actual cost of a previous, similar project as the basis for estimating the cost of the current project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b="1" dirty="0"/>
              <a:t>Bottom-up estimates</a:t>
            </a:r>
            <a:r>
              <a:rPr lang="en-US" altLang="en-US" dirty="0"/>
              <a:t>: involve estimating individual work items or activities and summing them to get a project total</a:t>
            </a:r>
          </a:p>
          <a:p>
            <a:pPr lvl="2" eaLnBrk="1" hangingPunct="1">
              <a:defRPr/>
            </a:pPr>
            <a:r>
              <a:rPr lang="en-US" altLang="en-US" sz="1600" dirty="0"/>
              <a:t>Developer @ 80hr * 165/</a:t>
            </a:r>
            <a:r>
              <a:rPr lang="en-US" altLang="en-US" sz="1600" dirty="0" err="1"/>
              <a:t>hr</a:t>
            </a:r>
            <a:r>
              <a:rPr lang="en-US" altLang="en-US" sz="1600" dirty="0"/>
              <a:t> = 13.2k</a:t>
            </a:r>
          </a:p>
          <a:p>
            <a:pPr lvl="2" eaLnBrk="1" hangingPunct="1">
              <a:defRPr/>
            </a:pPr>
            <a:r>
              <a:rPr lang="en-US" altLang="en-US" sz="1600" dirty="0"/>
              <a:t>Servers = 20.3k</a:t>
            </a:r>
          </a:p>
          <a:p>
            <a:pPr lvl="2" eaLnBrk="1" hangingPunct="1">
              <a:defRPr/>
            </a:pPr>
            <a:r>
              <a:rPr lang="en-US" altLang="en-US" sz="1600" dirty="0"/>
              <a:t>Storage = 10.5k</a:t>
            </a:r>
          </a:p>
          <a:p>
            <a:pPr lvl="2" eaLnBrk="1" hangingPunct="1">
              <a:defRPr/>
            </a:pPr>
            <a:r>
              <a:rPr lang="en-US" altLang="en-US" sz="1600" dirty="0"/>
              <a:t>Licensing = 5k</a:t>
            </a:r>
          </a:p>
          <a:p>
            <a:pPr marL="630238" lvl="2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600" dirty="0"/>
              <a:t>Total = $49k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4E9DA24-FCE8-45FB-9065-0FE4C04E7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524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Cost Estimation Tools and Techniques</a:t>
            </a:r>
            <a:endParaRPr lang="en-US" sz="4800" dirty="0"/>
          </a:p>
        </p:txBody>
      </p:sp>
      <p:sp>
        <p:nvSpPr>
          <p:cNvPr id="36869" name="Footer Placeholder 6">
            <a:extLst>
              <a:ext uri="{FF2B5EF4-FFF2-40B4-BE49-F238E27FC236}">
                <a16:creationId xmlns:a16="http://schemas.microsoft.com/office/drawing/2014/main" id="{89C54025-237D-4C8E-BA14-D38B2B651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43272FF2-CA97-4B64-A3A8-EBCA4C928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CAA11-4278-4EBF-A8D2-693AF687B0B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3BF007A8-BC01-4D11-9231-B4911221E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Estimates are done too quickly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Lack of estimating experience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Human beings are biased toward underestimation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Estimates done without knowledge of outside factors 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75D96018-6A58-40C6-ADDC-99C6734F8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Typical </a:t>
            </a:r>
            <a:r>
              <a:rPr lang="en-US" dirty="0">
                <a:solidFill>
                  <a:srgbClr val="FF0000"/>
                </a:solidFill>
              </a:rPr>
              <a:t>Problems</a:t>
            </a:r>
            <a:r>
              <a:rPr lang="en-US" dirty="0"/>
              <a:t> with IT Cost Estimates</a:t>
            </a:r>
          </a:p>
        </p:txBody>
      </p:sp>
      <p:sp>
        <p:nvSpPr>
          <p:cNvPr id="37893" name="Footer Placeholder 6">
            <a:extLst>
              <a:ext uri="{FF2B5EF4-FFF2-40B4-BE49-F238E27FC236}">
                <a16:creationId xmlns:a16="http://schemas.microsoft.com/office/drawing/2014/main" id="{F29B2A02-22A8-4CA0-9E4A-D0D0881B5B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95B627D3-5D38-4B44-9CF6-4B5F2BDD8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98816-9651-4A4C-B7BC-F6CB23CB089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98931011-57D7-4E79-BB4D-D23C7B105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791075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Cost budgeting involves allocating the project cost estimate to individual work items over time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The WBS is a required and helps the cost budgeting process since it defines the work items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Important goal is to produce a </a:t>
            </a:r>
            <a:r>
              <a:rPr lang="en-US" altLang="en-US" b="1" dirty="0"/>
              <a:t>cost baseline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A time-phased budget that project managers use to measure and monitor cost performance 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231EB76-819D-4B81-B88D-ED02EDD33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0"/>
            <a:ext cx="8967787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Determining the Budget</a:t>
            </a:r>
          </a:p>
        </p:txBody>
      </p:sp>
      <p:sp>
        <p:nvSpPr>
          <p:cNvPr id="41989" name="Footer Placeholder 6">
            <a:extLst>
              <a:ext uri="{FF2B5EF4-FFF2-40B4-BE49-F238E27FC236}">
                <a16:creationId xmlns:a16="http://schemas.microsoft.com/office/drawing/2014/main" id="{11BE2EBA-BCB3-4739-8386-07234A2695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352B00F2-5DCF-4B0C-BA03-77D0DE3C8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60EF49-07D7-4CD5-9570-9D89263D452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DBD247AB-B4EF-47D7-9751-DCD5B64C3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Figure 7-2. Surveyor Pro Project Cost Estimate</a:t>
            </a:r>
          </a:p>
        </p:txBody>
      </p:sp>
      <p:sp>
        <p:nvSpPr>
          <p:cNvPr id="39940" name="Footer Placeholder 6">
            <a:extLst>
              <a:ext uri="{FF2B5EF4-FFF2-40B4-BE49-F238E27FC236}">
                <a16:creationId xmlns:a16="http://schemas.microsoft.com/office/drawing/2014/main" id="{48A390D1-FB97-4222-9E60-8AD9FDBED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1771B757-8559-48C5-9869-689E878FB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A5208-5698-4049-92CD-E4554F0C19A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pic>
        <p:nvPicPr>
          <p:cNvPr id="44037" name="Picture 7">
            <a:extLst>
              <a:ext uri="{FF2B5EF4-FFF2-40B4-BE49-F238E27FC236}">
                <a16:creationId xmlns:a16="http://schemas.microsoft.com/office/drawing/2014/main" id="{0C638A4D-B92B-4DAD-884B-4C9EEC93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5714"/>
          <a:stretch>
            <a:fillRect/>
          </a:stretch>
        </p:blipFill>
        <p:spPr bwMode="auto">
          <a:xfrm>
            <a:off x="762000" y="609600"/>
            <a:ext cx="74263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631F849A-FC9E-44BB-8066-9F474B4C0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8/25 – Chapter 1, Syllabus and Class Overview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9/1 – Chapter 2, Term Project Guidance,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9/8 – Chapter 3,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9/15 – Chapter 4,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9/22 – Chapter 5,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>
                <a:highlight>
                  <a:srgbClr val="FFFF00"/>
                </a:highlight>
              </a:rPr>
              <a:t>9/29 – No Class, Thursday follows Monday schedule….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10/6 – Chapter 6,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10/13 – Midterm (chapters 1-6) 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10/20 – 1st Team Presentations, due and presented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altLang="en-US" dirty="0"/>
              <a:t>10/27 Chapter 7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EAB7895-5CE2-44CE-B5D9-2C213661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Announcements</a:t>
            </a:r>
          </a:p>
        </p:txBody>
      </p:sp>
      <p:sp>
        <p:nvSpPr>
          <p:cNvPr id="20485" name="Footer Placeholder 6">
            <a:extLst>
              <a:ext uri="{FF2B5EF4-FFF2-40B4-BE49-F238E27FC236}">
                <a16:creationId xmlns:a16="http://schemas.microsoft.com/office/drawing/2014/main" id="{80704C9D-8105-471C-ADEE-5AE85AC24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DE54D673-560C-4465-9764-AD1B651DB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F402DA-D8B1-4548-BB78-D461AC9CD68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12420540-4E8C-424F-9964-09DE0247E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7-4. Surveyor Pro Project Cost Baseline</a:t>
            </a:r>
          </a:p>
        </p:txBody>
      </p:sp>
      <p:sp>
        <p:nvSpPr>
          <p:cNvPr id="43012" name="Footer Placeholder 6">
            <a:extLst>
              <a:ext uri="{FF2B5EF4-FFF2-40B4-BE49-F238E27FC236}">
                <a16:creationId xmlns:a16="http://schemas.microsoft.com/office/drawing/2014/main" id="{F1A4AD36-D9C8-4AD1-809F-FBF88CE36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C3B4F64D-1949-409F-B3FB-42B638F88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72BD49-8A6D-458A-9B4F-1EA9BD900AA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pic>
        <p:nvPicPr>
          <p:cNvPr id="45061" name="Picture 8">
            <a:extLst>
              <a:ext uri="{FF2B5EF4-FFF2-40B4-BE49-F238E27FC236}">
                <a16:creationId xmlns:a16="http://schemas.microsoft.com/office/drawing/2014/main" id="{D3F2775B-EEFC-44E6-933C-BC41E8D52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1475"/>
            <a:ext cx="87630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81407A5F-BD12-46E4-9DB4-859578AA6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724400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Project cost control includes:</a:t>
            </a:r>
          </a:p>
          <a:p>
            <a:pPr lvl="1" eaLnBrk="1" hangingPunct="1">
              <a:defRPr/>
            </a:pPr>
            <a:r>
              <a:rPr lang="en-US" altLang="en-US" dirty="0"/>
              <a:t>Monitoring cost performance</a:t>
            </a:r>
          </a:p>
          <a:p>
            <a:pPr lvl="2" eaLnBrk="1" hangingPunct="1">
              <a:defRPr/>
            </a:pPr>
            <a:r>
              <a:rPr lang="en-US" altLang="en-US" dirty="0"/>
              <a:t>Ensure bills and invoices are correct during the project</a:t>
            </a:r>
          </a:p>
          <a:p>
            <a:pPr lvl="2" eaLnBrk="1" hangingPunct="1">
              <a:defRPr/>
            </a:pPr>
            <a:r>
              <a:rPr lang="en-US" altLang="en-US" dirty="0"/>
              <a:t>Ensure appropriate project changes are included in a revised cost baseline</a:t>
            </a:r>
          </a:p>
          <a:p>
            <a:pPr lvl="2" eaLnBrk="1" hangingPunct="1">
              <a:defRPr/>
            </a:pPr>
            <a:r>
              <a:rPr lang="en-US" altLang="en-US" dirty="0"/>
              <a:t>Inform project stakeholders of authorized changes to the project that will affect costs, </a:t>
            </a:r>
          </a:p>
          <a:p>
            <a:pPr lvl="3" eaLnBrk="1" hangingPunct="1">
              <a:defRPr/>
            </a:pPr>
            <a:r>
              <a:rPr lang="en-US" altLang="en-US" dirty="0"/>
              <a:t>both increase and decrease….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This is not easy! Many organizations around the globe have problems with cost control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D4CBED-414B-4EEB-9E82-FBB182ED2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778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Controlling Costs</a:t>
            </a:r>
          </a:p>
        </p:txBody>
      </p:sp>
      <p:sp>
        <p:nvSpPr>
          <p:cNvPr id="44037" name="Footer Placeholder 6">
            <a:extLst>
              <a:ext uri="{FF2B5EF4-FFF2-40B4-BE49-F238E27FC236}">
                <a16:creationId xmlns:a16="http://schemas.microsoft.com/office/drawing/2014/main" id="{A424BE5B-D94C-4951-A63A-B457C74F0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6085" name="Slide Number Placeholder 5">
            <a:extLst>
              <a:ext uri="{FF2B5EF4-FFF2-40B4-BE49-F238E27FC236}">
                <a16:creationId xmlns:a16="http://schemas.microsoft.com/office/drawing/2014/main" id="{37C401C0-55F6-4F92-87D2-F6907C06B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F44DA-202D-459C-A4A3-0B9D75D0768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91DFB880-5FD2-4011-BBCD-4C9B54C921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 cost management is a traditionally weak area of IT projects, and project managers must work to improve their ability to deliver projects within approved budgets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Main processes include:</a:t>
            </a:r>
          </a:p>
          <a:p>
            <a:pPr lvl="1" eaLnBrk="1" hangingPunct="1">
              <a:defRPr/>
            </a:pPr>
            <a:r>
              <a:rPr lang="en-US" altLang="en-US" dirty="0"/>
              <a:t>Estimate costs</a:t>
            </a:r>
          </a:p>
          <a:p>
            <a:pPr lvl="1" eaLnBrk="1" hangingPunct="1">
              <a:defRPr/>
            </a:pPr>
            <a:r>
              <a:rPr lang="en-US" altLang="en-US" dirty="0"/>
              <a:t>Determine the budget</a:t>
            </a:r>
          </a:p>
          <a:p>
            <a:pPr lvl="1" eaLnBrk="1" hangingPunct="1">
              <a:defRPr/>
            </a:pPr>
            <a:r>
              <a:rPr lang="en-US" altLang="en-US" dirty="0"/>
              <a:t>Control costs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EB798F5-8E30-48A4-99A3-06AB8B1A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Chapter Summary</a:t>
            </a:r>
          </a:p>
        </p:txBody>
      </p:sp>
      <p:sp>
        <p:nvSpPr>
          <p:cNvPr id="57349" name="Footer Placeholder 6">
            <a:extLst>
              <a:ext uri="{FF2B5EF4-FFF2-40B4-BE49-F238E27FC236}">
                <a16:creationId xmlns:a16="http://schemas.microsoft.com/office/drawing/2014/main" id="{BFAD92F6-5908-455D-8F10-2E8776BA3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7AA51A52-5077-432E-A8C8-D9507D3DE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B028E-5EBF-47C3-9DFE-B149D069D6C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3B096F31-923F-4430-ACDA-AB28BC738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Understand the importance of project cost management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Explain basic project cost management principles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Discuss different types of cost estimates and methods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Understand the </a:t>
            </a:r>
            <a:r>
              <a:rPr lang="en-US" altLang="en-US" sz="2400" u="sng" dirty="0"/>
              <a:t>processes</a:t>
            </a:r>
            <a:r>
              <a:rPr lang="en-US" altLang="en-US" sz="2400" dirty="0"/>
              <a:t> involved in cost budgeting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A948368-F997-418A-94BD-0B4657650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 for Today!</a:t>
            </a:r>
          </a:p>
        </p:txBody>
      </p:sp>
      <p:sp>
        <p:nvSpPr>
          <p:cNvPr id="20485" name="Footer Placeholder 6">
            <a:extLst>
              <a:ext uri="{FF2B5EF4-FFF2-40B4-BE49-F238E27FC236}">
                <a16:creationId xmlns:a16="http://schemas.microsoft.com/office/drawing/2014/main" id="{C5DD4F3B-9655-4238-A97D-6ECAB62415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140A52E3-D235-4E14-8729-A03EFB19A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8A6822-DE7E-427D-96C0-EBC5FC89761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D706472-9749-4E83-B1B9-197FD657D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REVIEW: </a:t>
            </a:r>
            <a:r>
              <a:rPr lang="en-US" sz="2800" dirty="0"/>
              <a:t>Project Management Framework – 9 Knowledge Areas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14236ACB-87FD-4915-AEC9-19904F448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3CF91B00-6930-44DD-B4FF-14933A1ECE1E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39EF59E8-EE97-4308-A61D-BB4486EA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458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67C4B243-EF21-4F6D-A7AD-3F2201979F36}"/>
              </a:ext>
            </a:extLst>
          </p:cNvPr>
          <p:cNvSpPr/>
          <p:nvPr/>
        </p:nvSpPr>
        <p:spPr>
          <a:xfrm rot="2598393">
            <a:off x="4775200" y="1173163"/>
            <a:ext cx="304800" cy="16033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F51DB-C164-405D-8265-55E2DAB0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REVIEW:</a:t>
            </a:r>
            <a:r>
              <a:rPr lang="en-US" sz="4000" dirty="0"/>
              <a:t>(continued)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38D2747-8B94-4CDB-8C28-66C65A3C3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59B7E7B-16C7-444D-A942-963B5FE6D638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A86E79CC-DC6F-4978-B0FD-2917B4BE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4000" r="28125" b="33353"/>
          <a:stretch>
            <a:fillRect/>
          </a:stretch>
        </p:blipFill>
        <p:spPr bwMode="auto">
          <a:xfrm>
            <a:off x="990600" y="685800"/>
            <a:ext cx="66690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2B39C8-2CF6-4900-9997-DEE90036387E}"/>
              </a:ext>
            </a:extLst>
          </p:cNvPr>
          <p:cNvSpPr/>
          <p:nvPr/>
        </p:nvSpPr>
        <p:spPr>
          <a:xfrm>
            <a:off x="858838" y="3200400"/>
            <a:ext cx="6934200" cy="990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91D6B11-8116-46CB-8982-CA347CBA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7-1. Project Cost Management Summary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1344D602-EAC2-49E2-94BF-975782FA3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2D85FF81-F66C-4480-89C5-1483B8A7A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80CC76-2907-4AC2-8906-50526A47ACE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F1FC1200-58AC-4F95-9767-C9613769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6700"/>
            <a:ext cx="84582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B33FE947-953F-4EBE-BAC4-EC26B587E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458200" cy="4791075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i="1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i="1" dirty="0"/>
              <a:t>What is Cost and Project Cost Management?</a:t>
            </a:r>
            <a:endParaRPr lang="en-US" altLang="en-US" b="1" i="1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b="1" dirty="0"/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Cost</a:t>
            </a:r>
            <a:r>
              <a:rPr lang="en-US" altLang="en-US" sz="2400" dirty="0">
                <a:solidFill>
                  <a:srgbClr val="FF0000"/>
                </a:solidFill>
              </a:rPr>
              <a:t> is a resource sacrificed to achieve a specific objective</a:t>
            </a:r>
            <a:r>
              <a:rPr lang="en-US" altLang="en-US" sz="2400" dirty="0"/>
              <a:t> or something given up in exchange. </a:t>
            </a:r>
            <a:r>
              <a:rPr lang="en-US" altLang="en-US" sz="2000" i="1" dirty="0"/>
              <a:t>Ex: I’m going to spend 200k on a storage systems because it will help us store and compress our data more efficiently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b="1" dirty="0"/>
              <a:t>Project cost management </a:t>
            </a:r>
            <a:r>
              <a:rPr lang="en-US" altLang="en-US" sz="2400" dirty="0"/>
              <a:t>includes the processes required to ensure that the project is </a:t>
            </a:r>
            <a:r>
              <a:rPr lang="en-US" altLang="en-US" sz="2400" dirty="0">
                <a:solidFill>
                  <a:srgbClr val="FF0000"/>
                </a:solidFill>
              </a:rPr>
              <a:t>completed within an approved budget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336ABBC-319A-41DD-87B8-90427DB68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is Cost and Project Cost Management?</a:t>
            </a:r>
          </a:p>
        </p:txBody>
      </p:sp>
      <p:sp>
        <p:nvSpPr>
          <p:cNvPr id="24581" name="Footer Placeholder 6">
            <a:extLst>
              <a:ext uri="{FF2B5EF4-FFF2-40B4-BE49-F238E27FC236}">
                <a16:creationId xmlns:a16="http://schemas.microsoft.com/office/drawing/2014/main" id="{EC85D39D-6403-4BF8-A923-0894698C2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12289126-A6DC-4FF9-9749-625C6B0A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67EA1-77FB-4BE3-A410-AC1375CD2E2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0CC532F4-5933-435C-8850-1D71C071A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4791075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b="1" dirty="0"/>
              <a:t>Cost Mgmt. Processes: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b="1" dirty="0"/>
          </a:p>
          <a:p>
            <a:pPr eaLnBrk="1" hangingPunct="1">
              <a:defRPr/>
            </a:pPr>
            <a:r>
              <a:rPr lang="en-US" altLang="en-US" sz="2400" b="1" dirty="0"/>
              <a:t>Estimating costs</a:t>
            </a:r>
            <a:r>
              <a:rPr lang="en-US" altLang="en-US" sz="2400" dirty="0"/>
              <a:t>: developing an approximation or estimate of the costs needed to complete a project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b="1" dirty="0"/>
              <a:t>Determining the budget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</a:rPr>
              <a:t>allocating the overall cost </a:t>
            </a:r>
            <a:r>
              <a:rPr lang="en-US" altLang="en-US" sz="2400" dirty="0"/>
              <a:t>estimate to individual work items to establish a baseline for measuring performance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b="1" dirty="0"/>
              <a:t>Controlling costs</a:t>
            </a:r>
            <a:r>
              <a:rPr lang="en-US" altLang="en-US" sz="2400" dirty="0"/>
              <a:t>: controlling changes to the project budget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9D90C61-7DC6-4687-BA7E-315A1F54F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Project Cost Management Processes</a:t>
            </a:r>
          </a:p>
        </p:txBody>
      </p:sp>
      <p:sp>
        <p:nvSpPr>
          <p:cNvPr id="25605" name="Footer Placeholder 6">
            <a:extLst>
              <a:ext uri="{FF2B5EF4-FFF2-40B4-BE49-F238E27FC236}">
                <a16:creationId xmlns:a16="http://schemas.microsoft.com/office/drawing/2014/main" id="{30229928-5EDC-45CE-9A9E-FF3F14157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Information Technology Project Management, Sixth Edition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4367696F-0A87-4398-BE2C-97207E320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ED153C-4E06-4ECE-92AA-2E99E1DADEE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FD6A4403-5279-4176-9AFC-D22BD6825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Most members of a board or senior leaders better understand and are more interested in financial terms than IT terms, so IT project managers must speak their language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b="1" dirty="0"/>
              <a:t>Profits</a:t>
            </a:r>
            <a:r>
              <a:rPr lang="en-US" altLang="en-US" sz="2000" dirty="0"/>
              <a:t> are revenues minus expenditures</a:t>
            </a:r>
          </a:p>
          <a:p>
            <a:pPr lvl="1" eaLnBrk="1" hangingPunct="1">
              <a:defRPr/>
            </a:pPr>
            <a:r>
              <a:rPr lang="en-US" altLang="en-US" sz="2000" b="1" dirty="0"/>
              <a:t>Profit margin </a:t>
            </a:r>
            <a:r>
              <a:rPr lang="en-US" altLang="en-US" sz="2000" dirty="0"/>
              <a:t>is the ratio of revenues to profits</a:t>
            </a:r>
          </a:p>
          <a:p>
            <a:pPr lvl="1" eaLnBrk="1" hangingPunct="1">
              <a:defRPr/>
            </a:pPr>
            <a:r>
              <a:rPr lang="en-US" altLang="en-US" sz="2000" b="1" dirty="0"/>
              <a:t>Life cycle costing </a:t>
            </a:r>
            <a:r>
              <a:rPr lang="en-US" altLang="en-US" sz="2000" dirty="0"/>
              <a:t>considers the </a:t>
            </a:r>
            <a:r>
              <a:rPr lang="en-US" altLang="en-US" sz="2000" dirty="0">
                <a:solidFill>
                  <a:srgbClr val="FF0000"/>
                </a:solidFill>
              </a:rPr>
              <a:t>total cost of ownership (TCO), </a:t>
            </a:r>
            <a:r>
              <a:rPr lang="en-US" altLang="en-US" sz="2000" dirty="0"/>
              <a:t>or development plus support costs, for a project </a:t>
            </a:r>
          </a:p>
          <a:p>
            <a:pPr lvl="1" eaLnBrk="1" hangingPunct="1">
              <a:defRPr/>
            </a:pPr>
            <a:r>
              <a:rPr lang="en-US" altLang="en-US" sz="2000" b="1" dirty="0"/>
              <a:t>Cash flow analysis</a:t>
            </a:r>
            <a:r>
              <a:rPr lang="en-US" altLang="en-US" sz="2000" dirty="0"/>
              <a:t> determines the estimated annual costs and benefits for a project and the resulting annual cash flow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cost </a:t>
            </a:r>
            <a:r>
              <a:rPr lang="en-US" altLang="en-US" sz="2000" b="1" dirty="0"/>
              <a:t>overrun</a:t>
            </a:r>
            <a:r>
              <a:rPr lang="en-US" altLang="en-US" sz="2000" dirty="0"/>
              <a:t> -the additional percentage or dollar amount by which actual costs exceed estimates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A04B21C-DC7C-4C0E-9D83-F361F2AC6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Basic Principles of Cost Management</a:t>
            </a:r>
          </a:p>
        </p:txBody>
      </p:sp>
      <p:sp>
        <p:nvSpPr>
          <p:cNvPr id="27653" name="Footer Placeholder 6">
            <a:extLst>
              <a:ext uri="{FF2B5EF4-FFF2-40B4-BE49-F238E27FC236}">
                <a16:creationId xmlns:a16="http://schemas.microsoft.com/office/drawing/2014/main" id="{93EE1A3E-A84A-446C-9B6D-07F4A64F3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3932DB22-1ABC-41F6-997A-57600F7D9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62863-C3D5-4D14-9870-6330143A607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1164</Words>
  <Application>Microsoft Office PowerPoint</Application>
  <PresentationFormat>On-screen Show (4:3)</PresentationFormat>
  <Paragraphs>177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7: Project Cost Management</vt:lpstr>
      <vt:lpstr>Announcements</vt:lpstr>
      <vt:lpstr>Learning Objectives for Today!</vt:lpstr>
      <vt:lpstr>REVIEW: Project Management Framework – 9 Knowledge Areas</vt:lpstr>
      <vt:lpstr>REVIEW:(continued)</vt:lpstr>
      <vt:lpstr>Figure 7-1. Project Cost Management Summary</vt:lpstr>
      <vt:lpstr>What is Cost and Project Cost Management?</vt:lpstr>
      <vt:lpstr>Project Cost Management Processes</vt:lpstr>
      <vt:lpstr>Basic Principles of Cost Management</vt:lpstr>
      <vt:lpstr>Basic Principles of Cost Management</vt:lpstr>
      <vt:lpstr>Table 7-1. Cost of Downtime for IT Applications</vt:lpstr>
      <vt:lpstr>Basic Principles of Cost Management</vt:lpstr>
      <vt:lpstr>Estimating Costs</vt:lpstr>
      <vt:lpstr>Table 7-2. Types of Cost Estimates</vt:lpstr>
      <vt:lpstr>Cost Management Plan</vt:lpstr>
      <vt:lpstr>Cost Estimation Tools and Techniques</vt:lpstr>
      <vt:lpstr>Typical Problems with IT Cost Estimates</vt:lpstr>
      <vt:lpstr>Determining the Budget</vt:lpstr>
      <vt:lpstr>Figure 7-2. Surveyor Pro Project Cost Estimate</vt:lpstr>
      <vt:lpstr>Figure 7-4. Surveyor Pro Project Cost Baseline</vt:lpstr>
      <vt:lpstr>Controlling Costs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Cengage</dc:creator>
  <cp:lastModifiedBy>Thomas Licciardello</cp:lastModifiedBy>
  <cp:revision>179</cp:revision>
  <dcterms:created xsi:type="dcterms:W3CDTF">2001-07-05T23:10:12Z</dcterms:created>
  <dcterms:modified xsi:type="dcterms:W3CDTF">2022-10-27T21:40:42Z</dcterms:modified>
</cp:coreProperties>
</file>