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32"/>
  </p:notesMasterIdLst>
  <p:handoutMasterIdLst>
    <p:handoutMasterId r:id="rId33"/>
  </p:handoutMasterIdLst>
  <p:sldIdLst>
    <p:sldId id="379" r:id="rId3"/>
    <p:sldId id="351" r:id="rId4"/>
    <p:sldId id="391" r:id="rId5"/>
    <p:sldId id="352" r:id="rId6"/>
    <p:sldId id="353" r:id="rId7"/>
    <p:sldId id="354" r:id="rId8"/>
    <p:sldId id="389" r:id="rId9"/>
    <p:sldId id="356" r:id="rId10"/>
    <p:sldId id="357" r:id="rId11"/>
    <p:sldId id="359" r:id="rId12"/>
    <p:sldId id="360" r:id="rId13"/>
    <p:sldId id="361" r:id="rId14"/>
    <p:sldId id="362" r:id="rId15"/>
    <p:sldId id="358" r:id="rId16"/>
    <p:sldId id="364" r:id="rId17"/>
    <p:sldId id="381" r:id="rId18"/>
    <p:sldId id="382" r:id="rId19"/>
    <p:sldId id="395" r:id="rId20"/>
    <p:sldId id="396" r:id="rId21"/>
    <p:sldId id="397" r:id="rId22"/>
    <p:sldId id="398" r:id="rId23"/>
    <p:sldId id="399" r:id="rId24"/>
    <p:sldId id="402" r:id="rId25"/>
    <p:sldId id="400" r:id="rId26"/>
    <p:sldId id="401" r:id="rId27"/>
    <p:sldId id="403" r:id="rId28"/>
    <p:sldId id="404" r:id="rId29"/>
    <p:sldId id="405" r:id="rId30"/>
    <p:sldId id="40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76" d="100"/>
          <a:sy n="76" d="100"/>
        </p:scale>
        <p:origin x="64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icciardello" userId="b17c8baeae5b55bc" providerId="LiveId" clId="{A5314844-35D4-46F1-AA67-B5FE098D8892}"/>
    <pc:docChg chg="undo custSel modSld">
      <pc:chgData name="Thomas Licciardello" userId="b17c8baeae5b55bc" providerId="LiveId" clId="{A5314844-35D4-46F1-AA67-B5FE098D8892}" dt="2022-02-09T20:04:52.676" v="246" actId="14"/>
      <pc:docMkLst>
        <pc:docMk/>
      </pc:docMkLst>
      <pc:sldChg chg="modSp mod">
        <pc:chgData name="Thomas Licciardello" userId="b17c8baeae5b55bc" providerId="LiveId" clId="{A5314844-35D4-46F1-AA67-B5FE098D8892}" dt="2022-02-09T20:04:52.676" v="246" actId="14"/>
        <pc:sldMkLst>
          <pc:docMk/>
          <pc:sldMk cId="0" sldId="351"/>
        </pc:sldMkLst>
        <pc:spChg chg="mod">
          <ac:chgData name="Thomas Licciardello" userId="b17c8baeae5b55bc" providerId="LiveId" clId="{A5314844-35D4-46F1-AA67-B5FE098D8892}" dt="2022-02-09T20:04:52.676" v="246" actId="14"/>
          <ac:spMkLst>
            <pc:docMk/>
            <pc:sldMk cId="0" sldId="351"/>
            <ac:spMk id="15362" creationId="{DF0E615D-3AF7-46D4-BEE8-BFB79240C077}"/>
          </ac:spMkLst>
        </pc:spChg>
      </pc:sldChg>
    </pc:docChg>
  </pc:docChgLst>
  <pc:docChgLst>
    <pc:chgData name="Thomas Licciardello" userId="b17c8baeae5b55bc" providerId="LiveId" clId="{14FB3845-E806-438F-A30B-C75452177624}"/>
    <pc:docChg chg="modSld sldOrd">
      <pc:chgData name="Thomas Licciardello" userId="b17c8baeae5b55bc" providerId="LiveId" clId="{14FB3845-E806-438F-A30B-C75452177624}" dt="2021-09-02T21:43:07.724" v="145" actId="20577"/>
      <pc:docMkLst>
        <pc:docMk/>
      </pc:docMkLst>
      <pc:sldChg chg="modSp mod">
        <pc:chgData name="Thomas Licciardello" userId="b17c8baeae5b55bc" providerId="LiveId" clId="{14FB3845-E806-438F-A30B-C75452177624}" dt="2021-09-02T21:35:06.252" v="26" actId="20577"/>
        <pc:sldMkLst>
          <pc:docMk/>
          <pc:sldMk cId="0" sldId="351"/>
        </pc:sldMkLst>
        <pc:spChg chg="mod">
          <ac:chgData name="Thomas Licciardello" userId="b17c8baeae5b55bc" providerId="LiveId" clId="{14FB3845-E806-438F-A30B-C75452177624}" dt="2021-09-02T21:35:06.252" v="26" actId="20577"/>
          <ac:spMkLst>
            <pc:docMk/>
            <pc:sldMk cId="0" sldId="351"/>
            <ac:spMk id="15362" creationId="{DF0E615D-3AF7-46D4-BEE8-BFB79240C077}"/>
          </ac:spMkLst>
        </pc:spChg>
      </pc:sldChg>
      <pc:sldChg chg="modSp mod">
        <pc:chgData name="Thomas Licciardello" userId="b17c8baeae5b55bc" providerId="LiveId" clId="{14FB3845-E806-438F-A30B-C75452177624}" dt="2021-09-02T21:38:46.245" v="106" actId="20577"/>
        <pc:sldMkLst>
          <pc:docMk/>
          <pc:sldMk cId="0" sldId="362"/>
        </pc:sldMkLst>
        <pc:spChg chg="mod">
          <ac:chgData name="Thomas Licciardello" userId="b17c8baeae5b55bc" providerId="LiveId" clId="{14FB3845-E806-438F-A30B-C75452177624}" dt="2021-09-02T21:38:46.245" v="106" actId="20577"/>
          <ac:spMkLst>
            <pc:docMk/>
            <pc:sldMk cId="0" sldId="362"/>
            <ac:spMk id="22530" creationId="{2A6D2A13-9DCD-40D8-8758-B7CA0BEF68CD}"/>
          </ac:spMkLst>
        </pc:spChg>
      </pc:sldChg>
      <pc:sldChg chg="ord">
        <pc:chgData name="Thomas Licciardello" userId="b17c8baeae5b55bc" providerId="LiveId" clId="{14FB3845-E806-438F-A30B-C75452177624}" dt="2021-09-02T21:42:01.313" v="108"/>
        <pc:sldMkLst>
          <pc:docMk/>
          <pc:sldMk cId="0" sldId="402"/>
        </pc:sldMkLst>
      </pc:sldChg>
      <pc:sldChg chg="modSp mod">
        <pc:chgData name="Thomas Licciardello" userId="b17c8baeae5b55bc" providerId="LiveId" clId="{14FB3845-E806-438F-A30B-C75452177624}" dt="2021-09-02T21:43:07.724" v="145" actId="20577"/>
        <pc:sldMkLst>
          <pc:docMk/>
          <pc:sldMk cId="0" sldId="403"/>
        </pc:sldMkLst>
        <pc:spChg chg="mod">
          <ac:chgData name="Thomas Licciardello" userId="b17c8baeae5b55bc" providerId="LiveId" clId="{14FB3845-E806-438F-A30B-C75452177624}" dt="2021-09-02T21:43:07.724" v="145" actId="20577"/>
          <ac:spMkLst>
            <pc:docMk/>
            <pc:sldMk cId="0" sldId="403"/>
            <ac:spMk id="33796" creationId="{56B7B3C3-57C1-4469-BFDE-F327BD167E7A}"/>
          </ac:spMkLst>
        </pc:spChg>
      </pc:sldChg>
    </pc:docChg>
  </pc:docChgLst>
  <pc:docChgLst>
    <pc:chgData name="Thomas Licciardello" userId="b17c8baeae5b55bc" providerId="LiveId" clId="{BCB9CFE9-5FCF-4129-AA6F-E81C89142E5B}"/>
    <pc:docChg chg="custSel modSld">
      <pc:chgData name="Thomas Licciardello" userId="b17c8baeae5b55bc" providerId="LiveId" clId="{BCB9CFE9-5FCF-4129-AA6F-E81C89142E5B}" dt="2022-09-01T21:51:39.910" v="308" actId="20577"/>
      <pc:docMkLst>
        <pc:docMk/>
      </pc:docMkLst>
      <pc:sldChg chg="modSp mod">
        <pc:chgData name="Thomas Licciardello" userId="b17c8baeae5b55bc" providerId="LiveId" clId="{BCB9CFE9-5FCF-4129-AA6F-E81C89142E5B}" dt="2022-08-29T21:49:03.907" v="282" actId="20577"/>
        <pc:sldMkLst>
          <pc:docMk/>
          <pc:sldMk cId="0" sldId="351"/>
        </pc:sldMkLst>
        <pc:spChg chg="mod">
          <ac:chgData name="Thomas Licciardello" userId="b17c8baeae5b55bc" providerId="LiveId" clId="{BCB9CFE9-5FCF-4129-AA6F-E81C89142E5B}" dt="2022-08-29T21:49:03.907" v="282" actId="20577"/>
          <ac:spMkLst>
            <pc:docMk/>
            <pc:sldMk cId="0" sldId="351"/>
            <ac:spMk id="15362" creationId="{DF0E615D-3AF7-46D4-BEE8-BFB79240C077}"/>
          </ac:spMkLst>
        </pc:spChg>
      </pc:sldChg>
      <pc:sldChg chg="modSp mod">
        <pc:chgData name="Thomas Licciardello" userId="b17c8baeae5b55bc" providerId="LiveId" clId="{BCB9CFE9-5FCF-4129-AA6F-E81C89142E5B}" dt="2022-09-01T21:51:39.910" v="308" actId="20577"/>
        <pc:sldMkLst>
          <pc:docMk/>
          <pc:sldMk cId="0" sldId="353"/>
        </pc:sldMkLst>
        <pc:spChg chg="mod">
          <ac:chgData name="Thomas Licciardello" userId="b17c8baeae5b55bc" providerId="LiveId" clId="{BCB9CFE9-5FCF-4129-AA6F-E81C89142E5B}" dt="2022-09-01T21:51:39.910" v="308" actId="20577"/>
          <ac:spMkLst>
            <pc:docMk/>
            <pc:sldMk cId="0" sldId="353"/>
            <ac:spMk id="18434" creationId="{8838F00C-2D9B-40DD-ACC1-BE863BFFC8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3A07779-595C-4418-AFF6-0B9DDBDD60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9A7B5B9-65B2-45D6-A6B5-00F444ADF1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1508091F-CD1C-4BE0-841E-439CEBF1E7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AACC842B-1BAD-412F-AC02-350CEF1504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84D9DA-277E-445D-80EE-54571534E0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21CA7A-A48A-4B25-8F75-76CE73FABD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282C11A-B5A5-43DB-BD64-6C81C893C0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D598270-BC9A-4A2F-BB58-DFAB0E990B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7A5F6830-8E3E-432D-8658-EF34FBEC10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F1AF0459-9A84-406C-BCA2-822EDD11AF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397A97A5-92FA-43DB-88DC-D46CB433F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2E10CB-F1EC-4A6E-8519-13E101DC5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90DA2A4E-6F43-45E6-8C8D-E510264EA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D81D4C8-B3B2-4CF4-8EE5-13699A27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C573A5E-1450-4390-AAD0-DA93607FB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2D6EDE-0022-41DC-B1A9-2299C2528C7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8F43-6EA8-41DE-9B0E-EC73B82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E076-0FED-4519-9083-91BD2A9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3C09-9D2C-4E5E-89C9-76D3FE44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93DDD-548E-431A-B4A9-2133DF78C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25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5F3B-D3D2-46B2-89A3-F9B8BA11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7A3D-4E36-4569-9A16-29F1F30F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D1E7-EFAA-4BC8-8C67-1086EAF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28E58-AB2C-48A0-B392-31B223F7E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2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A1FA-FCCD-46D8-B92F-9B41914B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8197-EE98-4BB2-B377-4AEA7F34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5BC3-0EE1-4346-A38B-F83F6239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9F6B3-BAE2-4166-9C35-CB2F7E641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8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877674F-C948-4788-B5EF-29CA174C25DF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E255157C-76A6-47D0-BADE-A8C3987D577D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41C9018F-500F-4094-9279-384D362F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CD435B8-7145-4526-9B33-B13FC731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5D944D79-7B3D-405C-8BD6-CFBAF2A12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5DA72E-5DE8-455E-ADC8-49CD48800E7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23D71F62-61F6-4259-A076-43BD8D02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10181C67-84D6-46DE-9DCA-12CBAB6B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44C7A963-8069-4FC1-B29B-5421E2BC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B38748-959F-4E3C-BFB6-B95151385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18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28C48EE1-524F-4185-95CD-86866EE2E219}"/>
              </a:ext>
            </a:extLst>
          </p:cNvPr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 eaLnBrk="1" hangingPunct="1">
              <a:defRPr/>
            </a:pPr>
            <a:r>
              <a:rPr lang="en-US" sz="1200" dirty="0">
                <a:latin typeface="+mn-lt"/>
              </a:rPr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A1C5020-4053-41F5-9DDF-A92CF3F41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4BBCE36F-F5F4-4F8B-8E6A-C15696965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98D97B6-8622-4818-8D0E-A11485182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20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1E8240ED-C073-4BF9-8763-DFA6CE08D76D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11">
            <a:extLst>
              <a:ext uri="{FF2B5EF4-FFF2-40B4-BE49-F238E27FC236}">
                <a16:creationId xmlns:a16="http://schemas.microsoft.com/office/drawing/2014/main" id="{F60DA9DD-0B50-44CE-8EF8-C25D3458EBBE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78D0D69-4163-4757-A7D7-13906FE4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ADBB93-9A67-4088-8B36-FE7AF36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C59B86-F36B-4777-990C-C45F93AA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6D59F-8350-46D2-8FA5-6DA436CF9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81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FC96-C271-4FB9-B487-014854A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3564-1A6D-4C91-85EF-3F6BBFBC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7B0A-B243-457C-84A4-244B7A86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EB12-9ECB-404C-BDA4-09DD4E0E28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79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62C83-4FBE-4DD1-AC4E-F061C98F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0DE13-5A4F-443A-B222-C9BCF6FC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B6338-9DEF-4128-8792-0D4AE3C8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9D8F9-52E1-4CFB-B6B6-D7CF3D92F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32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3A373-B43D-4504-A66F-46375BD4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FEF98-B386-42F9-AA80-5F3880C5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C522B-BFDA-4C54-90CE-86FB477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B3AF5-5E54-4961-B96E-1B9515BD5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85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69401E20-449B-407A-9341-4CDC6535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CA3370FC-3C9B-4C82-A4AF-771E5D7C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FB4C133-A416-4022-9572-64C7589B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8E1B5-0663-4ED7-8748-DFE37C97E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188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6286-65B4-482D-AA8D-361BFFE9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0BD4-B5E6-4A2A-AEFC-41124B84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86F8-1B9E-436E-8163-1FFDB6A2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DBB73-B55C-4084-95CE-ABA79DDB3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101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3C64-CBFB-49DD-B179-4B1AD101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08E5-D20B-46F2-B968-A45406DC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C935-1A9E-43DA-ACD8-A78A34F8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40C70-FE73-4115-AF5D-E9A342058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688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9CA0931F-70FC-4388-8910-9BFEB449E245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E7402E2A-614F-470D-9276-FE7540A013D3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E766770-FD18-44DC-A3A9-5126B55412E0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33A98F-8824-4B40-851B-935F6007DBA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>
            <a:extLst>
              <a:ext uri="{FF2B5EF4-FFF2-40B4-BE49-F238E27FC236}">
                <a16:creationId xmlns:a16="http://schemas.microsoft.com/office/drawing/2014/main" id="{C46453ED-5058-4304-943D-8B7A05818884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19">
            <a:extLst>
              <a:ext uri="{FF2B5EF4-FFF2-40B4-BE49-F238E27FC236}">
                <a16:creationId xmlns:a16="http://schemas.microsoft.com/office/drawing/2014/main" id="{AFBEECE0-DC2D-4E21-80AD-30026D199EFB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9DEA591E-706E-4812-A64D-FEC87397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AE8218E-708B-4445-806C-8EAE417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9945373-C75E-4CCD-9AC5-142AA635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D829C-769F-4982-8953-534BA40A0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70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30196BC-D8E2-41EB-8427-CCDD71EF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CB3ECE8A-F96B-48B1-9541-A1EBF9C5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EC2D706-ACA5-42B9-A077-48310F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391D7-6C21-487E-9919-F3D21B486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511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A39E1EC-2193-45B9-9289-BFA441B3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D3A41061-97A6-4442-884F-C9D6DE88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4574FE4-12EB-4569-AAB7-8DDC6F5C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75873-CBEE-41D3-9137-66F34D5A4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1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9FB9-77D6-4FC9-8EF0-A6369451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5DF9-1ADB-414A-A03F-B5110B46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EF80-117F-47E3-BA03-987BD8F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14537-D48C-49F1-B19F-000E022CD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62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5336E5-60D8-4E08-816C-6E80A347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2953B-0E35-4BB1-BA29-1156D75F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E8DC5-D951-4241-9177-D8969500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AB94-0221-4EC5-A49E-62FACF6ED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5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59101-B8F9-42AC-A487-99D4C15A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E2CE61-8034-4301-BA63-C2055C17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B45E14-1112-485A-8085-927C4DA9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668C-BEAA-4617-B761-DB988630D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326954-B4F1-40BB-887A-977FBB1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408064-3BBB-431E-81CF-41E639CE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C0FF10-C544-4679-8033-404A87A6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46E9-23AB-456F-8536-D9CDCDF89C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464515-0CB9-48DD-837E-C2F27FB0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3A233-F42E-4EDE-BC31-7D8DA93D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89CF7D-B923-453A-B534-39F00DE1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0CFF6-50A1-4B67-B06A-25AF0F6A0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8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36FA74-6435-46F9-8DD6-DE6A279A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C5B5E2-7ED2-4273-AE01-0CA81797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D2A9CC-4FE3-4544-999B-CAF80ED0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6DA69-B859-4761-B273-5186C449BA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2FBA2E-0C75-45BC-BF26-863BE4C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BCB651-9DA9-4CA9-8B87-3BAFAD1B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151AB-9CBC-4C00-AD1B-482240E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14DEE-E54A-461E-9D48-EA79BADFB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9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94EBB4C-3F20-47EA-9590-42CC0439E6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1C4920-61DD-46BC-A8D0-EAD9621B8D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875D-5B46-43B1-AFF1-24E4FF2EA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0B24-6C1E-4262-B3A2-A57EDB92C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9EE4-C397-441C-933B-FCFA1B111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B5EFD98-E293-4053-A0F8-6DB833CA1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C63A44C7-DA86-486C-AA3A-57A57B091062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51" name="Freeform 11">
            <a:extLst>
              <a:ext uri="{FF2B5EF4-FFF2-40B4-BE49-F238E27FC236}">
                <a16:creationId xmlns:a16="http://schemas.microsoft.com/office/drawing/2014/main" id="{4D9DBC92-5002-46E3-BFF8-5F86D7EC8E4F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393BBC8-E75A-4F13-AAF6-76DF81373835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2BC009-96F9-49DA-BE50-D38B75B2533C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3F05980-6F46-46AD-95D1-9A278C09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>
            <a:extLst>
              <a:ext uri="{FF2B5EF4-FFF2-40B4-BE49-F238E27FC236}">
                <a16:creationId xmlns:a16="http://schemas.microsoft.com/office/drawing/2014/main" id="{BCC7BF4C-DE36-46D6-ACBB-C584FB2FEA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6B833C1-3587-4D28-A5EA-808A0E153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D052EF0-EA61-43FD-BB4A-D700BA62B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3CFB754-ED6A-4399-AD32-37821BA2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D5F555C-5CE0-4994-8483-8923ABBAB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55" r:id="rId7"/>
    <p:sldLayoutId id="2147484364" r:id="rId8"/>
    <p:sldLayoutId id="2147484365" r:id="rId9"/>
    <p:sldLayoutId id="2147484356" r:id="rId10"/>
    <p:sldLayoutId id="21474843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15C545B-472D-4E7F-A7DA-31FB1449E1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The Project Management and Information Technology Context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008A5E-884D-4081-B86A-76640B64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Sixth Edition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099DEE87-0BD6-49B4-A9E0-27999548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956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>
            <a:extLst>
              <a:ext uri="{FF2B5EF4-FFF2-40B4-BE49-F238E27FC236}">
                <a16:creationId xmlns:a16="http://schemas.microsoft.com/office/drawing/2014/main" id="{1DF85BBB-EA84-41FB-9218-A9A07A28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Note: See the text itself for full citations.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0B481532-BB6E-493F-BC59-EBE56558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3 basic organization structures</a:t>
            </a:r>
          </a:p>
          <a:p>
            <a:pPr eaLnBrk="1" hangingPunct="1"/>
            <a:endParaRPr lang="en-US" altLang="en-US" sz="3600"/>
          </a:p>
          <a:p>
            <a:pPr lvl="1" eaLnBrk="1" hangingPunct="1"/>
            <a:r>
              <a:rPr lang="en-US" altLang="en-US" sz="2400" b="1">
                <a:solidFill>
                  <a:schemeClr val="accent2"/>
                </a:solidFill>
              </a:rPr>
              <a:t>Functional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  <a:r>
              <a:rPr lang="en-US" altLang="en-US" sz="2400"/>
              <a:t>functional managers report to the CEO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 b="1">
                <a:solidFill>
                  <a:schemeClr val="accent2"/>
                </a:solidFill>
              </a:rPr>
              <a:t>Project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  <a:r>
              <a:rPr lang="en-US" altLang="en-US" sz="2400"/>
              <a:t>program managers report to the CEO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 b="1">
                <a:solidFill>
                  <a:schemeClr val="accent2"/>
                </a:solidFill>
              </a:rPr>
              <a:t>Matrix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  <a:r>
              <a:rPr lang="en-US" altLang="en-US" sz="2400"/>
              <a:t>middle ground between functional and project structures; personnel often report to two or more bosses; structure can be weak, balanced, or strong matrix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22F1185-4FF2-4D57-8085-9ACC7D3C2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/>
              <a:t>“Organizational Structures”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9C596B36-1C40-4863-83B3-FF7F70258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581F792A-50A7-4FDE-B56F-029ACDF7B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C2146-80D1-49CF-BD35-422C4DF48DB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5A3C79E-2E75-483F-8ACF-5B3CEF9E9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2-2. Functional, Project, and Matrix Organizational Structures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EA4D26A0-42EF-40BB-BBFC-41C81E685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13DA4E87-AD5E-4D20-9228-89CD93461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9761D-BBC8-4D18-AD76-A4641734A3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pic>
        <p:nvPicPr>
          <p:cNvPr id="24581" name="Picture 3">
            <a:extLst>
              <a:ext uri="{FF2B5EF4-FFF2-40B4-BE49-F238E27FC236}">
                <a16:creationId xmlns:a16="http://schemas.microsoft.com/office/drawing/2014/main" id="{97743826-E796-4115-8BC5-6E17BEFF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4"/>
          <a:stretch>
            <a:fillRect/>
          </a:stretch>
        </p:blipFill>
        <p:spPr bwMode="auto">
          <a:xfrm>
            <a:off x="838200" y="1447800"/>
            <a:ext cx="69342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7596CE4A-FB29-499A-BBCE-D84F4C9BCC0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9600" y="1198563"/>
          <a:ext cx="7683500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31380" imgH="4577289" progId="Word.Document.8">
                  <p:embed/>
                </p:oleObj>
              </mc:Choice>
              <mc:Fallback>
                <p:oleObj name="Document" r:id="rId2" imgW="6531380" imgH="4577289" progId="Word.Documen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7596CE4A-FB29-499A-BBCE-D84F4C9BC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98563"/>
                        <a:ext cx="7683500" cy="489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>
            <a:extLst>
              <a:ext uri="{FF2B5EF4-FFF2-40B4-BE49-F238E27FC236}">
                <a16:creationId xmlns:a16="http://schemas.microsoft.com/office/drawing/2014/main" id="{D1AA3F91-FA1F-4C3D-A308-D22822287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Table 2-1. Organizational Structure and </a:t>
            </a:r>
            <a:r>
              <a:rPr lang="en-US" sz="3600" i="1" dirty="0">
                <a:solidFill>
                  <a:schemeClr val="accent2"/>
                </a:solidFill>
              </a:rPr>
              <a:t>Influence</a:t>
            </a:r>
            <a:r>
              <a:rPr lang="en-US" sz="3600" dirty="0"/>
              <a:t> on Projects</a:t>
            </a:r>
            <a:endParaRPr lang="en-US" sz="4400" dirty="0"/>
          </a:p>
        </p:txBody>
      </p:sp>
      <p:sp>
        <p:nvSpPr>
          <p:cNvPr id="1027" name="Footer Placeholder 3">
            <a:extLst>
              <a:ext uri="{FF2B5EF4-FFF2-40B4-BE49-F238E27FC236}">
                <a16:creationId xmlns:a16="http://schemas.microsoft.com/office/drawing/2014/main" id="{4454B3B7-7339-4362-B974-7C918A884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CA47F54F-33E5-4FB7-9C57-9C54E7ED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2B5D7-8120-4BA4-B9F2-BFBD9EDCD7D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A6D2A13-9DCD-40D8-8758-B7CA0BEF6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Organizational culture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chemeClr val="accent3"/>
                </a:solidFill>
              </a:rPr>
              <a:t>set of shared assumptions, values, and behaviors </a:t>
            </a:r>
            <a:r>
              <a:rPr lang="en-US" altLang="en-US" dirty="0"/>
              <a:t>that characterize the functioning of an organization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Many experts believe the underlying causes of many companies’ </a:t>
            </a:r>
            <a:r>
              <a:rPr lang="en-US" altLang="en-US" dirty="0">
                <a:solidFill>
                  <a:schemeClr val="accent2"/>
                </a:solidFill>
              </a:rPr>
              <a:t>problems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are not the structure, but a negative or unbalanced </a:t>
            </a:r>
            <a:r>
              <a:rPr lang="en-US" altLang="en-US" dirty="0">
                <a:solidFill>
                  <a:schemeClr val="accent2"/>
                </a:solidFill>
              </a:rPr>
              <a:t>culture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24B25CE-AE58-4DC8-87EE-332481249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Organizational Culture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06407B4A-666F-4307-ADB2-DF614728E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29C4E619-7262-4F28-8708-48F303C96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75B08-1A9A-46AE-8BDE-DF5FD13B990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D3E9D7D-0A19-4791-B8D6-6BE638FAC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Went Wrong?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941DA-1EEC-4FA2-A7F3-9D1F15FED9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7652" name="Slide Number Placeholder 6">
            <a:extLst>
              <a:ext uri="{FF2B5EF4-FFF2-40B4-BE49-F238E27FC236}">
                <a16:creationId xmlns:a16="http://schemas.microsoft.com/office/drawing/2014/main" id="{E98C17B5-A319-402C-8059-B054C8AFF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77073-B3A3-4EF8-A775-9CC524A2F59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BA943CF-A710-405C-A9A9-CF309E66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5344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/>
              <a:t>Many enterprise resource planning (ERP) projects fail due to organizational issues, not technical issues. For example, Sobey’s Canadian grocery store chain abandoned its two-year, $90 million ERP system due to organizational problems.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2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“The problem of building an integrated system that can accommodate different people is a very serious challenge. You can’t divorce technology from the sociocultural issues. They have an equal role.”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Sobey’s ERP system shut down for five days, and employees were scrambling to stock potentially empty shelves in several stores for weeks. The system failure cost Sobey’s more than $90 million and caused shareholders to take an 82-cent after-tax hit per share.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CAE56F62-3192-402C-9A42-94346EC4B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86738" cy="479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 managers must take time to identify, understand, and </a:t>
            </a:r>
            <a:r>
              <a:rPr lang="en-US" altLang="en-US" dirty="0">
                <a:solidFill>
                  <a:schemeClr val="accent3"/>
                </a:solidFill>
              </a:rPr>
              <a:t>manage relationships </a:t>
            </a:r>
            <a:r>
              <a:rPr lang="en-US" altLang="en-US" dirty="0"/>
              <a:t>with all project stakeholders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Using the four frames, </a:t>
            </a:r>
            <a:r>
              <a:rPr lang="en-US" altLang="en-US" i="1" dirty="0">
                <a:solidFill>
                  <a:srgbClr val="FF0000"/>
                </a:solidFill>
              </a:rPr>
              <a:t>knowing your org structure (sphere of influence) and understanding the culture</a:t>
            </a:r>
            <a:r>
              <a:rPr lang="en-US" altLang="en-US" dirty="0"/>
              <a:t> in organizations can help meet stakeholder needs and expectations!!!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809264E-460F-40F1-95EF-22E647BFE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Stakeholder Management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AA5E6855-1DFE-46EA-A466-A10BFC69C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B45576A4-758A-4392-89C4-8B3DF8052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68BAD1-8FA6-4FCB-8C2E-2421FE8A844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273F33F2-DDAA-47BC-8C24-9420E578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200"/>
              <a:t>People in top management positions are key stakeholders in projects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 A very important factor in helping project managers successfully lead projects is the level of commitment and support they receive from top management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Without top management commitment, many projects will fail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Some projects have a senior manager called a </a:t>
            </a:r>
            <a:r>
              <a:rPr lang="en-US" altLang="en-US" sz="2200" b="1" i="1">
                <a:solidFill>
                  <a:srgbClr val="FF0000"/>
                </a:solidFill>
              </a:rPr>
              <a:t>champion</a:t>
            </a:r>
            <a:r>
              <a:rPr lang="en-US" altLang="en-US" sz="2200" i="1">
                <a:solidFill>
                  <a:srgbClr val="FF0000"/>
                </a:solidFill>
              </a:rPr>
              <a:t> </a:t>
            </a:r>
            <a:r>
              <a:rPr lang="en-US" altLang="en-US" sz="2200"/>
              <a:t>who acts as a key proponent for a project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5D4D2-2389-467D-8C61-05F02FC7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Importance of Top Management Commitment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6A48-E849-4A61-B0AA-BBF78A1EB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8C45C2CB-A4D1-448D-B93E-9002CFCAA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6A93F-8A8D-4C75-8084-C3348F5DFB2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8B229E9-B6A5-4BBF-B102-631D53DC1F2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Providing adequate resources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Approving unique project needs in a timely manner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Getting cooperation from other parts of the organization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Mentoring and coaching on leadership issues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A18C2-A53E-42F2-B1D3-D3A68715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How Top Management Can Help Project Managers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41D0-2843-4B95-9096-AB13E8934E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85D0F2A0-D59C-4BB6-BC0C-F85F17D15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00B88-3B87-439B-AC96-B1A4335EA82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2D4FC001-BA9A-4806-B77C-2777E7307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b="1" dirty="0"/>
              <a:t>project life cycle</a:t>
            </a:r>
            <a:r>
              <a:rPr lang="en-US" altLang="en-US" dirty="0"/>
              <a:t> is a collection of project phases that defines: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What work will be performed in </a:t>
            </a:r>
            <a:r>
              <a:rPr lang="en-US" altLang="en-US" dirty="0">
                <a:solidFill>
                  <a:srgbClr val="FF0000"/>
                </a:solidFill>
              </a:rPr>
              <a:t>each phase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What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deliverables </a:t>
            </a:r>
            <a:r>
              <a:rPr lang="en-US" altLang="en-US" dirty="0"/>
              <a:t>will be produced and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When </a:t>
            </a:r>
            <a:r>
              <a:rPr lang="en-US" altLang="en-US" dirty="0"/>
              <a:t>it will be produced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Who</a:t>
            </a:r>
            <a:r>
              <a:rPr lang="en-US" altLang="en-US" dirty="0"/>
              <a:t> is involved in each phase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How</a:t>
            </a:r>
            <a:r>
              <a:rPr lang="en-US" altLang="en-US" dirty="0"/>
              <a:t> management will control and approve work produced in each phase</a:t>
            </a:r>
          </a:p>
          <a:p>
            <a:pPr marL="392113" lvl="1" indent="0" eaLnBrk="1" hangingPunct="1">
              <a:lnSpc>
                <a:spcPct val="90000"/>
              </a:lnSpc>
              <a:buFont typeface="Verdana" panose="020B0604030504040204" pitchFamily="34" charset="0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b="1" dirty="0"/>
              <a:t>deliverable</a:t>
            </a:r>
            <a:r>
              <a:rPr lang="en-US" altLang="en-US" dirty="0"/>
              <a:t> is a product or service</a:t>
            </a:r>
            <a:r>
              <a:rPr lang="en-US" altLang="en-US" dirty="0">
                <a:solidFill>
                  <a:srgbClr val="FF0000"/>
                </a:solidFill>
              </a:rPr>
              <a:t> produced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FF0000"/>
                </a:solidFill>
              </a:rPr>
              <a:t>provided</a:t>
            </a:r>
            <a:r>
              <a:rPr lang="en-US" altLang="en-US" dirty="0"/>
              <a:t> as part of a project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E7C033F-0605-4724-8F62-F8151C1D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Project Phases and the Project Life Cycle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426493DB-67B8-45C2-B90F-2CE66CECB4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83AE6BE0-2C78-4F92-A798-A9276377E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FD3676-3855-4BFB-AB27-229DE3C4B5D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8FAFCC87-6F17-4BBA-AF13-8DDD37E6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In early phases of a project life cycle: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Resource needs are usually lowest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The level of uncertainty (risk) is highest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Project stakeholders have the greatest opportunity to influence the project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In middle phases of a project life cycle: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The certainty of completing a project improves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It can become clearer if you need to terminate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More resources are needed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final phase of a project life cycle focuses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Ensuring that project requirements were met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The sponsor approves completion of the project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BD1CDD5-D9B4-43A4-85BB-6054FEEC0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More on Project Phases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86975DF5-8053-4E38-8E57-4A40775FD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9D73A465-E93C-47FC-AF38-61ABBFFB9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71649-483E-4777-8159-50E6EFEBDB2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DF0E615D-3AF7-46D4-BEE8-BFB79240C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Term Project Info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/>
              <a:t>Term project guidelines posted</a:t>
            </a:r>
          </a:p>
          <a:p>
            <a:pPr lvl="1">
              <a:defRPr/>
            </a:pPr>
            <a:r>
              <a:rPr lang="en-US" dirty="0"/>
              <a:t>Teams formed </a:t>
            </a:r>
            <a:r>
              <a:rPr lang="en-US" sz="1800" i="1" dirty="0"/>
              <a:t>(you should have received an email form bb on your teams, let me know if you are not in a team)</a:t>
            </a:r>
          </a:p>
          <a:p>
            <a:pPr lvl="1">
              <a:defRPr/>
            </a:pPr>
            <a:r>
              <a:rPr lang="en-US" dirty="0"/>
              <a:t>Team submission for ideas due Friday 9/9/22</a:t>
            </a:r>
          </a:p>
          <a:p>
            <a:pPr lvl="1">
              <a:defRPr/>
            </a:pPr>
            <a:r>
              <a:rPr lang="en-US" dirty="0"/>
              <a:t>Team submission assignment/form created in BB</a:t>
            </a:r>
          </a:p>
          <a:p>
            <a:pPr>
              <a:defRPr/>
            </a:pPr>
            <a:r>
              <a:rPr lang="en-US" dirty="0"/>
              <a:t>Chapter 2 Lecture, then:</a:t>
            </a:r>
          </a:p>
          <a:p>
            <a:pPr lvl="1">
              <a:defRPr/>
            </a:pPr>
            <a:r>
              <a:rPr lang="en-US" dirty="0"/>
              <a:t>Team Breakouts</a:t>
            </a:r>
          </a:p>
          <a:p>
            <a:pPr lvl="2">
              <a:defRPr/>
            </a:pPr>
            <a:r>
              <a:rPr lang="en-US" dirty="0"/>
              <a:t>read your guidelines</a:t>
            </a:r>
          </a:p>
          <a:p>
            <a:pPr lvl="2">
              <a:defRPr/>
            </a:pPr>
            <a:r>
              <a:rPr lang="en-US" dirty="0"/>
              <a:t>understand them and start thinking about your idea</a:t>
            </a:r>
          </a:p>
          <a:p>
            <a:pPr lvl="2">
              <a:defRPr/>
            </a:pPr>
            <a:r>
              <a:rPr lang="en-US" dirty="0"/>
              <a:t>Ask questions by email if you need to, </a:t>
            </a:r>
          </a:p>
          <a:p>
            <a:pPr lvl="2">
              <a:defRPr/>
            </a:pPr>
            <a:r>
              <a:rPr lang="en-US" dirty="0"/>
              <a:t>Nominate a person to upload your project idea by 9/9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95ED2921-D0C2-4B7B-ABC4-3ABD9C239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Announcements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1FB47B41-85A5-4B9C-AAC9-CF0618A35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FFA1E5-DE9B-4D45-96F6-56702173647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2CFDD-38CD-4649-8CBB-5F383765C3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1427286-9F0B-41AF-8655-C65CD58CF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2-3. Phases of the Traditional Project Life Cycle</a:t>
            </a:r>
          </a:p>
        </p:txBody>
      </p:sp>
      <p:sp>
        <p:nvSpPr>
          <p:cNvPr id="28678" name="Footer Placeholder 6">
            <a:extLst>
              <a:ext uri="{FF2B5EF4-FFF2-40B4-BE49-F238E27FC236}">
                <a16:creationId xmlns:a16="http://schemas.microsoft.com/office/drawing/2014/main" id="{99AB5ACE-7209-44AB-B71E-9ACBAF65E9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C2BA50AF-5632-4EB9-B86D-4E019DF20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51CFC3-4C50-49F9-81CD-9DD9AACC9A1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D39A9D43-6977-4C81-9A4C-A15A3AF6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5925"/>
            <a:ext cx="76962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420BFC03-89B1-4671-A0CE-EA516CE2A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563" y="762000"/>
            <a:ext cx="83058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Systems Development Life Cycle </a:t>
            </a:r>
            <a:r>
              <a:rPr lang="en-US" altLang="en-US" b="1" dirty="0">
                <a:solidFill>
                  <a:srgbClr val="FF0000"/>
                </a:solidFill>
              </a:rPr>
              <a:t>(SDLC):</a:t>
            </a:r>
          </a:p>
          <a:p>
            <a:pPr lvl="1" eaLnBrk="1" hangingPunct="1">
              <a:defRPr/>
            </a:pPr>
            <a:r>
              <a:rPr lang="en-US" altLang="en-US" dirty="0"/>
              <a:t>is a framework, it contains phases involved in developing and maintaining information systems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lvl="1" eaLnBrk="1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086C277-FC3F-43F0-87DD-553C8763D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SDLC – </a:t>
            </a:r>
            <a:r>
              <a:rPr lang="en-US" sz="2700" dirty="0"/>
              <a:t>more advanced then traditional </a:t>
            </a:r>
          </a:p>
        </p:txBody>
      </p:sp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AEF9840F-89EF-4BDD-802E-F709DC8AB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323D60CB-F680-4439-9DED-28EDBF6DA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6AF813-11F6-4EE2-8B34-45223E2A44B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pic>
        <p:nvPicPr>
          <p:cNvPr id="34822" name="Picture 1">
            <a:extLst>
              <a:ext uri="{FF2B5EF4-FFF2-40B4-BE49-F238E27FC236}">
                <a16:creationId xmlns:a16="http://schemas.microsoft.com/office/drawing/2014/main" id="{D6380462-9FBC-4C3A-8AAB-20CFFDC0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3181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52B358F9-3458-4AD7-A717-28AE912BE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 project should successfully pass through each of the project phases in order to continue on to the next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Management reviews, also called </a:t>
            </a:r>
            <a:r>
              <a:rPr lang="en-US" altLang="en-US" b="1" dirty="0"/>
              <a:t>phase exits</a:t>
            </a:r>
            <a:r>
              <a:rPr lang="en-US" altLang="en-US" dirty="0"/>
              <a:t> or </a:t>
            </a:r>
            <a:r>
              <a:rPr lang="en-US" altLang="en-US" b="1" dirty="0"/>
              <a:t>kill points</a:t>
            </a:r>
            <a:r>
              <a:rPr lang="en-US" altLang="en-US" dirty="0"/>
              <a:t>, should occur after each phase to evaluate the project’s progress, likely success, and continued compatibility with organizational goals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9427034-34D9-4BCF-B09A-8C3E90154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Importance of Project Phases and Management Reviews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F1A2ED1D-5183-4D02-8DAA-669348B662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26520BED-B3AD-4C9E-AAC7-9FF98460B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B8681D-F7AC-48C8-83AA-D8197180FDD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B8F7C5E-44D2-4D7C-B102-5BF8750FD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/>
              <a:t>What Went Right?</a:t>
            </a:r>
          </a:p>
        </p:txBody>
      </p:sp>
      <p:sp>
        <p:nvSpPr>
          <p:cNvPr id="32774" name="Footer Placeholder 6">
            <a:extLst>
              <a:ext uri="{FF2B5EF4-FFF2-40B4-BE49-F238E27FC236}">
                <a16:creationId xmlns:a16="http://schemas.microsoft.com/office/drawing/2014/main" id="{7E79987F-33D6-46DB-827E-C5115DA91B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4E625E55-E5AF-4840-8198-7A1B5F3E7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63777-24E0-4C0C-B031-F5A4854E4E4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3FAE518-E286-410F-B56B-81178407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"The real improvement that I saw was in our ability to</a:t>
            </a:r>
            <a:r>
              <a:rPr lang="en-US" altLang="en-US" sz="2200">
                <a:sym typeface="Symbol" panose="05050102010706020507" pitchFamily="18" charset="2"/>
              </a:rPr>
              <a:t>, </a:t>
            </a:r>
            <a:r>
              <a:rPr lang="en-US" altLang="en-US" sz="2200"/>
              <a:t>in the words of Thomas Edison</a:t>
            </a:r>
            <a:r>
              <a:rPr lang="en-US" altLang="en-US" sz="2200">
                <a:sym typeface="Symbol" panose="05050102010706020507" pitchFamily="18" charset="2"/>
              </a:rPr>
              <a:t> “</a:t>
            </a:r>
            <a:r>
              <a:rPr lang="en-US" altLang="en-US" sz="2200"/>
              <a:t>know when to stop beating a dead horse” Edison's key to success was that he failed fairly often; but as he said, he could recognize a dead horse before it started to smell...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In information technology we tend to ride dead horses, or we stick with a project way to long (if it is failing). We need to be able to recognize a failure in order to reduce cost and time overruns.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Many organizations, use an </a:t>
            </a:r>
            <a:r>
              <a:rPr lang="en-US" altLang="en-US" sz="2200" b="1"/>
              <a:t>executive steering committee</a:t>
            </a:r>
            <a:r>
              <a:rPr lang="en-US" altLang="en-US" sz="2200"/>
              <a:t> to help keep projects on track and avoid over spend or wasted time on doomed projects.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7B4278CE-806A-4A0A-8D4C-D8B60654C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200" dirty="0">
                <a:solidFill>
                  <a:srgbClr val="FF0000"/>
                </a:solidFill>
              </a:rPr>
              <a:t>Waterfall model: </a:t>
            </a:r>
            <a:r>
              <a:rPr lang="en-US" altLang="en-US" sz="2200" dirty="0"/>
              <a:t>has well-defined, linear stages of systems development and support – predictive model!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sz="2200" dirty="0"/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200" dirty="0"/>
              <a:t>Prototyping model: used for developing prototypes to clarify user requirements, </a:t>
            </a:r>
            <a:r>
              <a:rPr lang="en-US" altLang="en-US" sz="2200" i="1" dirty="0">
                <a:solidFill>
                  <a:srgbClr val="FF0000"/>
                </a:solidFill>
              </a:rPr>
              <a:t>build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change</a:t>
            </a:r>
            <a:r>
              <a:rPr lang="en-US" altLang="en-US" sz="2200" dirty="0"/>
              <a:t> as you go……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200" dirty="0"/>
              <a:t>Rapid Application Development (RAD) model:  used to produce systems quickly without sacrificing quality, uses tools, proven methods, reusable code/architecture </a:t>
            </a:r>
            <a:r>
              <a:rPr lang="en-US" altLang="en-US" sz="2200" dirty="0" err="1"/>
              <a:t>etc</a:t>
            </a:r>
            <a:r>
              <a:rPr lang="en-US" altLang="en-US" sz="2200" dirty="0"/>
              <a:t>…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A09E4D9-BF0A-4DE3-A70A-665189321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Predictive Life Cycle Models</a:t>
            </a:r>
          </a:p>
        </p:txBody>
      </p:sp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8A9247DA-5E05-4BEF-83A4-5586026AE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B20BAB79-7BE6-4ADC-85E4-1C78039EE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4AE12-3879-41C8-BBAB-3FA406F5544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3B0F4A62-308B-4659-9C66-777CD8AC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Agile software development has become popular to describe new approaches that focus on close collaboration between programming teams and business experts</a:t>
            </a:r>
          </a:p>
          <a:p>
            <a:pPr lvl="1" eaLnBrk="1" hangingPunct="1">
              <a:defRPr/>
            </a:pPr>
            <a:r>
              <a:rPr lang="en-US" altLang="en-US" dirty="0"/>
              <a:t>Scrum</a:t>
            </a:r>
          </a:p>
          <a:p>
            <a:pPr lvl="1" eaLnBrk="1" hangingPunct="1">
              <a:defRPr/>
            </a:pPr>
            <a:r>
              <a:rPr lang="en-US" altLang="en-US" dirty="0"/>
              <a:t>Sprints</a:t>
            </a:r>
          </a:p>
          <a:p>
            <a:pPr lvl="1" eaLnBrk="1" hangingPunct="1">
              <a:defRPr/>
            </a:pPr>
            <a:r>
              <a:rPr lang="en-US" altLang="en-US" dirty="0"/>
              <a:t>Iterative</a:t>
            </a:r>
          </a:p>
          <a:p>
            <a:pPr lvl="1" eaLnBrk="1" hangingPunct="1">
              <a:defRPr/>
            </a:pPr>
            <a:r>
              <a:rPr lang="en-US" altLang="en-US" dirty="0"/>
              <a:t>Informed</a:t>
            </a:r>
          </a:p>
          <a:p>
            <a:pPr lvl="1" eaLnBrk="1" hangingPunct="1">
              <a:defRPr/>
            </a:pPr>
            <a:r>
              <a:rPr lang="en-US" altLang="en-US" dirty="0"/>
              <a:t>Continuous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920E2-4BBC-4795-954C-96D16B3C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Agile Software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22EEA-192E-4AFE-B2CC-56CBDB5F5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89C74BF7-FB50-4DE6-91B6-18FDD25DD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F458B-A77A-4D70-A66A-01F34D8614C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871AB9B-106E-496F-8BB5-C446981AE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Keep this in minds when working in project </a:t>
            </a:r>
            <a:r>
              <a:rPr lang="en-US" dirty="0" err="1"/>
              <a:t>mgmt</a:t>
            </a:r>
            <a:r>
              <a:rPr lang="en-US" dirty="0"/>
              <a:t>: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000" dirty="0"/>
              <a:t>IT projects can be very diverse in terms of size,  complexity, products produced, application area, and resource requirements</a:t>
            </a:r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IT project team members often have diverse backgrounds and skill sets</a:t>
            </a:r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IT projects use diverse technologies that change rapidly; even within one technology area, people must be highly specialized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6B7B3C3-57C1-4469-BFDE-F327BD167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Things to keep in mind: IT Projects</a:t>
            </a:r>
            <a:br>
              <a:rPr lang="en-US" dirty="0"/>
            </a:br>
            <a:endParaRPr lang="en-US" dirty="0"/>
          </a:p>
        </p:txBody>
      </p:sp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A59C990B-667F-40D2-BCC4-E74DCC7977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EF545553-8C24-4165-B4A2-D882DC2A8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2C402A-AC57-4DE8-AB12-64D77091025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>
            <a:extLst>
              <a:ext uri="{FF2B5EF4-FFF2-40B4-BE49-F238E27FC236}">
                <a16:creationId xmlns:a16="http://schemas.microsoft.com/office/drawing/2014/main" id="{2C3552CE-68ED-4AB3-925F-65B451C3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that can arise from crossing time zones:</a:t>
            </a:r>
          </a:p>
          <a:p>
            <a:pPr lvl="1" eaLnBrk="1" hangingPunct="1"/>
            <a:r>
              <a:rPr lang="en-US" altLang="en-US"/>
              <a:t>Communications</a:t>
            </a:r>
          </a:p>
          <a:p>
            <a:pPr lvl="1" eaLnBrk="1" hangingPunct="1"/>
            <a:r>
              <a:rPr lang="en-US" altLang="en-US"/>
              <a:t>Trust</a:t>
            </a:r>
          </a:p>
          <a:p>
            <a:pPr lvl="1" eaLnBrk="1" hangingPunct="1"/>
            <a:r>
              <a:rPr lang="en-US" altLang="en-US"/>
              <a:t>Common work practices</a:t>
            </a:r>
          </a:p>
          <a:p>
            <a:pPr lvl="1" eaLnBrk="1" hangingPunct="1"/>
            <a:r>
              <a:rPr lang="en-US" altLang="en-US"/>
              <a:t>Tools</a:t>
            </a:r>
          </a:p>
          <a:p>
            <a:pPr eaLnBrk="1" hangingPunct="1"/>
            <a:r>
              <a:rPr lang="en-US" altLang="en-US"/>
              <a:t>Suggestions</a:t>
            </a:r>
          </a:p>
          <a:p>
            <a:pPr lvl="1" eaLnBrk="1" hangingPunct="1"/>
            <a:r>
              <a:rPr lang="en-US" altLang="en-US"/>
              <a:t>Employ greater project discipline</a:t>
            </a:r>
          </a:p>
          <a:p>
            <a:pPr lvl="1" eaLnBrk="1" hangingPunct="1"/>
            <a:r>
              <a:rPr lang="en-US" altLang="en-US"/>
              <a:t>Think global but act local</a:t>
            </a:r>
          </a:p>
          <a:p>
            <a:pPr lvl="1" eaLnBrk="1" hangingPunct="1"/>
            <a:r>
              <a:rPr lang="en-US" altLang="en-US"/>
              <a:t>Keep project momentum going (across time zones)</a:t>
            </a:r>
          </a:p>
          <a:p>
            <a:pPr lvl="1" eaLnBrk="1" hangingPunct="1"/>
            <a:r>
              <a:rPr lang="en-US" altLang="en-US"/>
              <a:t>Use newer tools and technology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86FFB-61FF-4AFD-AE95-5E9E245E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Project Management &amp; Globalization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7E32-DDD5-43E1-A8DB-3D6E41A37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0965" name="Slide Number Placeholder 4">
            <a:extLst>
              <a:ext uri="{FF2B5EF4-FFF2-40B4-BE49-F238E27FC236}">
                <a16:creationId xmlns:a16="http://schemas.microsoft.com/office/drawing/2014/main" id="{31DEF081-B82E-4EDC-9B8E-547EE5AF4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4DE28-290F-4ABB-934B-7B32D2DB445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C11CF09A-CF43-4C26-A1D9-F715F76E9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Project managers need to take a systems approach when working on projects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Organizations have four different frames: structural, human resources, political, and symbolic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structure and culture of an organization have strong implications for project managers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C4563D-E426-4306-8555-9BC7B5FB2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Chapter Summary</a:t>
            </a:r>
          </a:p>
        </p:txBody>
      </p:sp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C2581232-FBAD-47AC-9BDB-D0008C896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8535BE7B-6C21-47E3-94B5-FD5A27B47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E626AC-B2FD-4161-8FC9-69FA93C2804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F3738D10-69A6-446A-9635-9F926D3D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Projects should successfully pass through each phase of the project life cycle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Project managers need to consider several factors due to the unique context of information technology projects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Recent trends affecting IT project management include globalization, outsourcing, and virtual teams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8C6CC07-2A9E-4209-AD4E-8E5F7647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Chapter Summary</a:t>
            </a:r>
          </a:p>
        </p:txBody>
      </p:sp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136539CC-F265-40F6-A5C9-90023D41AF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4B1DD5D8-74D3-4098-9335-10C074956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6C6F59-01E3-4DC8-BB94-109631C9004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70070766-3959-44C8-8BB1-BE37F32D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876800"/>
          </a:xfrm>
        </p:spPr>
        <p:txBody>
          <a:bodyPr/>
          <a:lstStyle/>
          <a:p>
            <a:pPr marL="609600" indent="-609600" eaLnBrk="1" hangingPunct="1">
              <a:spcAft>
                <a:spcPts val="600"/>
              </a:spcAft>
            </a:pPr>
            <a:r>
              <a:rPr lang="en-US" altLang="en-US"/>
              <a:t>Describe the </a:t>
            </a:r>
            <a:r>
              <a:rPr lang="en-US" altLang="en-US">
                <a:solidFill>
                  <a:srgbClr val="FF0000"/>
                </a:solidFill>
              </a:rPr>
              <a:t>systems view of project </a:t>
            </a:r>
            <a:r>
              <a:rPr lang="en-US" altLang="en-US"/>
              <a:t>management and how it applies to information technology projects</a:t>
            </a:r>
          </a:p>
          <a:p>
            <a:pPr marL="609600" indent="-609600" eaLnBrk="1" hangingPunct="1">
              <a:spcAft>
                <a:spcPts val="600"/>
              </a:spcAft>
            </a:pPr>
            <a:r>
              <a:rPr lang="en-US" altLang="en-US"/>
              <a:t>Understand organizations, including the </a:t>
            </a:r>
            <a:r>
              <a:rPr lang="en-US" altLang="en-US">
                <a:solidFill>
                  <a:srgbClr val="FF0000"/>
                </a:solidFill>
              </a:rPr>
              <a:t>four frames, organizational structures, and organizational culture</a:t>
            </a:r>
          </a:p>
          <a:p>
            <a:pPr marL="609600" indent="-609600" eaLnBrk="1" hangingPunct="1">
              <a:spcAft>
                <a:spcPts val="600"/>
              </a:spcAft>
            </a:pPr>
            <a:r>
              <a:rPr lang="en-US" altLang="en-US"/>
              <a:t>Explain why stakeholder management and top management commitment are critical for a project’s success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CCDD31B-CE6E-4B7F-8DC5-3A91C0B16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AC41571E-A740-433E-B809-1E27BA5BC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49C5D5-4387-4E78-B8C3-1F96F16619F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9BF1-1EDF-40D4-98A3-FFFA3DAE58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2BF7DB9F-678B-475C-A876-4D62FCB9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/>
              <a:t>Understand the concept of a </a:t>
            </a:r>
            <a:r>
              <a:rPr lang="en-US" altLang="en-US">
                <a:solidFill>
                  <a:srgbClr val="FF0000"/>
                </a:solidFill>
              </a:rPr>
              <a:t>project phase </a:t>
            </a:r>
            <a:r>
              <a:rPr lang="en-US" altLang="en-US"/>
              <a:t>and the </a:t>
            </a:r>
            <a:r>
              <a:rPr lang="en-US" altLang="en-US">
                <a:solidFill>
                  <a:srgbClr val="FF0000"/>
                </a:solidFill>
              </a:rPr>
              <a:t>project life cycle </a:t>
            </a:r>
            <a:r>
              <a:rPr lang="en-US" altLang="en-US"/>
              <a:t>and distinguish between project development and product development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/>
              <a:t>Discuss the </a:t>
            </a:r>
            <a:r>
              <a:rPr lang="en-US" altLang="en-US">
                <a:solidFill>
                  <a:srgbClr val="FF0000"/>
                </a:solidFill>
              </a:rPr>
              <a:t>unique attributes </a:t>
            </a:r>
            <a:r>
              <a:rPr lang="en-US" altLang="en-US"/>
              <a:t>and </a:t>
            </a:r>
            <a:r>
              <a:rPr lang="en-US" altLang="en-US">
                <a:solidFill>
                  <a:srgbClr val="FF0000"/>
                </a:solidFill>
              </a:rPr>
              <a:t>diverse nature </a:t>
            </a:r>
            <a:r>
              <a:rPr lang="en-US" altLang="en-US"/>
              <a:t>of information technology </a:t>
            </a:r>
            <a:r>
              <a:rPr lang="en-US" altLang="en-US">
                <a:solidFill>
                  <a:srgbClr val="FF0000"/>
                </a:solidFill>
              </a:rPr>
              <a:t>projects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/>
              <a:t>Describe recent trends affecting IT project management, including globalization, outsourcing, and virtual teams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AC18988-C497-4A56-A6A0-993F7F6E2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 (continued)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5A7358EB-B19D-4049-A646-D7EA0FDC6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99AF02DD-BB07-4304-B98E-7F05A952B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7B60C6-5006-4D79-B0B3-C5C99AB22AA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8838F00C-2D9B-40DD-ACC1-BE863BFF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Projects must operate in a broad organizational environment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/>
              <a:t>Project managers need to use </a:t>
            </a:r>
            <a:r>
              <a:rPr lang="en-US" altLang="en-US" b="1" dirty="0">
                <a:solidFill>
                  <a:srgbClr val="FF0000"/>
                </a:solidFill>
              </a:rPr>
              <a:t>systems thinking</a:t>
            </a:r>
            <a:r>
              <a:rPr lang="en-US" altLang="en-US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i="1" dirty="0"/>
              <a:t>Taking a holistic view of carrying out projects within the context of the organization</a:t>
            </a:r>
          </a:p>
          <a:p>
            <a:pPr lvl="1" eaLnBrk="1" hangingPunct="1"/>
            <a:r>
              <a:rPr lang="en-US" altLang="en-US" i="1" dirty="0"/>
              <a:t>Must support current business needs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40C8B5B-A2A9-4A27-8FDB-FDA2F5B5D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/>
              <a:t>Projects Cannot Run in Isolation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A57E7818-FD44-4AFA-8D8A-E26FD83F6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9C77DD8A-3BCA-463D-9771-DDEF87DC0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67137-EE45-4987-B1AA-9A4715C0C2B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DFA307DA-2A52-436B-ADD4-7EA8D35B2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b="1" dirty="0"/>
              <a:t>systems approach is </a:t>
            </a:r>
            <a:r>
              <a:rPr lang="en-US" altLang="en-US" dirty="0"/>
              <a:t>a more analytical approach to management and problem solving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3600" i="1" dirty="0"/>
              <a:t>3 parts include: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Systems philosophy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Systems analysis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Systems management</a:t>
            </a:r>
            <a:r>
              <a:rPr lang="en-US" altLang="en-US" dirty="0"/>
              <a:t>: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765750F-6DC3-4FFB-9D19-DB8BC418E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 Systems View of Project Management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D6BFAC3B-542E-4072-853F-5EB1DD0B2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FA1E23B3-011C-40BE-91DB-DB845642A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D4665-0092-43B2-AA48-2AB2759C605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29FD27B-28E1-4681-8A24-ED48AEB39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3600" i="1" dirty="0"/>
              <a:t>3 parts explained!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Systems philosophy</a:t>
            </a:r>
            <a:r>
              <a:rPr lang="en-US" altLang="en-US" dirty="0"/>
              <a:t>: an overall model for thinking about things as systems – </a:t>
            </a:r>
            <a:r>
              <a:rPr lang="en-US" altLang="en-US" sz="1800" i="1" dirty="0">
                <a:solidFill>
                  <a:schemeClr val="accent3"/>
                </a:solidFill>
              </a:rPr>
              <a:t>i.e. the body, a technology, a way things work together like a car or an endocrine system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i="1" dirty="0">
              <a:solidFill>
                <a:schemeClr val="accent3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Systems analysis</a:t>
            </a:r>
            <a:r>
              <a:rPr lang="en-US" altLang="en-US" dirty="0"/>
              <a:t>: problem-solving approach </a:t>
            </a:r>
            <a:r>
              <a:rPr lang="en-US" altLang="en-US" sz="1800" i="1" dirty="0">
                <a:solidFill>
                  <a:schemeClr val="accent3"/>
                </a:solidFill>
              </a:rPr>
              <a:t>– the way you approach a situation, what questions, what problems need to be addressed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i="1" dirty="0">
              <a:solidFill>
                <a:schemeClr val="accent3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Systems management</a:t>
            </a:r>
            <a:r>
              <a:rPr lang="en-US" altLang="en-US" dirty="0"/>
              <a:t>: Once you have systems, you need to manage it </a:t>
            </a:r>
            <a:r>
              <a:rPr lang="en-US" altLang="en-US" i="1" dirty="0"/>
              <a:t>- and think in terms of: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Business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Technological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and Organizational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800" i="1" dirty="0">
                <a:solidFill>
                  <a:schemeClr val="accent3"/>
                </a:solidFill>
              </a:rPr>
              <a:t>This is the 3 sphere model of systems management!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4F10FDD-251A-42D4-8159-C11AD9A64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 Systems View of Project Management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FEC43E6-FD4B-4F2D-AA9C-6724A94A0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902624D4-BA96-44FA-84AD-6739C4385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269F83-4A3A-441F-9395-FC8D23AC064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6D9D9D9-35CE-4596-B874-7B0841EBF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2-1. Three Sphere Model for Systems Management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7E13BE-53D3-40FE-A717-48D504FBC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3A079819-ADBB-436D-84CD-E834C238F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409801-3B0C-4999-851E-2D550D48926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1D00CD74-C00D-4261-B0E4-39289A9F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0960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DD1B7173-1512-4510-AD9E-901E875B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Understanding </a:t>
            </a:r>
            <a:r>
              <a:rPr lang="en-US" sz="2800" i="1" dirty="0"/>
              <a:t>“Organizational Dynamics” </a:t>
            </a:r>
            <a:r>
              <a:rPr lang="en-US" sz="2800" dirty="0"/>
              <a:t>– 4 frames</a:t>
            </a:r>
          </a:p>
        </p:txBody>
      </p:sp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2826527D-268A-495C-AE11-352049CEA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051596EB-D622-45FF-9418-CE118BFDF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FE1C8-A71E-4896-8048-E5D9CED5321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BC2F968B-EE4C-4365-898B-07E21A13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25525"/>
            <a:ext cx="7391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2534" name="Line 4">
            <a:extLst>
              <a:ext uri="{FF2B5EF4-FFF2-40B4-BE49-F238E27FC236}">
                <a16:creationId xmlns:a16="http://schemas.microsoft.com/office/drawing/2014/main" id="{3EFCAC06-4422-43C8-9C97-408C4CB1C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025525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>
            <a:extLst>
              <a:ext uri="{FF2B5EF4-FFF2-40B4-BE49-F238E27FC236}">
                <a16:creationId xmlns:a16="http://schemas.microsoft.com/office/drawing/2014/main" id="{57659907-6362-46AC-A9D9-69AE64C38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401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6">
            <a:extLst>
              <a:ext uri="{FF2B5EF4-FFF2-40B4-BE49-F238E27FC236}">
                <a16:creationId xmlns:a16="http://schemas.microsoft.com/office/drawing/2014/main" id="{19AFB26D-625D-4937-B6AB-BF5D040C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3505200" cy="212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Structural frame: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Focuses on roles and responsibilities, coordination and control. </a:t>
            </a:r>
            <a:r>
              <a:rPr lang="en-US" altLang="en-US" dirty="0">
                <a:solidFill>
                  <a:schemeClr val="accent3"/>
                </a:solidFill>
              </a:rPr>
              <a:t>Organization charts </a:t>
            </a:r>
            <a:r>
              <a:rPr lang="en-US" altLang="en-US" dirty="0"/>
              <a:t>help define this frame.</a:t>
            </a:r>
          </a:p>
        </p:txBody>
      </p:sp>
      <p:sp>
        <p:nvSpPr>
          <p:cNvPr id="18441" name="Text Box 7">
            <a:extLst>
              <a:ext uri="{FF2B5EF4-FFF2-40B4-BE49-F238E27FC236}">
                <a16:creationId xmlns:a16="http://schemas.microsoft.com/office/drawing/2014/main" id="{32223975-9DB4-49BA-9195-5C9B9F13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1725"/>
            <a:ext cx="3581400" cy="1784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Human resources frame: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Focuses on providing harmony between </a:t>
            </a:r>
            <a:r>
              <a:rPr lang="en-US" altLang="en-US" dirty="0">
                <a:solidFill>
                  <a:schemeClr val="accent3"/>
                </a:solidFill>
              </a:rPr>
              <a:t>needs of the organization and needs of people. </a:t>
            </a:r>
          </a:p>
        </p:txBody>
      </p:sp>
      <p:sp>
        <p:nvSpPr>
          <p:cNvPr id="18442" name="Text Box 8">
            <a:extLst>
              <a:ext uri="{FF2B5EF4-FFF2-40B4-BE49-F238E27FC236}">
                <a16:creationId xmlns:a16="http://schemas.microsoft.com/office/drawing/2014/main" id="{FD038F49-2E2D-45CE-918B-787CDE30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16325"/>
            <a:ext cx="3429000" cy="2462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Political frame: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Assumes organizations are </a:t>
            </a:r>
            <a:r>
              <a:rPr lang="en-US" altLang="en-US" dirty="0">
                <a:solidFill>
                  <a:schemeClr val="accent3"/>
                </a:solidFill>
              </a:rPr>
              <a:t>coalitions</a:t>
            </a:r>
            <a:r>
              <a:rPr lang="en-US" altLang="en-US" dirty="0"/>
              <a:t> composed of varied individuals and interest groups. </a:t>
            </a:r>
            <a:r>
              <a:rPr lang="en-US" altLang="en-US" dirty="0">
                <a:solidFill>
                  <a:schemeClr val="accent3"/>
                </a:solidFill>
              </a:rPr>
              <a:t>Conflict and power are key issues.</a:t>
            </a:r>
          </a:p>
        </p:txBody>
      </p:sp>
      <p:sp>
        <p:nvSpPr>
          <p:cNvPr id="18443" name="Text Box 9">
            <a:extLst>
              <a:ext uri="{FF2B5EF4-FFF2-40B4-BE49-F238E27FC236}">
                <a16:creationId xmlns:a16="http://schemas.microsoft.com/office/drawing/2014/main" id="{2F75E3EC-C750-4E53-AACD-08FCBBD2E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16325"/>
            <a:ext cx="3581400" cy="212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2"/>
                </a:solidFill>
              </a:rPr>
              <a:t>Symbolic frame: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Focuses on </a:t>
            </a:r>
            <a:r>
              <a:rPr lang="en-US" altLang="en-US" dirty="0">
                <a:solidFill>
                  <a:schemeClr val="accent3"/>
                </a:solidFill>
              </a:rPr>
              <a:t>Culture: </a:t>
            </a:r>
            <a:r>
              <a:rPr lang="en-US" altLang="en-US" dirty="0"/>
              <a:t>meanings, symbols, cadence for meetings, dress, punctuality, tone, how the org works </a:t>
            </a:r>
            <a:r>
              <a:rPr lang="en-US" altLang="en-US" dirty="0" err="1"/>
              <a:t>etc</a:t>
            </a:r>
            <a:r>
              <a:rPr lang="en-US" altLang="en-US" dirty="0"/>
              <a:t>…</a:t>
            </a:r>
          </a:p>
        </p:txBody>
      </p:sp>
      <p:sp>
        <p:nvSpPr>
          <p:cNvPr id="22540" name="Rectangle 10">
            <a:extLst>
              <a:ext uri="{FF2B5EF4-FFF2-40B4-BE49-F238E27FC236}">
                <a16:creationId xmlns:a16="http://schemas.microsoft.com/office/drawing/2014/main" id="{6C70B400-C958-46B3-9981-BD363CD5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73125"/>
            <a:ext cx="76962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1788</Words>
  <Application>Microsoft Office PowerPoint</Application>
  <PresentationFormat>On-screen Show (4:3)</PresentationFormat>
  <Paragraphs>236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Document</vt:lpstr>
      <vt:lpstr>Chapter 2: The Project Management and Information Technology Context</vt:lpstr>
      <vt:lpstr>Announcements</vt:lpstr>
      <vt:lpstr>Learning Objectives</vt:lpstr>
      <vt:lpstr>Learning Objectives (continued)</vt:lpstr>
      <vt:lpstr>Projects Cannot Run in Isolation</vt:lpstr>
      <vt:lpstr>A Systems View of Project Management</vt:lpstr>
      <vt:lpstr>A Systems View of Project Management</vt:lpstr>
      <vt:lpstr>Figure 2-1. Three Sphere Model for Systems Management</vt:lpstr>
      <vt:lpstr>Understanding “Organizational Dynamics” – 4 frames</vt:lpstr>
      <vt:lpstr>“Organizational Structures”</vt:lpstr>
      <vt:lpstr>Figure 2-2. Functional, Project, and Matrix Organizational Structures</vt:lpstr>
      <vt:lpstr>Table 2-1. Organizational Structure and Influence on Projects</vt:lpstr>
      <vt:lpstr>Organizational Culture</vt:lpstr>
      <vt:lpstr>What Went Wrong?</vt:lpstr>
      <vt:lpstr>Stakeholder Management</vt:lpstr>
      <vt:lpstr>The Importance of Top Management Commitment</vt:lpstr>
      <vt:lpstr>How Top Management Can Help Project Managers</vt:lpstr>
      <vt:lpstr>Project Phases and the Project Life Cycle</vt:lpstr>
      <vt:lpstr>More on Project Phases</vt:lpstr>
      <vt:lpstr>Figure 2-3. Phases of the Traditional Project Life Cycle</vt:lpstr>
      <vt:lpstr>SDLC – more advanced then traditional </vt:lpstr>
      <vt:lpstr>The Importance of Project Phases and Management Reviews</vt:lpstr>
      <vt:lpstr>What Went Right?</vt:lpstr>
      <vt:lpstr>Predictive Life Cycle Models</vt:lpstr>
      <vt:lpstr>Agile Software Development</vt:lpstr>
      <vt:lpstr>Things to keep in mind: IT Projects </vt:lpstr>
      <vt:lpstr>Project Management &amp; Globalization</vt:lpstr>
      <vt:lpstr>Chapter Summary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Cengage</dc:creator>
  <cp:lastModifiedBy>Thomas Licciardello</cp:lastModifiedBy>
  <cp:revision>179</cp:revision>
  <dcterms:created xsi:type="dcterms:W3CDTF">2001-07-05T23:10:12Z</dcterms:created>
  <dcterms:modified xsi:type="dcterms:W3CDTF">2022-09-01T21:51:48Z</dcterms:modified>
</cp:coreProperties>
</file>