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85" r:id="rId2"/>
  </p:sldMasterIdLst>
  <p:notesMasterIdLst>
    <p:notesMasterId r:id="rId32"/>
  </p:notesMasterIdLst>
  <p:handoutMasterIdLst>
    <p:handoutMasterId r:id="rId33"/>
  </p:handoutMasterIdLst>
  <p:sldIdLst>
    <p:sldId id="352" r:id="rId3"/>
    <p:sldId id="353" r:id="rId4"/>
    <p:sldId id="385" r:id="rId5"/>
    <p:sldId id="354" r:id="rId6"/>
    <p:sldId id="355" r:id="rId7"/>
    <p:sldId id="384" r:id="rId8"/>
    <p:sldId id="358" r:id="rId9"/>
    <p:sldId id="377" r:id="rId10"/>
    <p:sldId id="359" r:id="rId11"/>
    <p:sldId id="265" r:id="rId12"/>
    <p:sldId id="360" r:id="rId13"/>
    <p:sldId id="378" r:id="rId14"/>
    <p:sldId id="379" r:id="rId15"/>
    <p:sldId id="362" r:id="rId16"/>
    <p:sldId id="363" r:id="rId17"/>
    <p:sldId id="380" r:id="rId18"/>
    <p:sldId id="365" r:id="rId19"/>
    <p:sldId id="366" r:id="rId20"/>
    <p:sldId id="381" r:id="rId21"/>
    <p:sldId id="382" r:id="rId22"/>
    <p:sldId id="383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76" d="100"/>
          <a:sy n="76" d="100"/>
        </p:scale>
        <p:origin x="64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Licciardello" userId="b17c8baeae5b55bc" providerId="LiveId" clId="{5EB09407-400F-45AD-91C5-D6A9D0C97D1E}"/>
    <pc:docChg chg="addSld modSld">
      <pc:chgData name="Thomas Licciardello" userId="b17c8baeae5b55bc" providerId="LiveId" clId="{5EB09407-400F-45AD-91C5-D6A9D0C97D1E}" dt="2021-09-09T22:40:31.469" v="18" actId="14100"/>
      <pc:docMkLst>
        <pc:docMk/>
      </pc:docMkLst>
      <pc:sldChg chg="add">
        <pc:chgData name="Thomas Licciardello" userId="b17c8baeae5b55bc" providerId="LiveId" clId="{5EB09407-400F-45AD-91C5-D6A9D0C97D1E}" dt="2021-09-09T22:02:42.703" v="17"/>
        <pc:sldMkLst>
          <pc:docMk/>
          <pc:sldMk cId="0" sldId="265"/>
        </pc:sldMkLst>
      </pc:sldChg>
      <pc:sldChg chg="modSp mod">
        <pc:chgData name="Thomas Licciardello" userId="b17c8baeae5b55bc" providerId="LiveId" clId="{5EB09407-400F-45AD-91C5-D6A9D0C97D1E}" dt="2021-09-08T19:35:16.990" v="4" actId="13926"/>
        <pc:sldMkLst>
          <pc:docMk/>
          <pc:sldMk cId="0" sldId="353"/>
        </pc:sldMkLst>
        <pc:spChg chg="mod">
          <ac:chgData name="Thomas Licciardello" userId="b17c8baeae5b55bc" providerId="LiveId" clId="{5EB09407-400F-45AD-91C5-D6A9D0C97D1E}" dt="2021-09-08T19:35:16.990" v="4" actId="13926"/>
          <ac:spMkLst>
            <pc:docMk/>
            <pc:sldMk cId="0" sldId="353"/>
            <ac:spMk id="14338" creationId="{8576D4EC-27CC-44EC-BCCB-1F0DDB8607DD}"/>
          </ac:spMkLst>
        </pc:spChg>
      </pc:sldChg>
      <pc:sldChg chg="modSp mod">
        <pc:chgData name="Thomas Licciardello" userId="b17c8baeae5b55bc" providerId="LiveId" clId="{5EB09407-400F-45AD-91C5-D6A9D0C97D1E}" dt="2021-09-09T21:58:59.402" v="16" actId="20577"/>
        <pc:sldMkLst>
          <pc:docMk/>
          <pc:sldMk cId="0" sldId="358"/>
        </pc:sldMkLst>
        <pc:spChg chg="mod">
          <ac:chgData name="Thomas Licciardello" userId="b17c8baeae5b55bc" providerId="LiveId" clId="{5EB09407-400F-45AD-91C5-D6A9D0C97D1E}" dt="2021-09-09T21:58:59.402" v="16" actId="20577"/>
          <ac:spMkLst>
            <pc:docMk/>
            <pc:sldMk cId="0" sldId="358"/>
            <ac:spMk id="14340" creationId="{B19108E9-08EA-4220-BDBA-976AE0D9011D}"/>
          </ac:spMkLst>
        </pc:spChg>
      </pc:sldChg>
      <pc:sldChg chg="modSp">
        <pc:chgData name="Thomas Licciardello" userId="b17c8baeae5b55bc" providerId="LiveId" clId="{5EB09407-400F-45AD-91C5-D6A9D0C97D1E}" dt="2021-09-09T22:40:31.469" v="18" actId="14100"/>
        <pc:sldMkLst>
          <pc:docMk/>
          <pc:sldMk cId="0" sldId="380"/>
        </pc:sldMkLst>
        <pc:spChg chg="mod">
          <ac:chgData name="Thomas Licciardello" userId="b17c8baeae5b55bc" providerId="LiveId" clId="{5EB09407-400F-45AD-91C5-D6A9D0C97D1E}" dt="2021-09-09T22:40:31.469" v="18" actId="14100"/>
          <ac:spMkLst>
            <pc:docMk/>
            <pc:sldMk cId="0" sldId="380"/>
            <ac:spMk id="29698" creationId="{8C9A7797-E6CB-4A57-BC8A-EDEA19792A7F}"/>
          </ac:spMkLst>
        </pc:spChg>
      </pc:sldChg>
      <pc:sldChg chg="modSp mod">
        <pc:chgData name="Thomas Licciardello" userId="b17c8baeae5b55bc" providerId="LiveId" clId="{5EB09407-400F-45AD-91C5-D6A9D0C97D1E}" dt="2021-09-09T21:58:13.872" v="6" actId="20577"/>
        <pc:sldMkLst>
          <pc:docMk/>
          <pc:sldMk cId="0" sldId="384"/>
        </pc:sldMkLst>
        <pc:spChg chg="mod">
          <ac:chgData name="Thomas Licciardello" userId="b17c8baeae5b55bc" providerId="LiveId" clId="{5EB09407-400F-45AD-91C5-D6A9D0C97D1E}" dt="2021-09-09T21:58:13.872" v="6" actId="20577"/>
          <ac:spMkLst>
            <pc:docMk/>
            <pc:sldMk cId="0" sldId="384"/>
            <ac:spMk id="14338" creationId="{CE584CFE-CC8B-4609-A41F-B2D71A5B0782}"/>
          </ac:spMkLst>
        </pc:spChg>
      </pc:sldChg>
    </pc:docChg>
  </pc:docChgLst>
  <pc:docChgLst>
    <pc:chgData name="Thomas Licciardello" userId="b17c8baeae5b55bc" providerId="LiveId" clId="{DDB8C37E-1230-4A1C-9FF9-183D37F509AE}"/>
    <pc:docChg chg="custSel modSld">
      <pc:chgData name="Thomas Licciardello" userId="b17c8baeae5b55bc" providerId="LiveId" clId="{DDB8C37E-1230-4A1C-9FF9-183D37F509AE}" dt="2022-09-07T18:51:11.666" v="561" actId="947"/>
      <pc:docMkLst>
        <pc:docMk/>
      </pc:docMkLst>
      <pc:sldChg chg="modSp mod">
        <pc:chgData name="Thomas Licciardello" userId="b17c8baeae5b55bc" providerId="LiveId" clId="{DDB8C37E-1230-4A1C-9FF9-183D37F509AE}" dt="2022-09-07T18:51:11.666" v="561" actId="947"/>
        <pc:sldMkLst>
          <pc:docMk/>
          <pc:sldMk cId="0" sldId="353"/>
        </pc:sldMkLst>
        <pc:spChg chg="mod">
          <ac:chgData name="Thomas Licciardello" userId="b17c8baeae5b55bc" providerId="LiveId" clId="{DDB8C37E-1230-4A1C-9FF9-183D37F509AE}" dt="2022-09-07T18:51:11.666" v="561" actId="947"/>
          <ac:spMkLst>
            <pc:docMk/>
            <pc:sldMk cId="0" sldId="353"/>
            <ac:spMk id="14338" creationId="{8576D4EC-27CC-44EC-BCCB-1F0DDB8607DD}"/>
          </ac:spMkLst>
        </pc:spChg>
      </pc:sldChg>
    </pc:docChg>
  </pc:docChgLst>
  <pc:docChgLst>
    <pc:chgData name="Thomas Licciardello" userId="b17c8baeae5b55bc" providerId="LiveId" clId="{C67C0C82-4EF2-4A0D-9443-660528790069}"/>
    <pc:docChg chg="undo custSel modSld">
      <pc:chgData name="Thomas Licciardello" userId="b17c8baeae5b55bc" providerId="LiveId" clId="{C67C0C82-4EF2-4A0D-9443-660528790069}" dt="2022-02-17T23:13:55.665" v="203" actId="11529"/>
      <pc:docMkLst>
        <pc:docMk/>
      </pc:docMkLst>
      <pc:sldChg chg="modSp mod">
        <pc:chgData name="Thomas Licciardello" userId="b17c8baeae5b55bc" providerId="LiveId" clId="{C67C0C82-4EF2-4A0D-9443-660528790069}" dt="2022-02-17T14:00:32.176" v="195" actId="6549"/>
        <pc:sldMkLst>
          <pc:docMk/>
          <pc:sldMk cId="0" sldId="353"/>
        </pc:sldMkLst>
        <pc:spChg chg="mod">
          <ac:chgData name="Thomas Licciardello" userId="b17c8baeae5b55bc" providerId="LiveId" clId="{C67C0C82-4EF2-4A0D-9443-660528790069}" dt="2022-02-17T14:00:32.176" v="195" actId="6549"/>
          <ac:spMkLst>
            <pc:docMk/>
            <pc:sldMk cId="0" sldId="353"/>
            <ac:spMk id="14338" creationId="{8576D4EC-27CC-44EC-BCCB-1F0DDB8607DD}"/>
          </ac:spMkLst>
        </pc:spChg>
      </pc:sldChg>
      <pc:sldChg chg="addSp delSp modSp mod">
        <pc:chgData name="Thomas Licciardello" userId="b17c8baeae5b55bc" providerId="LiveId" clId="{C67C0C82-4EF2-4A0D-9443-660528790069}" dt="2022-02-17T23:13:55.665" v="203" actId="11529"/>
        <pc:sldMkLst>
          <pc:docMk/>
          <pc:sldMk cId="0" sldId="360"/>
        </pc:sldMkLst>
        <pc:spChg chg="add del mod">
          <ac:chgData name="Thomas Licciardello" userId="b17c8baeae5b55bc" providerId="LiveId" clId="{C67C0C82-4EF2-4A0D-9443-660528790069}" dt="2022-02-17T23:13:35.888" v="197" actId="478"/>
          <ac:spMkLst>
            <pc:docMk/>
            <pc:sldMk cId="0" sldId="360"/>
            <ac:spMk id="2" creationId="{09F558FA-7B02-4321-97FC-51CBBB6ACF3E}"/>
          </ac:spMkLst>
        </pc:spChg>
        <pc:picChg chg="mod">
          <ac:chgData name="Thomas Licciardello" userId="b17c8baeae5b55bc" providerId="LiveId" clId="{C67C0C82-4EF2-4A0D-9443-660528790069}" dt="2022-02-17T23:13:54.452" v="201" actId="1076"/>
          <ac:picMkLst>
            <pc:docMk/>
            <pc:sldMk cId="0" sldId="360"/>
            <ac:picMk id="22534" creationId="{C7A2C884-5B8E-45E2-ACBF-B141164F1D33}"/>
          </ac:picMkLst>
        </pc:picChg>
        <pc:cxnChg chg="add del mod">
          <ac:chgData name="Thomas Licciardello" userId="b17c8baeae5b55bc" providerId="LiveId" clId="{C67C0C82-4EF2-4A0D-9443-660528790069}" dt="2022-02-17T23:13:55.665" v="203" actId="11529"/>
          <ac:cxnSpMkLst>
            <pc:docMk/>
            <pc:sldMk cId="0" sldId="360"/>
            <ac:cxnSpMk id="4" creationId="{BE9B2FD4-55A8-4583-9A3D-8B816A550CB6}"/>
          </ac:cxnSpMkLst>
        </pc:cxnChg>
      </pc:sldChg>
    </pc:docChg>
  </pc:docChgLst>
  <pc:docChgLst>
    <pc:chgData name="Thomas Licciardello" userId="b17c8baeae5b55bc" providerId="LiveId" clId="{D79045ED-A667-456F-A4F3-FFACAD0E4AD1}"/>
    <pc:docChg chg="undo custSel modSld">
      <pc:chgData name="Thomas Licciardello" userId="b17c8baeae5b55bc" providerId="LiveId" clId="{D79045ED-A667-456F-A4F3-FFACAD0E4AD1}" dt="2021-02-18T16:26:02.328" v="359" actId="20577"/>
      <pc:docMkLst>
        <pc:docMk/>
      </pc:docMkLst>
      <pc:sldChg chg="modSp mod">
        <pc:chgData name="Thomas Licciardello" userId="b17c8baeae5b55bc" providerId="LiveId" clId="{D79045ED-A667-456F-A4F3-FFACAD0E4AD1}" dt="2021-02-18T16:26:02.328" v="359" actId="20577"/>
        <pc:sldMkLst>
          <pc:docMk/>
          <pc:sldMk cId="0" sldId="353"/>
        </pc:sldMkLst>
        <pc:spChg chg="mod">
          <ac:chgData name="Thomas Licciardello" userId="b17c8baeae5b55bc" providerId="LiveId" clId="{D79045ED-A667-456F-A4F3-FFACAD0E4AD1}" dt="2021-02-18T16:26:02.328" v="359" actId="20577"/>
          <ac:spMkLst>
            <pc:docMk/>
            <pc:sldMk cId="0" sldId="353"/>
            <ac:spMk id="14338" creationId="{8576D4EC-27CC-44EC-BCCB-1F0DDB8607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790C76A-7873-4DDE-A8F5-B6AD4080E4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10F0D81-4C67-45F5-8059-86AF81155B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ECD04FF-E33B-4AE4-9E6D-F9447F7100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88B204B3-F3AA-41EF-AA49-CD7C1918D9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E197DC53-1B8F-4913-BA4E-E7E8131B0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1EDB94D-260F-4F90-9EB4-37811DA8A7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F0187CE-005C-4790-A295-0E171B4FD3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5BB4DE9-E731-4246-B5D0-9133777160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5DDB152-341A-427B-B1C4-E407A47D3D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0DA51B0F-1B63-4683-A112-E91D548F55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7C69801-6D31-423B-BA64-59D5B17D8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E75F2F74-14BD-4D9A-97B2-277B7C3184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2A31-D504-4862-A4E2-99BA9989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F1F7-9099-4B13-95E3-03C104BD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4B11-5B76-4607-A352-6DD0BF4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6F858-F8A2-437E-8115-C9C6C2C1F3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32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02A-BC83-4427-B458-6F60E008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3802-E9D1-4636-96CC-107B4B2C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3793-E5E6-4E6E-AD88-D1CE4E9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DC2A6-91E0-43B2-B391-02FBED65B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3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E2F6-C905-47E3-B1A2-37FB258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083C-41CF-4B24-9641-5B57C227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DDDFF-C8B7-4701-ABE2-379F2542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ADD2B-81D9-4EDC-8369-0528F7484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862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50215A4-104C-4E0E-B578-46465792979B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221A7685-12E4-402E-9607-F894493FCB3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AA4ACE2D-51E2-4CA0-ADFE-7EAD9DF5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dirty="0">
                <a:latin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BDFF13-10A3-4EA5-B015-8970EAB50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A4FAB0F-949A-4EA7-ACB1-D76044A6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AB633C-5706-42C0-9349-389E82E8D1FC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5F402561-0F4D-41D7-B6DC-3603AF63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E1CEA515-4EC3-46EF-B779-8189AA9B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38FBCF84-400E-4AC6-A6C2-24CA660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B02576-8215-4CD5-8269-AB9EF79602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63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F6A93FB7-3777-49A6-89BF-6707CBD1E7F2}"/>
              </a:ext>
            </a:extLst>
          </p:cNvPr>
          <p:cNvSpPr txBox="1">
            <a:spLocks/>
          </p:cNvSpPr>
          <p:nvPr/>
        </p:nvSpPr>
        <p:spPr>
          <a:xfrm>
            <a:off x="5486400" y="6492875"/>
            <a:ext cx="1600200" cy="365125"/>
          </a:xfrm>
          <a:prstGeom prst="rect">
            <a:avLst/>
          </a:prstGeom>
        </p:spPr>
        <p:txBody>
          <a:bodyPr anchor="b"/>
          <a:lstStyle>
            <a:lvl1pPr algn="l">
              <a:buFontTx/>
              <a:buNone/>
              <a:defRPr smtClean="0"/>
            </a:lvl1pPr>
          </a:lstStyle>
          <a:p>
            <a:pPr eaLnBrk="1" hangingPunct="1">
              <a:defRPr/>
            </a:pPr>
            <a:r>
              <a:rPr lang="en-US" sz="1200" dirty="0">
                <a:latin typeface="+mn-lt"/>
              </a:rPr>
              <a:t>Copyright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69CB9B25-E30D-4B22-A9B3-922670712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defRPr sz="1200"/>
            </a:lvl1pPr>
          </a:lstStyle>
          <a:p>
            <a:fld id="{C6DB2BD2-86F2-40DB-91F7-4FA04D9F6B2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A58B2A9-4D6E-468B-9AA7-5D7C9073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23622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09568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>
            <a:extLst>
              <a:ext uri="{FF2B5EF4-FFF2-40B4-BE49-F238E27FC236}">
                <a16:creationId xmlns:a16="http://schemas.microsoft.com/office/drawing/2014/main" id="{C2926867-5F96-425B-9CDE-23C434F2DDE5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Chevron 11">
            <a:extLst>
              <a:ext uri="{FF2B5EF4-FFF2-40B4-BE49-F238E27FC236}">
                <a16:creationId xmlns:a16="http://schemas.microsoft.com/office/drawing/2014/main" id="{F3E3FCFE-F365-4A17-ACB4-A03FCE91A42F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B35BBB-FEB8-40C0-89B7-F517E0B2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68F16C2-6814-4904-A47D-3317A890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9DB4853-4A9B-4859-BBFF-EF62C865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3287E-432B-41AE-BDD4-7563B5F1E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14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C9D91-27A4-4B01-8529-221035D1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11A0B-9853-40EC-8825-B1C241D6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B7FD9-8AF7-4AE1-B5F9-2CEA7C4D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406F4-FD68-46DD-A019-393C5AD8B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9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F3B63-D1BF-43D6-8DC1-B83E6E3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6AE95-EED6-478E-B933-55372CD2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C5820-C6E7-4943-884B-E2671BD5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D458C-0E64-4AE6-8F3C-CB39E676E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65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4905B-2C1C-4B24-91A5-C84EBD1B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4C39F-985C-4C42-8AE6-7A0880A2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4D288-3F78-4360-AAAE-291A0E86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D720A-4FC8-45D8-B9FF-4BC9B8FAEF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453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FDBF343E-0B4C-423D-945C-0E21C251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232B8950-B033-4A58-B9DA-B9D2778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E2DF93CA-653F-4D81-987F-A67CBB83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B0E7E-9CEF-4F02-B5C3-30EEB8A2A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81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A283B-5357-480B-A6ED-93148D2E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8DC7-9C60-45AF-8983-E19A67FD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097CC-6FB5-4819-866B-A57D75CD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89DF2-E82C-4595-96B8-706B3D07F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989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9742-AE88-4370-833E-47A16661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7644-08B7-4026-8A1A-D3F33754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65F0-E778-4235-A697-48F4679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5878A-FA12-4718-A19A-8CCA3BC8A6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367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>
            <a:extLst>
              <a:ext uri="{FF2B5EF4-FFF2-40B4-BE49-F238E27FC236}">
                <a16:creationId xmlns:a16="http://schemas.microsoft.com/office/drawing/2014/main" id="{A3DA440D-67B3-45C0-8590-69DB913F3D03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178F1239-BA82-4B25-B567-FC8DF16822F6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0533AE2-1F05-4B31-8975-805BE0C81E79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F78B1-9890-4707-9539-8E020821349F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8">
            <a:extLst>
              <a:ext uri="{FF2B5EF4-FFF2-40B4-BE49-F238E27FC236}">
                <a16:creationId xmlns:a16="http://schemas.microsoft.com/office/drawing/2014/main" id="{D42AB336-F88B-4B3A-9393-0280151DB211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" name="Chevron 19">
            <a:extLst>
              <a:ext uri="{FF2B5EF4-FFF2-40B4-BE49-F238E27FC236}">
                <a16:creationId xmlns:a16="http://schemas.microsoft.com/office/drawing/2014/main" id="{6F613198-04B9-4321-BC54-6B6BFDD6B15D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50D92E2B-028F-4084-9AD2-2E276524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12C3349-E600-4E65-A62D-807CA8AA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CC4DD0D-4372-4098-BBD8-37E3D00C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89A6E-1754-4F74-94C2-BFC97F7BC4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8583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DF2F7F90-B64A-41ED-A11B-617AA2FA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5AE1DED-74A7-489D-A24F-3BBD8A54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4749395-41CA-4BC2-8605-8BCE8C56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C2729-2CE9-4497-B7DB-25536B0DA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55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60625C2-4B5F-4E20-91AA-01EAC53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0A3838E6-179A-4177-AEAF-016EB96E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B369BA7-4B16-456D-8C48-7C40631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73390-B053-4E49-8491-8FEA76CB3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8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1157-BDC3-4A45-A576-B853016B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FA90-B576-4746-B44C-F6758FA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3C2E9-58C9-4D1B-8DF7-DCBAF397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9F68E-09EA-45DE-AFCC-CB4E3EC55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49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3F6E4C-03B5-4DB3-9F04-32C38A43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BBB873-B091-46FC-9A54-D06571E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7A2EA2-2D77-4476-88FE-CB36E98D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FAE86-B0BB-4C5A-8494-A6788AC58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37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AEDDF0-9E56-4AC7-847A-26B95EA2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5EBD26-3537-411D-8590-915CB626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6608F0-E636-43A0-A9A5-AA3C72C6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31B41-92F8-4692-A477-5B26CED13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5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CD2AA1-5DEF-498F-8D92-0E748F8B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329DD6-8E22-4CF8-A58C-B4830B5F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474B64-2B96-4683-B9BF-FEB8F664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9AEA2-334D-475C-A565-123A4D467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3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D1E939-E455-48F3-9755-B54AC24E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121001-AA62-45CC-AF9E-6C6E57CC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EF2DCB-05F8-4DEE-AA08-DB2729B6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C17A3-FA2B-4623-905B-4E1376AF3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0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465E21-CF30-4DAE-9D1E-BD6F1128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F2487F-628C-448F-B64C-D20C2963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846C2F-D307-4115-8964-0DE77D4C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055C3-EFED-4206-9B9A-1B8CB1585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1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F50B04-B59B-43AC-85C9-CE6591C7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E615DB-2B40-4418-A09C-2C361AC0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7ABBA1-8D8F-4BA2-8DD6-B9CA9B71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60E00-B42A-4F64-8026-B0169C52D1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C722981-D9D8-4984-A966-FD3BD31744C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A65CBA6-C8D7-4CD4-BF8F-BD46882084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2463-CE6A-496F-9E85-9BFC80F98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5BA3-0BEC-4B80-94B3-3B498D5F6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759A-64EB-4FFB-B7E6-0EF8A58AD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4CB932F2-0C3A-4845-96D3-AEBB11BCF2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E874D11-C74D-4710-B981-BCE4CBDE891A}"/>
              </a:ext>
            </a:extLst>
          </p:cNvPr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051" name="Freeform 11">
            <a:extLst>
              <a:ext uri="{FF2B5EF4-FFF2-40B4-BE49-F238E27FC236}">
                <a16:creationId xmlns:a16="http://schemas.microsoft.com/office/drawing/2014/main" id="{B0745A5A-DB38-4C30-9933-021CF9B03E31}"/>
              </a:ext>
            </a:extLst>
          </p:cNvPr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2147483646 w 5760"/>
              <a:gd name="T3" fmla="*/ 0 h 528"/>
              <a:gd name="T4" fmla="*/ 2147483646 w 5760"/>
              <a:gd name="T5" fmla="*/ 2147483646 h 528"/>
              <a:gd name="T6" fmla="*/ 2147483646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0C66186-1F22-40EE-8877-F517CE4153C2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933698-8820-4A70-8DA4-CB9A9E008596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64519F0-6125-4E51-A885-A2C4BADA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29">
            <a:extLst>
              <a:ext uri="{FF2B5EF4-FFF2-40B4-BE49-F238E27FC236}">
                <a16:creationId xmlns:a16="http://schemas.microsoft.com/office/drawing/2014/main" id="{2998AD64-D4E7-4038-907D-12B7E43824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FB76C0D-96C9-4423-9869-E828586D3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2341F2A-A72A-4D66-83CD-B103FFAA7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DCC7F7-70FC-4333-A52C-D30A8E6E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80707-D0C9-4610-8BC8-5B11C5343A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75" r:id="rId7"/>
    <p:sldLayoutId id="2147484184" r:id="rId8"/>
    <p:sldLayoutId id="2147484185" r:id="rId9"/>
    <p:sldLayoutId id="2147484176" r:id="rId10"/>
    <p:sldLayoutId id="214748417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kathyschwalbe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9E75C-6F2C-4CA5-9597-4D04D0EEC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14400"/>
            <a:ext cx="8839200" cy="182976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3:</a:t>
            </a:r>
            <a:br>
              <a:rPr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sz="440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The Project Management Process Groups: A Case Study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EAE670-62D3-42C5-87D3-28B54D29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Sixth Edition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A6BC37F0-A898-478C-B5B1-3039AD06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48000"/>
            <a:ext cx="28956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6">
            <a:extLst>
              <a:ext uri="{FF2B5EF4-FFF2-40B4-BE49-F238E27FC236}">
                <a16:creationId xmlns:a16="http://schemas.microsoft.com/office/drawing/2014/main" id="{46DD218F-7E39-46AA-9D55-59867387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47926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Note: See the text itself for full citations.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501321-B851-4605-BB60-920164A11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1-2 Project Management Framework</a:t>
            </a:r>
          </a:p>
        </p:txBody>
      </p:sp>
      <p:sp>
        <p:nvSpPr>
          <p:cNvPr id="23555" name="Footer Placeholder 5">
            <a:extLst>
              <a:ext uri="{FF2B5EF4-FFF2-40B4-BE49-F238E27FC236}">
                <a16:creationId xmlns:a16="http://schemas.microsoft.com/office/drawing/2014/main" id="{61C37A38-FA13-4D52-B5FD-DB0D2A3A7F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Information Technology Project Management, Sixth Edition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BBCAA28B-9E31-46AD-AEE6-FEE253906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336257-3A7F-41E9-A74A-C0B827E3C67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BFF020A9-09A2-4BA7-BC91-0E317F6F0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17638"/>
            <a:ext cx="8458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Box 1">
            <a:extLst>
              <a:ext uri="{FF2B5EF4-FFF2-40B4-BE49-F238E27FC236}">
                <a16:creationId xmlns:a16="http://schemas.microsoft.com/office/drawing/2014/main" id="{B7D541BD-0677-46CD-886D-C00E69C01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169988"/>
            <a:ext cx="10302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CORE!</a:t>
            </a:r>
          </a:p>
        </p:txBody>
      </p:sp>
      <p:sp>
        <p:nvSpPr>
          <p:cNvPr id="29703" name="Rectangle 2">
            <a:extLst>
              <a:ext uri="{FF2B5EF4-FFF2-40B4-BE49-F238E27FC236}">
                <a16:creationId xmlns:a16="http://schemas.microsoft.com/office/drawing/2014/main" id="{DCE955E6-DAA8-4EBE-B822-32A4D13D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018213"/>
            <a:ext cx="21669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FACILITATING!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E6A719F-3725-411B-8635-CA46C9339283}"/>
              </a:ext>
            </a:extLst>
          </p:cNvPr>
          <p:cNvSpPr/>
          <p:nvPr/>
        </p:nvSpPr>
        <p:spPr>
          <a:xfrm>
            <a:off x="1447800" y="1600200"/>
            <a:ext cx="4191000" cy="528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313F0281-82B9-424D-8CDA-56523273A2A1}"/>
              </a:ext>
            </a:extLst>
          </p:cNvPr>
          <p:cNvSpPr/>
          <p:nvPr/>
        </p:nvSpPr>
        <p:spPr>
          <a:xfrm>
            <a:off x="1790700" y="5376863"/>
            <a:ext cx="3505200" cy="5826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97456828-58F9-459A-86B7-4B4D1977D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Table 3-1. Project Management Process Groups and Knowledge Area Mapping*</a:t>
            </a:r>
          </a:p>
        </p:txBody>
      </p:sp>
      <p:sp>
        <p:nvSpPr>
          <p:cNvPr id="22531" name="Slide Number Placeholder 6">
            <a:extLst>
              <a:ext uri="{FF2B5EF4-FFF2-40B4-BE49-F238E27FC236}">
                <a16:creationId xmlns:a16="http://schemas.microsoft.com/office/drawing/2014/main" id="{75D83A10-1FB7-4EFD-A165-D0A5B0E59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6E0D5F-6B79-462C-9D90-7C6C880AF3B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D4AAA07C-E53B-43A2-87E6-98825158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17A385C6-7205-4894-A624-7AD884EB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22534" name="Picture 7">
            <a:extLst>
              <a:ext uri="{FF2B5EF4-FFF2-40B4-BE49-F238E27FC236}">
                <a16:creationId xmlns:a16="http://schemas.microsoft.com/office/drawing/2014/main" id="{C7A2C884-5B8E-45E2-ACBF-B141164F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000" r="22501" b="16000"/>
          <a:stretch>
            <a:fillRect/>
          </a:stretch>
        </p:blipFill>
        <p:spPr bwMode="auto">
          <a:xfrm>
            <a:off x="762000" y="1066800"/>
            <a:ext cx="71628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10">
            <a:extLst>
              <a:ext uri="{FF2B5EF4-FFF2-40B4-BE49-F238E27FC236}">
                <a16:creationId xmlns:a16="http://schemas.microsoft.com/office/drawing/2014/main" id="{21A21820-69ED-44D8-9DC4-B834FCBA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88063"/>
            <a:ext cx="61833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/>
              <a:t>*Source: PMBOK® Guide, Fourth Edition, 2008.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F106C-1444-4974-AF3A-61BE3B68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Table 3-1. (continued)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739AB21A-5D5A-4DDC-828C-2998976C6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E9891-058F-47FD-A31B-F788A05C78F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0D0F8445-596C-473E-AF20-DD0910CB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022DAD2A-09AE-4398-AB81-5DB46E078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33353"/>
          <a:stretch>
            <a:fillRect/>
          </a:stretch>
        </p:blipFill>
        <p:spPr bwMode="auto">
          <a:xfrm>
            <a:off x="990600" y="685800"/>
            <a:ext cx="66690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A1CD74-48C4-49D2-9C42-378150EB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Table 3-1 (continued)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6F82972-C081-468C-A387-620EE9F15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7B1CE-8863-42BD-B52D-9813355981F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37851B17-E9A8-4061-A80D-A85586E0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84795F5-BB11-4554-A61E-16EA2595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42000" r="28125" b="23000"/>
          <a:stretch>
            <a:fillRect/>
          </a:stretch>
        </p:blipFill>
        <p:spPr bwMode="auto">
          <a:xfrm>
            <a:off x="914400" y="1981200"/>
            <a:ext cx="67818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">
            <a:extLst>
              <a:ext uri="{FF2B5EF4-FFF2-40B4-BE49-F238E27FC236}">
                <a16:creationId xmlns:a16="http://schemas.microsoft.com/office/drawing/2014/main" id="{F91E2A04-B42F-40EB-A955-05457254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6" t="14000" r="28125" b="76646"/>
          <a:stretch>
            <a:fillRect/>
          </a:stretch>
        </p:blipFill>
        <p:spPr bwMode="auto">
          <a:xfrm>
            <a:off x="914400" y="1062038"/>
            <a:ext cx="678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45F378B3-E994-4BFB-A928-EB360479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Just as projects are unique, so are approaches to project management. Many organizations develop their own project management methodologies for what works for them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rgbClr val="FF0000"/>
                </a:solidFill>
              </a:rPr>
              <a:t>methodology</a:t>
            </a:r>
            <a:r>
              <a:rPr lang="en-US" altLang="en-US">
                <a:solidFill>
                  <a:srgbClr val="FF0000"/>
                </a:solidFill>
              </a:rPr>
              <a:t> describes </a:t>
            </a:r>
            <a:r>
              <a:rPr lang="en-US" altLang="en-US" i="1">
                <a:solidFill>
                  <a:srgbClr val="FF0000"/>
                </a:solidFill>
              </a:rPr>
              <a:t>how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things should be done.  What processes, forms, intake etc…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PMBOK is based on the 5 processes groups, fancy way of saying, here is a framework we like to follow. 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C728C9A-D0C8-4551-8260-B83450B7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Developing an IT Project Management Methodology</a:t>
            </a:r>
          </a:p>
        </p:txBody>
      </p:sp>
      <p:sp>
        <p:nvSpPr>
          <p:cNvPr id="25604" name="Footer Placeholder 3">
            <a:extLst>
              <a:ext uri="{FF2B5EF4-FFF2-40B4-BE49-F238E27FC236}">
                <a16:creationId xmlns:a16="http://schemas.microsoft.com/office/drawing/2014/main" id="{7DBCFD64-3078-4B98-80A1-A489390B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A7B643CC-53C3-481D-998F-7AB81F55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A64D9F-26DC-4D4E-96F7-24F31455964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809233ED-F4AC-4A39-AEAE-1920F6C77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Went Right?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EF0570B1-D560-4CAB-B0B1-FDC23FE1E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AE7B1C-88E0-489A-AFD5-BC6F80FDC633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26628" name="Footer Placeholder 7">
            <a:extLst>
              <a:ext uri="{FF2B5EF4-FFF2-40B4-BE49-F238E27FC236}">
                <a16:creationId xmlns:a16="http://schemas.microsoft.com/office/drawing/2014/main" id="{DC7EA3FD-ACEF-495C-8877-1CC5169B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C10AC1AF-9AC3-47B6-9AEE-E6898B95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0772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endParaRPr lang="en-US" sz="2700" dirty="0">
              <a:latin typeface="+mn-lt"/>
            </a:endParaRPr>
          </a:p>
          <a:p>
            <a:pPr marL="365125" indent="-255588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700" dirty="0" err="1">
                <a:latin typeface="+mn-lt"/>
              </a:rPr>
              <a:t>AgênciaClick</a:t>
            </a:r>
            <a:r>
              <a:rPr lang="en-US" sz="2700" dirty="0">
                <a:latin typeface="+mn-lt"/>
              </a:rPr>
              <a:t>, an interactive advertising and online communications company based in São Paulo, Brazil, made PMI’s list of outstanding organizations in project management.</a:t>
            </a:r>
          </a:p>
          <a:p>
            <a:pPr marL="109537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endParaRPr lang="en-US" sz="2700" dirty="0">
              <a:latin typeface="+mn-lt"/>
            </a:endParaRPr>
          </a:p>
          <a:p>
            <a:pPr marL="365125" indent="-255588" eaLnBrk="1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  <a:defRPr/>
            </a:pPr>
            <a:r>
              <a:rPr lang="en-US" sz="2700" dirty="0">
                <a:latin typeface="+mn-lt"/>
              </a:rPr>
              <a:t>The company saw revenues jump 132 percent, primarily due to their five-year emphasis on practicing good project management across the entire company</a:t>
            </a:r>
          </a:p>
          <a:p>
            <a:pPr eaLnBrk="1" hangingPunct="1">
              <a:defRPr/>
            </a:pP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8C9A7797-E6CB-4A57-BC8A-EDEA1979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1138"/>
            <a:ext cx="8763000" cy="4525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It is good practice to lay the groundwork for a project before it officially starts!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FF0000"/>
                </a:solidFill>
              </a:rPr>
              <a:t>Senior managers </a:t>
            </a:r>
            <a:r>
              <a:rPr lang="en-US" altLang="en-US" dirty="0"/>
              <a:t>often perform several pre-initiation tasks, including the following: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lvl="1" eaLnBrk="1" hangingPunct="1">
              <a:defRPr/>
            </a:pPr>
            <a:r>
              <a:rPr lang="en-US" altLang="en-US" sz="2000" dirty="0"/>
              <a:t>Determine </a:t>
            </a:r>
            <a:r>
              <a:rPr lang="en-US" altLang="en-US" sz="2000" dirty="0">
                <a:solidFill>
                  <a:srgbClr val="FF0000"/>
                </a:solidFill>
              </a:rPr>
              <a:t>High Level </a:t>
            </a:r>
            <a:r>
              <a:rPr lang="en-US" altLang="en-US" sz="2000" dirty="0"/>
              <a:t>scope, time, and cost constraints for the project</a:t>
            </a:r>
          </a:p>
          <a:p>
            <a:pPr lvl="1" eaLnBrk="1" hangingPunct="1">
              <a:defRPr/>
            </a:pPr>
            <a:r>
              <a:rPr lang="en-US" altLang="en-US" sz="2000" dirty="0"/>
              <a:t>Identify the project sponsor</a:t>
            </a:r>
          </a:p>
          <a:p>
            <a:pPr lvl="1" eaLnBrk="1" hangingPunct="1">
              <a:defRPr/>
            </a:pPr>
            <a:r>
              <a:rPr lang="en-US" altLang="en-US" sz="2000" dirty="0"/>
              <a:t>Select the project manager</a:t>
            </a:r>
          </a:p>
          <a:p>
            <a:pPr lvl="1" eaLnBrk="1" hangingPunct="1">
              <a:defRPr/>
            </a:pPr>
            <a:r>
              <a:rPr lang="en-US" altLang="en-US" sz="2000" dirty="0"/>
              <a:t>Develop a business case for a project (</a:t>
            </a:r>
            <a:r>
              <a:rPr lang="en-US" altLang="en-US" sz="2000" dirty="0">
                <a:solidFill>
                  <a:srgbClr val="FF0000"/>
                </a:solidFill>
              </a:rPr>
              <a:t>see Table 3-2 </a:t>
            </a:r>
            <a:r>
              <a:rPr lang="en-US" altLang="en-US" sz="2000" dirty="0"/>
              <a:t>for an example)</a:t>
            </a:r>
          </a:p>
          <a:p>
            <a:pPr lvl="1" eaLnBrk="1" hangingPunct="1">
              <a:defRPr/>
            </a:pPr>
            <a:r>
              <a:rPr lang="en-US" altLang="en-US" sz="2000" dirty="0"/>
              <a:t>Meet with the project manager to review the process and expectations for managing the project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D55C6-3909-48C3-86C7-13CEB378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Pre-initiation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598CD75C-2752-4FB0-890A-62775ED96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1B3E5-E351-4C48-9172-934B320ABA1C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27653" name="Footer Placeholder 4">
            <a:extLst>
              <a:ext uri="{FF2B5EF4-FFF2-40B4-BE49-F238E27FC236}">
                <a16:creationId xmlns:a16="http://schemas.microsoft.com/office/drawing/2014/main" id="{DF991068-ED56-4C77-B8CB-E39AE251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2DAE1387-8E42-4374-A2A4-BA7EDA78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/>
              <a:t>Initiating a project includes recognizing and starting a new project or project phase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main goal is to formally select and start </a:t>
            </a:r>
            <a:r>
              <a:rPr lang="en-US" altLang="en-US"/>
              <a:t>off projects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77289A9B-775B-40DA-9E2B-08A2C36E3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Project Initiation</a:t>
            </a:r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2FBC2880-85E4-4DEA-8918-DDFFDB5B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3552906A-AB15-42C8-A2A2-1E96AB17B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8284C-604A-41F0-AF30-E6B509DEB445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pic>
        <p:nvPicPr>
          <p:cNvPr id="28678" name="Picture 7">
            <a:extLst>
              <a:ext uri="{FF2B5EF4-FFF2-40B4-BE49-F238E27FC236}">
                <a16:creationId xmlns:a16="http://schemas.microsoft.com/office/drawing/2014/main" id="{773F2782-B126-4FB1-99D0-8BDA0E9B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48000" r="22501" b="25000"/>
          <a:stretch>
            <a:fillRect/>
          </a:stretch>
        </p:blipFill>
        <p:spPr bwMode="auto">
          <a:xfrm>
            <a:off x="685800" y="3276600"/>
            <a:ext cx="8291513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7BE123EB-CE09-4313-8918-C47088101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Table 3-4. Stakeholder Register</a:t>
            </a: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11D8F8B8-04A8-4B72-A59F-8CE12DC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24C393B-A9FD-4AE3-B6FC-849799DF0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D0AAA-C902-4568-A831-43F870F867B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4B61FD69-B0EF-4051-8FDD-993B6D2AB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2001" r="22501" b="22000"/>
          <a:stretch>
            <a:fillRect/>
          </a:stretch>
        </p:blipFill>
        <p:spPr bwMode="auto">
          <a:xfrm>
            <a:off x="609600" y="1600200"/>
            <a:ext cx="81105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C2C18-3D51-474F-911D-4C02B3B2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3-4. Stakeholder Management Strategy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C867ED8-7850-4DD0-9935-E3943104A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255D5D-BC21-49D0-8F0D-CB1CF1DFD88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30724" name="Footer Placeholder 4">
            <a:extLst>
              <a:ext uri="{FF2B5EF4-FFF2-40B4-BE49-F238E27FC236}">
                <a16:creationId xmlns:a16="http://schemas.microsoft.com/office/drawing/2014/main" id="{75B0B955-5011-49DC-9FEE-7871914D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54A8FE77-7557-4745-A918-B578411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25999" r="22501" b="36000"/>
          <a:stretch>
            <a:fillRect/>
          </a:stretch>
        </p:blipFill>
        <p:spPr bwMode="auto">
          <a:xfrm>
            <a:off x="609600" y="1600200"/>
            <a:ext cx="79248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7">
            <a:extLst>
              <a:ext uri="{FF2B5EF4-FFF2-40B4-BE49-F238E27FC236}">
                <a16:creationId xmlns:a16="http://schemas.microsoft.com/office/drawing/2014/main" id="{C0690F83-DD8D-4948-973F-1D759C6C7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78930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u="sng">
                <a:solidFill>
                  <a:srgbClr val="FF0000"/>
                </a:solidFill>
              </a:rPr>
              <a:t>Contents are often sensitive, so do not publish this document</a:t>
            </a:r>
            <a:r>
              <a:rPr lang="en-US" altLang="en-US" sz="22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8576D4EC-27CC-44EC-BCCB-1F0DDB8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000" dirty="0"/>
              <a:t>Term project submission due 9/9 10 pm.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000" dirty="0"/>
              <a:t>First Half Semester breakdown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000" dirty="0"/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8/25 – Chapter 1, Syllabus and Class Overview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strike="sngStrike" dirty="0"/>
              <a:t>9/1 – Chapter 2, Term Project Guidance,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9/8 – Chapter 3,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9/15 – Chapter 4,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9/22 – Chapter 5,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9/29 – No Class, Thursday follows Monday schedule….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10/6 – Chapter 6, Team Breakouts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10/13 – Midterm (chapters 1-6)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10/20 – 1st Team Presentations, due and presented. 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0D01E79-6B13-4853-9A8C-2A9B5313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Announcements 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E956D59D-4719-45D5-9C91-02A80E4C4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B778E9-F826-4549-8BDD-F5EFDF5B397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4341" name="Footer Placeholder 3">
            <a:extLst>
              <a:ext uri="{FF2B5EF4-FFF2-40B4-BE49-F238E27FC236}">
                <a16:creationId xmlns:a16="http://schemas.microsoft.com/office/drawing/2014/main" id="{CCC4EA1A-69F9-4D0F-BF56-93EE95672B22}"/>
              </a:ext>
            </a:extLst>
          </p:cNvPr>
          <p:cNvSpPr txBox="1">
            <a:spLocks/>
          </p:cNvSpPr>
          <p:nvPr/>
        </p:nvSpPr>
        <p:spPr bwMode="auto">
          <a:xfrm>
            <a:off x="0" y="6492875"/>
            <a:ext cx="236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F2E8AD88-BA7A-4E3D-A702-9BED6A9A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See </a:t>
            </a:r>
            <a:r>
              <a:rPr lang="en-US" altLang="en-US" dirty="0">
                <a:solidFill>
                  <a:srgbClr val="FF0000"/>
                </a:solidFill>
              </a:rPr>
              <a:t>Table 3-6 </a:t>
            </a:r>
            <a:r>
              <a:rPr lang="en-US" altLang="en-US" dirty="0"/>
              <a:t>for an example of a charter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Charters are normally short and include key project information and stakeholder signatures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It’s good practice to hold a </a:t>
            </a:r>
            <a:r>
              <a:rPr lang="en-US" altLang="en-US" b="1" dirty="0"/>
              <a:t>kick-off meeting </a:t>
            </a:r>
            <a:r>
              <a:rPr lang="en-US" altLang="en-US" dirty="0"/>
              <a:t>at the beginning of a project so that stakeholders can meet each other, review the goals of the project, and discuss future plans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ABD92-27FD-4410-A480-1AD4FBAE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Project Charters and Kick-off Meetings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33B1F480-D9B9-40A5-8A26-894985212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572B2-B281-40E1-B703-60E2D0C9B8C9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1749" name="Footer Placeholder 4">
            <a:extLst>
              <a:ext uri="{FF2B5EF4-FFF2-40B4-BE49-F238E27FC236}">
                <a16:creationId xmlns:a16="http://schemas.microsoft.com/office/drawing/2014/main" id="{A45324BB-2D3E-4E9B-9243-09AE7C9B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3B460E-47B9-41B1-97E2-9195984A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3-2. Kick-off Meeting Agenda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54554460-489F-4AFC-BE1E-07420EF1B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93108-8749-46D5-926E-25FB3A10A94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57CBD08C-AAEC-4F25-8F8D-895D3F6F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2A6F5B27-8D45-4D22-BB82-E66BB606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08025"/>
            <a:ext cx="6781800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44459C43-E02C-46EB-BA61-AF7DCD98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main purpose of project planning is to </a:t>
            </a:r>
            <a:r>
              <a:rPr lang="en-US" altLang="en-US" i="1">
                <a:solidFill>
                  <a:srgbClr val="FF0000"/>
                </a:solidFill>
              </a:rPr>
              <a:t>guide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Every knowledge area includes planning information (see Table 3-7 on pages 97-98)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Key outputs included in projects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team contract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project scope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project schedule, in the form of a Gantt chart with all dependencies and resources entered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list of prioritized risks (part of a risk register)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See sample documents on pages 100-107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2BCB1AB0-0C48-4F24-B65A-05F3F77E8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Project Planning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25A5579E-434F-4F23-BB8D-9635B89C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9014F238-1024-488F-BF45-E623840DB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ECBDFC-6580-4302-A1CA-60E85E2E618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6E03930-55F4-4ADF-8F29-E666933CA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Figure 3-4. JWD Consulting Intranet Site Project Baseline Gantt Chart</a:t>
            </a:r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E60C7804-27D7-4865-A0A8-108C76083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C9AD52-6236-4185-BEF6-1214AF45A1F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4820" name="Footer Placeholder 6">
            <a:extLst>
              <a:ext uri="{FF2B5EF4-FFF2-40B4-BE49-F238E27FC236}">
                <a16:creationId xmlns:a16="http://schemas.microsoft.com/office/drawing/2014/main" id="{F33767EF-C63C-43E6-87C3-6019EA9E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34821" name="Picture 8">
            <a:extLst>
              <a:ext uri="{FF2B5EF4-FFF2-40B4-BE49-F238E27FC236}">
                <a16:creationId xmlns:a16="http://schemas.microsoft.com/office/drawing/2014/main" id="{A35E7DD5-5AC0-4103-B2F3-F86A2F16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534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8E7B2A5F-C095-4B78-BAAA-05322E4BE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Table 3-10. List of Prioritized Risks</a:t>
            </a: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79D1B5CB-A7C5-4C09-9C67-3E73A36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DCBC981D-417F-475F-B198-A70F7641A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BE66C-40EC-47B9-A823-C70DFEC06B6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pic>
        <p:nvPicPr>
          <p:cNvPr id="35845" name="Picture 7" descr="Tbl03-08">
            <a:extLst>
              <a:ext uri="{FF2B5EF4-FFF2-40B4-BE49-F238E27FC236}">
                <a16:creationId xmlns:a16="http://schemas.microsoft.com/office/drawing/2014/main" id="{24E90F3E-FD2F-47ED-BEB7-79758923C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5"/>
          <a:stretch>
            <a:fillRect/>
          </a:stretch>
        </p:blipFill>
        <p:spPr bwMode="auto">
          <a:xfrm>
            <a:off x="228600" y="1143000"/>
            <a:ext cx="87630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86BDA895-174F-495B-BF97-3C9F3CA9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>
                <a:solidFill>
                  <a:schemeClr val="accent2"/>
                </a:solidFill>
              </a:rPr>
              <a:t>Usually takes the most time and resources </a:t>
            </a:r>
            <a:r>
              <a:rPr lang="en-US" altLang="en-US" sz="2400"/>
              <a:t>to perform project execution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Project managers must use their leadership skills to handle the many challenges that occur during project execution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en-US" altLang="en-US" sz="2400"/>
              <a:t>Table 3-11 on p. 108 lists the executing processes and outputs; many project sponsors and customers focus on deliverables related to providing the products, services, or results desired from the project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altLang="en-US" sz="2400"/>
              <a:t>A milestone report (example on pp. 109-110) can help focus on completing major milestones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A9C5329E-B4CA-4365-A735-BEE3763AB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Executing</a:t>
            </a:r>
          </a:p>
        </p:txBody>
      </p:sp>
      <p:sp>
        <p:nvSpPr>
          <p:cNvPr id="36868" name="Footer Placeholder 3">
            <a:extLst>
              <a:ext uri="{FF2B5EF4-FFF2-40B4-BE49-F238E27FC236}">
                <a16:creationId xmlns:a16="http://schemas.microsoft.com/office/drawing/2014/main" id="{FF6C1EF9-7A85-478A-95E6-4391497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6869" name="Slide Number Placeholder 4">
            <a:extLst>
              <a:ext uri="{FF2B5EF4-FFF2-40B4-BE49-F238E27FC236}">
                <a16:creationId xmlns:a16="http://schemas.microsoft.com/office/drawing/2014/main" id="{7EC09AB6-3AE8-4F11-AF09-AA8E5C81E0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FAED70-86D8-4E7F-8611-94F6E6035D4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220FD243-51A2-418E-ADBA-95C6471E6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4111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Part of Milestone Report (Table 3-12)</a:t>
            </a: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945600AA-F64E-4CFE-A71C-239D0BC3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6C6425EF-915D-433F-8AF7-AEA1B1D2B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3F19C-953A-4D48-8633-DB22DE6D23C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pic>
        <p:nvPicPr>
          <p:cNvPr id="37893" name="Picture 6">
            <a:extLst>
              <a:ext uri="{FF2B5EF4-FFF2-40B4-BE49-F238E27FC236}">
                <a16:creationId xmlns:a16="http://schemas.microsoft.com/office/drawing/2014/main" id="{A30C87ED-C379-49B0-B7D9-83BDE4BE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16000" r="26875" b="13000"/>
          <a:stretch>
            <a:fillRect/>
          </a:stretch>
        </p:blipFill>
        <p:spPr bwMode="auto">
          <a:xfrm>
            <a:off x="1828800" y="838200"/>
            <a:ext cx="63246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45B93D9F-95C7-4E9F-AE92-598662414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/>
              <a:t>Project Monitoring - </a:t>
            </a:r>
            <a:r>
              <a:rPr lang="en-US" altLang="en-US" sz="4000">
                <a:solidFill>
                  <a:srgbClr val="FF0000"/>
                </a:solidFill>
              </a:rPr>
              <a:t>involves measuring progress </a:t>
            </a:r>
            <a:r>
              <a:rPr lang="en-US" altLang="en-US"/>
              <a:t>toward project objectives, monitoring deviation from the plan, and taking correction actions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Affects all other process groups </a:t>
            </a:r>
            <a:r>
              <a:rPr lang="en-US" altLang="en-US"/>
              <a:t>and </a:t>
            </a:r>
            <a:r>
              <a:rPr lang="en-US" altLang="en-US">
                <a:solidFill>
                  <a:srgbClr val="FF0000"/>
                </a:solidFill>
              </a:rPr>
              <a:t>occurs during all phases</a:t>
            </a:r>
            <a:r>
              <a:rPr lang="en-US" altLang="en-US"/>
              <a:t> of the project life cycle</a:t>
            </a:r>
          </a:p>
          <a:p>
            <a:pPr eaLnBrk="1" hangingPunct="1"/>
            <a:r>
              <a:rPr lang="en-US" altLang="en-US"/>
              <a:t>Outputs include performance reports, change requests, and updates to various plans</a:t>
            </a:r>
          </a:p>
          <a:p>
            <a:pPr eaLnBrk="1" hangingPunct="1"/>
            <a:r>
              <a:rPr lang="en-US" altLang="en-US"/>
              <a:t>See Table 3-13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F2611BF-1A58-48E2-9F86-9F8CC010F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Monitoring and Controlling</a:t>
            </a:r>
          </a:p>
        </p:txBody>
      </p:sp>
      <p:sp>
        <p:nvSpPr>
          <p:cNvPr id="38916" name="Footer Placeholder 3">
            <a:extLst>
              <a:ext uri="{FF2B5EF4-FFF2-40B4-BE49-F238E27FC236}">
                <a16:creationId xmlns:a16="http://schemas.microsoft.com/office/drawing/2014/main" id="{91EB00F3-7A6E-4DB6-B84A-D81667EC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8917" name="Slide Number Placeholder 4">
            <a:extLst>
              <a:ext uri="{FF2B5EF4-FFF2-40B4-BE49-F238E27FC236}">
                <a16:creationId xmlns:a16="http://schemas.microsoft.com/office/drawing/2014/main" id="{8A759099-DD29-494D-87D2-C573006FF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7AB49-92E5-4F8F-9982-3A842DB6AC4D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57CED084-E46D-448C-AD9B-C78112118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Project Closure - involves gaining stakeholder and customer acceptance of the final products/services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Even if projects are not completed (killed), they should be closed out to learn from the past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Outputs include project archives and lessons learned, part of organizational process assets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Most projects include a final report and presentation 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6A2F64A-0011-4FF2-BA61-DD56C02B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Project Closing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76784725-0152-41C5-9693-F7F12627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236A3DD2-63FA-496A-8A8A-22D9A3CF14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0D72D2-8886-4AE5-9764-38F65EBCB59E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C94FB2B4-09A8-4DA8-AF74-B7027713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Table 3-18 on pp. 118-121 </a:t>
            </a:r>
            <a:r>
              <a:rPr lang="en-US" altLang="en-US" sz="1600" dirty="0"/>
              <a:t>lists the templates available on the companion Web site, the author’s site (</a:t>
            </a:r>
            <a:r>
              <a:rPr lang="en-US" altLang="en-US" sz="1600" dirty="0">
                <a:hlinkClick r:id="rId2"/>
              </a:rPr>
              <a:t>www.kathyschwalbe.com</a:t>
            </a:r>
            <a:r>
              <a:rPr lang="en-US" altLang="en-US" sz="1600" dirty="0"/>
              <a:t>)</a:t>
            </a:r>
          </a:p>
          <a:p>
            <a:pPr eaLnBrk="1" hangingPunct="1">
              <a:defRPr/>
            </a:pPr>
            <a:r>
              <a:rPr lang="en-US" altLang="en-US" sz="1600" dirty="0"/>
              <a:t>Use this link to view all templates: http://www.cengagebrain.com/cgi-wadsworth/course_products_wp.pl?fid=M20b&amp;product_isbn_issn=9781111221751&amp;token=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AFC3210B-04DE-4960-919E-0524E35C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Templates</a:t>
            </a:r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0D4D4412-DE2B-4F4F-9D0A-95EC93A8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sp>
        <p:nvSpPr>
          <p:cNvPr id="40965" name="Slide Number Placeholder 4">
            <a:extLst>
              <a:ext uri="{FF2B5EF4-FFF2-40B4-BE49-F238E27FC236}">
                <a16:creationId xmlns:a16="http://schemas.microsoft.com/office/drawing/2014/main" id="{7C904A78-3760-4B3F-8178-6EFFBF6B1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72122A-A49B-40EF-AE61-E46289CB445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/>
          </a:p>
        </p:txBody>
      </p:sp>
      <p:pic>
        <p:nvPicPr>
          <p:cNvPr id="40966" name="Picture 1">
            <a:extLst>
              <a:ext uri="{FF2B5EF4-FFF2-40B4-BE49-F238E27FC236}">
                <a16:creationId xmlns:a16="http://schemas.microsoft.com/office/drawing/2014/main" id="{F849C022-F59C-4ACE-9A9D-39B6AA62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671763"/>
            <a:ext cx="4419600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80BE88-0884-4795-A675-FB7C4EAAE0D7}"/>
              </a:ext>
            </a:extLst>
          </p:cNvPr>
          <p:cNvCxnSpPr/>
          <p:nvPr/>
        </p:nvCxnSpPr>
        <p:spPr>
          <a:xfrm>
            <a:off x="1420813" y="2595563"/>
            <a:ext cx="3760787" cy="25114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D0B54850-22AC-4958-8D09-38DC884999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/>
              <a:t>We’ll describe the </a:t>
            </a:r>
            <a:r>
              <a:rPr lang="en-US" altLang="en-US" dirty="0">
                <a:solidFill>
                  <a:srgbClr val="FF0000"/>
                </a:solidFill>
              </a:rPr>
              <a:t>five project management (PM) process groups</a:t>
            </a:r>
            <a:endParaRPr lang="en-US" altLang="en-US" dirty="0"/>
          </a:p>
          <a:p>
            <a:pPr marL="865188" lvl="1" indent="-609600" eaLnBrk="1" hangingPunct="1">
              <a:lnSpc>
                <a:spcPct val="80000"/>
              </a:lnSpc>
              <a:defRPr/>
            </a:pPr>
            <a:r>
              <a:rPr lang="en-US" altLang="en-US" dirty="0"/>
              <a:t>And the typical level of activity for each, and the interactions among them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altLang="en-US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/>
              <a:t>We’ll go over how the </a:t>
            </a:r>
            <a:r>
              <a:rPr lang="en-US" altLang="en-US" dirty="0">
                <a:solidFill>
                  <a:srgbClr val="FF0000"/>
                </a:solidFill>
              </a:rPr>
              <a:t>PM process groups relate to the PM knowledge areas</a:t>
            </a:r>
          </a:p>
          <a:p>
            <a:pPr marL="0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en-US" dirty="0"/>
              <a:t>We’ll discuss how organizations develop </a:t>
            </a:r>
            <a:r>
              <a:rPr lang="en-US" altLang="en-US" dirty="0">
                <a:solidFill>
                  <a:srgbClr val="FF0000"/>
                </a:solidFill>
              </a:rPr>
              <a:t>information technology PM methodologies</a:t>
            </a:r>
            <a:r>
              <a:rPr lang="en-US" altLang="en-US" dirty="0"/>
              <a:t> to meet their needs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83BAFD7-5746-4D06-B5ED-5D94D33C4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F7ED050B-820A-4A5B-89E9-FD8F40E03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AC280-4EAB-489D-8D27-FCC7C6C756C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3">
            <a:extLst>
              <a:ext uri="{FF2B5EF4-FFF2-40B4-BE49-F238E27FC236}">
                <a16:creationId xmlns:a16="http://schemas.microsoft.com/office/drawing/2014/main" id="{D28405FA-105A-4505-B4CE-B08F339801A5}"/>
              </a:ext>
            </a:extLst>
          </p:cNvPr>
          <p:cNvSpPr txBox="1">
            <a:spLocks/>
          </p:cNvSpPr>
          <p:nvPr/>
        </p:nvSpPr>
        <p:spPr bwMode="auto">
          <a:xfrm>
            <a:off x="0" y="6492875"/>
            <a:ext cx="236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D2FCEF46-C158-409F-8036-5169A20B2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7315200" cy="4525962"/>
          </a:xfrm>
        </p:spPr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For each process group, we’ll describe outputs of each process group;</a:t>
            </a:r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And go over the contribution that effective project </a:t>
            </a:r>
          </a:p>
          <a:p>
            <a:pPr lvl="2" eaLnBrk="1" hangingPunct="1">
              <a:defRPr/>
            </a:pPr>
            <a:r>
              <a:rPr lang="en-US" altLang="en-US" sz="2200" dirty="0"/>
              <a:t>initiating, </a:t>
            </a:r>
          </a:p>
          <a:p>
            <a:pPr lvl="2" eaLnBrk="1" hangingPunct="1">
              <a:defRPr/>
            </a:pPr>
            <a:r>
              <a:rPr lang="en-US" altLang="en-US" sz="2200" dirty="0"/>
              <a:t>planning, </a:t>
            </a:r>
          </a:p>
          <a:p>
            <a:pPr lvl="2" eaLnBrk="1" hangingPunct="1">
              <a:defRPr/>
            </a:pPr>
            <a:r>
              <a:rPr lang="en-US" altLang="en-US" sz="2200" dirty="0"/>
              <a:t>executing, </a:t>
            </a:r>
          </a:p>
          <a:p>
            <a:pPr lvl="2" eaLnBrk="1" hangingPunct="1">
              <a:defRPr/>
            </a:pPr>
            <a:r>
              <a:rPr lang="en-US" altLang="en-US" sz="2200" dirty="0"/>
              <a:t>monitoring, </a:t>
            </a:r>
          </a:p>
          <a:p>
            <a:pPr lvl="2" eaLnBrk="1" hangingPunct="1">
              <a:defRPr/>
            </a:pPr>
            <a:r>
              <a:rPr lang="en-US" altLang="en-US" sz="2200" dirty="0"/>
              <a:t>and closing make to </a:t>
            </a:r>
            <a:r>
              <a:rPr lang="en-US" altLang="en-US" sz="2200" i="1" dirty="0">
                <a:solidFill>
                  <a:srgbClr val="FF0000"/>
                </a:solidFill>
              </a:rPr>
              <a:t>project success!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5E632D9-2F78-48E1-B3D4-015E9E6B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Learning Objectives (continued)</a:t>
            </a: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26C4D216-DF46-4285-B243-C4AFB118DB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7E756-EC4D-4F28-BD15-6AE68A4649F2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6389" name="Footer Placeholder 4">
            <a:extLst>
              <a:ext uri="{FF2B5EF4-FFF2-40B4-BE49-F238E27FC236}">
                <a16:creationId xmlns:a16="http://schemas.microsoft.com/office/drawing/2014/main" id="{5824BCC6-A53D-4BE9-A184-151F4859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E6F5690F-91F3-4EF2-8511-4205543FD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To understand the 5 PM Process Groups, you must know what a process is.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</a:t>
            </a:r>
            <a:r>
              <a:rPr lang="en-US" altLang="en-US" b="1" dirty="0"/>
              <a:t>process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FF0000"/>
                </a:solidFill>
              </a:rPr>
              <a:t>series of actions </a:t>
            </a:r>
            <a:r>
              <a:rPr lang="en-US" altLang="en-US" dirty="0"/>
              <a:t>or</a:t>
            </a:r>
            <a:r>
              <a:rPr lang="en-US" altLang="en-US" dirty="0">
                <a:solidFill>
                  <a:srgbClr val="FF0000"/>
                </a:solidFill>
              </a:rPr>
              <a:t> steps </a:t>
            </a:r>
            <a:r>
              <a:rPr lang="en-US" altLang="en-US" dirty="0"/>
              <a:t>directed toward a particular result.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Example: this is my process for making jam!</a:t>
            </a:r>
          </a:p>
          <a:p>
            <a:pPr marL="1117600" lvl="2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Step 1 blah </a:t>
            </a:r>
            <a:r>
              <a:rPr lang="en-US" altLang="en-US" dirty="0" err="1"/>
              <a:t>blah</a:t>
            </a:r>
            <a:r>
              <a:rPr lang="en-US" altLang="en-US" dirty="0"/>
              <a:t> </a:t>
            </a:r>
            <a:r>
              <a:rPr lang="en-US" altLang="en-US" dirty="0" err="1"/>
              <a:t>blah</a:t>
            </a:r>
            <a:endParaRPr lang="en-US" altLang="en-US" dirty="0"/>
          </a:p>
          <a:p>
            <a:pPr marL="1117600" lvl="2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Step 2 blah </a:t>
            </a:r>
            <a:r>
              <a:rPr lang="en-US" altLang="en-US" dirty="0" err="1"/>
              <a:t>blah</a:t>
            </a:r>
            <a:r>
              <a:rPr lang="en-US" altLang="en-US" dirty="0"/>
              <a:t> </a:t>
            </a:r>
            <a:r>
              <a:rPr lang="en-US" altLang="en-US" dirty="0" err="1"/>
              <a:t>blah</a:t>
            </a:r>
            <a:endParaRPr lang="en-US" altLang="en-US" dirty="0"/>
          </a:p>
          <a:p>
            <a:pPr marL="1117600" lvl="2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Etc……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E33FEC8-EA17-41F6-8DC4-D0D7DF362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Project Management Process Groups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EDB28FB8-BA4F-4C5E-B5EC-2F792156C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BBD633-9A0B-4B44-84FE-3354844A521A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7413" name="Footer Placeholder 4">
            <a:extLst>
              <a:ext uri="{FF2B5EF4-FFF2-40B4-BE49-F238E27FC236}">
                <a16:creationId xmlns:a16="http://schemas.microsoft.com/office/drawing/2014/main" id="{9F88EEA4-95BF-45D4-880E-FE2EFFDD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CE584CFE-CC8B-4609-A41F-B2D71A5B07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4691062"/>
          </a:xfrm>
        </p:spPr>
        <p:txBody>
          <a:bodyPr/>
          <a:lstStyle/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project management process groups include:</a:t>
            </a:r>
          </a:p>
          <a:p>
            <a:pPr marL="109537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n-US" altLang="en-US" dirty="0"/>
          </a:p>
          <a:p>
            <a:pPr marL="392113" lvl="1" indent="0" eaLnBrk="1" hangingPunct="1">
              <a:lnSpc>
                <a:spcPct val="90000"/>
              </a:lnSpc>
              <a:spcAft>
                <a:spcPts val="1200"/>
              </a:spcAft>
              <a:buFont typeface="Verdana" panose="020B0604030504040204" pitchFamily="34" charset="0"/>
              <a:buNone/>
              <a:defRPr/>
            </a:pPr>
            <a:r>
              <a:rPr lang="en-US" altLang="en-US" dirty="0"/>
              <a:t>1) Initiating processes </a:t>
            </a:r>
            <a:r>
              <a:rPr lang="en-US" altLang="en-US" sz="1600" i="1" dirty="0">
                <a:solidFill>
                  <a:srgbClr val="FF0000"/>
                </a:solidFill>
              </a:rPr>
              <a:t>– defining or authorizing a project or phase</a:t>
            </a:r>
          </a:p>
          <a:p>
            <a:pPr marL="392113" lvl="1" indent="0" eaLnBrk="1" hangingPunct="1">
              <a:lnSpc>
                <a:spcPct val="90000"/>
              </a:lnSpc>
              <a:spcAft>
                <a:spcPts val="1200"/>
              </a:spcAft>
              <a:buFont typeface="Verdana" panose="020B0604030504040204" pitchFamily="34" charset="0"/>
              <a:buNone/>
              <a:defRPr/>
            </a:pPr>
            <a:r>
              <a:rPr lang="en-US" altLang="en-US" dirty="0"/>
              <a:t>2) Planning processes </a:t>
            </a:r>
            <a:r>
              <a:rPr lang="en-US" altLang="en-US" sz="1600" i="1" dirty="0">
                <a:solidFill>
                  <a:srgbClr val="FF0000"/>
                </a:solidFill>
              </a:rPr>
              <a:t>– devising a workable initial scheme cost plans, resource plans, procurement plans. – Note: planning can also happen in other processes as things might change, adjust…. </a:t>
            </a:r>
          </a:p>
          <a:p>
            <a:pPr marL="392113" lvl="1" indent="0" eaLnBrk="1" hangingPunct="1">
              <a:lnSpc>
                <a:spcPct val="90000"/>
              </a:lnSpc>
              <a:spcAft>
                <a:spcPts val="1200"/>
              </a:spcAft>
              <a:buFont typeface="Verdana" panose="020B0604030504040204" pitchFamily="34" charset="0"/>
              <a:buNone/>
              <a:defRPr/>
            </a:pPr>
            <a:r>
              <a:rPr lang="en-US" altLang="en-US" dirty="0"/>
              <a:t>3) Executing processes </a:t>
            </a:r>
            <a:r>
              <a:rPr lang="en-US" altLang="en-US" sz="1800" i="1" dirty="0">
                <a:solidFill>
                  <a:srgbClr val="FF0000"/>
                </a:solidFill>
              </a:rPr>
              <a:t>– </a:t>
            </a:r>
            <a:r>
              <a:rPr lang="en-US" altLang="en-US" sz="1600" i="1" dirty="0">
                <a:solidFill>
                  <a:srgbClr val="FF0000"/>
                </a:solidFill>
              </a:rPr>
              <a:t>coordinating people and other resources to carry out activities, actually doing the work – did you make that order?</a:t>
            </a:r>
          </a:p>
          <a:p>
            <a:pPr marL="392113" lvl="1" indent="0" eaLnBrk="1" hangingPunct="1">
              <a:lnSpc>
                <a:spcPct val="90000"/>
              </a:lnSpc>
              <a:spcAft>
                <a:spcPts val="1200"/>
              </a:spcAft>
              <a:buFont typeface="Verdana" panose="020B0604030504040204" pitchFamily="34" charset="0"/>
              <a:buNone/>
              <a:defRPr/>
            </a:pPr>
            <a:r>
              <a:rPr lang="en-US" altLang="en-US" dirty="0"/>
              <a:t>4) Monitoring and controlling processes </a:t>
            </a:r>
            <a:r>
              <a:rPr lang="en-US" altLang="en-US" sz="1600" i="1" dirty="0">
                <a:solidFill>
                  <a:srgbClr val="FF0000"/>
                </a:solidFill>
              </a:rPr>
              <a:t>– measure progress and changes against the plans</a:t>
            </a:r>
          </a:p>
          <a:p>
            <a:pPr marL="392113" lvl="1" indent="0" eaLnBrk="1" hangingPunct="1">
              <a:lnSpc>
                <a:spcPct val="90000"/>
              </a:lnSpc>
              <a:spcAft>
                <a:spcPts val="1200"/>
              </a:spcAft>
              <a:buFont typeface="Verdana" panose="020B0604030504040204" pitchFamily="34" charset="0"/>
              <a:buNone/>
              <a:defRPr/>
            </a:pPr>
            <a:r>
              <a:rPr lang="en-US" altLang="en-US" dirty="0"/>
              <a:t>5) Closing processes </a:t>
            </a:r>
            <a:r>
              <a:rPr lang="en-US" altLang="en-US" sz="1600" i="1" dirty="0">
                <a:solidFill>
                  <a:srgbClr val="FF0000"/>
                </a:solidFill>
              </a:rPr>
              <a:t>– formal signoff, lessons learned, close out contracts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94872C1-5753-4661-9BDA-DFCD9C77F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5</a:t>
            </a:r>
            <a:r>
              <a:rPr lang="en-US" dirty="0"/>
              <a:t> Project Management Process Groups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2F2F5F14-C3C5-4559-BFC6-AA9328C04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1D2E0-867C-4EEB-83CE-05CBB18F7960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8437" name="Footer Placeholder 4">
            <a:extLst>
              <a:ext uri="{FF2B5EF4-FFF2-40B4-BE49-F238E27FC236}">
                <a16:creationId xmlns:a16="http://schemas.microsoft.com/office/drawing/2014/main" id="{5E1033B5-16FE-4864-899A-91125E6E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66F0A9FE-0ADA-4614-ADF3-592EFDFA6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839200" cy="4572000"/>
          </a:xfrm>
        </p:spPr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400" dirty="0"/>
              <a:t>Processes involved in making movies might include: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/>
              <a:t>screenwriting (initiating)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/>
              <a:t>producing (planning)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/>
              <a:t>acting and directing (executing)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/>
              <a:t>editing (monitoring and controlling)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altLang="en-US" sz="2400" dirty="0"/>
              <a:t>releasing the movie to theaters (closing) </a:t>
            </a:r>
          </a:p>
          <a:p>
            <a:pPr eaLnBrk="1" hangingPunct="1">
              <a:lnSpc>
                <a:spcPct val="80000"/>
              </a:lnSpc>
              <a:buFontTx/>
              <a:buChar char="-"/>
              <a:defRPr/>
            </a:pPr>
            <a:endParaRPr lang="en-US" altLang="en-US" sz="2400" dirty="0"/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altLang="en-US" sz="2400" dirty="0"/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altLang="en-US" sz="2400" dirty="0"/>
              <a:t>Project managers in any field know how important it is to follow a good process.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19108E9-08EA-4220-BDBA-976AE0D90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Movie / Technology Analogy of the 5 PM Process Groups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E0E50EF3-91EE-4B1E-AD80-2A419DF77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5A909F-8D0C-4D13-BB54-7B2B6256AE18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00176B23-BA3E-4FDC-A947-D8BD71C5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A90093-8575-4F21-8186-540B15C1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Figure 3-1. Percentage of Time Spent on Each Process Group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3388A8E2-EDC9-420B-8BF9-60B62C396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29DEE-97C3-4ABA-A05E-81D2D1759F2B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0EDE57A6-3B9B-4E85-B377-82F0A7D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4979D20E-08AE-4176-9CCD-6CA7085C9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0525"/>
            <a:ext cx="7620000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0B1D4547-4B77-4891-B925-FB25ADD72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Lets map the main activities of each PM process group into the nine knowledge areas </a:t>
            </a:r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dirty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5515A0A-AACF-430D-BAF7-4849BF5C7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Mapping the Process Groups to the Knowledge Areas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9AB56D16-2B7D-43BA-B847-1B6A590EC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86B17E-D594-4EE3-8781-C399154105D4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1509" name="Footer Placeholder 4">
            <a:extLst>
              <a:ext uri="{FF2B5EF4-FFF2-40B4-BE49-F238E27FC236}">
                <a16:creationId xmlns:a16="http://schemas.microsoft.com/office/drawing/2014/main" id="{3234F1C0-AE05-4D32-AB1B-607DCB3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259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Information Technology Project Management, Sixth Edition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1431</Words>
  <Application>Microsoft Office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Chapter 3: The Project Management Process Groups: A Case Study</vt:lpstr>
      <vt:lpstr>Announcements </vt:lpstr>
      <vt:lpstr>Learning Objectives</vt:lpstr>
      <vt:lpstr>Learning Objectives (continued)</vt:lpstr>
      <vt:lpstr>Project Management Process Groups</vt:lpstr>
      <vt:lpstr>The 5 Project Management Process Groups</vt:lpstr>
      <vt:lpstr>Movie / Technology Analogy of the 5 PM Process Groups</vt:lpstr>
      <vt:lpstr>Figure 3-1. Percentage of Time Spent on Each Process Group</vt:lpstr>
      <vt:lpstr>Mapping the Process Groups to the Knowledge Areas</vt:lpstr>
      <vt:lpstr>Figure 1-2 Project Management Framework</vt:lpstr>
      <vt:lpstr>Table 3-1. Project Management Process Groups and Knowledge Area Mapping*</vt:lpstr>
      <vt:lpstr>Table 3-1. (continued)</vt:lpstr>
      <vt:lpstr>Table 3-1 (continued)</vt:lpstr>
      <vt:lpstr>Developing an IT Project Management Methodology</vt:lpstr>
      <vt:lpstr>What Went Right?</vt:lpstr>
      <vt:lpstr>Project Pre-initiation</vt:lpstr>
      <vt:lpstr>Project Initiation</vt:lpstr>
      <vt:lpstr>Table 3-4. Stakeholder Register</vt:lpstr>
      <vt:lpstr>Table 3-4. Stakeholder Management Strategy</vt:lpstr>
      <vt:lpstr>Project Charters and Kick-off Meetings</vt:lpstr>
      <vt:lpstr>Figure 3-2. Kick-off Meeting Agenda</vt:lpstr>
      <vt:lpstr>Project Planning</vt:lpstr>
      <vt:lpstr>Figure 3-4. JWD Consulting Intranet Site Project Baseline Gantt Chart</vt:lpstr>
      <vt:lpstr>Table 3-10. List of Prioritized Risks</vt:lpstr>
      <vt:lpstr>Project Executing</vt:lpstr>
      <vt:lpstr>Part of Milestone Report (Table 3-12)</vt:lpstr>
      <vt:lpstr>Project Monitoring and Controlling</vt:lpstr>
      <vt:lpstr>Project Closing</vt:lpstr>
      <vt:lpstr>Templates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Cengage</dc:creator>
  <cp:lastModifiedBy>Thomas Licciardello</cp:lastModifiedBy>
  <cp:revision>185</cp:revision>
  <dcterms:created xsi:type="dcterms:W3CDTF">2001-07-05T23:10:12Z</dcterms:created>
  <dcterms:modified xsi:type="dcterms:W3CDTF">2022-09-07T18:51:12Z</dcterms:modified>
</cp:coreProperties>
</file>