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31" r:id="rId2"/>
  </p:sldMasterIdLst>
  <p:notesMasterIdLst>
    <p:notesMasterId r:id="rId29"/>
  </p:notesMasterIdLst>
  <p:handoutMasterIdLst>
    <p:handoutMasterId r:id="rId30"/>
  </p:handoutMasterIdLst>
  <p:sldIdLst>
    <p:sldId id="257" r:id="rId3"/>
    <p:sldId id="379" r:id="rId4"/>
    <p:sldId id="375" r:id="rId5"/>
    <p:sldId id="335" r:id="rId6"/>
    <p:sldId id="376" r:id="rId7"/>
    <p:sldId id="378" r:id="rId8"/>
    <p:sldId id="336" r:id="rId9"/>
    <p:sldId id="337" r:id="rId10"/>
    <p:sldId id="364" r:id="rId11"/>
    <p:sldId id="368" r:id="rId12"/>
    <p:sldId id="372" r:id="rId13"/>
    <p:sldId id="369" r:id="rId14"/>
    <p:sldId id="371" r:id="rId15"/>
    <p:sldId id="373" r:id="rId16"/>
    <p:sldId id="341" r:id="rId17"/>
    <p:sldId id="342" r:id="rId18"/>
    <p:sldId id="344" r:id="rId19"/>
    <p:sldId id="348" r:id="rId20"/>
    <p:sldId id="349" r:id="rId21"/>
    <p:sldId id="357" r:id="rId22"/>
    <p:sldId id="358" r:id="rId23"/>
    <p:sldId id="367" r:id="rId24"/>
    <p:sldId id="359" r:id="rId25"/>
    <p:sldId id="360" r:id="rId26"/>
    <p:sldId id="361" r:id="rId27"/>
    <p:sldId id="36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6699"/>
    <a:srgbClr val="5B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1887" autoAdjust="0"/>
  </p:normalViewPr>
  <p:slideViewPr>
    <p:cSldViewPr>
      <p:cViewPr varScale="1">
        <p:scale>
          <a:sx n="74" d="100"/>
          <a:sy n="74" d="100"/>
        </p:scale>
        <p:origin x="7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Licciardello" userId="b17c8baeae5b55bc" providerId="LiveId" clId="{339CE45C-59CF-4C00-A54D-98D53F6BD572}"/>
    <pc:docChg chg="modSld">
      <pc:chgData name="Thomas Licciardello" userId="b17c8baeae5b55bc" providerId="LiveId" clId="{339CE45C-59CF-4C00-A54D-98D53F6BD572}" dt="2022-09-20T16:22:32.016" v="2" actId="947"/>
      <pc:docMkLst>
        <pc:docMk/>
      </pc:docMkLst>
      <pc:sldChg chg="modSp mod">
        <pc:chgData name="Thomas Licciardello" userId="b17c8baeae5b55bc" providerId="LiveId" clId="{339CE45C-59CF-4C00-A54D-98D53F6BD572}" dt="2022-09-20T16:22:32.016" v="2" actId="947"/>
        <pc:sldMkLst>
          <pc:docMk/>
          <pc:sldMk cId="0" sldId="379"/>
        </pc:sldMkLst>
        <pc:spChg chg="mod">
          <ac:chgData name="Thomas Licciardello" userId="b17c8baeae5b55bc" providerId="LiveId" clId="{339CE45C-59CF-4C00-A54D-98D53F6BD572}" dt="2022-09-20T16:22:32.016" v="2" actId="947"/>
          <ac:spMkLst>
            <pc:docMk/>
            <pc:sldMk cId="0" sldId="379"/>
            <ac:spMk id="7" creationId="{4CA1AE41-3A79-4E69-BB4E-1BB962F4D9A3}"/>
          </ac:spMkLst>
        </pc:spChg>
      </pc:sldChg>
    </pc:docChg>
  </pc:docChgLst>
  <pc:docChgLst>
    <pc:chgData name="Thomas Licciardello" userId="b17c8baeae5b55bc" providerId="LiveId" clId="{044C1E48-CE94-4E9A-AFC3-CA02A640CF57}"/>
    <pc:docChg chg="addSld delSld modSld sldOrd">
      <pc:chgData name="Thomas Licciardello" userId="b17c8baeae5b55bc" providerId="LiveId" clId="{044C1E48-CE94-4E9A-AFC3-CA02A640CF57}" dt="2021-03-04T23:57:19.418" v="6" actId="113"/>
      <pc:docMkLst>
        <pc:docMk/>
      </pc:docMkLst>
      <pc:sldChg chg="del">
        <pc:chgData name="Thomas Licciardello" userId="b17c8baeae5b55bc" providerId="LiveId" clId="{044C1E48-CE94-4E9A-AFC3-CA02A640CF57}" dt="2021-03-03T20:19:42.009" v="0" actId="47"/>
        <pc:sldMkLst>
          <pc:docMk/>
          <pc:sldMk cId="0" sldId="334"/>
        </pc:sldMkLst>
      </pc:sldChg>
      <pc:sldChg chg="modSp mod">
        <pc:chgData name="Thomas Licciardello" userId="b17c8baeae5b55bc" providerId="LiveId" clId="{044C1E48-CE94-4E9A-AFC3-CA02A640CF57}" dt="2021-03-04T23:57:19.418" v="6" actId="113"/>
        <pc:sldMkLst>
          <pc:docMk/>
          <pc:sldMk cId="0" sldId="360"/>
        </pc:sldMkLst>
        <pc:spChg chg="mod">
          <ac:chgData name="Thomas Licciardello" userId="b17c8baeae5b55bc" providerId="LiveId" clId="{044C1E48-CE94-4E9A-AFC3-CA02A640CF57}" dt="2021-03-04T23:57:19.418" v="6" actId="113"/>
          <ac:spMkLst>
            <pc:docMk/>
            <pc:sldMk cId="0" sldId="360"/>
            <ac:spMk id="37890" creationId="{D7D30051-0EB0-4A3E-B1F8-41E85E8128CE}"/>
          </ac:spMkLst>
        </pc:spChg>
      </pc:sldChg>
      <pc:sldChg chg="modSp add mod ord">
        <pc:chgData name="Thomas Licciardello" userId="b17c8baeae5b55bc" providerId="LiveId" clId="{044C1E48-CE94-4E9A-AFC3-CA02A640CF57}" dt="2021-03-03T20:19:56.232" v="4" actId="947"/>
        <pc:sldMkLst>
          <pc:docMk/>
          <pc:sldMk cId="0" sldId="379"/>
        </pc:sldMkLst>
        <pc:spChg chg="mod">
          <ac:chgData name="Thomas Licciardello" userId="b17c8baeae5b55bc" providerId="LiveId" clId="{044C1E48-CE94-4E9A-AFC3-CA02A640CF57}" dt="2021-03-03T20:19:56.232" v="4" actId="947"/>
          <ac:spMkLst>
            <pc:docMk/>
            <pc:sldMk cId="0" sldId="379"/>
            <ac:spMk id="7" creationId="{4CA1AE41-3A79-4E69-BB4E-1BB962F4D9A3}"/>
          </ac:spMkLst>
        </pc:spChg>
      </pc:sldChg>
    </pc:docChg>
  </pc:docChgLst>
  <pc:docChgLst>
    <pc:chgData name="Thomas Licciardello" userId="b17c8baeae5b55bc" providerId="LiveId" clId="{B8812F85-F1F8-4450-B53B-B704B8C37997}"/>
    <pc:docChg chg="modSld">
      <pc:chgData name="Thomas Licciardello" userId="b17c8baeae5b55bc" providerId="LiveId" clId="{B8812F85-F1F8-4450-B53B-B704B8C37997}" dt="2021-09-29T12:15:38.843" v="1" actId="947"/>
      <pc:docMkLst>
        <pc:docMk/>
      </pc:docMkLst>
      <pc:sldChg chg="modSp mod">
        <pc:chgData name="Thomas Licciardello" userId="b17c8baeae5b55bc" providerId="LiveId" clId="{B8812F85-F1F8-4450-B53B-B704B8C37997}" dt="2021-09-29T12:15:38.843" v="1" actId="947"/>
        <pc:sldMkLst>
          <pc:docMk/>
          <pc:sldMk cId="0" sldId="379"/>
        </pc:sldMkLst>
        <pc:spChg chg="mod">
          <ac:chgData name="Thomas Licciardello" userId="b17c8baeae5b55bc" providerId="LiveId" clId="{B8812F85-F1F8-4450-B53B-B704B8C37997}" dt="2021-09-29T12:15:38.843" v="1" actId="947"/>
          <ac:spMkLst>
            <pc:docMk/>
            <pc:sldMk cId="0" sldId="379"/>
            <ac:spMk id="7" creationId="{4CA1AE41-3A79-4E69-BB4E-1BB962F4D9A3}"/>
          </ac:spMkLst>
        </pc:spChg>
      </pc:sldChg>
    </pc:docChg>
  </pc:docChgLst>
  <pc:docChgLst>
    <pc:chgData name="Thomas Licciardello" userId="b17c8baeae5b55bc" providerId="LiveId" clId="{0F4B52E2-2CC0-4DD6-8FC1-8D3EB5AF1E08}"/>
    <pc:docChg chg="modSld">
      <pc:chgData name="Thomas Licciardello" userId="b17c8baeae5b55bc" providerId="LiveId" clId="{0F4B52E2-2CC0-4DD6-8FC1-8D3EB5AF1E08}" dt="2022-03-03T13:05:27.302" v="1" actId="947"/>
      <pc:docMkLst>
        <pc:docMk/>
      </pc:docMkLst>
      <pc:sldChg chg="modSp mod">
        <pc:chgData name="Thomas Licciardello" userId="b17c8baeae5b55bc" providerId="LiveId" clId="{0F4B52E2-2CC0-4DD6-8FC1-8D3EB5AF1E08}" dt="2022-03-03T13:05:27.302" v="1" actId="947"/>
        <pc:sldMkLst>
          <pc:docMk/>
          <pc:sldMk cId="0" sldId="379"/>
        </pc:sldMkLst>
        <pc:spChg chg="mod">
          <ac:chgData name="Thomas Licciardello" userId="b17c8baeae5b55bc" providerId="LiveId" clId="{0F4B52E2-2CC0-4DD6-8FC1-8D3EB5AF1E08}" dt="2022-03-03T13:05:27.302" v="1" actId="947"/>
          <ac:spMkLst>
            <pc:docMk/>
            <pc:sldMk cId="0" sldId="379"/>
            <ac:spMk id="7" creationId="{4CA1AE41-3A79-4E69-BB4E-1BB962F4D9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3558E40-5AD6-4E4D-BFFD-A4438E5224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166F943-36EC-4F23-9196-A11665D2CB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776776C6-3F11-427B-B940-6F26E2CF21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09D4AA8B-B4FE-408A-A813-E0BECF7A10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C2EEED4-460F-4B07-BAA2-DAEE5BFB1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7789B43-05F0-43CF-9D53-43616EEE34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7255C87-8659-4991-B541-4E59A56929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3380E09-8A9E-45A3-9C9E-055E7F7416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69EA86DE-8719-428A-BA65-B244DC303A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FEEB9C02-A188-4A66-9148-33A3CE9E4D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64531B2-5067-48B6-B2BF-DA13B859C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099F135C-7F76-4381-90C2-EA6E4B1368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54D16CB4-4B94-4B58-96E2-50793CDA8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CE5C6E19-FA1A-4C4E-A321-F6F0EA6BE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6E79968B-3DFB-406B-B15C-84855087E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C381E0-5A19-4DD1-AEFF-24ACA716CD06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AE489-E1A4-4571-9629-A4F39826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79A1-AD85-4B16-B48A-F88C160B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16E4-E0F0-4E93-BBF8-2527EECA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FD963-33FA-4722-BFF2-D87D444B0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7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A2A5-A2DE-491B-9065-C43BA5BC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7CE3-3133-4736-8122-4272EC78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515E-A83B-402D-8B22-E0290C1C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993D6-9DBE-4A56-8919-D8FF32F04C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92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AF2C6-DE5E-4C0A-ADEC-BA5F36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53757-A6E0-48B8-9E36-84675FA5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B04F9-1A32-4AD8-9929-E23EA84C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BCD0A-A62B-443C-9D9A-0285673CC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215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74C86F2-D50C-401B-8DBF-73C721CA309C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A02CE2C9-86FA-416B-B389-36B5A312E27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7D0C2D66-8F9D-4D81-A864-74F759E4F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F276CFE8-8847-4952-AE95-72F265804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7194C5D2-7355-4D76-B61B-9D1E8F9B5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83331A-7744-4CBC-9DEE-AD189F0A33C3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CB2AF353-FAC4-4508-936F-28F7F439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6C6FCEC9-E241-41A4-BC48-847A440D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D42025FE-BECB-411D-B212-40BE3284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6D5148-2C1D-4806-9BDC-5AA1F0FCE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430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ACE5AA0C-6DFB-4742-8AA3-8559E62C7A9A}"/>
              </a:ext>
            </a:extLst>
          </p:cNvPr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 eaLnBrk="1" hangingPunct="1">
              <a:defRPr/>
            </a:pPr>
            <a:r>
              <a:rPr lang="en-US" sz="1200" dirty="0">
                <a:latin typeface="+mn-lt"/>
              </a:rPr>
              <a:t>Copyright 2009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9518F012-D980-48AE-AA5D-77541BFBCC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590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C0170A2D-1811-4A3B-9F31-1CABA6BC7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defRPr sz="1200"/>
            </a:lvl1pPr>
          </a:lstStyle>
          <a:p>
            <a:fld id="{A11EF612-4788-4F9E-A2F0-B036AD1F6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567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id="{F87351C8-965F-4B3C-83D1-34A30CB04C6B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Chevron 11">
            <a:extLst>
              <a:ext uri="{FF2B5EF4-FFF2-40B4-BE49-F238E27FC236}">
                <a16:creationId xmlns:a16="http://schemas.microsoft.com/office/drawing/2014/main" id="{55EF9F61-88A2-4027-80CB-28B18AE9489A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D1C9A74-809A-4ACD-ABDB-574A9730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8C9849F-6109-40EE-B683-F9A4FF91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AE12F27-31DF-49CE-8A49-5A916AFF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579B9-4B97-46DF-A77F-5746CBF2A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495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04C4-3799-4C3F-AC10-5A4E4FCC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A6E39-F014-49E6-956E-CC268AA5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94034-C8BC-4851-83A0-06741A6D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94C06-E66B-46DC-9160-674015A6FE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354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B88A8-542A-4A8A-95B1-CD58AB02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8962A-97EB-47E0-8EE8-BDD22F10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421BA-4556-4EAA-ABFA-818D6658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FAB0A-81EF-4CC2-9291-844F0D7EFE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243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6E486-63E0-40F1-905D-971AA5A9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7E58D-7872-4D9D-A5A2-54D9C3D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97EDC-FB9A-4ED2-A1C3-7AC4FB83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452C4-1ABC-4FF6-8A4D-CC6F1D722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09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E4777B4F-0FED-4977-AD69-D52B89F7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E8D0D79C-7937-4717-A3CF-29DE8B23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E16ED967-3572-4CA1-A1FD-C2B94E30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7CEA5-3153-4004-9146-B327F0C47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02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D99C7-11D3-4979-8931-4BDFBFF2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FCC0-049E-426D-BC06-82223B53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BDD20-AA84-4804-9E4E-B136B139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394A6-FFA3-4948-AEC0-6B4AB13BE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1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AC15E-A5BD-4514-8E07-32CC9B3B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737E-B60A-40FE-B120-2C25B16D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D500F-CF11-4D23-B697-1E0D2FB6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60CA9-C46C-4E41-9193-41EFE7E453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261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id="{69A22621-8B6B-4FC6-A4F5-BF7875C94166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C2A62456-D496-419B-BCF0-E3491F57291D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5833BC0-884B-46A3-A776-C6F4EE47CE32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D747FA-39D5-49BE-8416-B7395C0B5B0C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>
            <a:extLst>
              <a:ext uri="{FF2B5EF4-FFF2-40B4-BE49-F238E27FC236}">
                <a16:creationId xmlns:a16="http://schemas.microsoft.com/office/drawing/2014/main" id="{1997CAB4-5359-41F6-A1DA-740461587D26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" name="Chevron 19">
            <a:extLst>
              <a:ext uri="{FF2B5EF4-FFF2-40B4-BE49-F238E27FC236}">
                <a16:creationId xmlns:a16="http://schemas.microsoft.com/office/drawing/2014/main" id="{6B5C74F5-8F68-44D2-9383-35873F6D80C0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E2AB4947-FBEC-42E5-890C-D7E456D5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A472AAD-AAEB-4F92-A265-34D5DF91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A1CFF08-ABDE-4517-A9A5-CE69540C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7ADB6-1D90-493E-BD96-F9C6725974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189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10557DFC-9C58-4B9E-B6D3-17C85F5D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ECE2FC7D-EB36-447B-9059-47BCAB22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1E6946E1-82AF-4927-A20D-B1430ED6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8EA44-022C-4CB7-8038-E2533F65FA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921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65502F04-D7CA-4EE6-B7FF-EA4CBF0C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A398EB18-7AD7-4738-8AB0-F6419194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282F448E-0F77-4973-AF0D-D6ECE6FB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2B7D1-D627-45FE-88CA-6E75CA5BD0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9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DE5E9-9B96-4611-A8F8-7B4F7F66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79FC-D432-4F25-A3C4-A92FC42A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71CD-B8B0-4412-88F3-7A55076A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00D9F-AEF3-4E1C-84BE-250CA48D49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1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E163D1-61D2-4460-B63B-EFFA08B5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9FE499-602E-4AFC-BA9D-1460468C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EBF060-64CD-4F1D-AF6A-A7D00D3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8F060-2EC2-4AC2-A528-EFC668888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03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8EB2A5-690C-414F-9163-2F63846D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A43CFF-712F-4EFD-B3BC-AF38B00E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255DE9-1ADB-420B-8F7C-4EA3171F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F9976-E8A9-4E0D-9136-C6BCB17A7F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18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0152A8-A02C-4FF8-BA81-B929EA1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55C9C8-4339-4156-9B75-970F358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F34B9B-3998-4958-83F5-551547B7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504B9-E93C-483F-9888-022BC0595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11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1A44B3-E4EB-4CEE-8617-8EBD3E38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8AB09FA-3B25-4DE2-853D-D5CC0E52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50DC7F-B531-4027-81F6-9447D18A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CCA58-4B0F-4974-9524-ACE189837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16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A84653-3816-4545-A823-3D15ADAA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25A4B8-F09C-499F-A65A-9616C6FE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C618B8-C0D9-4BE5-B3E0-8E52B201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DA100-100C-4602-9B42-06EAD600E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19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F6AAFF-56C5-4AFD-9DC8-8B856204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445279-15D4-4933-B917-5DCBBE50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A3AAEC-8FB5-4859-A044-FE7C1559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4AF7C-9778-4200-8A95-3FEB3EFFB9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02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0E8D21B-A57A-4861-AF08-8DFE7D752D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0852E69-D7FF-4A66-81DE-2BFB679F6C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95A9E-A175-4AA5-8113-4B7632518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1195-2DF3-4F80-98EE-3F88C6C47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A8806-C3F9-4590-8538-42CF4B256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fld id="{9485B5DF-FC71-418D-9524-324F7A22C1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F116A816-2015-4F1A-A113-B6CEF6F3B0B6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051" name="Freeform 11">
            <a:extLst>
              <a:ext uri="{FF2B5EF4-FFF2-40B4-BE49-F238E27FC236}">
                <a16:creationId xmlns:a16="http://schemas.microsoft.com/office/drawing/2014/main" id="{68D521C8-F3F2-4E7B-A69E-D320832B8A9F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62774A4A-6E5B-474A-8051-327CED1FB58F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FBBC0A-DDDB-4575-BAAC-1A9F86376EA9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10112E73-2746-48EC-8C9D-8D18B283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7" name="Text Placeholder 29">
            <a:extLst>
              <a:ext uri="{FF2B5EF4-FFF2-40B4-BE49-F238E27FC236}">
                <a16:creationId xmlns:a16="http://schemas.microsoft.com/office/drawing/2014/main" id="{6F19401A-6D54-4D23-9D08-24D91A3A9D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2FE661A-9D82-4FD6-BD77-40EB59468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2B3988F-5CE2-404E-B095-F87B6A44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7E58D43-E175-47A9-9B62-609BA256D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EC95ED2-49BE-49B6-96B2-51FE342B6C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21" r:id="rId7"/>
    <p:sldLayoutId id="2147484130" r:id="rId8"/>
    <p:sldLayoutId id="2147484131" r:id="rId9"/>
    <p:sldLayoutId id="2147484122" r:id="rId10"/>
    <p:sldLayoutId id="21474841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48AE14D-7D6D-4563-8826-259F70D8AF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5:</a:t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Scope Management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774EBB-5870-42B2-B8AF-17D55015E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Sixth Edition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22B24EEE-A156-4EBB-AB64-FA60FCDD1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48000"/>
            <a:ext cx="28956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6">
            <a:extLst>
              <a:ext uri="{FF2B5EF4-FFF2-40B4-BE49-F238E27FC236}">
                <a16:creationId xmlns:a16="http://schemas.microsoft.com/office/drawing/2014/main" id="{1E5A40D9-AD7D-447D-B31F-E4908D0CB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47926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Note: See the text itself for full citations.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>
            <a:extLst>
              <a:ext uri="{FF2B5EF4-FFF2-40B4-BE49-F238E27FC236}">
                <a16:creationId xmlns:a16="http://schemas.microsoft.com/office/drawing/2014/main" id="{ED85E888-DA11-4BDC-95CB-E12846CC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sz="2400"/>
              <a:t>A </a:t>
            </a:r>
            <a:r>
              <a:rPr lang="en-US" altLang="en-US" sz="2400" b="1"/>
              <a:t>requirement</a:t>
            </a:r>
            <a:r>
              <a:rPr lang="en-US" altLang="en-US" sz="2400"/>
              <a:t> is a condition or capability that you “</a:t>
            </a:r>
            <a:r>
              <a:rPr lang="en-US" altLang="en-US" sz="2400" b="1" u="sng"/>
              <a:t>must meet” </a:t>
            </a:r>
            <a:r>
              <a:rPr lang="en-US" altLang="en-US" sz="2400"/>
              <a:t>or possess to satisfy a contract, standard, specification, or other formal document</a:t>
            </a:r>
          </a:p>
          <a:p>
            <a:pPr eaLnBrk="1" hangingPunct="1"/>
            <a:r>
              <a:rPr lang="en-US" altLang="en-US" sz="2400"/>
              <a:t>For some IT projects, it is helpful to </a:t>
            </a:r>
            <a:r>
              <a:rPr lang="en-US" altLang="en-US" sz="2400">
                <a:solidFill>
                  <a:srgbClr val="FF0000"/>
                </a:solidFill>
              </a:rPr>
              <a:t>divide requirements gathering into categories:</a:t>
            </a:r>
          </a:p>
          <a:p>
            <a:pPr lvl="2" eaLnBrk="1" hangingPunct="1"/>
            <a:r>
              <a:rPr lang="en-US" altLang="en-US" sz="1800"/>
              <a:t>Elicitation – get it</a:t>
            </a:r>
          </a:p>
          <a:p>
            <a:pPr lvl="2" eaLnBrk="1" hangingPunct="1"/>
            <a:r>
              <a:rPr lang="en-US" altLang="en-US" sz="1800"/>
              <a:t>Analysis – study it</a:t>
            </a:r>
          </a:p>
          <a:p>
            <a:pPr lvl="2" eaLnBrk="1" hangingPunct="1"/>
            <a:r>
              <a:rPr lang="en-US" altLang="en-US" sz="1800"/>
              <a:t>Specification – specify it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1800"/>
              <a:t>Validation – test it</a:t>
            </a:r>
          </a:p>
          <a:p>
            <a:pPr eaLnBrk="1" hangingPunct="1"/>
            <a:r>
              <a:rPr lang="en-US" altLang="en-US" sz="2400"/>
              <a:t>It is important to use an iterative approach to defining requirements since they are often unclear early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1E7250-2FBC-4F80-B2F0-023DB996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Collecting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63EC1-FD5A-40BD-9EFD-D73EC0D605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87C53FC6-57F3-44F6-BE65-41FD1021AF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F271F7-F165-47D2-8AEC-BA9A93A47E1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92C8D-3D30-4FDB-8C8F-56E0AA7D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Figure 5-2. Relative Cost to Correct a Software Requirement Defect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5536-E01C-493C-A192-CB261CA65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0ABBEEBD-C08F-46B0-AF61-9D87BFCCA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AD62A0-E19F-4B4E-9A9E-34E10986C04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D32AB79F-FC61-46C3-BFBA-F532275AF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482850"/>
            <a:ext cx="77724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1">
            <a:extLst>
              <a:ext uri="{FF2B5EF4-FFF2-40B4-BE49-F238E27FC236}">
                <a16:creationId xmlns:a16="http://schemas.microsoft.com/office/drawing/2014/main" id="{671F9B3F-DF2C-4B8D-A763-01D7C6515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54451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Why are defining requirements important?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>
            <a:extLst>
              <a:ext uri="{FF2B5EF4-FFF2-40B4-BE49-F238E27FC236}">
                <a16:creationId xmlns:a16="http://schemas.microsoft.com/office/drawing/2014/main" id="{26B18E59-091B-45D5-827F-A2B19F06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spcAft>
                <a:spcPts val="180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dirty="0"/>
              <a:t>How to effectively collect requirements: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2400" dirty="0"/>
              <a:t>Interviewing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2400" dirty="0"/>
              <a:t>Focus groups and facilitated workshops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2400" dirty="0"/>
              <a:t>Using group creativity and decision-making techniques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2400" dirty="0"/>
              <a:t>Questionnaires and surveys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2400" dirty="0"/>
              <a:t>Observation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2400" dirty="0"/>
              <a:t>Prototyping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2400" dirty="0"/>
              <a:t>Software tools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1DE5AB-2CA3-45DA-8C99-FF92B168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Methods for Collecting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68FA3-5BAA-4F93-A6DB-179D28A044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539E90DA-8968-4815-B2B7-B1D03669A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368E23-C105-4BBA-B320-C2CE92CE2FE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>
            <a:extLst>
              <a:ext uri="{FF2B5EF4-FFF2-40B4-BE49-F238E27FC236}">
                <a16:creationId xmlns:a16="http://schemas.microsoft.com/office/drawing/2014/main" id="{109B75B0-96DC-4800-8765-266BBE14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Requirement documents are often generated by software and include text, images, diagrams, videos, and other media; they are often </a:t>
            </a:r>
            <a:r>
              <a:rPr lang="en-US" altLang="en-US" sz="2000" b="1" dirty="0"/>
              <a:t>broken down into different categories </a:t>
            </a:r>
            <a:r>
              <a:rPr lang="en-US" altLang="en-US" sz="2000" dirty="0"/>
              <a:t>such as functional, service, performance, quality, training requirements, and so on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000" dirty="0"/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000" dirty="0"/>
              <a:t>What do you think a functional or performance requirements are?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/>
              <a:t>A </a:t>
            </a:r>
            <a:r>
              <a:rPr lang="en-US" altLang="en-US" sz="2000" b="1" dirty="0"/>
              <a:t>requirements management plan </a:t>
            </a:r>
            <a:r>
              <a:rPr lang="en-US" altLang="en-US" sz="2000" dirty="0"/>
              <a:t>describes how project requirements will be analyzed, documented, and managed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/>
              <a:t>A </a:t>
            </a:r>
            <a:r>
              <a:rPr lang="en-US" altLang="en-US" sz="2000" b="1" dirty="0"/>
              <a:t>requirements traceability matrix (RTM) </a:t>
            </a:r>
            <a:r>
              <a:rPr lang="en-US" altLang="en-US" sz="2000" dirty="0"/>
              <a:t>is a table that lists requirements, various attributes of each requirement, and the status of the requirements to ensure that all requirements are addressed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ECA837-DB78-4D7A-A3E7-507E8D02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Documenting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32A8-F3F5-46C2-9898-CE3899ABA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75145B96-1ABD-4979-8E71-0892E8E44F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6B6D81-1AC9-4F19-8BB6-F86084E0402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68596A-F309-4F30-AA8A-9FECC716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Table 5-1. Sample Requirements Traceability Matrix - RTM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4AEE4-D9A8-4F2E-8785-F0AC542CAF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8F952C70-7EA5-4C40-9E70-FDC8759B1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02685E-27CA-4406-8AAE-6E62DD46279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2E75F96A-1673-497F-9077-956B62438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39000" r="23125" b="39999"/>
          <a:stretch>
            <a:fillRect/>
          </a:stretch>
        </p:blipFill>
        <p:spPr bwMode="auto">
          <a:xfrm>
            <a:off x="304800" y="1905000"/>
            <a:ext cx="86185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2397C4BF-E60C-4BC6-866D-545C375BC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Key inputs for preparing project scope statements include; the project charter, requirements documentation, and organizational process assets such as policies and procedures.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As time progresses, the scope of a project should become more clear and specific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ED459C9-2426-4CFF-9948-23F418F54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13112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Defining Scope</a:t>
            </a:r>
          </a:p>
        </p:txBody>
      </p:sp>
      <p:sp>
        <p:nvSpPr>
          <p:cNvPr id="18436" name="Footer Placeholder 6">
            <a:extLst>
              <a:ext uri="{FF2B5EF4-FFF2-40B4-BE49-F238E27FC236}">
                <a16:creationId xmlns:a16="http://schemas.microsoft.com/office/drawing/2014/main" id="{7045DFE7-52A9-43DD-9E80-11E2F696F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8677" name="Slide Number Placeholder 7">
            <a:extLst>
              <a:ext uri="{FF2B5EF4-FFF2-40B4-BE49-F238E27FC236}">
                <a16:creationId xmlns:a16="http://schemas.microsoft.com/office/drawing/2014/main" id="{73D9B620-8CC9-4576-AEF4-62631BE583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74421B-9869-46FA-8018-A81E28F6CCE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948C0BFF-E2DC-49D3-9B38-DC9BB9F51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Table 5-3. Further Defining Project Scope</a:t>
            </a:r>
          </a:p>
        </p:txBody>
      </p:sp>
      <p:sp>
        <p:nvSpPr>
          <p:cNvPr id="19459" name="Footer Placeholder 6">
            <a:extLst>
              <a:ext uri="{FF2B5EF4-FFF2-40B4-BE49-F238E27FC236}">
                <a16:creationId xmlns:a16="http://schemas.microsoft.com/office/drawing/2014/main" id="{439846E7-197D-4DA2-B028-F6429D75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9700" name="Slide Number Placeholder 7">
            <a:extLst>
              <a:ext uri="{FF2B5EF4-FFF2-40B4-BE49-F238E27FC236}">
                <a16:creationId xmlns:a16="http://schemas.microsoft.com/office/drawing/2014/main" id="{EF56C474-FE29-42CC-8E5F-5A2A2EE52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C55339-CF9C-4669-A993-F6A18F6CDE1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B15EC2D8-8A0E-40D2-9597-D0E028BA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37000" r="22501" b="17000"/>
          <a:stretch>
            <a:fillRect/>
          </a:stretch>
        </p:blipFill>
        <p:spPr bwMode="auto">
          <a:xfrm>
            <a:off x="304800" y="1371600"/>
            <a:ext cx="842803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26CA98A4-A7CA-41B1-9D5D-A089BD6E6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A </a:t>
            </a:r>
            <a:r>
              <a:rPr lang="en-US" altLang="en-US" sz="2400" b="1" dirty="0"/>
              <a:t>WBS</a:t>
            </a:r>
            <a:r>
              <a:rPr lang="en-US" altLang="en-US" sz="2400" dirty="0"/>
              <a:t> is a deliverable-oriented grouping of the work involved in a project that defines the scope of the project</a:t>
            </a:r>
          </a:p>
          <a:p>
            <a:pPr lvl="1" eaLnBrk="1" hangingPunct="1">
              <a:defRPr/>
            </a:pPr>
            <a:r>
              <a:rPr lang="en-US" altLang="en-US" sz="2000" dirty="0"/>
              <a:t>You can use a Gantt chart for the WBS</a:t>
            </a:r>
          </a:p>
          <a:p>
            <a:pPr lvl="1"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400" dirty="0"/>
              <a:t>WBS is a foundation document that provides the basis for planning and managing schedules, costs, resources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Decomposition</a:t>
            </a:r>
            <a:r>
              <a:rPr lang="en-US" altLang="en-US" sz="2400" dirty="0"/>
              <a:t> is subdividing project deliverables into smaller pieces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A </a:t>
            </a:r>
            <a:r>
              <a:rPr lang="en-US" altLang="en-US" sz="2400" b="1" dirty="0"/>
              <a:t>work package </a:t>
            </a:r>
            <a:r>
              <a:rPr lang="en-US" altLang="en-US" sz="2400" dirty="0"/>
              <a:t>is a task at the lowest level of the WBS</a:t>
            </a:r>
          </a:p>
          <a:p>
            <a:pPr eaLnBrk="1" hangingPunct="1">
              <a:defRPr/>
            </a:pPr>
            <a:endParaRPr lang="en-US" altLang="en-US" sz="2400" dirty="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AEE9DFB-BE36-467B-9FB7-B7DD0E983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Creating the Work Breakdown Structure (WBS)</a:t>
            </a:r>
          </a:p>
        </p:txBody>
      </p:sp>
      <p:sp>
        <p:nvSpPr>
          <p:cNvPr id="21508" name="Footer Placeholder 6">
            <a:extLst>
              <a:ext uri="{FF2B5EF4-FFF2-40B4-BE49-F238E27FC236}">
                <a16:creationId xmlns:a16="http://schemas.microsoft.com/office/drawing/2014/main" id="{331D1242-7FAE-4AAE-9034-784EE8095C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0725" name="Slide Number Placeholder 7">
            <a:extLst>
              <a:ext uri="{FF2B5EF4-FFF2-40B4-BE49-F238E27FC236}">
                <a16:creationId xmlns:a16="http://schemas.microsoft.com/office/drawing/2014/main" id="{5155D5DB-9BE6-4CAC-AFAC-DCD5FB80EE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81288-2CA8-4481-92D2-CDD1E66794B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CC6C549-F4A5-4195-8665-52731D6FE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Figure 5-5. Intranet WBS and Gantt Chart in Microsoft Project</a:t>
            </a:r>
            <a:endParaRPr lang="en-US" dirty="0"/>
          </a:p>
        </p:txBody>
      </p:sp>
      <p:sp>
        <p:nvSpPr>
          <p:cNvPr id="25604" name="Footer Placeholder 7">
            <a:extLst>
              <a:ext uri="{FF2B5EF4-FFF2-40B4-BE49-F238E27FC236}">
                <a16:creationId xmlns:a16="http://schemas.microsoft.com/office/drawing/2014/main" id="{C30247BA-1220-4925-8BD7-A1686C089C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1748" name="Slide Number Placeholder 8">
            <a:extLst>
              <a:ext uri="{FF2B5EF4-FFF2-40B4-BE49-F238E27FC236}">
                <a16:creationId xmlns:a16="http://schemas.microsoft.com/office/drawing/2014/main" id="{E0826DE5-F482-4050-A216-5973668AD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6DE3E4-AB54-4CAB-959E-C14263BA491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pic>
        <p:nvPicPr>
          <p:cNvPr id="31749" name="Picture 6">
            <a:extLst>
              <a:ext uri="{FF2B5EF4-FFF2-40B4-BE49-F238E27FC236}">
                <a16:creationId xmlns:a16="http://schemas.microsoft.com/office/drawing/2014/main" id="{51324A17-2C2A-46BA-8FE5-FA8BFBA71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058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27CA426-D51D-4E85-A6DF-3070B12E1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Figure 5-6. Intranet Gantt Chart Organized by Project Management Process Groups</a:t>
            </a:r>
          </a:p>
        </p:txBody>
      </p:sp>
      <p:sp>
        <p:nvSpPr>
          <p:cNvPr id="26628" name="Footer Placeholder 6">
            <a:extLst>
              <a:ext uri="{FF2B5EF4-FFF2-40B4-BE49-F238E27FC236}">
                <a16:creationId xmlns:a16="http://schemas.microsoft.com/office/drawing/2014/main" id="{48E19396-E5C9-4B23-8648-D01ECBA95A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2772" name="Slide Number Placeholder 7">
            <a:extLst>
              <a:ext uri="{FF2B5EF4-FFF2-40B4-BE49-F238E27FC236}">
                <a16:creationId xmlns:a16="http://schemas.microsoft.com/office/drawing/2014/main" id="{E0455090-EA19-42BB-BFEC-8CFA1B8193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B7F2BB-5A66-4756-99C8-439CB72A58E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EEA22D67-0B1D-4B82-9D18-44966D2EF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217613"/>
            <a:ext cx="8089900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3">
            <a:extLst>
              <a:ext uri="{FF2B5EF4-FFF2-40B4-BE49-F238E27FC236}">
                <a16:creationId xmlns:a16="http://schemas.microsoft.com/office/drawing/2014/main" id="{6739FB75-F9D3-420C-AEC3-0FE92F0C7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Information Technology Project Management, Sixth Edition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625BDA1E-4963-4ED3-948A-95F3BB75CD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397884-7596-4370-8FC6-DC916EE490F9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3A3A781-C599-49B0-84A9-E6823CC9C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Announcements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A1AE41-3A79-4E69-BB4E-1BB962F4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077200" cy="45720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strike="sngStrike" dirty="0"/>
              <a:t>8/25 – Chapter 1, Syllabus and Class Overview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strike="sngStrike" dirty="0"/>
              <a:t>9/1 – Chapter 2, Term Project Guidance,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strike="sngStrike" dirty="0"/>
              <a:t>9/8 – Chapter 3,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strike="sngStrike" dirty="0"/>
              <a:t>9/15 – Chapter 4,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9/22 – Chapter 5,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9/29 – No Class, Thursday follows Monday schedule….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10/6 – Chapter 6,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10/13 – Midterm (chapters 1-6)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10/20 – 1st Team Presentations, due and presented.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777FA6E7-4086-4722-8D27-B2FE324A87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86800" cy="4791075"/>
          </a:xfrm>
        </p:spPr>
        <p:txBody>
          <a:bodyPr/>
          <a:lstStyle/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b="1" dirty="0"/>
              <a:t>Scope verification </a:t>
            </a:r>
            <a:r>
              <a:rPr lang="en-US" altLang="en-US" dirty="0"/>
              <a:t>involves formal acceptance of the completed project scope by the stakeholders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Acceptance is often achieved by a customer inspection and then sign-off on key deliverables</a:t>
            </a:r>
            <a:endParaRPr lang="en-US" altLang="en-US" sz="2400" dirty="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E0F8345-DFF6-4A0C-B3E9-1161B4014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Verifying Scope</a:t>
            </a:r>
          </a:p>
        </p:txBody>
      </p:sp>
      <p:sp>
        <p:nvSpPr>
          <p:cNvPr id="35844" name="Footer Placeholder 6">
            <a:extLst>
              <a:ext uri="{FF2B5EF4-FFF2-40B4-BE49-F238E27FC236}">
                <a16:creationId xmlns:a16="http://schemas.microsoft.com/office/drawing/2014/main" id="{3ABFBB7A-9D94-4211-A876-CA756C8236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3797" name="Slide Number Placeholder 7">
            <a:extLst>
              <a:ext uri="{FF2B5EF4-FFF2-40B4-BE49-F238E27FC236}">
                <a16:creationId xmlns:a16="http://schemas.microsoft.com/office/drawing/2014/main" id="{AEC0B404-AE01-40E2-ABDF-468C2B927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FFDBF1-F4D5-40FC-BC93-5F8EA92EBDB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89D5B535-3414-4985-B7E2-C174D4684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Scope control involves </a:t>
            </a:r>
            <a:r>
              <a:rPr lang="en-US" altLang="en-US" sz="2000" i="1" dirty="0">
                <a:solidFill>
                  <a:srgbClr val="FF0000"/>
                </a:solidFill>
              </a:rPr>
              <a:t>controlling changes </a:t>
            </a:r>
            <a:r>
              <a:rPr lang="en-US" altLang="en-US" sz="2000" dirty="0"/>
              <a:t>to the project scope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/>
              <a:t>Goals of scope control are to: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2000" dirty="0"/>
              <a:t>Influence - </a:t>
            </a:r>
            <a:r>
              <a:rPr lang="en-US" altLang="en-US" sz="1600" dirty="0"/>
              <a:t>the factors that cause scope changes</a:t>
            </a:r>
          </a:p>
          <a:p>
            <a:pPr lvl="1" eaLnBrk="1" hangingPunct="1">
              <a:defRPr/>
            </a:pPr>
            <a:r>
              <a:rPr lang="en-US" altLang="en-US" sz="2000" dirty="0"/>
              <a:t>Assure - </a:t>
            </a:r>
            <a:r>
              <a:rPr lang="en-US" altLang="en-US" sz="1600" dirty="0"/>
              <a:t>changes are processed according to procedures developed as part of integrated change control</a:t>
            </a:r>
          </a:p>
          <a:p>
            <a:pPr lvl="1" eaLnBrk="1" hangingPunct="1">
              <a:defRPr/>
            </a:pPr>
            <a:r>
              <a:rPr lang="en-US" altLang="en-US" sz="2000" dirty="0"/>
              <a:t>Manage - </a:t>
            </a:r>
            <a:r>
              <a:rPr lang="en-US" altLang="en-US" sz="1600" dirty="0"/>
              <a:t>changes when they occur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b="1" dirty="0"/>
              <a:t>Variance</a:t>
            </a:r>
            <a:r>
              <a:rPr lang="en-US" altLang="en-US" sz="2000" dirty="0"/>
              <a:t> is the difference between planned and actual performance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DB7AE9A-AA38-4323-8DF7-7753805A4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Controlling Scope</a:t>
            </a:r>
          </a:p>
        </p:txBody>
      </p:sp>
      <p:sp>
        <p:nvSpPr>
          <p:cNvPr id="36868" name="Footer Placeholder 6">
            <a:extLst>
              <a:ext uri="{FF2B5EF4-FFF2-40B4-BE49-F238E27FC236}">
                <a16:creationId xmlns:a16="http://schemas.microsoft.com/office/drawing/2014/main" id="{3B021E10-3A91-4C6F-B73F-7959F015C9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4821" name="Slide Number Placeholder 7">
            <a:extLst>
              <a:ext uri="{FF2B5EF4-FFF2-40B4-BE49-F238E27FC236}">
                <a16:creationId xmlns:a16="http://schemas.microsoft.com/office/drawing/2014/main" id="{6F3131E4-BAF3-4D67-9AD3-5BEE3031B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ACADB5-7ADA-468C-A3BD-F243F058AF6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DEE7C31D-0734-4241-BB5B-559BA8E6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610600" cy="4572000"/>
          </a:xfrm>
        </p:spPr>
        <p:txBody>
          <a:bodyPr/>
          <a:lstStyle/>
          <a:p>
            <a:pPr marL="566737" indent="-457200" eaLnBrk="1" hangingPunct="1">
              <a:buFont typeface="Wingdings 2" panose="05020102010507070707" pitchFamily="18" charset="2"/>
              <a:buAutoNum type="arabicPeriod"/>
              <a:defRPr/>
            </a:pPr>
            <a:endParaRPr lang="en-US" altLang="en-US" sz="1800" dirty="0"/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dirty="0"/>
              <a:t>1. Keep the scope realistic. Don’t make projects so large that they can’t be done.                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1800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2. Involve users in scope management. Assign key users to the project team and give them ownership of requirements and scope verification.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en-US" sz="1800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3. Use off-the-shelf hardware and software whenever possible. Many IT people enjoy using the latest and greatest technology, but business needs, not technology trends, must take priority.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en-US" sz="1800" dirty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800" dirty="0"/>
              <a:t>4. Follow good project management processes. As described in this chapter and others, there are well-defined processes for managing project scope and others aspects of projects.</a:t>
            </a:r>
          </a:p>
          <a:p>
            <a:pPr eaLnBrk="1" hangingPunct="1">
              <a:defRPr/>
            </a:pPr>
            <a:endParaRPr lang="en-US" altLang="en-US" sz="2000" dirty="0"/>
          </a:p>
        </p:txBody>
      </p:sp>
      <p:sp>
        <p:nvSpPr>
          <p:cNvPr id="37890" name="Title 1">
            <a:extLst>
              <a:ext uri="{FF2B5EF4-FFF2-40B4-BE49-F238E27FC236}">
                <a16:creationId xmlns:a16="http://schemas.microsoft.com/office/drawing/2014/main" id="{39D8BCF6-8983-4967-8DDC-8639E9F7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Best Practices for Avoiding Scope Problems</a:t>
            </a:r>
          </a:p>
        </p:txBody>
      </p:sp>
      <p:sp>
        <p:nvSpPr>
          <p:cNvPr id="37892" name="Footer Placeholder 3">
            <a:extLst>
              <a:ext uri="{FF2B5EF4-FFF2-40B4-BE49-F238E27FC236}">
                <a16:creationId xmlns:a16="http://schemas.microsoft.com/office/drawing/2014/main" id="{44CC6364-9C87-4D07-AFED-E3F935AD1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id="{9E031551-FC36-40F2-B965-66AC31F29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792AD7-E1ED-4BA8-A882-11151D8B886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A14C0F9F-6FB3-48A9-85AC-0184981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305800" cy="4572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endParaRPr lang="en-US" altLang="en-US" sz="2000"/>
          </a:p>
          <a:p>
            <a:pPr eaLnBrk="1" hangingPunct="1">
              <a:spcAft>
                <a:spcPts val="600"/>
              </a:spcAft>
            </a:pPr>
            <a:r>
              <a:rPr lang="en-US" altLang="en-US" sz="2000"/>
              <a:t>Develop a good project selection process and insist that sponsors are from the user organization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000"/>
              <a:t>Have users on the project team in important roles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000"/>
              <a:t>Have regular meetings with defined agendas, and have users sign off on key deliverables presented at meetings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000"/>
              <a:t>Deliver something to users and sponsors on a regular basis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000"/>
              <a:t>Don’t promise to deliver when you know you can’t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000"/>
              <a:t>Co-locate users with developers (sometimes very helpful to aid in communication)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4FE3647-16C3-457B-812F-AA70A71F0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7630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Suggestions for Improving User Input</a:t>
            </a:r>
          </a:p>
        </p:txBody>
      </p:sp>
      <p:sp>
        <p:nvSpPr>
          <p:cNvPr id="38916" name="Footer Placeholder 6">
            <a:extLst>
              <a:ext uri="{FF2B5EF4-FFF2-40B4-BE49-F238E27FC236}">
                <a16:creationId xmlns:a16="http://schemas.microsoft.com/office/drawing/2014/main" id="{28BBFC4E-E07D-4C39-9A39-715894188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6869" name="Slide Number Placeholder 7">
            <a:extLst>
              <a:ext uri="{FF2B5EF4-FFF2-40B4-BE49-F238E27FC236}">
                <a16:creationId xmlns:a16="http://schemas.microsoft.com/office/drawing/2014/main" id="{B796969D-7531-4821-A961-8088C9221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214984-0423-4C22-9F39-7365B5356C8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D7D30051-0EB0-4A3E-B1F8-41E85E81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Develop and follow a requirements management process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Use techniques such as prototyping, use case modeling, and JAD to get more user involvement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Put requirements in writing and keep them current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Create a requirements management database for documenting and controlling requirements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3314586-EB6D-439E-84EB-B9CF043E4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3112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Suggestions for Reducing Incomplete and Changing Requirements</a:t>
            </a:r>
          </a:p>
        </p:txBody>
      </p:sp>
      <p:sp>
        <p:nvSpPr>
          <p:cNvPr id="39940" name="Footer Placeholder 6">
            <a:extLst>
              <a:ext uri="{FF2B5EF4-FFF2-40B4-BE49-F238E27FC236}">
                <a16:creationId xmlns:a16="http://schemas.microsoft.com/office/drawing/2014/main" id="{AC25602D-94B3-4B34-A426-66DD39C0F6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7893" name="Slide Number Placeholder 7">
            <a:extLst>
              <a:ext uri="{FF2B5EF4-FFF2-40B4-BE49-F238E27FC236}">
                <a16:creationId xmlns:a16="http://schemas.microsoft.com/office/drawing/2014/main" id="{FCD3FF28-EFDB-4BEC-A04A-730E9D79D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4A8B8C-B7FF-4CC3-9BF6-6CF3FC50108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73EF4C92-49F6-4171-84EC-ECB349A0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Provide adequate testing and conduct testing throughout the project life cycle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Review changes from a systems perspective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Emphasize completion dates to help focus on what’s most important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Allocate resources specifically for handling change requests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FEFB78B-3FD6-4B66-AD6A-380630948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Suggestions for Reducing Incomplete and Changing Requirements (continued)</a:t>
            </a:r>
          </a:p>
        </p:txBody>
      </p:sp>
      <p:sp>
        <p:nvSpPr>
          <p:cNvPr id="40964" name="Footer Placeholder 6">
            <a:extLst>
              <a:ext uri="{FF2B5EF4-FFF2-40B4-BE49-F238E27FC236}">
                <a16:creationId xmlns:a16="http://schemas.microsoft.com/office/drawing/2014/main" id="{67CF93C2-1905-4A2E-A830-755D1901D9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8917" name="Slide Number Placeholder 7">
            <a:extLst>
              <a:ext uri="{FF2B5EF4-FFF2-40B4-BE49-F238E27FC236}">
                <a16:creationId xmlns:a16="http://schemas.microsoft.com/office/drawing/2014/main" id="{1C8480A4-BD8F-4382-B92E-3AA969AF5C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2C4CA0-44F1-4A6A-B6EA-4A83A46F655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7996BE6B-2FA5-43A7-9215-BA0C4555E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 scope management includes the processes required to ensure that the project addresses all the work required, and only the work required, to complete the project successfully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Main processes include:</a:t>
            </a:r>
          </a:p>
          <a:p>
            <a:pPr lvl="1" eaLnBrk="1" hangingPunct="1">
              <a:defRPr/>
            </a:pPr>
            <a:r>
              <a:rPr lang="en-US" altLang="en-US" dirty="0"/>
              <a:t>Collect requirements</a:t>
            </a:r>
          </a:p>
          <a:p>
            <a:pPr lvl="1" eaLnBrk="1" hangingPunct="1">
              <a:defRPr/>
            </a:pPr>
            <a:r>
              <a:rPr lang="en-US" altLang="en-US" dirty="0"/>
              <a:t>Define scope</a:t>
            </a:r>
          </a:p>
          <a:p>
            <a:pPr lvl="1" eaLnBrk="1" hangingPunct="1">
              <a:defRPr/>
            </a:pPr>
            <a:r>
              <a:rPr lang="en-US" altLang="en-US" dirty="0"/>
              <a:t>Create WBS</a:t>
            </a:r>
          </a:p>
          <a:p>
            <a:pPr lvl="1" eaLnBrk="1" hangingPunct="1">
              <a:defRPr/>
            </a:pPr>
            <a:r>
              <a:rPr lang="en-US" altLang="en-US" dirty="0"/>
              <a:t>Verify scope</a:t>
            </a:r>
          </a:p>
          <a:p>
            <a:pPr lvl="1" eaLnBrk="1" hangingPunct="1">
              <a:defRPr/>
            </a:pPr>
            <a:r>
              <a:rPr lang="en-US" altLang="en-US" dirty="0"/>
              <a:t>Control scope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430E39E-A5B8-4BF8-B381-B8ED1B4E1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Chapter Summary</a:t>
            </a:r>
          </a:p>
        </p:txBody>
      </p:sp>
      <p:sp>
        <p:nvSpPr>
          <p:cNvPr id="43012" name="Footer Placeholder 6">
            <a:extLst>
              <a:ext uri="{FF2B5EF4-FFF2-40B4-BE49-F238E27FC236}">
                <a16:creationId xmlns:a16="http://schemas.microsoft.com/office/drawing/2014/main" id="{39A0E052-3611-4CBE-8907-48731BDC44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39941" name="Slide Number Placeholder 7">
            <a:extLst>
              <a:ext uri="{FF2B5EF4-FFF2-40B4-BE49-F238E27FC236}">
                <a16:creationId xmlns:a16="http://schemas.microsoft.com/office/drawing/2014/main" id="{5C53652E-CF5A-4701-A0E5-DCB81A77E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77AC83-92DF-4F16-931E-EBFFDEDDC22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94025C56-8628-4390-A674-43D84B6B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572000"/>
          </a:xfrm>
        </p:spPr>
        <p:txBody>
          <a:bodyPr/>
          <a:lstStyle/>
          <a:p>
            <a:pPr marL="609600" indent="-609600" eaLnBrk="1" hangingPunct="1"/>
            <a:r>
              <a:rPr lang="en-US" altLang="en-US" sz="2400"/>
              <a:t>Understand the importance of good project scope management</a:t>
            </a:r>
          </a:p>
          <a:p>
            <a:pPr marL="609600" indent="-609600" eaLnBrk="1" hangingPunct="1"/>
            <a:endParaRPr lang="en-US" altLang="en-US" sz="2400"/>
          </a:p>
          <a:p>
            <a:pPr marL="609600" indent="-609600" eaLnBrk="1" hangingPunct="1"/>
            <a:r>
              <a:rPr lang="en-US" altLang="en-US" sz="2400"/>
              <a:t>Discuss methods for collecting and documenting requirements in order to meet stakeholder needs and expectations</a:t>
            </a:r>
          </a:p>
          <a:p>
            <a:pPr marL="609600" indent="-609600" eaLnBrk="1" hangingPunct="1"/>
            <a:endParaRPr lang="en-US" altLang="en-US" sz="2400"/>
          </a:p>
          <a:p>
            <a:pPr marL="609600" indent="-609600" eaLnBrk="1" hangingPunct="1"/>
            <a:r>
              <a:rPr lang="en-US" altLang="en-US" sz="2400"/>
              <a:t>Explain the scope definition process and describe the contents of a project scope statement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BD2CB9A8-935A-405A-B8BD-2B04E89DE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/>
              <a:t>Learning Objectives</a:t>
            </a:r>
          </a:p>
        </p:txBody>
      </p:sp>
      <p:sp>
        <p:nvSpPr>
          <p:cNvPr id="9220" name="Footer Placeholder 6">
            <a:extLst>
              <a:ext uri="{FF2B5EF4-FFF2-40B4-BE49-F238E27FC236}">
                <a16:creationId xmlns:a16="http://schemas.microsoft.com/office/drawing/2014/main" id="{419D3CA5-24DB-458D-A152-081DF58BB4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6389" name="Slide Number Placeholder 7">
            <a:extLst>
              <a:ext uri="{FF2B5EF4-FFF2-40B4-BE49-F238E27FC236}">
                <a16:creationId xmlns:a16="http://schemas.microsoft.com/office/drawing/2014/main" id="{77A9C5D7-ECD4-433E-A902-76A97A585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EE17A8-E94A-417D-A2DF-9DBCFFB4E1D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1">
            <a:extLst>
              <a:ext uri="{FF2B5EF4-FFF2-40B4-BE49-F238E27FC236}">
                <a16:creationId xmlns:a16="http://schemas.microsoft.com/office/drawing/2014/main" id="{BEDFCA6A-75B0-404F-89FE-11367B3DA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altLang="en-US" sz="2400" dirty="0"/>
              <a:t>Discuss the process for creating a work breakdown structure (WBS)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marL="609600" indent="-609600" eaLnBrk="1" hangingPunct="1">
              <a:defRPr/>
            </a:pPr>
            <a:r>
              <a:rPr lang="en-US" altLang="en-US" sz="2400" dirty="0"/>
              <a:t>Explain the importance of verifying scope and how it relates to defining and controlling scope</a:t>
            </a:r>
          </a:p>
          <a:p>
            <a:pPr marL="609600" indent="-609600" eaLnBrk="1" hangingPunct="1">
              <a:defRPr/>
            </a:pPr>
            <a:endParaRPr lang="en-US" altLang="en-US" sz="2400" dirty="0"/>
          </a:p>
          <a:p>
            <a:pPr marL="609600" indent="-609600" eaLnBrk="1" hangingPunct="1">
              <a:defRPr/>
            </a:pPr>
            <a:r>
              <a:rPr lang="en-US" altLang="en-US" sz="2400" dirty="0"/>
              <a:t>Understand the importance of controlling scope and approaches for preventing scope-related problems</a:t>
            </a:r>
          </a:p>
        </p:txBody>
      </p:sp>
      <p:sp>
        <p:nvSpPr>
          <p:cNvPr id="10242" name="Rectangle 2050">
            <a:extLst>
              <a:ext uri="{FF2B5EF4-FFF2-40B4-BE49-F238E27FC236}">
                <a16:creationId xmlns:a16="http://schemas.microsoft.com/office/drawing/2014/main" id="{8CDC4548-9F5B-4966-A5D3-16A31DBFA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Learning Objectives (continued)</a:t>
            </a:r>
          </a:p>
        </p:txBody>
      </p:sp>
      <p:sp>
        <p:nvSpPr>
          <p:cNvPr id="10244" name="Footer Placeholder 6">
            <a:extLst>
              <a:ext uri="{FF2B5EF4-FFF2-40B4-BE49-F238E27FC236}">
                <a16:creationId xmlns:a16="http://schemas.microsoft.com/office/drawing/2014/main" id="{2D2EDAD3-D6F4-46B4-91D7-62A9D41B8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7413" name="Slide Number Placeholder 7">
            <a:extLst>
              <a:ext uri="{FF2B5EF4-FFF2-40B4-BE49-F238E27FC236}">
                <a16:creationId xmlns:a16="http://schemas.microsoft.com/office/drawing/2014/main" id="{522B6CB4-4CE8-4BFA-8D85-2739BDDCF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7A4B80-3C8B-4661-B363-BBC242D5B98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24D579B-ACAC-4A7F-A256-935A86823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Project Management Framework – 9 Knowledge Areas</a:t>
            </a:r>
          </a:p>
        </p:txBody>
      </p:sp>
      <p:sp>
        <p:nvSpPr>
          <p:cNvPr id="23555" name="Footer Placeholder 5">
            <a:extLst>
              <a:ext uri="{FF2B5EF4-FFF2-40B4-BE49-F238E27FC236}">
                <a16:creationId xmlns:a16="http://schemas.microsoft.com/office/drawing/2014/main" id="{48BFC34F-CFDF-4FF3-92DB-82B619351D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960A69B5-5130-4408-B72E-C0889DEF7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722FBC-3CB3-4BAD-B9D2-0626E7DAEEB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pic>
        <p:nvPicPr>
          <p:cNvPr id="18437" name="Picture 6">
            <a:extLst>
              <a:ext uri="{FF2B5EF4-FFF2-40B4-BE49-F238E27FC236}">
                <a16:creationId xmlns:a16="http://schemas.microsoft.com/office/drawing/2014/main" id="{011AB09C-293E-469F-AA0D-40D390E0F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17638"/>
            <a:ext cx="84582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B66DFDC3-E6F3-4C24-9254-E7AFCAEC1B60}"/>
              </a:ext>
            </a:extLst>
          </p:cNvPr>
          <p:cNvSpPr/>
          <p:nvPr/>
        </p:nvSpPr>
        <p:spPr>
          <a:xfrm rot="2333062">
            <a:off x="476250" y="1970088"/>
            <a:ext cx="1393825" cy="603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291DDF0-1C99-4C0B-976D-4ECD89E98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Project Management Process Groups and Knowledge Area Mapping*</a:t>
            </a:r>
          </a:p>
        </p:txBody>
      </p:sp>
      <p:sp>
        <p:nvSpPr>
          <p:cNvPr id="19459" name="Slide Number Placeholder 6">
            <a:extLst>
              <a:ext uri="{FF2B5EF4-FFF2-40B4-BE49-F238E27FC236}">
                <a16:creationId xmlns:a16="http://schemas.microsoft.com/office/drawing/2014/main" id="{8DBD08D4-40B2-46FC-9026-1545576115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0" y="6492875"/>
            <a:ext cx="2590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F9394B33-3E69-4C0E-92A1-FACE90F2518B}" type="slidenum">
              <a:rPr lang="en-US" altLang="en-US" sz="120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9460" name="Rectangle 8">
            <a:extLst>
              <a:ext uri="{FF2B5EF4-FFF2-40B4-BE49-F238E27FC236}">
                <a16:creationId xmlns:a16="http://schemas.microsoft.com/office/drawing/2014/main" id="{97DC1E04-F3CB-4816-98EF-9377A4C1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533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</p:txBody>
      </p:sp>
      <p:pic>
        <p:nvPicPr>
          <p:cNvPr id="19461" name="Picture 7">
            <a:extLst>
              <a:ext uri="{FF2B5EF4-FFF2-40B4-BE49-F238E27FC236}">
                <a16:creationId xmlns:a16="http://schemas.microsoft.com/office/drawing/2014/main" id="{7723ED59-71DF-463D-ADD5-715C8DF9A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6000" r="22501" b="16000"/>
          <a:stretch>
            <a:fillRect/>
          </a:stretch>
        </p:blipFill>
        <p:spPr bwMode="auto">
          <a:xfrm>
            <a:off x="762000" y="1066800"/>
            <a:ext cx="71628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10">
            <a:extLst>
              <a:ext uri="{FF2B5EF4-FFF2-40B4-BE49-F238E27FC236}">
                <a16:creationId xmlns:a16="http://schemas.microsoft.com/office/drawing/2014/main" id="{388EC841-1DD1-4FBB-B4F2-6825486D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088063"/>
            <a:ext cx="61833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*Source: PMBOK® Guide, Fourth Edition, 2008.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75992B6-A4D1-4B70-81D6-C6E92F57AC7B}"/>
              </a:ext>
            </a:extLst>
          </p:cNvPr>
          <p:cNvSpPr/>
          <p:nvPr/>
        </p:nvSpPr>
        <p:spPr>
          <a:xfrm>
            <a:off x="533400" y="3810000"/>
            <a:ext cx="754380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9DB3372B-5B1F-4F6C-8B2C-5B22D3B67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15338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b="1" dirty="0"/>
              <a:t>Scope</a:t>
            </a:r>
            <a:r>
              <a:rPr lang="en-US" altLang="en-US" sz="2400" dirty="0"/>
              <a:t> refers to </a:t>
            </a:r>
            <a:r>
              <a:rPr lang="en-US" altLang="en-US" sz="2400" i="1" dirty="0">
                <a:solidFill>
                  <a:srgbClr val="FF0000"/>
                </a:solidFill>
              </a:rPr>
              <a:t>all the work involved </a:t>
            </a:r>
            <a:r>
              <a:rPr lang="en-US" altLang="en-US" sz="2400" dirty="0"/>
              <a:t>in creating the products of the project and the processes used to create them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A </a:t>
            </a:r>
            <a:r>
              <a:rPr lang="en-US" altLang="en-US" sz="2400" b="1" dirty="0"/>
              <a:t>deliverable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rgbClr val="FF0000"/>
                </a:solidFill>
              </a:rPr>
              <a:t>a product produced </a:t>
            </a:r>
            <a:r>
              <a:rPr lang="en-US" altLang="en-US" sz="2400" dirty="0"/>
              <a:t>as part of a project, such as hardware or software, planning documents, or meeting minutes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u="sng" dirty="0"/>
              <a:t>Project scope management </a:t>
            </a:r>
            <a:r>
              <a:rPr lang="en-US" altLang="en-US" sz="2400" dirty="0"/>
              <a:t>includes the processes involved in defining and controlling </a:t>
            </a:r>
            <a:r>
              <a:rPr lang="en-US" altLang="en-US" sz="2400" i="1" dirty="0">
                <a:solidFill>
                  <a:srgbClr val="FF0000"/>
                </a:solidFill>
              </a:rPr>
              <a:t>what is </a:t>
            </a:r>
            <a:r>
              <a:rPr lang="en-US" altLang="en-US" sz="3600" b="1" i="1" dirty="0">
                <a:solidFill>
                  <a:srgbClr val="FF0000"/>
                </a:solidFill>
              </a:rPr>
              <a:t>or</a:t>
            </a:r>
            <a:r>
              <a:rPr lang="en-US" altLang="en-US" sz="2400" i="1" dirty="0">
                <a:solidFill>
                  <a:srgbClr val="FF0000"/>
                </a:solidFill>
              </a:rPr>
              <a:t> is not </a:t>
            </a:r>
            <a:r>
              <a:rPr lang="en-US" altLang="en-US" sz="2400" dirty="0"/>
              <a:t>included in a project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CDB6F6C-C73B-4768-A98D-54C6D59DF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What is Project Scope Management?</a:t>
            </a:r>
          </a:p>
        </p:txBody>
      </p:sp>
      <p:sp>
        <p:nvSpPr>
          <p:cNvPr id="11268" name="Footer Placeholder 6">
            <a:extLst>
              <a:ext uri="{FF2B5EF4-FFF2-40B4-BE49-F238E27FC236}">
                <a16:creationId xmlns:a16="http://schemas.microsoft.com/office/drawing/2014/main" id="{28145EF0-07F6-45D8-8A8D-C692D61901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0485" name="Slide Number Placeholder 7">
            <a:extLst>
              <a:ext uri="{FF2B5EF4-FFF2-40B4-BE49-F238E27FC236}">
                <a16:creationId xmlns:a16="http://schemas.microsoft.com/office/drawing/2014/main" id="{B80F2EBB-782D-4EB2-A36A-48CBD76141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B31990-98A4-4F08-90BE-3EB3AB7B80E1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5659C185-D6B0-40E8-8480-672DDF6EB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953000"/>
          </a:xfrm>
        </p:spPr>
        <p:txBody>
          <a:bodyPr/>
          <a:lstStyle/>
          <a:p>
            <a:pPr eaLnBrk="1" hangingPunct="1"/>
            <a:r>
              <a:rPr lang="en-US" altLang="en-US" sz="2000" b="1"/>
              <a:t>Collecting requirements</a:t>
            </a:r>
            <a:r>
              <a:rPr lang="en-US" altLang="en-US" sz="2000"/>
              <a:t>:</a:t>
            </a:r>
            <a:r>
              <a:rPr lang="en-US" altLang="en-US" sz="2000" b="1"/>
              <a:t> </a:t>
            </a:r>
            <a:r>
              <a:rPr lang="en-US" altLang="en-US" sz="2000"/>
              <a:t>defining and documenting the features and functions of the products produced during the project as well as the processes used for creating them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 b="1"/>
              <a:t>Defining scope</a:t>
            </a:r>
            <a:r>
              <a:rPr lang="en-US" altLang="en-US" sz="2000"/>
              <a:t>: reviewing the project charter, requirements documents, and organizational process assets to create a scope statement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 b="1"/>
              <a:t>Creating the WBS</a:t>
            </a:r>
            <a:r>
              <a:rPr lang="en-US" altLang="en-US" sz="2000"/>
              <a:t>: subdividing the major project deliverables into smaller, more manageable components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 b="1"/>
              <a:t>Verifying scope</a:t>
            </a:r>
            <a:r>
              <a:rPr lang="en-US" altLang="en-US" sz="2000"/>
              <a:t>: formalizing acceptance of the project deliverables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 b="1"/>
              <a:t>Controlling scope</a:t>
            </a:r>
            <a:r>
              <a:rPr lang="en-US" altLang="en-US" sz="2000"/>
              <a:t>:</a:t>
            </a:r>
            <a:r>
              <a:rPr lang="en-US" altLang="en-US" sz="2000" b="1"/>
              <a:t> </a:t>
            </a:r>
            <a:r>
              <a:rPr lang="en-US" altLang="en-US" sz="2000"/>
              <a:t>controlling changes to project scope throughout the life of the project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7569622-3B3B-417F-976F-40A7F3892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5191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Processes for Project Scope Management:</a:t>
            </a:r>
            <a:endParaRPr lang="en-US" sz="5400" dirty="0"/>
          </a:p>
        </p:txBody>
      </p:sp>
      <p:sp>
        <p:nvSpPr>
          <p:cNvPr id="12292" name="Footer Placeholder 6">
            <a:extLst>
              <a:ext uri="{FF2B5EF4-FFF2-40B4-BE49-F238E27FC236}">
                <a16:creationId xmlns:a16="http://schemas.microsoft.com/office/drawing/2014/main" id="{C2C500B2-B3E3-4B8D-828F-F398FD1CB4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1509" name="Slide Number Placeholder 7">
            <a:extLst>
              <a:ext uri="{FF2B5EF4-FFF2-40B4-BE49-F238E27FC236}">
                <a16:creationId xmlns:a16="http://schemas.microsoft.com/office/drawing/2014/main" id="{1298F345-64F1-4D04-A412-4C5423A4B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E26A2B-478F-444A-BFD2-DE7AAE025BB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8AE0592-1558-429E-B116-2FD23833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Figure 5-1. Project Scope Management Summary</a:t>
            </a:r>
          </a:p>
        </p:txBody>
      </p:sp>
      <p:sp>
        <p:nvSpPr>
          <p:cNvPr id="13315" name="Footer Placeholder 3">
            <a:extLst>
              <a:ext uri="{FF2B5EF4-FFF2-40B4-BE49-F238E27FC236}">
                <a16:creationId xmlns:a16="http://schemas.microsoft.com/office/drawing/2014/main" id="{293AA4BB-273D-4D5D-A444-BAD1FF72E8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E39A9D15-864F-4BE6-9841-D995E0D92A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7FFB0E-258C-450C-B9DA-83A05992D9A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B14BEF6A-44FB-4371-A79C-69A3FD366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1534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</TotalTime>
  <Words>1378</Words>
  <Application>Microsoft Office PowerPoint</Application>
  <PresentationFormat>On-screen Show (4:3)</PresentationFormat>
  <Paragraphs>196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Chapter 5: Project Scope Management</vt:lpstr>
      <vt:lpstr>Announcements</vt:lpstr>
      <vt:lpstr>Learning Objectives</vt:lpstr>
      <vt:lpstr>Learning Objectives (continued)</vt:lpstr>
      <vt:lpstr>Project Management Framework – 9 Knowledge Areas</vt:lpstr>
      <vt:lpstr>Project Management Process Groups and Knowledge Area Mapping*</vt:lpstr>
      <vt:lpstr>What is Project Scope Management?</vt:lpstr>
      <vt:lpstr>Processes for Project Scope Management:</vt:lpstr>
      <vt:lpstr>Figure 5-1. Project Scope Management Summary</vt:lpstr>
      <vt:lpstr>Collecting Requirements</vt:lpstr>
      <vt:lpstr>Figure 5-2. Relative Cost to Correct a Software Requirement Defect </vt:lpstr>
      <vt:lpstr>Methods for Collecting Requirements</vt:lpstr>
      <vt:lpstr>Documenting Requirements</vt:lpstr>
      <vt:lpstr>Table 5-1. Sample Requirements Traceability Matrix - RTM </vt:lpstr>
      <vt:lpstr>Defining Scope</vt:lpstr>
      <vt:lpstr>Table 5-3. Further Defining Project Scope</vt:lpstr>
      <vt:lpstr>Creating the Work Breakdown Structure (WBS)</vt:lpstr>
      <vt:lpstr>Figure 5-5. Intranet WBS and Gantt Chart in Microsoft Project</vt:lpstr>
      <vt:lpstr>Figure 5-6. Intranet Gantt Chart Organized by Project Management Process Groups</vt:lpstr>
      <vt:lpstr>Verifying Scope</vt:lpstr>
      <vt:lpstr>Controlling Scope</vt:lpstr>
      <vt:lpstr>Best Practices for Avoiding Scope Problems</vt:lpstr>
      <vt:lpstr>Suggestions for Improving User Input</vt:lpstr>
      <vt:lpstr>Suggestions for Reducing Incomplete and Changing Requirements</vt:lpstr>
      <vt:lpstr>Suggestions for Reducing Incomplete and Changing Requirements (continued)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Cengage</dc:creator>
  <cp:lastModifiedBy>Thomas Licciardello</cp:lastModifiedBy>
  <cp:revision>161</cp:revision>
  <dcterms:created xsi:type="dcterms:W3CDTF">2001-07-05T23:10:12Z</dcterms:created>
  <dcterms:modified xsi:type="dcterms:W3CDTF">2022-09-20T16:22:32Z</dcterms:modified>
</cp:coreProperties>
</file>