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912" r:id="rId2"/>
  </p:sldMasterIdLst>
  <p:notesMasterIdLst>
    <p:notesMasterId r:id="rId31"/>
  </p:notesMasterIdLst>
  <p:handoutMasterIdLst>
    <p:handoutMasterId r:id="rId32"/>
  </p:handoutMasterIdLst>
  <p:sldIdLst>
    <p:sldId id="257" r:id="rId3"/>
    <p:sldId id="406" r:id="rId4"/>
    <p:sldId id="386" r:id="rId5"/>
    <p:sldId id="338" r:id="rId6"/>
    <p:sldId id="387" r:id="rId7"/>
    <p:sldId id="388" r:id="rId8"/>
    <p:sldId id="378" r:id="rId9"/>
    <p:sldId id="339" r:id="rId10"/>
    <p:sldId id="383" r:id="rId11"/>
    <p:sldId id="340" r:id="rId12"/>
    <p:sldId id="343" r:id="rId13"/>
    <p:sldId id="341" r:id="rId14"/>
    <p:sldId id="342" r:id="rId15"/>
    <p:sldId id="344" r:id="rId16"/>
    <p:sldId id="346" r:id="rId17"/>
    <p:sldId id="353" r:id="rId18"/>
    <p:sldId id="355" r:id="rId19"/>
    <p:sldId id="356" r:id="rId20"/>
    <p:sldId id="357" r:id="rId21"/>
    <p:sldId id="361" r:id="rId22"/>
    <p:sldId id="362" r:id="rId23"/>
    <p:sldId id="365" r:id="rId24"/>
    <p:sldId id="366" r:id="rId25"/>
    <p:sldId id="368" r:id="rId26"/>
    <p:sldId id="370" r:id="rId27"/>
    <p:sldId id="373" r:id="rId28"/>
    <p:sldId id="374" r:id="rId29"/>
    <p:sldId id="377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73" d="100"/>
          <a:sy n="73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C8FF5BB8-BC24-45BE-9964-BB28E10D9D68}"/>
    <pc:docChg chg="addSld delSld modSld">
      <pc:chgData name="Thomas Licciardello" userId="b17c8baeae5b55bc" providerId="LiveId" clId="{C8FF5BB8-BC24-45BE-9964-BB28E10D9D68}" dt="2021-04-22T23:04:15.315" v="3" actId="20577"/>
      <pc:docMkLst>
        <pc:docMk/>
      </pc:docMkLst>
      <pc:sldChg chg="modSp mod">
        <pc:chgData name="Thomas Licciardello" userId="b17c8baeae5b55bc" providerId="LiveId" clId="{C8FF5BB8-BC24-45BE-9964-BB28E10D9D68}" dt="2021-04-22T23:04:15.315" v="3" actId="20577"/>
        <pc:sldMkLst>
          <pc:docMk/>
          <pc:sldMk cId="0" sldId="344"/>
        </pc:sldMkLst>
        <pc:spChg chg="mod">
          <ac:chgData name="Thomas Licciardello" userId="b17c8baeae5b55bc" providerId="LiveId" clId="{C8FF5BB8-BC24-45BE-9964-BB28E10D9D68}" dt="2021-04-22T23:04:15.315" v="3" actId="20577"/>
          <ac:spMkLst>
            <pc:docMk/>
            <pc:sldMk cId="0" sldId="344"/>
            <ac:spMk id="27650" creationId="{68455FFC-1F36-41B4-BC14-C7F26636AF45}"/>
          </ac:spMkLst>
        </pc:spChg>
      </pc:sldChg>
      <pc:sldChg chg="add del">
        <pc:chgData name="Thomas Licciardello" userId="b17c8baeae5b55bc" providerId="LiveId" clId="{C8FF5BB8-BC24-45BE-9964-BB28E10D9D68}" dt="2021-04-19T14:03:04.735" v="1"/>
        <pc:sldMkLst>
          <pc:docMk/>
          <pc:sldMk cId="0" sldId="406"/>
        </pc:sldMkLst>
      </pc:sldChg>
    </pc:docChg>
  </pc:docChgLst>
  <pc:docChgLst>
    <pc:chgData name="Thomas Licciardello" userId="b17c8baeae5b55bc" providerId="LiveId" clId="{AE232DAF-99BD-4C8C-89C2-E48F1E5D4484}"/>
    <pc:docChg chg="modSld">
      <pc:chgData name="Thomas Licciardello" userId="b17c8baeae5b55bc" providerId="LiveId" clId="{AE232DAF-99BD-4C8C-89C2-E48F1E5D4484}" dt="2022-04-28T12:52:35.201" v="2" actId="947"/>
      <pc:docMkLst>
        <pc:docMk/>
      </pc:docMkLst>
      <pc:sldChg chg="modSp mod">
        <pc:chgData name="Thomas Licciardello" userId="b17c8baeae5b55bc" providerId="LiveId" clId="{AE232DAF-99BD-4C8C-89C2-E48F1E5D4484}" dt="2022-04-28T12:52:35.201" v="2" actId="947"/>
        <pc:sldMkLst>
          <pc:docMk/>
          <pc:sldMk cId="0" sldId="406"/>
        </pc:sldMkLst>
        <pc:spChg chg="mod">
          <ac:chgData name="Thomas Licciardello" userId="b17c8baeae5b55bc" providerId="LiveId" clId="{AE232DAF-99BD-4C8C-89C2-E48F1E5D4484}" dt="2022-04-28T12:52:35.201" v="2" actId="947"/>
          <ac:spMkLst>
            <pc:docMk/>
            <pc:sldMk cId="0" sldId="406"/>
            <ac:spMk id="15362" creationId="{C32FFF06-3490-49EC-82F4-6B1AAD336CFB}"/>
          </ac:spMkLst>
        </pc:spChg>
      </pc:sldChg>
    </pc:docChg>
  </pc:docChgLst>
  <pc:docChgLst>
    <pc:chgData name="Thomas Licciardello" userId="b17c8baeae5b55bc" providerId="LiveId" clId="{6761E7C3-4F9F-4E9A-961D-465C8EFECAA0}"/>
    <pc:docChg chg="modSld">
      <pc:chgData name="Thomas Licciardello" userId="b17c8baeae5b55bc" providerId="LiveId" clId="{6761E7C3-4F9F-4E9A-961D-465C8EFECAA0}" dt="2021-11-18T14:33:44.057" v="1" actId="947"/>
      <pc:docMkLst>
        <pc:docMk/>
      </pc:docMkLst>
      <pc:sldChg chg="modSp mod">
        <pc:chgData name="Thomas Licciardello" userId="b17c8baeae5b55bc" providerId="LiveId" clId="{6761E7C3-4F9F-4E9A-961D-465C8EFECAA0}" dt="2021-11-18T14:33:44.057" v="1" actId="947"/>
        <pc:sldMkLst>
          <pc:docMk/>
          <pc:sldMk cId="0" sldId="406"/>
        </pc:sldMkLst>
        <pc:spChg chg="mod">
          <ac:chgData name="Thomas Licciardello" userId="b17c8baeae5b55bc" providerId="LiveId" clId="{6761E7C3-4F9F-4E9A-961D-465C8EFECAA0}" dt="2021-11-18T14:33:44.057" v="1" actId="947"/>
          <ac:spMkLst>
            <pc:docMk/>
            <pc:sldMk cId="0" sldId="406"/>
            <ac:spMk id="15362" creationId="{C32FFF06-3490-49EC-82F4-6B1AAD336CFB}"/>
          </ac:spMkLst>
        </pc:spChg>
      </pc:sldChg>
    </pc:docChg>
  </pc:docChgLst>
  <pc:docChgLst>
    <pc:chgData name="Thomas Licciardello" userId="b17c8baeae5b55bc" providerId="LiveId" clId="{D086ED50-FE63-48A8-8FB8-9B78BF57CC22}"/>
    <pc:docChg chg="modSld">
      <pc:chgData name="Thomas Licciardello" userId="b17c8baeae5b55bc" providerId="LiveId" clId="{D086ED50-FE63-48A8-8FB8-9B78BF57CC22}" dt="2022-11-16T19:51:25.995" v="1" actId="947"/>
      <pc:docMkLst>
        <pc:docMk/>
      </pc:docMkLst>
      <pc:sldChg chg="modSp mod">
        <pc:chgData name="Thomas Licciardello" userId="b17c8baeae5b55bc" providerId="LiveId" clId="{D086ED50-FE63-48A8-8FB8-9B78BF57CC22}" dt="2022-11-16T19:51:25.995" v="1" actId="947"/>
        <pc:sldMkLst>
          <pc:docMk/>
          <pc:sldMk cId="0" sldId="406"/>
        </pc:sldMkLst>
        <pc:spChg chg="mod">
          <ac:chgData name="Thomas Licciardello" userId="b17c8baeae5b55bc" providerId="LiveId" clId="{D086ED50-FE63-48A8-8FB8-9B78BF57CC22}" dt="2022-11-16T19:51:25.995" v="1" actId="947"/>
          <ac:spMkLst>
            <pc:docMk/>
            <pc:sldMk cId="0" sldId="406"/>
            <ac:spMk id="15362" creationId="{C32FFF06-3490-49EC-82F4-6B1AAD336C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7673831-AE1B-4712-AC6D-19970C285E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DB6565C-5988-41A3-A24A-3377DD608E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5C5593C-260D-461D-B95B-25E96D0D7D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3E5983E1-32C3-4803-A50F-F5826368D0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A6666E-7633-4CA8-B773-7AFDEBAB2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1F33D4-CCD0-421C-A2B0-7803D5ADA0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61CC3B5-F4DF-4411-A805-5F62E57C3D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B2791D0-75D2-4CC1-B7A4-9899FDA4EA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608CB64-D5D0-4E7B-A968-307F125F64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91E39F96-E51B-410E-956D-377A9E2D23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5100415-A729-4E75-84F6-B8CBB732D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A23600-0357-4BA8-9961-C02DC9D61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D8C5744-F053-4716-9C0A-8243AC5D9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A6DE7D7-BFE0-4566-ACCB-3B7E475D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48D1DB2-63FC-4F93-B321-045B0C209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1BD1F8-0D31-44E9-B60D-3974411FF9B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FDE7-717B-44BF-841E-C558B84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532B-CCBC-417A-8ABE-C12953E9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8A19-AE0A-4698-AEDF-F8393A24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806E-ADFD-4270-B194-BA57578C2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9E56-37EE-411D-B392-7C9D36E9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BDA3-ABDA-4283-93CA-0AC436EB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E3C2-BB58-4732-8989-2A1BB261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FA2E-3335-4920-98DC-3BCD59BCB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74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CAF6-B9C9-4B48-AA86-82970532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830A-91CE-4475-AE97-256C19DB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E25E-0796-4A79-B2F4-8E9EFAB0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D3EEE-D771-4AF5-AF9E-E674DB0A1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29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2A38EFE-6F33-4495-BD3D-4B8F7C899D80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85AAE6D0-547F-4798-9AA3-2B3030280D0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C56D3B79-2A36-41F3-A2EF-F3B9F0B3C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A8048FF-B546-4C03-A917-803F2FF37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1CD0169-9702-4E81-8370-AFE82E427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7F3BC8-C19C-4EC4-B984-76ED5A256728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F013E7B6-B80E-4D36-A7AF-EACD8EF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1C9BF628-429F-4E42-95CD-41316529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91EEBAAC-D2F9-4C8E-85B8-3B3B33C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DB3574-280B-465D-9598-6655FBF61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85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11EECC1F-0CBB-4712-B32F-30D9123C3320}"/>
              </a:ext>
            </a:extLst>
          </p:cNvPr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 eaLnBrk="1" hangingPunct="1"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0252779-E85A-4905-8EC5-9415B499E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EDB3FB7-AAE6-41DC-8C6C-E9FED90BB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30C633C-7869-4EBF-A319-4C62DF7C3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1C36E7B0-87FB-4D1A-9CC5-821C44615A3F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C7456EDC-CCB7-4B94-A0DC-32B0394F2C2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22F67F6-7E70-45F8-BEAA-B4CFDDC9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BC77181-DDB0-4F20-BB4A-D9351992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21E7AD-5FA5-48F8-AFA9-AB633E28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D747B7-760C-478B-A0EB-23F2ECBDD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05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A957D-C442-4580-9991-5639473A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1FE3-A57E-4ADC-9CB6-D90B09E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B7A3D-B9AE-4D36-9D1C-5C610C2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461941-E862-4E57-9972-EC232F057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1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602DE-9405-4E9B-9C0F-15C75CD2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28C1F-4D07-4CFD-BC3E-0392206D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D0374-D4BC-4112-9538-C5D19992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67BB1-D605-4A3C-B212-115294D48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3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3A8D6-60C7-4A5F-97C4-58A4F8BA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0E533-6C68-4876-AA0D-14ABECFF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AA4C5-FC5C-42D1-94CC-4385F669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C3A9C-9A36-4845-9ACA-FD759D51C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65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0CD77C9C-9A27-42D9-90FC-AB1425DA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8A71FB4D-5594-4D70-B664-FF3F4B51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DE03524A-FEEC-4059-871E-C63B5DF4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9B8CA-7F2D-45A8-B62A-FB30D26B5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35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EC6E-630E-418F-8840-6632F440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B3B6-0ED0-4B77-93AB-DC2EB5B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EB08-C086-4C74-BD38-D5CFD8C1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B6DB6-BBF7-4DCE-B739-2575006D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87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AFDF-F636-408F-A739-5EDAEFD0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E7B6-F8F1-4029-95E4-99D9D78D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01AE-3EAE-4BB3-9DCB-8A8ED2DD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9C678-AC46-466F-A7D6-27BD286C6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13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8CD58474-6AAF-467A-9C69-F6841FF8FB93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C2EDD06C-2189-4DBE-A0CB-0B69D5B83172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21F26D1-CC8C-437E-8EA9-C1E48CF5FC3D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88AFC7-1184-44C6-937F-4010CFC43980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88FF2E00-A4BC-4835-AF75-5B6490F8A5F0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A10E3955-59E1-4946-BDC7-EABC9ABD79E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976DCA40-99B4-4D93-8488-F245F798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CB2395A-951E-44B9-B6F9-BFC5B72F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6F982C3-E9A2-4E70-80E0-89014842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77FE5A-AFB9-4EF7-BA6C-C077D966E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97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8705B5D-7D64-4A60-A765-097F531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71643C4-9989-4D8E-A451-A1EFDD2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4680883E-0FB7-4871-8A32-FE28585A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B451B-7B3F-4A4A-9A13-61B8BF7CA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33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9C48E9E-93D3-46E4-857A-8B9D45AF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A5C95EE-98B4-4F58-8AE2-14699FD4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7F85DF4-34B2-4E64-8BFC-3291A320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280F-8BC8-47E4-B134-37282F99A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9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477B-C9ED-4A00-B8B0-82CC6DEC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3D61E-4977-4340-9A16-5E7D70F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64F4-BB91-44CF-8A09-99810EA1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E67D-3C07-45B7-AEEB-41EA96B59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FF30A5-EC6B-44BA-8F9F-85A6691B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A5B00E-DA43-409B-9032-EA20F8E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56558-F6E2-45A1-9272-40E67611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34CD-C920-4F99-990F-7868D39F6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5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BA0406-F2D2-4832-B8CB-19C67FD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514F46-D7A9-4466-81E5-8B5D565A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870BF4-F15F-435C-B250-A5992F5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4C89C-6B09-4211-91F4-3B7001846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90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FF67C6-DE33-487D-90A1-3C537D53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C16FE6-01B5-4A6C-BB83-89E0E195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54C18-7204-4A3B-88B6-EDA354BD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B670F-CDEB-402E-9D3D-6D95031CA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63E98AB-E215-40F3-B282-BAAEFA3E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B552BB-90EF-4338-93A0-8B6D10D9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6B389A-8FC3-4C05-AAD5-D2706D1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4F57F-5F59-4982-971F-692CD205C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5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C0461E-17AB-4F49-9ADF-73C1F7EB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9FFCF3-71DB-4053-8E9B-734FB37F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48363F-18F4-4C44-8641-986D7DD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3FB78-413A-4681-A362-B71C2EE61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6A2118-84BF-4C7C-8B16-4E96351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BFE880-B3B8-42B5-A935-FDE1343E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1F5FD-85E4-4BB5-B561-8B27AB39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CD18A-AA12-4B75-8717-A63F6525D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4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364599D-B239-4CBE-968F-DD98E23647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B0E39A-9982-4FF3-9EDB-095F6C577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DE49-5DAB-4F8C-A6E4-C0CE339D6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2505-3A67-4610-A81C-E1B1BC8C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8BE4-50A1-410D-8C9E-15A9F15E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EF01FD-B682-431C-80CD-2225D0B29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853211FD-30AA-4839-81B0-07D690BC177C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208319BC-6218-4664-BFD9-9A4825DB7AC5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3E47BCD-C88C-4E94-87DD-3255A379CE4E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5CB16-4B7D-4E83-B0F0-47CF22521CB1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4692969E-4746-44F9-9139-1EF3D113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F2F428FB-FEF7-4BEE-B125-DF75205375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C344716-ABBC-44AC-817E-97CBB66DE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7F43C0B-ADC3-4804-8C9D-96B0EF715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CD273B3-54D9-42FD-8E12-36D31A57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D24F903-2D39-41A9-B11A-8261FF691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32" r:id="rId7"/>
    <p:sldLayoutId id="2147484241" r:id="rId8"/>
    <p:sldLayoutId id="2147484242" r:id="rId9"/>
    <p:sldLayoutId id="2147484233" r:id="rId10"/>
    <p:sldLayoutId id="21474842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BC0CD7-1FFD-4EE8-B8E7-8EAEE30DAE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10: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Communications Management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3B714E4B-97FB-4C49-88B0-6589BAF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09FEF8B2-69BD-4D99-B64A-980FB630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Note: See the text itself for full citations.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0FF7E7-8C48-414E-B691-0D921DDA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14B67444-E741-418E-93B3-EE307AA4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Every project should include some type of </a:t>
            </a:r>
            <a:r>
              <a:rPr lang="en-US" altLang="en-US" b="1"/>
              <a:t>communications management </a:t>
            </a:r>
            <a:r>
              <a:rPr lang="en-US" altLang="en-US"/>
              <a:t>plan, a document that guides project communications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Creating a stakeholder analysis for project communications also aids in communications planning (see Table 10-2 for an example)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DC613-1FCA-4880-882C-F5492175D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Planning Communications</a:t>
            </a:r>
          </a:p>
        </p:txBody>
      </p:sp>
      <p:sp>
        <p:nvSpPr>
          <p:cNvPr id="14341" name="Footer Placeholder 6">
            <a:extLst>
              <a:ext uri="{FF2B5EF4-FFF2-40B4-BE49-F238E27FC236}">
                <a16:creationId xmlns:a16="http://schemas.microsoft.com/office/drawing/2014/main" id="{1B165A80-35A0-4C75-8546-82F561B5D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39D1C520-389C-4B04-BDB1-3777DF02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C039D-F841-4682-BACE-E177EF907BA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8CEF79-E323-4137-8E99-B8CEA53D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Table 10-2. Sample Stakeholder Analysis for Project Communications</a:t>
            </a:r>
          </a:p>
        </p:txBody>
      </p:sp>
      <p:sp>
        <p:nvSpPr>
          <p:cNvPr id="17412" name="Footer Placeholder 7">
            <a:extLst>
              <a:ext uri="{FF2B5EF4-FFF2-40B4-BE49-F238E27FC236}">
                <a16:creationId xmlns:a16="http://schemas.microsoft.com/office/drawing/2014/main" id="{485C56B0-4DA1-4E33-AFE0-41524013C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4580" name="Slide Number Placeholder 6">
            <a:extLst>
              <a:ext uri="{FF2B5EF4-FFF2-40B4-BE49-F238E27FC236}">
                <a16:creationId xmlns:a16="http://schemas.microsoft.com/office/drawing/2014/main" id="{DA5450D5-3D30-4FEC-BEF0-288A468F5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BB23A9-EE64-4945-A593-36458D34BB9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pic>
        <p:nvPicPr>
          <p:cNvPr id="24581" name="Picture 7">
            <a:extLst>
              <a:ext uri="{FF2B5EF4-FFF2-40B4-BE49-F238E27FC236}">
                <a16:creationId xmlns:a16="http://schemas.microsoft.com/office/drawing/2014/main" id="{98BF1E27-02DA-4E77-A6FF-B2587384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8999" r="26875" b="13000"/>
          <a:stretch>
            <a:fillRect/>
          </a:stretch>
        </p:blipFill>
        <p:spPr bwMode="auto">
          <a:xfrm>
            <a:off x="914400" y="1143000"/>
            <a:ext cx="71469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419FB4A4-E85E-4DE1-93E8-8137A1FF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419600"/>
          </a:xfrm>
        </p:spPr>
        <p:txBody>
          <a:bodyPr/>
          <a:lstStyle/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Stakeholder communications requirements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Information to be communicated, including format, content, and level of detail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The people who will receive the information and who will produce it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Suggested methods or technologies for conveying the information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1DF5329-B123-4FC2-AFC7-10DA6587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Communications Management</a:t>
            </a:r>
            <a:br>
              <a:rPr lang="en-US" dirty="0"/>
            </a:br>
            <a:r>
              <a:rPr lang="en-US" dirty="0"/>
              <a:t>Plan Contents</a:t>
            </a:r>
          </a:p>
        </p:txBody>
      </p:sp>
      <p:sp>
        <p:nvSpPr>
          <p:cNvPr id="15365" name="Footer Placeholder 6">
            <a:extLst>
              <a:ext uri="{FF2B5EF4-FFF2-40B4-BE49-F238E27FC236}">
                <a16:creationId xmlns:a16="http://schemas.microsoft.com/office/drawing/2014/main" id="{C153ADE4-4FD8-4FDA-9F1C-9B8F70F28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BFCE0CB2-BB28-438E-8EFD-370F7BADE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0598E3-A8F3-44B6-A98B-E5321EBACD8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B71569E-4859-49BD-9EC8-4D3CF631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4419600"/>
          </a:xfrm>
        </p:spPr>
        <p:txBody>
          <a:bodyPr/>
          <a:lstStyle/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Frequency of communication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Escalation procedures for resolving issues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Revision procedures for updating the communications management plan</a:t>
            </a:r>
          </a:p>
          <a:p>
            <a:pPr marL="609600" indent="-609600"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A glossary of common terminology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BA3704B-7ACE-4C31-9874-18863295D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Communications Management</a:t>
            </a:r>
            <a:br>
              <a:rPr lang="en-US" dirty="0"/>
            </a:br>
            <a:r>
              <a:rPr lang="en-US" dirty="0"/>
              <a:t>Plan Contents (continued)</a:t>
            </a:r>
          </a:p>
        </p:txBody>
      </p:sp>
      <p:sp>
        <p:nvSpPr>
          <p:cNvPr id="16389" name="Footer Placeholder 6">
            <a:extLst>
              <a:ext uri="{FF2B5EF4-FFF2-40B4-BE49-F238E27FC236}">
                <a16:creationId xmlns:a16="http://schemas.microsoft.com/office/drawing/2014/main" id="{B5993D24-C6C1-44D4-B629-3422E5441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A8C42E50-679B-4CD5-8C54-81FF8EF0B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3C2599-757D-4389-9810-1BB9BA0AA74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8455FFC-1F36-41B4-BC14-C7F26636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86738" cy="4562475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Getting the </a:t>
            </a:r>
            <a:r>
              <a:rPr lang="en-US" altLang="en-US" i="1" dirty="0">
                <a:solidFill>
                  <a:schemeClr val="accent2"/>
                </a:solidFill>
              </a:rPr>
              <a:t>right information </a:t>
            </a:r>
            <a:r>
              <a:rPr lang="en-US" altLang="en-US" dirty="0"/>
              <a:t>to the </a:t>
            </a:r>
            <a:r>
              <a:rPr lang="en-US" altLang="en-US" i="1" dirty="0">
                <a:solidFill>
                  <a:schemeClr val="accent2"/>
                </a:solidFill>
              </a:rPr>
              <a:t>right people </a:t>
            </a:r>
            <a:r>
              <a:rPr lang="en-US" altLang="en-US" dirty="0"/>
              <a:t>at the </a:t>
            </a:r>
            <a:r>
              <a:rPr lang="en-US" altLang="en-US" i="1" dirty="0">
                <a:solidFill>
                  <a:schemeClr val="accent2"/>
                </a:solidFill>
              </a:rPr>
              <a:t>right time </a:t>
            </a:r>
            <a:r>
              <a:rPr lang="en-US" altLang="en-US" dirty="0"/>
              <a:t>and in a useful format is just as important as developing the information in the first place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Important considerations include: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Will you use technology to distribute?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How formal or informal do you need to be and at what times?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E20F50C-1567-41D4-A974-C304F39F8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Distributing Information</a:t>
            </a:r>
          </a:p>
        </p:txBody>
      </p:sp>
      <p:sp>
        <p:nvSpPr>
          <p:cNvPr id="18437" name="Footer Placeholder 6">
            <a:extLst>
              <a:ext uri="{FF2B5EF4-FFF2-40B4-BE49-F238E27FC236}">
                <a16:creationId xmlns:a16="http://schemas.microsoft.com/office/drawing/2014/main" id="{D90A0B4A-6881-42BC-9E7A-BBF75A9EB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DED6EB77-6F25-42E0-BCCB-CDA62C20A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AC0AB-8F1B-40DF-8B1C-37DDA87996D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2B4A65FF-64C8-4BA7-82E1-E0A9255C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3434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Don’t bury crucial information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FF0000"/>
                </a:solidFill>
              </a:rPr>
              <a:t>Don’t be afraid to report bad information - (frame it and have mitigation plans)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Oral communication via meetings and informal talks helps bring important information</a:t>
            </a:r>
            <a:r>
              <a:rPr lang="en-US" altLang="en-US" sz="2400">
                <a:cs typeface="Times New Roman" panose="02020603050405020304" pitchFamily="18" charset="0"/>
              </a:rPr>
              <a:t>—</a:t>
            </a:r>
            <a:r>
              <a:rPr lang="en-US" altLang="en-US" sz="2400"/>
              <a:t>good and bad</a:t>
            </a:r>
            <a:r>
              <a:rPr lang="en-US" altLang="en-US" sz="2400">
                <a:cs typeface="Times New Roman" panose="02020603050405020304" pitchFamily="18" charset="0"/>
              </a:rPr>
              <a:t>—</a:t>
            </a:r>
            <a:r>
              <a:rPr lang="en-US" altLang="en-US" sz="2400"/>
              <a:t>out into the open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Visual Aids help explain the issues, data, graphs, options…..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B571360-6490-4FF0-8063-8CA278A37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Distributing Information in an Effective and Timely Manner</a:t>
            </a:r>
          </a:p>
        </p:txBody>
      </p:sp>
      <p:sp>
        <p:nvSpPr>
          <p:cNvPr id="20485" name="Footer Placeholder 6">
            <a:extLst>
              <a:ext uri="{FF2B5EF4-FFF2-40B4-BE49-F238E27FC236}">
                <a16:creationId xmlns:a16="http://schemas.microsoft.com/office/drawing/2014/main" id="{EEBA5D45-AE82-4C03-9E7A-DD20BFAD5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B65533F2-A05B-4533-AEA6-F963AF4CC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21139-5A77-486F-BF03-7E72D5BC241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EF1B4C0A-CB47-40A1-92C1-19AC26F8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 u="sng"/>
              <a:t>Keep this in mind! </a:t>
            </a:r>
            <a:r>
              <a:rPr lang="en-US" altLang="en-US"/>
              <a:t>Rarely does the receiver interpret a message exactly as the sender intended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/>
              <a:t>Geographic location and cultural background can affect the complexity of project communications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/>
              <a:t>Different working hours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/>
              <a:t>Language barriers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/>
              <a:t>Different cultural norms</a:t>
            </a:r>
          </a:p>
          <a:p>
            <a:pPr eaLnBrk="1" hangingPunct="1"/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A37DED-DE05-418C-A10E-BE6A1008A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Other Communication Considerations</a:t>
            </a:r>
          </a:p>
        </p:txBody>
      </p:sp>
      <p:sp>
        <p:nvSpPr>
          <p:cNvPr id="27653" name="Footer Placeholder 6">
            <a:extLst>
              <a:ext uri="{FF2B5EF4-FFF2-40B4-BE49-F238E27FC236}">
                <a16:creationId xmlns:a16="http://schemas.microsoft.com/office/drawing/2014/main" id="{34ACD150-A543-4E3D-9E45-C308C4F60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3395F2A3-C7B2-4C7B-B296-C2779D11F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6936A7-77EB-420B-B0D4-C0E82CFB99B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D20C948B-87A7-42D2-A3F4-B08364B6E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267200"/>
          </a:xfrm>
        </p:spPr>
        <p:txBody>
          <a:bodyPr/>
          <a:lstStyle/>
          <a:p>
            <a:pPr eaLnBrk="1" hangingPunct="1">
              <a:buClr>
                <a:srgbClr val="666699"/>
              </a:buClr>
              <a:defRPr/>
            </a:pPr>
            <a:r>
              <a:rPr lang="en-US" altLang="en-US" dirty="0"/>
              <a:t>As the number of people involved increases, the complexity of communications increases because there are more communications channels or pathways through which people can communicate</a:t>
            </a:r>
          </a:p>
          <a:p>
            <a:pPr marL="109537" indent="0" eaLnBrk="1" hangingPunct="1">
              <a:buClr>
                <a:srgbClr val="666699"/>
              </a:buClr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buClr>
                <a:srgbClr val="666699"/>
              </a:buClr>
              <a:defRPr/>
            </a:pPr>
            <a:r>
              <a:rPr lang="en-US" altLang="en-US" dirty="0"/>
              <a:t>Number of communications channels = </a:t>
            </a:r>
            <a:r>
              <a:rPr lang="en-US" altLang="en-US" i="1" u="sng" dirty="0"/>
              <a:t>n</a:t>
            </a:r>
            <a:r>
              <a:rPr lang="en-US" altLang="en-US" u="sng" dirty="0"/>
              <a:t>(</a:t>
            </a:r>
            <a:r>
              <a:rPr lang="en-US" altLang="en-US" i="1" u="sng" dirty="0"/>
              <a:t>n-1</a:t>
            </a:r>
            <a:r>
              <a:rPr lang="en-US" altLang="en-US" u="sng" dirty="0"/>
              <a:t>)</a:t>
            </a:r>
            <a:endParaRPr lang="en-US" altLang="en-US" dirty="0"/>
          </a:p>
          <a:p>
            <a:pPr eaLnBrk="1" hangingPunct="1">
              <a:buClr>
                <a:srgbClr val="666699"/>
              </a:buClr>
              <a:buFont typeface="Wingdings 3" panose="05040102010807070707" pitchFamily="18" charset="2"/>
              <a:buNone/>
              <a:defRPr/>
            </a:pPr>
            <a:r>
              <a:rPr lang="en-US" altLang="en-US" dirty="0"/>
              <a:t>				      			 	     2		 </a:t>
            </a:r>
            <a:br>
              <a:rPr lang="en-US" altLang="en-US" dirty="0"/>
            </a:br>
            <a:r>
              <a:rPr lang="en-US" altLang="en-US" dirty="0"/>
              <a:t>where</a:t>
            </a:r>
            <a:r>
              <a:rPr lang="en-US" altLang="en-US" i="1" dirty="0"/>
              <a:t> n</a:t>
            </a:r>
            <a:r>
              <a:rPr lang="en-US" altLang="en-US" dirty="0"/>
              <a:t> is the number of people involved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34E70EC-8FAC-4DA2-A1E8-6EB40C3EA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Determining the Number of Communications Channels</a:t>
            </a:r>
          </a:p>
        </p:txBody>
      </p:sp>
      <p:sp>
        <p:nvSpPr>
          <p:cNvPr id="29701" name="Footer Placeholder 6">
            <a:extLst>
              <a:ext uri="{FF2B5EF4-FFF2-40B4-BE49-F238E27FC236}">
                <a16:creationId xmlns:a16="http://schemas.microsoft.com/office/drawing/2014/main" id="{DACC7FB1-CC2B-4710-8A12-9DA38302C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74C379DC-083C-4013-9AC7-8D532BD16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5EB50-E941-488F-A520-567F977B2D4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7B77025-659E-47A8-A2CF-56C86504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10-2. The Impact of the Number of People on Communications Channels</a:t>
            </a:r>
            <a:endParaRPr lang="en-US" sz="4400" dirty="0"/>
          </a:p>
        </p:txBody>
      </p:sp>
      <p:sp>
        <p:nvSpPr>
          <p:cNvPr id="30725" name="Footer Placeholder 6">
            <a:extLst>
              <a:ext uri="{FF2B5EF4-FFF2-40B4-BE49-F238E27FC236}">
                <a16:creationId xmlns:a16="http://schemas.microsoft.com/office/drawing/2014/main" id="{61671714-EA30-49AB-B60F-FE768F499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2EC7C9C-E73D-4E6A-9A2F-50EDE0EDA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20390-480D-4A81-B2C3-DF1D5B93039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BAB4D68E-F9C2-43E0-AC53-85F968727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9342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C06AEC01-FD8F-4EB9-92A2-AADA0753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  <a:buFont typeface="Wingdings 3" panose="05040102010807070707" pitchFamily="18" charset="2"/>
              <a:buNone/>
            </a:pPr>
            <a:r>
              <a:rPr lang="en-US" altLang="en-US"/>
              <a:t>  Performance reporting keeps stakeholders informed about how resources are being used to achieve project objectives: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 b="1"/>
              <a:t>Status reports</a:t>
            </a:r>
            <a:r>
              <a:rPr lang="en-US" altLang="en-US"/>
              <a:t> describe where the project stands at a specific point in time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 b="1"/>
              <a:t>Progress reports</a:t>
            </a:r>
            <a:r>
              <a:rPr lang="en-US" altLang="en-US"/>
              <a:t> describe what the project team has accomplished during a certain period of time</a:t>
            </a:r>
          </a:p>
          <a:p>
            <a:pPr lvl="1"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altLang="en-US" b="1"/>
              <a:t>Forecasts</a:t>
            </a:r>
            <a:r>
              <a:rPr lang="en-US" altLang="en-US"/>
              <a:t> predict future project status and progress based on past information and trends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26B7EC2-6904-4BD0-8DEF-DB83EB9F7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Communicating Performance</a:t>
            </a:r>
          </a:p>
        </p:txBody>
      </p:sp>
      <p:sp>
        <p:nvSpPr>
          <p:cNvPr id="31749" name="Footer Placeholder 6">
            <a:extLst>
              <a:ext uri="{FF2B5EF4-FFF2-40B4-BE49-F238E27FC236}">
                <a16:creationId xmlns:a16="http://schemas.microsoft.com/office/drawing/2014/main" id="{7D3F8897-0B04-4129-9D7D-3539BA69E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25C0F05A-1EF2-4554-A534-7BF5C55C6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55DEBC-EBEE-4977-BD20-F8AEC8789E2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C32FFF06-3490-49EC-82F4-6B1AAD336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191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trike="sngStrike" dirty="0"/>
              <a:t>10/27 - Chapter 7, then team breakouts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trike="sngStrike" dirty="0"/>
              <a:t>11/3 - Chapter 8, then team breakouts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trike="sngStrike" dirty="0"/>
              <a:t>11/10 - Chapter 9, then team breakouts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dirty="0"/>
              <a:t>11/17 - Chapter 10 &amp; 11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dirty="0"/>
              <a:t>11/24 - No Class Happy Thanksgiving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dirty="0"/>
              <a:t>12/1 - Chapter 12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dirty="0"/>
              <a:t>12/8 - Final Demo presented; Final reports due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dirty="0"/>
              <a:t>12/15 - Final Exam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marL="609600" indent="-609600" eaLnBrk="1" hangingPunct="1">
              <a:defRPr/>
            </a:pPr>
            <a:endParaRPr lang="en-US" altLang="en-US" sz="240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B2C2874-5732-416A-B141-2243A2609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Announcements</a:t>
            </a:r>
          </a:p>
        </p:txBody>
      </p:sp>
      <p:sp>
        <p:nvSpPr>
          <p:cNvPr id="9221" name="Footer Placeholder 6">
            <a:extLst>
              <a:ext uri="{FF2B5EF4-FFF2-40B4-BE49-F238E27FC236}">
                <a16:creationId xmlns:a16="http://schemas.microsoft.com/office/drawing/2014/main" id="{DC0C168F-1B63-4537-A5C0-E00EFD35D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1E53D41B-E51D-4F21-80FD-6D770AB12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8A945-D110-498C-ADFF-CF9FBF3E1BA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1D764EF3-42D4-4D3B-B580-54ED6C60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3434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Manage conflicts effectively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Develop better communication skills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Run effective meetings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Use e-mail and other technologies effectively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Use templates for project communications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1D6E89E-A567-4A39-B3AC-373BAD9DC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Suggestions for Improving Project Communications</a:t>
            </a:r>
          </a:p>
        </p:txBody>
      </p:sp>
      <p:sp>
        <p:nvSpPr>
          <p:cNvPr id="35845" name="Footer Placeholder 6">
            <a:extLst>
              <a:ext uri="{FF2B5EF4-FFF2-40B4-BE49-F238E27FC236}">
                <a16:creationId xmlns:a16="http://schemas.microsoft.com/office/drawing/2014/main" id="{792F5DA4-A166-40CA-8748-4EAFC9F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CA32027B-D059-41B3-A6F3-8C178CDE4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4D7012-7EBA-42F5-B2A6-D6FBB2D637B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FF73C983-1CA8-4260-8062-6B730B01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4525963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/>
              <a:t>Confrontation</a:t>
            </a:r>
            <a:r>
              <a:rPr lang="en-US" altLang="en-US" sz="2400"/>
              <a:t>: directly face a conflict using a problem-solving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/>
              <a:t>Compromise</a:t>
            </a:r>
            <a:r>
              <a:rPr lang="en-US" altLang="en-US" sz="2400"/>
              <a:t>: use a give-and-take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/>
              <a:t>Smoothing</a:t>
            </a:r>
            <a:r>
              <a:rPr lang="en-US" altLang="en-US" sz="2400"/>
              <a:t>: de-emphasize areas of difference and emphasize areas of 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/>
              <a:t>Forcing</a:t>
            </a:r>
            <a:r>
              <a:rPr lang="en-US" altLang="en-US" sz="2400"/>
              <a:t>: the win-lose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/>
              <a:t>Withdrawal</a:t>
            </a:r>
            <a:r>
              <a:rPr lang="en-US" altLang="en-US" sz="2400"/>
              <a:t>: retreat or withdraw from an actual or potential disagreement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FF0000"/>
                </a:solidFill>
              </a:rPr>
              <a:t>Collaborating</a:t>
            </a:r>
            <a:r>
              <a:rPr lang="en-US" altLang="en-US" sz="2400">
                <a:solidFill>
                  <a:srgbClr val="FF0000"/>
                </a:solidFill>
              </a:rPr>
              <a:t>: </a:t>
            </a:r>
            <a:r>
              <a:rPr lang="en-US" altLang="en-US" sz="2400"/>
              <a:t>decision makers incorporate different  viewpoints and insights to develop consensus and commitment</a:t>
            </a:r>
            <a:r>
              <a:rPr lang="en-US" altLang="en-US" b="1"/>
              <a:t>  </a:t>
            </a:r>
            <a:endParaRPr lang="en-US" altLang="en-US"/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E962B0F-11CE-4DCD-B5C2-15306F13D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Conflict Handling Modes</a:t>
            </a:r>
          </a:p>
        </p:txBody>
      </p:sp>
      <p:sp>
        <p:nvSpPr>
          <p:cNvPr id="36869" name="Footer Placeholder 6">
            <a:extLst>
              <a:ext uri="{FF2B5EF4-FFF2-40B4-BE49-F238E27FC236}">
                <a16:creationId xmlns:a16="http://schemas.microsoft.com/office/drawing/2014/main" id="{F19D8823-7585-4DC7-A9DB-40028B3E71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08B3BDF0-F2A9-42C9-8F66-CDACA3203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4DFCDE-4853-43DA-A78E-448785E7995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7DFD11C2-751A-4E22-966D-CC4CFBB5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666699"/>
              </a:buClr>
            </a:pPr>
            <a:r>
              <a:rPr lang="en-US" altLang="en-US"/>
              <a:t>Determine if a meeting can be avoided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Define the purpose and intended outcome of the meeting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Determine who should attend the meeting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Provide an agenda to participants before the meeting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Prepare handouts and visual aids, and make logistical arrangements ahead of time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Run the meeting professionally</a:t>
            </a:r>
          </a:p>
          <a:p>
            <a:pPr eaLnBrk="1" hangingPunct="1">
              <a:buClr>
                <a:srgbClr val="666699"/>
              </a:buClr>
            </a:pPr>
            <a:r>
              <a:rPr lang="en-US" altLang="en-US"/>
              <a:t>Build relationships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5C883CE-C099-4A47-AA3E-ECB7DFD41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Running Effective Meetings</a:t>
            </a:r>
          </a:p>
        </p:txBody>
      </p:sp>
      <p:sp>
        <p:nvSpPr>
          <p:cNvPr id="40965" name="Footer Placeholder 6">
            <a:extLst>
              <a:ext uri="{FF2B5EF4-FFF2-40B4-BE49-F238E27FC236}">
                <a16:creationId xmlns:a16="http://schemas.microsoft.com/office/drawing/2014/main" id="{D54DC7A5-4B64-4573-8B4B-7A2AFADBB9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CAD0D244-38C5-4456-9DB3-7632A0255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923E45-EFBE-4080-B911-43B81A89E6A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5E6055B-975D-483D-94F3-2F998E45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5720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Make sure that e-mail, instant messaging, or collaborative tools are an appropriate medium for what you want to communicate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Be sure to send information to the right people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Use meaningful subject lines, limit the content of e-mails to one main subject, and be as clear and concise as possible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altLang="en-US"/>
              <a:t>Be sure to authorize the right people to share and edit your collaborative documents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BA3F2B3-2391-4F3C-9B65-3A2C7CE3C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Using E-Mail, Instant Messaging, and Collaborative Tools Effectively</a:t>
            </a:r>
          </a:p>
        </p:txBody>
      </p:sp>
      <p:sp>
        <p:nvSpPr>
          <p:cNvPr id="41989" name="Footer Placeholder 6">
            <a:extLst>
              <a:ext uri="{FF2B5EF4-FFF2-40B4-BE49-F238E27FC236}">
                <a16:creationId xmlns:a16="http://schemas.microsoft.com/office/drawing/2014/main" id="{428D4D58-7CC8-41B0-AD90-7A74F8F33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1965DC9F-88F1-4B60-ADE1-B2C7CC7CF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EA109-2664-43F3-8DB6-06604B20D6D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53638D51-FD80-4BF9-87AA-E6713978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720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Clr>
                <a:srgbClr val="666699"/>
              </a:buClr>
            </a:pPr>
            <a:r>
              <a:rPr lang="en-US" altLang="en-US"/>
              <a:t>Many technical people are afraid to ask for help</a:t>
            </a:r>
          </a:p>
          <a:p>
            <a:pPr eaLnBrk="1" hangingPunct="1">
              <a:spcBef>
                <a:spcPct val="70000"/>
              </a:spcBef>
              <a:buClr>
                <a:srgbClr val="666699"/>
              </a:buClr>
            </a:pPr>
            <a:r>
              <a:rPr lang="en-US" altLang="en-US"/>
              <a:t>Providing examples and templates for project communications saves time and money</a:t>
            </a:r>
          </a:p>
          <a:p>
            <a:pPr eaLnBrk="1" hangingPunct="1">
              <a:spcBef>
                <a:spcPct val="70000"/>
              </a:spcBef>
              <a:buClr>
                <a:srgbClr val="666699"/>
              </a:buClr>
            </a:pPr>
            <a:r>
              <a:rPr lang="en-US" altLang="en-US"/>
              <a:t>Organizations can develop their own templates, use some provided by outside organizations, or use samples from textbooks</a:t>
            </a:r>
          </a:p>
          <a:p>
            <a:pPr eaLnBrk="1" hangingPunct="1">
              <a:spcBef>
                <a:spcPct val="70000"/>
              </a:spcBef>
              <a:buClr>
                <a:srgbClr val="666699"/>
              </a:buClr>
            </a:pPr>
            <a:r>
              <a:rPr lang="en-US" altLang="en-US"/>
              <a:t>Recall that research shows that companies that excel in project management make effective use of templates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62E4683-796A-4164-94E2-8AB66F226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Using Templates for Project Communications</a:t>
            </a:r>
          </a:p>
        </p:txBody>
      </p:sp>
      <p:sp>
        <p:nvSpPr>
          <p:cNvPr id="44037" name="Footer Placeholder 6">
            <a:extLst>
              <a:ext uri="{FF2B5EF4-FFF2-40B4-BE49-F238E27FC236}">
                <a16:creationId xmlns:a16="http://schemas.microsoft.com/office/drawing/2014/main" id="{B2FF24F5-C1E9-40D8-A8E4-54A6C50A6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CDB14F83-71C9-4DE3-B6CA-B375AA4F8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4E5AC-D58E-4772-947B-335C6C6405F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CE71BA8-5074-4F89-9771-BC703FD93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10-5. Sample Template for a Monthly Progress Report</a:t>
            </a:r>
          </a:p>
        </p:txBody>
      </p:sp>
      <p:sp>
        <p:nvSpPr>
          <p:cNvPr id="46085" name="Footer Placeholder 6">
            <a:extLst>
              <a:ext uri="{FF2B5EF4-FFF2-40B4-BE49-F238E27FC236}">
                <a16:creationId xmlns:a16="http://schemas.microsoft.com/office/drawing/2014/main" id="{BB071445-A491-4BCD-8234-961C078C5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A3FD16CA-45B9-4E4E-9944-272EE89FB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1682D9-3153-4321-9A19-96240CC9C4A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CE7D8AB2-B151-4026-94CB-B7B54A85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2DD6A29-6493-4048-A959-F0695A33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Many project teams create a project Web site to store important product documents and other information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Can create the site using various types of software, such as enterprise project management software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ABB2F51-A4F4-4552-8291-96C74C15F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Web Sites</a:t>
            </a:r>
          </a:p>
        </p:txBody>
      </p:sp>
      <p:sp>
        <p:nvSpPr>
          <p:cNvPr id="50181" name="Footer Placeholder 6">
            <a:extLst>
              <a:ext uri="{FF2B5EF4-FFF2-40B4-BE49-F238E27FC236}">
                <a16:creationId xmlns:a16="http://schemas.microsoft.com/office/drawing/2014/main" id="{A8F8B387-1EA5-4D5B-9045-A7BCACC75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CF22220D-4539-4C38-9411-C342B463C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6165C-0317-48AF-9989-ED02A7EC349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DA4AE19-CD51-486C-BD1E-6A924A967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1219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10-4. Microsoft Office Enterprise Project Management (EPM) Solution</a:t>
            </a:r>
          </a:p>
        </p:txBody>
      </p:sp>
      <p:sp>
        <p:nvSpPr>
          <p:cNvPr id="51204" name="Footer Placeholder 6">
            <a:extLst>
              <a:ext uri="{FF2B5EF4-FFF2-40B4-BE49-F238E27FC236}">
                <a16:creationId xmlns:a16="http://schemas.microsoft.com/office/drawing/2014/main" id="{B2D2BA72-D468-47E6-A2E2-704C6FE5E8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8168A08D-AC99-4DD7-993F-87ABC4F5D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0DCC1-3A15-4A78-AD3A-68B721C4B36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pic>
        <p:nvPicPr>
          <p:cNvPr id="40965" name="Picture 6">
            <a:extLst>
              <a:ext uri="{FF2B5EF4-FFF2-40B4-BE49-F238E27FC236}">
                <a16:creationId xmlns:a16="http://schemas.microsoft.com/office/drawing/2014/main" id="{C5905EAB-83C8-422F-A9EA-241BD91B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2CB4C6A4-20F6-4238-9BB1-89362A70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The goal of project communications management is to ensure timely and appropriate generation, collection, dissemination, storage, and disposition of project information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Main processes include:</a:t>
            </a:r>
          </a:p>
          <a:p>
            <a:pPr lvl="1"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Identify stakeholders</a:t>
            </a:r>
          </a:p>
          <a:p>
            <a:pPr lvl="1"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Plan communications</a:t>
            </a:r>
          </a:p>
          <a:p>
            <a:pPr lvl="1"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Distribute information</a:t>
            </a:r>
          </a:p>
          <a:p>
            <a:pPr lvl="1"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Manage stakeholder expectations</a:t>
            </a:r>
          </a:p>
          <a:p>
            <a:pPr lvl="1"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altLang="en-US"/>
              <a:t>Report performance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E81AE54-B7C1-4084-942C-1FF2FDE16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Chapter Summary</a:t>
            </a:r>
          </a:p>
        </p:txBody>
      </p:sp>
      <p:sp>
        <p:nvSpPr>
          <p:cNvPr id="53253" name="Footer Placeholder 6">
            <a:extLst>
              <a:ext uri="{FF2B5EF4-FFF2-40B4-BE49-F238E27FC236}">
                <a16:creationId xmlns:a16="http://schemas.microsoft.com/office/drawing/2014/main" id="{4430D556-B614-4726-9A4C-2E938BFC7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A59BF5F0-3204-4FA6-9D04-AD91F9CB0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F1E65-DAB3-4E0D-B993-32BA7BD31A7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2256E76-C231-425E-84C2-EAFA8B9F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038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Understand the importance of good communications in projects</a:t>
            </a:r>
          </a:p>
          <a:p>
            <a:pPr eaLnBrk="1" hangingPunct="1">
              <a:spcAft>
                <a:spcPts val="600"/>
              </a:spcAft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Explain the elements of project communications planning and how to create a communications management plan</a:t>
            </a:r>
          </a:p>
          <a:p>
            <a:pPr eaLnBrk="1" hangingPunct="1">
              <a:spcAft>
                <a:spcPts val="600"/>
              </a:spcAft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The greatest threat to many projects is a failure to communicate</a:t>
            </a:r>
          </a:p>
          <a:p>
            <a:pPr eaLnBrk="1" hangingPunct="1">
              <a:spcAft>
                <a:spcPts val="600"/>
              </a:spcAft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List various methods for improving project communications, such as managing conflicts, running effective meetings, using e-mail etc…</a:t>
            </a:r>
          </a:p>
          <a:p>
            <a:pPr eaLnBrk="1" hangingPunct="1">
              <a:spcAft>
                <a:spcPts val="600"/>
              </a:spcAft>
              <a:buClr>
                <a:srgbClr val="666699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F93261F-98C7-463A-8C4E-33A9C733C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9221" name="Footer Placeholder 6">
            <a:extLst>
              <a:ext uri="{FF2B5EF4-FFF2-40B4-BE49-F238E27FC236}">
                <a16:creationId xmlns:a16="http://schemas.microsoft.com/office/drawing/2014/main" id="{EFCCC15B-445A-4959-8819-8BC260AC9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DA605E7A-AEB0-4317-ADFC-09EBEB836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0CBF87-177F-45F1-B575-7B61166A8C8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55F49A1A-9736-46F6-9537-105AD4FC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5720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IT Employees get a rep for being poor communicators</a:t>
            </a:r>
          </a:p>
          <a:p>
            <a:pPr eaLnBrk="1" hangingPunct="1">
              <a:spcBef>
                <a:spcPct val="6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Research shows that IT professionals must be able to communicate effectively to succeed in their positions</a:t>
            </a:r>
          </a:p>
          <a:p>
            <a:pPr eaLnBrk="1" hangingPunct="1">
              <a:spcBef>
                <a:spcPct val="6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Strong verbal skills are a key factor in career advancement for IT professionals</a:t>
            </a:r>
          </a:p>
        </p:txBody>
      </p:sp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F7526D7C-7086-4AD8-B920-C2E8CF065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0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Importance of Good Communications</a:t>
            </a:r>
          </a:p>
        </p:txBody>
      </p:sp>
      <p:sp>
        <p:nvSpPr>
          <p:cNvPr id="11269" name="Footer Placeholder 6">
            <a:extLst>
              <a:ext uri="{FF2B5EF4-FFF2-40B4-BE49-F238E27FC236}">
                <a16:creationId xmlns:a16="http://schemas.microsoft.com/office/drawing/2014/main" id="{F5943A04-7409-42C5-8D60-3A1163A37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56E355F3-063E-4A0C-8A6B-12F47D92C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1260-59D9-4243-AD73-5CE054BD684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3953F35-6025-46A2-8071-37A0C6C7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REVIEW: </a:t>
            </a:r>
            <a:r>
              <a:rPr lang="en-US" sz="2800" dirty="0"/>
              <a:t>Project Management Framework – 9 Knowledge Areas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2307C589-9A99-491A-8573-0D4E6D759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37EF169-100B-4409-A135-6B7116F59C96}" type="slidenum">
              <a:rPr lang="en-US" altLang="en-US" sz="120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pic>
        <p:nvPicPr>
          <p:cNvPr id="18436" name="Picture 6">
            <a:extLst>
              <a:ext uri="{FF2B5EF4-FFF2-40B4-BE49-F238E27FC236}">
                <a16:creationId xmlns:a16="http://schemas.microsoft.com/office/drawing/2014/main" id="{34E83AEC-3DB3-4D39-828A-F8A4B9EB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A281D368-97DE-4726-B6A6-4D21DF97D247}"/>
              </a:ext>
            </a:extLst>
          </p:cNvPr>
          <p:cNvSpPr/>
          <p:nvPr/>
        </p:nvSpPr>
        <p:spPr>
          <a:xfrm rot="14234037">
            <a:off x="1678782" y="4448969"/>
            <a:ext cx="433387" cy="16922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3BB20-CCC2-4FA0-B64F-1C9B7ADC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REVIEW:</a:t>
            </a:r>
            <a:r>
              <a:rPr lang="en-US" sz="4000" dirty="0"/>
              <a:t>(continued)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D83AF02-B60F-4CAA-878B-DC9DB5C2C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91C85C7-8CC2-4844-B657-3E8130C19084}" type="slidenum">
              <a:rPr lang="en-US" altLang="en-US" sz="120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A6C3255C-BF86-4CBA-A0B6-851AA762E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8588375" y="6492875"/>
            <a:ext cx="555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62AA1A63-2D8F-4BFE-A975-F3F5DDA4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42000" r="28125" b="23000"/>
          <a:stretch>
            <a:fillRect/>
          </a:stretch>
        </p:blipFill>
        <p:spPr bwMode="auto">
          <a:xfrm>
            <a:off x="914400" y="1981200"/>
            <a:ext cx="67818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id="{46E8B720-75F7-46D4-9C22-7121106E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76646"/>
          <a:stretch>
            <a:fillRect/>
          </a:stretch>
        </p:blipFill>
        <p:spPr bwMode="auto">
          <a:xfrm>
            <a:off x="914400" y="1062038"/>
            <a:ext cx="678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262038-D907-4131-AAB0-C465D5CE9A28}"/>
              </a:ext>
            </a:extLst>
          </p:cNvPr>
          <p:cNvSpPr/>
          <p:nvPr/>
        </p:nvSpPr>
        <p:spPr>
          <a:xfrm>
            <a:off x="838200" y="2057400"/>
            <a:ext cx="6934200" cy="1143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D6F3187-26E7-4470-AE48-98D074C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10-1. Project Communications Management Summary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E9CB1475-2189-43AE-A57A-3D74BEF10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06F60A7D-326E-43A7-B007-7EB6BB36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DAB31E-8EFD-42DC-8BA9-91D438ED955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6FD745B0-AC9A-4C9D-BFD4-BE652145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010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8271CE1-AAA9-489E-AC70-E1CEECBB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720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Identifying stakeholders</a:t>
            </a:r>
            <a:r>
              <a:rPr lang="en-US" altLang="en-US" sz="2000"/>
              <a:t>:</a:t>
            </a:r>
            <a:r>
              <a:rPr lang="en-US" altLang="en-US" sz="2000" b="1"/>
              <a:t> </a:t>
            </a:r>
            <a:r>
              <a:rPr lang="en-US" altLang="en-US" sz="2000"/>
              <a:t>identifying everyone involved in or affected by the project and determining the best ways to manage relationships with them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000" b="1"/>
              <a:t>Planning communications</a:t>
            </a:r>
            <a:r>
              <a:rPr lang="en-US" altLang="en-US" sz="2000"/>
              <a:t>: determining the information and communications needs of the stakeholders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000" b="1"/>
              <a:t>Distributing information</a:t>
            </a:r>
            <a:r>
              <a:rPr lang="en-US" altLang="en-US" sz="2000"/>
              <a:t>: making needed information available to project stakeholders in a timely manner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000" b="1"/>
              <a:t>Managing stakeholder expectations</a:t>
            </a:r>
            <a:r>
              <a:rPr lang="en-US" altLang="en-US" sz="2000"/>
              <a:t>: managing communications to satisfy the needs and expectations of project stakeholders and to resolve issues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r>
              <a:rPr lang="en-US" altLang="en-US" sz="2000" b="1"/>
              <a:t>Reporting performance</a:t>
            </a:r>
            <a:r>
              <a:rPr lang="en-US" altLang="en-US" sz="2000"/>
              <a:t>: collecting and disseminating performance information, including status reports, progress measurement, and forecasting</a:t>
            </a:r>
            <a:endParaRPr lang="en-US" altLang="en-US" sz="2000" b="1"/>
          </a:p>
          <a:p>
            <a:pPr eaLnBrk="1" hangingPunct="1">
              <a:spcBef>
                <a:spcPct val="40000"/>
              </a:spcBef>
              <a:buClr>
                <a:srgbClr val="666699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B30D355-EE0E-4A1D-856C-0B9DCB22A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95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Communications 5</a:t>
            </a:r>
            <a:br>
              <a:rPr lang="en-US" dirty="0"/>
            </a:br>
            <a:r>
              <a:rPr lang="en-US" dirty="0"/>
              <a:t>Management Processes</a:t>
            </a:r>
          </a:p>
        </p:txBody>
      </p:sp>
      <p:sp>
        <p:nvSpPr>
          <p:cNvPr id="12293" name="Footer Placeholder 6">
            <a:extLst>
              <a:ext uri="{FF2B5EF4-FFF2-40B4-BE49-F238E27FC236}">
                <a16:creationId xmlns:a16="http://schemas.microsoft.com/office/drawing/2014/main" id="{AFC3E7D6-704F-422D-A61F-00DE729C3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77000"/>
            <a:ext cx="2590800" cy="3651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8F37BA1F-EA7A-4CB6-AD74-31EF11E7F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54AD02-5C3F-4355-A311-BC0F7E729EC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B3EDB1C5-E62F-481C-B1F0-3F6FA79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>
                <a:highlight>
                  <a:srgbClr val="FF0000"/>
                </a:highlight>
              </a:rPr>
              <a:t>Who’s your audience!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Recall that the ultimate goal of project management is to meet or exceed stakeholder needs and expectations from a project, </a:t>
            </a:r>
            <a:r>
              <a:rPr lang="en-US" altLang="en-US" dirty="0">
                <a:solidFill>
                  <a:srgbClr val="FF0000"/>
                </a:solidFill>
              </a:rPr>
              <a:t>so</a:t>
            </a:r>
            <a:r>
              <a:rPr lang="en-US" altLang="en-US" dirty="0"/>
              <a:t> you must </a:t>
            </a:r>
            <a:r>
              <a:rPr lang="en-US" altLang="en-US" dirty="0">
                <a:highlight>
                  <a:srgbClr val="FF0000"/>
                </a:highlight>
              </a:rPr>
              <a:t>first identify who your particular project stakeholders are</a:t>
            </a:r>
          </a:p>
          <a:p>
            <a:pPr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41A93F-0F98-4E2F-A50E-136AA4EB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Identifying Stakeholders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A0537-3CCF-4687-93D4-5317A25240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04C02AC7-9C24-4A50-96C3-F9A2924FB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99520-6456-46B3-8449-82FA8F99FA9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1317</Words>
  <Application>Microsoft Office PowerPoint</Application>
  <PresentationFormat>On-screen Show (4:3)</PresentationFormat>
  <Paragraphs>175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10: Project Communications Management</vt:lpstr>
      <vt:lpstr>Announcements</vt:lpstr>
      <vt:lpstr>Learning Objectives</vt:lpstr>
      <vt:lpstr>Importance of Good Communications</vt:lpstr>
      <vt:lpstr>REVIEW: Project Management Framework – 9 Knowledge Areas</vt:lpstr>
      <vt:lpstr>REVIEW:(continued)</vt:lpstr>
      <vt:lpstr>Figure 10-1. Project Communications Management Summary</vt:lpstr>
      <vt:lpstr>Project Communications 5 Management Processes</vt:lpstr>
      <vt:lpstr>Identifying Stakeholders</vt:lpstr>
      <vt:lpstr>Planning Communications</vt:lpstr>
      <vt:lpstr>Table 10-2. Sample Stakeholder Analysis for Project Communications</vt:lpstr>
      <vt:lpstr>Communications Management Plan Contents</vt:lpstr>
      <vt:lpstr>Communications Management Plan Contents (continued)</vt:lpstr>
      <vt:lpstr>Distributing Information</vt:lpstr>
      <vt:lpstr>Distributing Information in an Effective and Timely Manner</vt:lpstr>
      <vt:lpstr>Other Communication Considerations</vt:lpstr>
      <vt:lpstr>Determining the Number of Communications Channels</vt:lpstr>
      <vt:lpstr>Figure 10-2. The Impact of the Number of People on Communications Channels</vt:lpstr>
      <vt:lpstr>Communicating Performance</vt:lpstr>
      <vt:lpstr>Suggestions for Improving Project Communications</vt:lpstr>
      <vt:lpstr>Conflict Handling Modes</vt:lpstr>
      <vt:lpstr>Running Effective Meetings</vt:lpstr>
      <vt:lpstr>Using E-Mail, Instant Messaging, and Collaborative Tools Effectively</vt:lpstr>
      <vt:lpstr>Using Templates for Project Communications</vt:lpstr>
      <vt:lpstr>Table 10-5. Sample Template for a Monthly Progress Report</vt:lpstr>
      <vt:lpstr>Project Web Sites</vt:lpstr>
      <vt:lpstr>Figure 10-4. Microsoft Office Enterprise Project Management (EPM) Solution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Cengage</dc:creator>
  <cp:lastModifiedBy>Thomas Licciardello</cp:lastModifiedBy>
  <cp:revision>183</cp:revision>
  <dcterms:created xsi:type="dcterms:W3CDTF">2001-07-05T23:10:12Z</dcterms:created>
  <dcterms:modified xsi:type="dcterms:W3CDTF">2022-11-16T19:51:26Z</dcterms:modified>
</cp:coreProperties>
</file>