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ded0befda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ded0befda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ded0befda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ded0befda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ded0befda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ded0befda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ded0befda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ed0befda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f1270884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f127088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ded0befda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ded0befda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deb6171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deb6171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deb6171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deb6171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ded0befd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ded0befd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ded0befd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ded0befd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deb617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eb617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ded0befda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ded0befda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ded0befda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ded0befda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ded0befda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ded0befda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deb6171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deb6171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ded0befda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ded0befda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ded0befda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ded0befda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ded0befda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ded0befda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ded0befda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ded0befda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df127088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df127088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deb6171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deb6171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ded0bef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ded0bef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deb6171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deb6171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eb6171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eb6171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ed0befd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ed0befd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ded0befda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ed0befda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ed0befd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ed0befd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ded0befd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ded0befd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deb6171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deb6171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alldatasheet.com/datasheet-pdf/pdf/530608/ALTERA/EP4CGX150.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intel.com/content/dam/www/public/us/en/documents/white-papers/sha-256-implementations-paper.pdf" TargetMode="Externa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1" Type="http://schemas.openxmlformats.org/officeDocument/2006/relationships/hyperlink" Target="https://www.buybitcoinworldwide.com/mining/hardware/antminer-s9/" TargetMode="External"/><Relationship Id="rId10" Type="http://schemas.openxmlformats.org/officeDocument/2006/relationships/hyperlink" Target="https://en.wikipedia.org/wiki/Sha-256" TargetMode="External"/><Relationship Id="rId13" Type="http://schemas.openxmlformats.org/officeDocument/2006/relationships/hyperlink" Target="https://news.bitcoin.com/bitmain-launches-low-cost-special-edition-antminer-s9/" TargetMode="External"/><Relationship Id="rId12" Type="http://schemas.openxmlformats.org/officeDocument/2006/relationships/hyperlink" Target="https://electronics.stackexchange.com/questions/123760/how-can-a-cpu-deliver-more-than-one-instruction-per-cycle" TargetMode="External"/><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bitcoincore.org/bitcoin.pdf" TargetMode="External"/><Relationship Id="rId4" Type="http://schemas.openxmlformats.org/officeDocument/2006/relationships/hyperlink" Target="https://bitcoin.org/en/developer-documentation" TargetMode="External"/><Relationship Id="rId9" Type="http://schemas.openxmlformats.org/officeDocument/2006/relationships/hyperlink" Target="https://www.intel.com/content/dam/www/programmable/us/en/pdfs/literature/an/an433.pdf" TargetMode="External"/><Relationship Id="rId5" Type="http://schemas.openxmlformats.org/officeDocument/2006/relationships/hyperlink" Target="https://bitcoin.org/en/developer-reference#term-raw-format" TargetMode="External"/><Relationship Id="rId6" Type="http://schemas.openxmlformats.org/officeDocument/2006/relationships/hyperlink" Target="https://en.wikipedia.org/wiki/Merkle_tree" TargetMode="External"/><Relationship Id="rId7" Type="http://schemas.openxmlformats.org/officeDocument/2006/relationships/hyperlink" Target="https://en.bitcoin.it/wiki/Difficulty" TargetMode="External"/><Relationship Id="rId8" Type="http://schemas.openxmlformats.org/officeDocument/2006/relationships/hyperlink" Target="https://bitcoin.org/en/glossary/serialized-trans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96275"/>
            <a:ext cx="5017500" cy="21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FPGA Implementation of a Bitcoin Miner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by </a:t>
            </a:r>
            <a:endParaRPr/>
          </a:p>
          <a:p>
            <a:pPr indent="0" lvl="0" marL="0" rtl="0" algn="l">
              <a:spcBef>
                <a:spcPts val="0"/>
              </a:spcBef>
              <a:spcAft>
                <a:spcPts val="0"/>
              </a:spcAft>
              <a:buNone/>
            </a:pPr>
            <a:r>
              <a:rPr lang="en"/>
              <a:t>Hassan Alabushaheen</a:t>
            </a:r>
            <a:endParaRPr/>
          </a:p>
          <a:p>
            <a:pPr indent="0" lvl="0" marL="0" rtl="0" algn="l">
              <a:spcBef>
                <a:spcPts val="0"/>
              </a:spcBef>
              <a:spcAft>
                <a:spcPts val="0"/>
              </a:spcAft>
              <a:buNone/>
            </a:pPr>
            <a:r>
              <a:rPr lang="en"/>
              <a:t>James Richardson</a:t>
            </a:r>
            <a:endParaRPr/>
          </a:p>
          <a:p>
            <a:pPr indent="0" lvl="0" marL="0" rtl="0" algn="l">
              <a:spcBef>
                <a:spcPts val="0"/>
              </a:spcBef>
              <a:spcAft>
                <a:spcPts val="0"/>
              </a:spcAft>
              <a:buNone/>
            </a:pPr>
            <a:r>
              <a:rPr lang="en"/>
              <a:t>Fernando Prado</a:t>
            </a:r>
            <a:endParaRPr/>
          </a:p>
          <a:p>
            <a:pPr indent="0" lvl="0" marL="0" rtl="0" algn="l">
              <a:spcBef>
                <a:spcPts val="0"/>
              </a:spcBef>
              <a:spcAft>
                <a:spcPts val="0"/>
              </a:spcAft>
              <a:buNone/>
            </a:pPr>
            <a:r>
              <a:rPr lang="en"/>
              <a:t>Jonathan Valencia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actually got done</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component of this that we managed to finish was SHA-256.</a:t>
            </a:r>
            <a:endParaRPr/>
          </a:p>
          <a:p>
            <a:pPr indent="0" lvl="0" marL="0" rtl="0" algn="l">
              <a:spcBef>
                <a:spcPts val="1600"/>
              </a:spcBef>
              <a:spcAft>
                <a:spcPts val="0"/>
              </a:spcAft>
              <a:buNone/>
            </a:pPr>
            <a:r>
              <a:rPr lang="en"/>
              <a:t>Though this is only one of the boxes on this design, it is a significant component.</a:t>
            </a:r>
            <a:endParaRPr/>
          </a:p>
          <a:p>
            <a:pPr indent="0" lvl="0" marL="0" rtl="0" algn="l">
              <a:spcBef>
                <a:spcPts val="1600"/>
              </a:spcBef>
              <a:spcAft>
                <a:spcPts val="0"/>
              </a:spcAft>
              <a:buNone/>
            </a:pPr>
            <a:r>
              <a:rPr lang="en"/>
              <a:t>The only other computation that would need to be implemented is the nBits Decoder.</a:t>
            </a:r>
            <a:endParaRPr/>
          </a:p>
          <a:p>
            <a:pPr indent="0" lvl="0" marL="0" rtl="0" algn="l">
              <a:spcBef>
                <a:spcPts val="1600"/>
              </a:spcBef>
              <a:spcAft>
                <a:spcPts val="1600"/>
              </a:spcAft>
              <a:buNone/>
            </a:pPr>
            <a:r>
              <a:rPr lang="en"/>
              <a:t>Every other component of a complete design would be timing and routing the correct data to the correct locations.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SHA-256</a:t>
            </a:r>
            <a:endParaRPr/>
          </a:p>
        </p:txBody>
      </p:sp>
      <p:sp>
        <p:nvSpPr>
          <p:cNvPr id="200" name="Google Shape;200;p23"/>
          <p:cNvSpPr txBox="1"/>
          <p:nvPr>
            <p:ph idx="1" type="body"/>
          </p:nvPr>
        </p:nvSpPr>
        <p:spPr>
          <a:xfrm>
            <a:off x="1297500" y="1567550"/>
            <a:ext cx="7083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SHA-256 is a cryptographic hash function which was designed by the NSA.</a:t>
            </a:r>
            <a:endParaRPr/>
          </a:p>
          <a:p>
            <a:pPr indent="0" lvl="0" marL="0" rtl="0" algn="l">
              <a:spcBef>
                <a:spcPts val="1600"/>
              </a:spcBef>
              <a:spcAft>
                <a:spcPts val="0"/>
              </a:spcAft>
              <a:buNone/>
            </a:pPr>
            <a:r>
              <a:rPr lang="en"/>
              <a:t>It a one way compression function that takes in an input of any length and then outputs a digest (hash value) of 256 bits.</a:t>
            </a:r>
            <a:endParaRPr/>
          </a:p>
          <a:p>
            <a:pPr indent="0" lvl="0" marL="0" rtl="0" algn="l">
              <a:spcBef>
                <a:spcPts val="1600"/>
              </a:spcBef>
              <a:spcAft>
                <a:spcPts val="0"/>
              </a:spcAft>
              <a:buNone/>
            </a:pPr>
            <a:r>
              <a:rPr lang="en"/>
              <a:t>SHA-256 is used in conjunction with many encryption algorithms such as TLS, SSL, PGP and SSH.</a:t>
            </a:r>
            <a:endParaRPr/>
          </a:p>
          <a:p>
            <a:pPr indent="0" lvl="0" marL="0" rtl="0" algn="l">
              <a:spcBef>
                <a:spcPts val="1600"/>
              </a:spcBef>
              <a:spcAft>
                <a:spcPts val="1600"/>
              </a:spcAft>
              <a:buNone/>
            </a:pPr>
            <a:r>
              <a:rPr lang="en"/>
              <a:t>It is used to store passwords; the hashed value of the password is stored in a database rather than the plaintext password so that if the system is compromised only the hash is discovered (this is secure since the hash is one way and as we explained earlier finding a </a:t>
            </a:r>
            <a:r>
              <a:rPr lang="en"/>
              <a:t>particular</a:t>
            </a:r>
            <a:r>
              <a:rPr lang="en"/>
              <a:t> hash output from a set of inputs is very, very difficult).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SHA-256</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24"/>
          <p:cNvPicPr preferRelativeResize="0"/>
          <p:nvPr/>
        </p:nvPicPr>
        <p:blipFill>
          <a:blip r:embed="rId3">
            <a:alphaModFix/>
          </a:blip>
          <a:stretch>
            <a:fillRect/>
          </a:stretch>
        </p:blipFill>
        <p:spPr>
          <a:xfrm>
            <a:off x="-2" y="1977825"/>
            <a:ext cx="9144000" cy="11878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SHA-256 Algorithm</a:t>
            </a:r>
            <a:endParaRPr/>
          </a:p>
        </p:txBody>
      </p:sp>
      <p:sp>
        <p:nvSpPr>
          <p:cNvPr id="213" name="Google Shape;213;p25"/>
          <p:cNvSpPr txBox="1"/>
          <p:nvPr>
            <p:ph idx="1" type="body"/>
          </p:nvPr>
        </p:nvSpPr>
        <p:spPr>
          <a:xfrm>
            <a:off x="311950" y="1373450"/>
            <a:ext cx="8720400" cy="373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latin typeface="Times New Roman"/>
                <a:ea typeface="Times New Roman"/>
                <a:cs typeface="Times New Roman"/>
                <a:sym typeface="Times New Roman"/>
              </a:rPr>
              <a:t>Start with a very </a:t>
            </a:r>
            <a:r>
              <a:rPr lang="en" sz="1100">
                <a:latin typeface="Times New Roman"/>
                <a:ea typeface="Times New Roman"/>
                <a:cs typeface="Times New Roman"/>
                <a:sym typeface="Times New Roman"/>
              </a:rPr>
              <a:t>specific</a:t>
            </a:r>
            <a:r>
              <a:rPr lang="en" sz="1100">
                <a:latin typeface="Times New Roman"/>
                <a:ea typeface="Times New Roman"/>
                <a:cs typeface="Times New Roman"/>
                <a:sym typeface="Times New Roman"/>
              </a:rPr>
              <a:t> set of 8 constants, and an array of another 64 constants.</a:t>
            </a:r>
            <a:endParaRPr sz="11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latin typeface="Times New Roman"/>
                <a:ea typeface="Times New Roman"/>
                <a:cs typeface="Times New Roman"/>
                <a:sym typeface="Times New Roman"/>
              </a:rPr>
              <a:t>Take the input message, add a 1 to the end.  Pad it with zeros and the length of the message such that the total size is 512 bit alligned</a:t>
            </a:r>
            <a:endParaRPr sz="11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latin typeface="Times New Roman"/>
                <a:ea typeface="Times New Roman"/>
                <a:cs typeface="Times New Roman"/>
                <a:sym typeface="Times New Roman"/>
              </a:rPr>
              <a:t>Go through the padded message in 512 bit chunks</a:t>
            </a:r>
            <a:endParaRPr sz="11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latin typeface="Times New Roman"/>
                <a:ea typeface="Times New Roman"/>
                <a:cs typeface="Times New Roman"/>
                <a:sym typeface="Times New Roman"/>
              </a:rPr>
              <a:t>Create an array of 64, 32 bit words, W.</a:t>
            </a:r>
            <a:endParaRPr sz="11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latin typeface="Times New Roman"/>
                <a:ea typeface="Times New Roman"/>
                <a:cs typeface="Times New Roman"/>
                <a:sym typeface="Times New Roman"/>
              </a:rPr>
              <a:t>Populate the first 16 entries of W with the message.</a:t>
            </a:r>
            <a:endParaRPr sz="11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latin typeface="Times New Roman"/>
                <a:ea typeface="Times New Roman"/>
                <a:cs typeface="Times New Roman"/>
                <a:sym typeface="Times New Roman"/>
              </a:rPr>
              <a:t>Preprocess entries of W[16] to W[63] with values calculated from the 512 bits of the message</a:t>
            </a:r>
            <a:endParaRPr sz="11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latin typeface="Times New Roman"/>
                <a:ea typeface="Times New Roman"/>
                <a:cs typeface="Times New Roman"/>
                <a:sym typeface="Times New Roman"/>
              </a:rPr>
              <a:t>Iterate through W one word at a time.  Use this value and some operations to update the initial 8 constants.</a:t>
            </a:r>
            <a:endParaRPr sz="11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latin typeface="Times New Roman"/>
                <a:ea typeface="Times New Roman"/>
                <a:cs typeface="Times New Roman"/>
                <a:sym typeface="Times New Roman"/>
              </a:rPr>
              <a:t>After we have iterated through all 512 bit blocks, we do on final set of additions.</a:t>
            </a:r>
            <a:endParaRPr sz="1100">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sz="1100">
                <a:latin typeface="Times New Roman"/>
                <a:ea typeface="Times New Roman"/>
                <a:cs typeface="Times New Roman"/>
                <a:sym typeface="Times New Roman"/>
              </a:rPr>
              <a:t>Then we concatenate the updated 8 initial constants and this is our 256 bit hash.</a:t>
            </a:r>
            <a:endParaRPr sz="11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5172000" y="393750"/>
            <a:ext cx="3164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 code from Wikipedia</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0" name="Google Shape;220;p26"/>
          <p:cNvPicPr preferRelativeResize="0"/>
          <p:nvPr/>
        </p:nvPicPr>
        <p:blipFill>
          <a:blip r:embed="rId3">
            <a:alphaModFix/>
          </a:blip>
          <a:stretch>
            <a:fillRect/>
          </a:stretch>
        </p:blipFill>
        <p:spPr>
          <a:xfrm>
            <a:off x="1" y="0"/>
            <a:ext cx="4830051" cy="4275400"/>
          </a:xfrm>
          <a:prstGeom prst="rect">
            <a:avLst/>
          </a:prstGeom>
          <a:noFill/>
          <a:ln>
            <a:noFill/>
          </a:ln>
        </p:spPr>
      </p:pic>
      <p:pic>
        <p:nvPicPr>
          <p:cNvPr id="221" name="Google Shape;221;p26"/>
          <p:cNvPicPr preferRelativeResize="0"/>
          <p:nvPr/>
        </p:nvPicPr>
        <p:blipFill>
          <a:blip r:embed="rId4">
            <a:alphaModFix/>
          </a:blip>
          <a:stretch>
            <a:fillRect/>
          </a:stretch>
        </p:blipFill>
        <p:spPr>
          <a:xfrm>
            <a:off x="4801550" y="2189050"/>
            <a:ext cx="5461025" cy="295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txBox="1"/>
          <p:nvPr>
            <p:ph idx="1" type="body"/>
          </p:nvPr>
        </p:nvSpPr>
        <p:spPr>
          <a:xfrm>
            <a:off x="0" y="1456650"/>
            <a:ext cx="22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Software Simulation Code</a:t>
            </a:r>
            <a:endParaRPr/>
          </a:p>
        </p:txBody>
      </p:sp>
      <p:pic>
        <p:nvPicPr>
          <p:cNvPr id="228" name="Google Shape;228;p27"/>
          <p:cNvPicPr preferRelativeResize="0"/>
          <p:nvPr/>
        </p:nvPicPr>
        <p:blipFill>
          <a:blip r:embed="rId3">
            <a:alphaModFix/>
          </a:blip>
          <a:stretch>
            <a:fillRect/>
          </a:stretch>
        </p:blipFill>
        <p:spPr>
          <a:xfrm>
            <a:off x="2203225" y="-27750"/>
            <a:ext cx="3740409" cy="4963024"/>
          </a:xfrm>
          <a:prstGeom prst="rect">
            <a:avLst/>
          </a:prstGeom>
          <a:noFill/>
          <a:ln>
            <a:noFill/>
          </a:ln>
        </p:spPr>
      </p:pic>
      <p:pic>
        <p:nvPicPr>
          <p:cNvPr id="229" name="Google Shape;229;p27"/>
          <p:cNvPicPr preferRelativeResize="0"/>
          <p:nvPr/>
        </p:nvPicPr>
        <p:blipFill>
          <a:blip r:embed="rId4">
            <a:alphaModFix/>
          </a:blip>
          <a:stretch>
            <a:fillRect/>
          </a:stretch>
        </p:blipFill>
        <p:spPr>
          <a:xfrm>
            <a:off x="5943625" y="180475"/>
            <a:ext cx="3200376" cy="4963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Hardware Implementation</a:t>
            </a:r>
            <a:endParaRPr/>
          </a:p>
        </p:txBody>
      </p:sp>
      <p:sp>
        <p:nvSpPr>
          <p:cNvPr id="235" name="Google Shape;235;p28"/>
          <p:cNvSpPr txBox="1"/>
          <p:nvPr>
            <p:ph idx="1" type="body"/>
          </p:nvPr>
        </p:nvSpPr>
        <p:spPr>
          <a:xfrm>
            <a:off x="776375" y="1410650"/>
            <a:ext cx="7860900" cy="33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SHA-256 was implemented with 5 </a:t>
            </a:r>
            <a:r>
              <a:rPr lang="en" sz="1000"/>
              <a:t>separate</a:t>
            </a:r>
            <a:r>
              <a:rPr lang="en" sz="1000"/>
              <a:t> entities</a:t>
            </a:r>
            <a:endParaRPr sz="1000"/>
          </a:p>
          <a:p>
            <a:pPr indent="-292100" lvl="0" marL="457200" rtl="0" algn="l">
              <a:spcBef>
                <a:spcPts val="1600"/>
              </a:spcBef>
              <a:spcAft>
                <a:spcPts val="0"/>
              </a:spcAft>
              <a:buSzPts val="1000"/>
              <a:buAutoNum type="arabicPeriod"/>
            </a:pPr>
            <a:r>
              <a:rPr lang="en" sz="1000"/>
              <a:t>SHA256</a:t>
            </a:r>
            <a:endParaRPr sz="1000"/>
          </a:p>
          <a:p>
            <a:pPr indent="-292100" lvl="1" marL="914400" rtl="0" algn="l">
              <a:spcBef>
                <a:spcPts val="0"/>
              </a:spcBef>
              <a:spcAft>
                <a:spcPts val="0"/>
              </a:spcAft>
              <a:buSzPts val="1000"/>
              <a:buAutoNum type="alphaLcPeriod"/>
            </a:pPr>
            <a:r>
              <a:rPr lang="en" sz="1000"/>
              <a:t>The Main entity, tied everything together and produced the final hash</a:t>
            </a:r>
            <a:endParaRPr sz="1000"/>
          </a:p>
          <a:p>
            <a:pPr indent="-292100" lvl="0" marL="457200" rtl="0" algn="l">
              <a:spcBef>
                <a:spcPts val="0"/>
              </a:spcBef>
              <a:spcAft>
                <a:spcPts val="0"/>
              </a:spcAft>
              <a:buSzPts val="1000"/>
              <a:buAutoNum type="arabicPeriod"/>
            </a:pPr>
            <a:r>
              <a:rPr lang="en" sz="1000"/>
              <a:t>SHA_Packer</a:t>
            </a:r>
            <a:endParaRPr sz="1000"/>
          </a:p>
          <a:p>
            <a:pPr indent="-292100" lvl="1" marL="914400" rtl="0" algn="l">
              <a:spcBef>
                <a:spcPts val="0"/>
              </a:spcBef>
              <a:spcAft>
                <a:spcPts val="0"/>
              </a:spcAft>
              <a:buSzPts val="1000"/>
              <a:buAutoNum type="alphaLcPeriod"/>
            </a:pPr>
            <a:r>
              <a:rPr lang="en" sz="1000"/>
              <a:t>Takes the input message and produces 32 bit outputs</a:t>
            </a:r>
            <a:endParaRPr sz="1000"/>
          </a:p>
          <a:p>
            <a:pPr indent="-292100" lvl="0" marL="457200" rtl="0" algn="l">
              <a:spcBef>
                <a:spcPts val="0"/>
              </a:spcBef>
              <a:spcAft>
                <a:spcPts val="0"/>
              </a:spcAft>
              <a:buSzPts val="1000"/>
              <a:buAutoNum type="arabicPeriod"/>
            </a:pPr>
            <a:r>
              <a:rPr lang="en" sz="1000"/>
              <a:t>SHA_Preprocessor</a:t>
            </a:r>
            <a:endParaRPr sz="1000"/>
          </a:p>
          <a:p>
            <a:pPr indent="-292100" lvl="1" marL="914400" rtl="0" algn="l">
              <a:spcBef>
                <a:spcPts val="0"/>
              </a:spcBef>
              <a:spcAft>
                <a:spcPts val="0"/>
              </a:spcAft>
              <a:buSzPts val="1000"/>
              <a:buAutoNum type="alphaLcPeriod"/>
            </a:pPr>
            <a:r>
              <a:rPr lang="en" sz="1000"/>
              <a:t>Took in a 32 bit input from the packer, Stored it in a buffer of size 17 for later reference </a:t>
            </a:r>
            <a:r>
              <a:rPr lang="en" sz="1000"/>
              <a:t>(needed for the algorithm) and then does necessary calculations and outputs a 32 bit preprocessed word</a:t>
            </a:r>
            <a:endParaRPr sz="1000"/>
          </a:p>
          <a:p>
            <a:pPr indent="-292100" lvl="0" marL="457200" rtl="0" algn="l">
              <a:spcBef>
                <a:spcPts val="0"/>
              </a:spcBef>
              <a:spcAft>
                <a:spcPts val="0"/>
              </a:spcAft>
              <a:buSzPts val="1000"/>
              <a:buAutoNum type="arabicPeriod"/>
            </a:pPr>
            <a:r>
              <a:rPr lang="en" sz="1000"/>
              <a:t>SHA_Manager</a:t>
            </a:r>
            <a:endParaRPr sz="1000"/>
          </a:p>
          <a:p>
            <a:pPr indent="-292100" lvl="1" marL="914400" rtl="0" algn="l">
              <a:spcBef>
                <a:spcPts val="0"/>
              </a:spcBef>
              <a:spcAft>
                <a:spcPts val="0"/>
              </a:spcAft>
              <a:buSzPts val="1000"/>
              <a:buAutoNum type="alphaLcPeriod"/>
            </a:pPr>
            <a:r>
              <a:rPr lang="en" sz="1000"/>
              <a:t>Takes an input from SHA_Preprocessor,  a word from K and the running hash  and gives this to the shifter</a:t>
            </a:r>
            <a:endParaRPr sz="1000"/>
          </a:p>
          <a:p>
            <a:pPr indent="-292100" lvl="1" marL="914400" rtl="0" algn="l">
              <a:spcBef>
                <a:spcPts val="0"/>
              </a:spcBef>
              <a:spcAft>
                <a:spcPts val="0"/>
              </a:spcAft>
              <a:buSzPts val="1000"/>
              <a:buAutoNum type="alphaLcPeriod"/>
            </a:pPr>
            <a:r>
              <a:rPr lang="en" sz="1000"/>
              <a:t>When the shifter is finished, takes his calculated hash and stores it</a:t>
            </a:r>
            <a:endParaRPr sz="1000"/>
          </a:p>
          <a:p>
            <a:pPr indent="-292100" lvl="1" marL="914400" rtl="0" algn="l">
              <a:spcBef>
                <a:spcPts val="0"/>
              </a:spcBef>
              <a:spcAft>
                <a:spcPts val="0"/>
              </a:spcAft>
              <a:buSzPts val="1000"/>
              <a:buAutoNum type="alphaLcPeriod"/>
            </a:pPr>
            <a:r>
              <a:rPr lang="en" sz="1000"/>
              <a:t>Does this a total of 64 times (from the algorithm)</a:t>
            </a:r>
            <a:endParaRPr sz="1000"/>
          </a:p>
          <a:p>
            <a:pPr indent="-292100" lvl="0" marL="457200" rtl="0" algn="l">
              <a:spcBef>
                <a:spcPts val="0"/>
              </a:spcBef>
              <a:spcAft>
                <a:spcPts val="0"/>
              </a:spcAft>
              <a:buSzPts val="1000"/>
              <a:buAutoNum type="arabicPeriod"/>
            </a:pPr>
            <a:r>
              <a:rPr lang="en" sz="1000"/>
              <a:t>SHA_Shifter</a:t>
            </a:r>
            <a:endParaRPr sz="1000"/>
          </a:p>
          <a:p>
            <a:pPr indent="-292100" lvl="1" marL="914400" rtl="0" algn="l">
              <a:spcBef>
                <a:spcPts val="0"/>
              </a:spcBef>
              <a:spcAft>
                <a:spcPts val="0"/>
              </a:spcAft>
              <a:buSzPts val="1000"/>
              <a:buAutoNum type="alphaLcPeriod"/>
            </a:pPr>
            <a:r>
              <a:rPr lang="en" sz="1000"/>
              <a:t>Does calculations on a given running hash, word and K value</a:t>
            </a:r>
            <a:endParaRPr sz="1000"/>
          </a:p>
          <a:p>
            <a:pPr indent="-292100" lvl="1" marL="914400" rtl="0" algn="l">
              <a:spcBef>
                <a:spcPts val="0"/>
              </a:spcBef>
              <a:spcAft>
                <a:spcPts val="0"/>
              </a:spcAft>
              <a:buSzPts val="1000"/>
              <a:buAutoNum type="alphaLcPeriod"/>
            </a:pPr>
            <a:r>
              <a:rPr lang="en" sz="1000"/>
              <a:t>Uses the results of those calculations to update the hash</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SHA-256 Hardware Implementation</a:t>
            </a:r>
            <a:endParaRPr/>
          </a:p>
        </p:txBody>
      </p:sp>
      <p:sp>
        <p:nvSpPr>
          <p:cNvPr id="241" name="Google Shape;24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2" name="Google Shape;242;p29"/>
          <p:cNvPicPr preferRelativeResize="0"/>
          <p:nvPr/>
        </p:nvPicPr>
        <p:blipFill rotWithShape="1">
          <a:blip r:embed="rId3">
            <a:alphaModFix/>
          </a:blip>
          <a:srcRect b="8966" l="16723" r="7085" t="0"/>
          <a:stretch/>
        </p:blipFill>
        <p:spPr>
          <a:xfrm rot="-5400000">
            <a:off x="2759138" y="221112"/>
            <a:ext cx="3625725" cy="5604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248" name="Google Shape;248;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lot of it…</a:t>
            </a:r>
            <a:endParaRPr/>
          </a:p>
          <a:p>
            <a:pPr indent="0" lvl="0" marL="0" rtl="0" algn="l">
              <a:spcBef>
                <a:spcPts val="1600"/>
              </a:spcBef>
              <a:spcAft>
                <a:spcPts val="0"/>
              </a:spcAft>
              <a:buNone/>
            </a:pPr>
            <a:r>
              <a:rPr lang="en"/>
              <a:t>If you want to see it you can find it here:</a:t>
            </a:r>
            <a:endParaRPr/>
          </a:p>
          <a:p>
            <a:pPr indent="0" lvl="0" marL="0" rtl="0" algn="l">
              <a:spcBef>
                <a:spcPts val="1600"/>
              </a:spcBef>
              <a:spcAft>
                <a:spcPts val="1600"/>
              </a:spcAft>
              <a:buNone/>
            </a:pPr>
            <a:r>
              <a:rPr lang="en"/>
              <a:t>http://github.com/xylafur/ELET3405-BitcoinMiner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254" name="Google Shape;254;p31"/>
          <p:cNvSpPr txBox="1"/>
          <p:nvPr>
            <p:ph idx="1" type="body"/>
          </p:nvPr>
        </p:nvSpPr>
        <p:spPr>
          <a:xfrm>
            <a:off x="1297500" y="1567550"/>
            <a:ext cx="2917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Most of the code ended up being test benches instead of actual design. :(</a:t>
            </a:r>
            <a:endParaRPr/>
          </a:p>
        </p:txBody>
      </p:sp>
      <p:pic>
        <p:nvPicPr>
          <p:cNvPr id="255" name="Google Shape;255;p31"/>
          <p:cNvPicPr preferRelativeResize="0"/>
          <p:nvPr/>
        </p:nvPicPr>
        <p:blipFill>
          <a:blip r:embed="rId3">
            <a:alphaModFix/>
          </a:blip>
          <a:stretch>
            <a:fillRect/>
          </a:stretch>
        </p:blipFill>
        <p:spPr>
          <a:xfrm>
            <a:off x="6828850" y="0"/>
            <a:ext cx="2315150" cy="3847225"/>
          </a:xfrm>
          <a:prstGeom prst="rect">
            <a:avLst/>
          </a:prstGeom>
          <a:noFill/>
          <a:ln>
            <a:noFill/>
          </a:ln>
        </p:spPr>
      </p:pic>
      <p:pic>
        <p:nvPicPr>
          <p:cNvPr id="256" name="Google Shape;256;p31"/>
          <p:cNvPicPr preferRelativeResize="0"/>
          <p:nvPr/>
        </p:nvPicPr>
        <p:blipFill>
          <a:blip r:embed="rId4">
            <a:alphaModFix/>
          </a:blip>
          <a:stretch>
            <a:fillRect/>
          </a:stretch>
        </p:blipFill>
        <p:spPr>
          <a:xfrm>
            <a:off x="443850" y="2234925"/>
            <a:ext cx="4624501" cy="6736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Overview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Bitcoin?</a:t>
            </a:r>
            <a:endParaRPr/>
          </a:p>
          <a:p>
            <a:pPr indent="-311150" lvl="0" marL="457200" rtl="0" algn="l">
              <a:spcBef>
                <a:spcPts val="0"/>
              </a:spcBef>
              <a:spcAft>
                <a:spcPts val="0"/>
              </a:spcAft>
              <a:buSzPts val="1300"/>
              <a:buChar char="●"/>
            </a:pPr>
            <a:r>
              <a:rPr lang="en"/>
              <a:t>What Does it mean to mine Bitcoin?</a:t>
            </a:r>
            <a:endParaRPr/>
          </a:p>
          <a:p>
            <a:pPr indent="-311150" lvl="0" marL="457200" rtl="0" algn="l">
              <a:spcBef>
                <a:spcPts val="0"/>
              </a:spcBef>
              <a:spcAft>
                <a:spcPts val="0"/>
              </a:spcAft>
              <a:buSzPts val="1300"/>
              <a:buChar char="●"/>
            </a:pPr>
            <a:r>
              <a:rPr lang="en"/>
              <a:t>Our Project</a:t>
            </a:r>
            <a:endParaRPr/>
          </a:p>
          <a:p>
            <a:pPr indent="-311150" lvl="0" marL="457200" rtl="0" algn="l">
              <a:spcBef>
                <a:spcPts val="0"/>
              </a:spcBef>
              <a:spcAft>
                <a:spcPts val="0"/>
              </a:spcAft>
              <a:buSzPts val="1300"/>
              <a:buChar char="●"/>
            </a:pPr>
            <a:r>
              <a:rPr lang="en"/>
              <a:t>Code</a:t>
            </a:r>
            <a:endParaRPr/>
          </a:p>
          <a:p>
            <a:pPr indent="-311150" lvl="0" marL="457200" rtl="0" algn="l">
              <a:spcBef>
                <a:spcPts val="0"/>
              </a:spcBef>
              <a:spcAft>
                <a:spcPts val="0"/>
              </a:spcAft>
              <a:buSzPts val="1300"/>
              <a:buChar char="●"/>
            </a:pPr>
            <a:r>
              <a:rPr lang="en"/>
              <a:t>Performance Metrics </a:t>
            </a:r>
            <a:endParaRPr/>
          </a:p>
          <a:p>
            <a:pPr indent="-311150" lvl="0" marL="457200" rtl="0" algn="l">
              <a:spcBef>
                <a:spcPts val="0"/>
              </a:spcBef>
              <a:spcAft>
                <a:spcPts val="0"/>
              </a:spcAft>
              <a:buSzPts val="1300"/>
              <a:buChar char="●"/>
            </a:pPr>
            <a:r>
              <a:rPr lang="en"/>
              <a:t>Performance Comparison </a:t>
            </a:r>
            <a:endParaRPr/>
          </a:p>
          <a:p>
            <a:pPr indent="-311150" lvl="0" marL="457200" rtl="0" algn="l">
              <a:spcBef>
                <a:spcPts val="0"/>
              </a:spcBef>
              <a:spcAft>
                <a:spcPts val="0"/>
              </a:spcAft>
              <a:buSzPts val="1300"/>
              <a:buChar char="●"/>
            </a:pPr>
            <a:r>
              <a:rPr lang="en"/>
              <a:t>Conclusion </a:t>
            </a:r>
            <a:r>
              <a:rPr lang="en"/>
              <a:t> </a:t>
            </a:r>
            <a:endParaRPr/>
          </a:p>
          <a:p>
            <a:pPr indent="-311150" lvl="0" marL="457200" rtl="0" algn="l">
              <a:spcBef>
                <a:spcPts val="0"/>
              </a:spcBef>
              <a:spcAft>
                <a:spcPts val="0"/>
              </a:spcAft>
              <a:buSzPts val="1300"/>
              <a:buChar char="●"/>
            </a:pPr>
            <a:r>
              <a:rPr lang="en"/>
              <a:t>Sources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Bench</a:t>
            </a:r>
            <a:endParaRPr/>
          </a:p>
        </p:txBody>
      </p:sp>
      <p:sp>
        <p:nvSpPr>
          <p:cNvPr id="262" name="Google Shape;262;p32"/>
          <p:cNvSpPr txBox="1"/>
          <p:nvPr>
            <p:ph idx="1" type="body"/>
          </p:nvPr>
        </p:nvSpPr>
        <p:spPr>
          <a:xfrm>
            <a:off x="112150" y="1546750"/>
            <a:ext cx="5974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design was done using test benches for verifying timing and results.</a:t>
            </a:r>
            <a:endParaRPr/>
          </a:p>
          <a:p>
            <a:pPr indent="0" lvl="0" marL="0" rtl="0" algn="l">
              <a:spcBef>
                <a:spcPts val="1600"/>
              </a:spcBef>
              <a:spcAft>
                <a:spcPts val="0"/>
              </a:spcAft>
              <a:buNone/>
            </a:pPr>
            <a:r>
              <a:rPr lang="en"/>
              <a:t>The program ‘ghdl’ was used to compile all of the code locally and run simulations.</a:t>
            </a:r>
            <a:endParaRPr/>
          </a:p>
          <a:p>
            <a:pPr indent="0" lvl="0" marL="0" rtl="0" algn="l">
              <a:spcBef>
                <a:spcPts val="1600"/>
              </a:spcBef>
              <a:spcAft>
                <a:spcPts val="0"/>
              </a:spcAft>
              <a:buNone/>
            </a:pPr>
            <a:r>
              <a:rPr lang="en"/>
              <a:t>Using the software was actually pretty simple, and really aided in design… Until it didn’t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Word of advice: Use the Compiler / Synthesizer for the platform you are developing for, no matter how convenient another platform is.</a:t>
            </a:r>
            <a:endParaRPr/>
          </a:p>
        </p:txBody>
      </p:sp>
      <p:pic>
        <p:nvPicPr>
          <p:cNvPr id="263" name="Google Shape;263;p32"/>
          <p:cNvPicPr preferRelativeResize="0"/>
          <p:nvPr/>
        </p:nvPicPr>
        <p:blipFill>
          <a:blip r:embed="rId3">
            <a:alphaModFix/>
          </a:blip>
          <a:stretch>
            <a:fillRect/>
          </a:stretch>
        </p:blipFill>
        <p:spPr>
          <a:xfrm>
            <a:off x="6317665" y="0"/>
            <a:ext cx="2826336"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Bench</a:t>
            </a:r>
            <a:endParaRPr/>
          </a:p>
        </p:txBody>
      </p:sp>
      <p:sp>
        <p:nvSpPr>
          <p:cNvPr id="269" name="Google Shape;269;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33"/>
          <p:cNvPicPr preferRelativeResize="0"/>
          <p:nvPr/>
        </p:nvPicPr>
        <p:blipFill>
          <a:blip r:embed="rId3">
            <a:alphaModFix/>
          </a:blip>
          <a:stretch>
            <a:fillRect/>
          </a:stretch>
        </p:blipFill>
        <p:spPr>
          <a:xfrm>
            <a:off x="0" y="1035528"/>
            <a:ext cx="9143999" cy="39752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34"/>
          <p:cNvPicPr preferRelativeResize="0"/>
          <p:nvPr/>
        </p:nvPicPr>
        <p:blipFill>
          <a:blip r:embed="rId3">
            <a:alphaModFix/>
          </a:blip>
          <a:stretch>
            <a:fillRect/>
          </a:stretch>
        </p:blipFill>
        <p:spPr>
          <a:xfrm>
            <a:off x="47625" y="66675"/>
            <a:ext cx="9048750" cy="501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FPGA Hashing Performance </a:t>
            </a:r>
            <a:endParaRPr/>
          </a:p>
        </p:txBody>
      </p:sp>
      <p:sp>
        <p:nvSpPr>
          <p:cNvPr id="283" name="Google Shape;283;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one hash value using our implementation took 249 clock cycles.</a:t>
            </a:r>
            <a:endParaRPr/>
          </a:p>
          <a:p>
            <a:pPr indent="0" lvl="0" marL="0" rtl="0" algn="l">
              <a:spcBef>
                <a:spcPts val="1600"/>
              </a:spcBef>
              <a:spcAft>
                <a:spcPts val="0"/>
              </a:spcAft>
              <a:buNone/>
            </a:pPr>
            <a:r>
              <a:rPr lang="en"/>
              <a:t>If we would have been able to successfully synthesize our completed code with Quartus, we would have been able to determine routing; we could have determined the actual </a:t>
            </a:r>
            <a:r>
              <a:rPr lang="en"/>
              <a:t>propagation</a:t>
            </a:r>
            <a:r>
              <a:rPr lang="en"/>
              <a:t> delay and the maximum rate at which we could drive the clock.</a:t>
            </a:r>
            <a:endParaRPr/>
          </a:p>
          <a:p>
            <a:pPr indent="0" lvl="0" marL="0" rtl="0" algn="l">
              <a:spcBef>
                <a:spcPts val="1600"/>
              </a:spcBef>
              <a:spcAft>
                <a:spcPts val="0"/>
              </a:spcAft>
              <a:buNone/>
            </a:pPr>
            <a:r>
              <a:rPr lang="en"/>
              <a:t>If we assume a lower bound </a:t>
            </a:r>
            <a:r>
              <a:rPr lang="en"/>
              <a:t>propagation</a:t>
            </a:r>
            <a:r>
              <a:rPr lang="en"/>
              <a:t> delay of 2ns, then we could achieve 4016 hashes per second.</a:t>
            </a:r>
            <a:endParaRPr/>
          </a:p>
          <a:p>
            <a:pPr indent="0" lvl="0" marL="0" rtl="0" algn="l">
              <a:spcBef>
                <a:spcPts val="1600"/>
              </a:spcBef>
              <a:spcAft>
                <a:spcPts val="0"/>
              </a:spcAft>
              <a:buNone/>
            </a:pPr>
            <a:r>
              <a:rPr lang="en"/>
              <a:t>If we were able to run this implementation with the 50MHz clock on the board, we could achieve 200803 Hashes per second.  This would mean that our maximum </a:t>
            </a:r>
            <a:r>
              <a:rPr lang="en"/>
              <a:t>propagation</a:t>
            </a:r>
            <a:r>
              <a:rPr lang="en"/>
              <a:t> delay would have to be less than 2e-08 seconds.</a:t>
            </a:r>
            <a:endParaRPr/>
          </a:p>
          <a:p>
            <a:pPr indent="0" lvl="0" marL="0" rtl="0" algn="l">
              <a:spcBef>
                <a:spcPts val="1600"/>
              </a:spcBef>
              <a:spcAft>
                <a:spcPts val="0"/>
              </a:spcAft>
              <a:buNone/>
            </a:pPr>
            <a:r>
              <a:rPr lang="en" u="sng">
                <a:solidFill>
                  <a:schemeClr val="hlink"/>
                </a:solidFill>
                <a:hlinkClick r:id="rId3"/>
              </a:rPr>
              <a:t>https://www.alldatasheet.com/datasheet-pdf/pdf/530608/ALTERA/EP4CGX150.html</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Software Implementation</a:t>
            </a:r>
            <a:endParaRPr/>
          </a:p>
        </p:txBody>
      </p:sp>
      <p:sp>
        <p:nvSpPr>
          <p:cNvPr id="289" name="Google Shape;289;p36"/>
          <p:cNvSpPr txBox="1"/>
          <p:nvPr>
            <p:ph idx="1" type="body"/>
          </p:nvPr>
        </p:nvSpPr>
        <p:spPr>
          <a:xfrm>
            <a:off x="1297500" y="1001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official Bitcoin source code located on github, there is an implementation of SHA256 written </a:t>
            </a:r>
            <a:r>
              <a:rPr lang="en"/>
              <a:t>completely</a:t>
            </a:r>
            <a:r>
              <a:rPr lang="en"/>
              <a:t> in x86 assembly.</a:t>
            </a:r>
            <a:endParaRPr/>
          </a:p>
          <a:p>
            <a:pPr indent="0" lvl="0" marL="0" rtl="0" algn="l">
              <a:spcBef>
                <a:spcPts val="1600"/>
              </a:spcBef>
              <a:spcAft>
                <a:spcPts val="0"/>
              </a:spcAft>
              <a:buNone/>
            </a:pPr>
            <a:r>
              <a:rPr lang="en"/>
              <a:t>This assembly code contains 902 instructions.</a:t>
            </a:r>
            <a:endParaRPr/>
          </a:p>
          <a:p>
            <a:pPr indent="0" lvl="0" marL="0" rtl="0" algn="l">
              <a:spcBef>
                <a:spcPts val="1600"/>
              </a:spcBef>
              <a:spcAft>
                <a:spcPts val="0"/>
              </a:spcAft>
              <a:buNone/>
            </a:pPr>
            <a:r>
              <a:rPr lang="en"/>
              <a:t>Looking specifically at the Intel Skylake 6th Generation Pentium Processor :  </a:t>
            </a:r>
            <a:endParaRPr/>
          </a:p>
          <a:p>
            <a:pPr indent="-311150" lvl="0" marL="457200" rtl="0" algn="l">
              <a:spcBef>
                <a:spcPts val="1600"/>
              </a:spcBef>
              <a:spcAft>
                <a:spcPts val="0"/>
              </a:spcAft>
              <a:buSzPts val="1300"/>
              <a:buChar char="-"/>
            </a:pPr>
            <a:r>
              <a:rPr lang="en"/>
              <a:t>The SKL-Y-1 model will have 2 cores. There </a:t>
            </a:r>
            <a:r>
              <a:rPr lang="en"/>
              <a:t>isn't</a:t>
            </a:r>
            <a:r>
              <a:rPr lang="en"/>
              <a:t> </a:t>
            </a:r>
            <a:r>
              <a:rPr lang="en"/>
              <a:t>information</a:t>
            </a:r>
            <a:r>
              <a:rPr lang="en"/>
              <a:t> given on clock speeds but Intel's current Core M processors have a base clock speed of up to 1.2 GHz, with "turbo" up to 2.9 GHz. Let's suppose this new Skylake device could run at 3 GHz sustained. </a:t>
            </a:r>
            <a:endParaRPr/>
          </a:p>
          <a:p>
            <a:pPr indent="-311150" lvl="0" marL="457200" rtl="0" algn="l">
              <a:spcBef>
                <a:spcPts val="0"/>
              </a:spcBef>
              <a:spcAft>
                <a:spcPts val="0"/>
              </a:spcAft>
              <a:buSzPts val="1300"/>
              <a:buChar char="-"/>
            </a:pPr>
            <a:r>
              <a:rPr lang="en"/>
              <a:t>Overall Hash rate is  given by dividing the clock speed by the number of clocks per hash muitplied by the number of cores : </a:t>
            </a:r>
            <a:endParaRPr/>
          </a:p>
          <a:p>
            <a:pPr indent="0" lvl="0" marL="457200" rtl="0" algn="l">
              <a:spcBef>
                <a:spcPts val="1600"/>
              </a:spcBef>
              <a:spcAft>
                <a:spcPts val="0"/>
              </a:spcAft>
              <a:buNone/>
            </a:pPr>
            <a:r>
              <a:rPr lang="en"/>
              <a:t>3x^10 clock/sec / (64 clocks/hash * 2 cores) = 93.75Mhash/sec</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 Processor Hashing Performance</a:t>
            </a:r>
            <a:endParaRPr/>
          </a:p>
          <a:p>
            <a:pPr indent="0" lvl="0" marL="0" rtl="0" algn="r">
              <a:spcBef>
                <a:spcPts val="0"/>
              </a:spcBef>
              <a:spcAft>
                <a:spcPts val="0"/>
              </a:spcAft>
              <a:buNone/>
            </a:pPr>
            <a:r>
              <a:rPr lang="en" sz="900">
                <a:solidFill>
                  <a:srgbClr val="FFFFFF"/>
                </a:solidFill>
                <a:latin typeface="Arial"/>
                <a:ea typeface="Arial"/>
                <a:cs typeface="Arial"/>
                <a:sym typeface="Arial"/>
              </a:rPr>
              <a:t>Fast SHA-256 Implementations on Intel®Architecture Processors</a:t>
            </a:r>
            <a:endParaRPr sz="900">
              <a:solidFill>
                <a:srgbClr val="FFFFFF"/>
              </a:solidFill>
              <a:latin typeface="Arial"/>
              <a:ea typeface="Arial"/>
              <a:cs typeface="Arial"/>
              <a:sym typeface="Arial"/>
            </a:endParaRPr>
          </a:p>
          <a:p>
            <a:pPr indent="0" lvl="0" marL="0" rtl="0" algn="r">
              <a:spcBef>
                <a:spcPts val="0"/>
              </a:spcBef>
              <a:spcAft>
                <a:spcPts val="0"/>
              </a:spcAft>
              <a:buNone/>
            </a:pPr>
            <a:r>
              <a:rPr lang="en" sz="900">
                <a:solidFill>
                  <a:srgbClr val="FFFFFF"/>
                </a:solidFill>
                <a:latin typeface="Arial"/>
                <a:ea typeface="Arial"/>
                <a:cs typeface="Arial"/>
                <a:sym typeface="Arial"/>
              </a:rPr>
              <a:t>Jim Guilford, Kirk Yap, Vinodh Gopal</a:t>
            </a:r>
            <a:endParaRPr sz="900">
              <a:solidFill>
                <a:srgbClr val="FFFFFF"/>
              </a:solidFill>
              <a:latin typeface="Arial"/>
              <a:ea typeface="Arial"/>
              <a:cs typeface="Arial"/>
              <a:sym typeface="Arial"/>
            </a:endParaRPr>
          </a:p>
          <a:p>
            <a:pPr indent="0" lvl="0" marL="0" rtl="0" algn="r">
              <a:spcBef>
                <a:spcPts val="0"/>
              </a:spcBef>
              <a:spcAft>
                <a:spcPts val="0"/>
              </a:spcAft>
              <a:buNone/>
            </a:pPr>
            <a:r>
              <a:rPr lang="en" sz="900" u="sng">
                <a:solidFill>
                  <a:schemeClr val="hlink"/>
                </a:solidFill>
                <a:latin typeface="Arial"/>
                <a:ea typeface="Arial"/>
                <a:cs typeface="Arial"/>
                <a:sym typeface="Arial"/>
                <a:hlinkClick r:id="rId3"/>
              </a:rPr>
              <a:t>https://www.intel.com/content/dam/www/public/us/en/documents/white-papers/sha-256-implementations-paper.pdf</a:t>
            </a:r>
            <a:endParaRPr sz="900">
              <a:solidFill>
                <a:srgbClr val="FFFFFF"/>
              </a:solidFill>
              <a:latin typeface="Arial"/>
              <a:ea typeface="Arial"/>
              <a:cs typeface="Arial"/>
              <a:sym typeface="Arial"/>
            </a:endParaRPr>
          </a:p>
          <a:p>
            <a:pPr indent="0" lvl="0" marL="0" rtl="0" algn="r">
              <a:spcBef>
                <a:spcPts val="0"/>
              </a:spcBef>
              <a:spcAft>
                <a:spcPts val="0"/>
              </a:spcAft>
              <a:buNone/>
            </a:pPr>
            <a:r>
              <a:t/>
            </a:r>
            <a:endParaRPr sz="900">
              <a:solidFill>
                <a:srgbClr val="FFFFFF"/>
              </a:solidFill>
              <a:latin typeface="Arial"/>
              <a:ea typeface="Arial"/>
              <a:cs typeface="Arial"/>
              <a:sym typeface="Arial"/>
            </a:endParaRPr>
          </a:p>
        </p:txBody>
      </p:sp>
      <p:sp>
        <p:nvSpPr>
          <p:cNvPr id="295" name="Google Shape;295;p37"/>
          <p:cNvSpPr txBox="1"/>
          <p:nvPr>
            <p:ph idx="1" type="body"/>
          </p:nvPr>
        </p:nvSpPr>
        <p:spPr>
          <a:xfrm>
            <a:off x="350750" y="1352588"/>
            <a:ext cx="59706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paper, </a:t>
            </a:r>
            <a:r>
              <a:rPr lang="en"/>
              <a:t>parallelism</a:t>
            </a:r>
            <a:r>
              <a:rPr lang="en"/>
              <a:t> was implemented during preprocessing.</a:t>
            </a:r>
            <a:br>
              <a:rPr lang="en"/>
            </a:br>
            <a:r>
              <a:rPr lang="en"/>
              <a:t>Four DWORDS are able to be stored and used in computations all at the same time because of the way intel’s XMM register is set up.  Four “s0” values are able to be calculated at a time, while 2 “s1” values are able to be calculated. Scheduling is done two blocks at a time, with four (DWORD) lanes used per block.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 the examples that they used in the data sheet, the SSE version was ran on a Intel Xeon Processor (2.93 GHz &amp; 12 threads) and the AVX1 was ran on  an Intel core i7-2600 processor (3.4GHz &amp; 8 threads). They measured the performance of the functions on data buffers of different sizes. The following graph shows performance in cycles/bytes as a function of buffer size. </a:t>
            </a:r>
            <a:endParaRPr/>
          </a:p>
          <a:p>
            <a:pPr indent="0" lvl="0" marL="0" rtl="0" algn="l">
              <a:spcBef>
                <a:spcPts val="1600"/>
              </a:spcBef>
              <a:spcAft>
                <a:spcPts val="1600"/>
              </a:spcAft>
              <a:buNone/>
            </a:pPr>
            <a:r>
              <a:t/>
            </a:r>
            <a:endParaRPr/>
          </a:p>
        </p:txBody>
      </p:sp>
      <p:pic>
        <p:nvPicPr>
          <p:cNvPr id="296" name="Google Shape;296;p37"/>
          <p:cNvPicPr preferRelativeResize="0"/>
          <p:nvPr/>
        </p:nvPicPr>
        <p:blipFill>
          <a:blip r:embed="rId4">
            <a:alphaModFix/>
          </a:blip>
          <a:stretch>
            <a:fillRect/>
          </a:stretch>
        </p:blipFill>
        <p:spPr>
          <a:xfrm>
            <a:off x="1297500" y="2890125"/>
            <a:ext cx="4077099" cy="500925"/>
          </a:xfrm>
          <a:prstGeom prst="rect">
            <a:avLst/>
          </a:prstGeom>
          <a:noFill/>
          <a:ln>
            <a:noFill/>
          </a:ln>
        </p:spPr>
      </p:pic>
      <p:pic>
        <p:nvPicPr>
          <p:cNvPr id="297" name="Google Shape;297;p37"/>
          <p:cNvPicPr preferRelativeResize="0"/>
          <p:nvPr/>
        </p:nvPicPr>
        <p:blipFill>
          <a:blip r:embed="rId5">
            <a:alphaModFix/>
          </a:blip>
          <a:stretch>
            <a:fillRect/>
          </a:stretch>
        </p:blipFill>
        <p:spPr>
          <a:xfrm>
            <a:off x="6380681" y="1435825"/>
            <a:ext cx="2631619" cy="1277000"/>
          </a:xfrm>
          <a:prstGeom prst="rect">
            <a:avLst/>
          </a:prstGeom>
          <a:noFill/>
          <a:ln>
            <a:noFill/>
          </a:ln>
        </p:spPr>
      </p:pic>
      <p:pic>
        <p:nvPicPr>
          <p:cNvPr id="298" name="Google Shape;298;p37"/>
          <p:cNvPicPr preferRelativeResize="0"/>
          <p:nvPr/>
        </p:nvPicPr>
        <p:blipFill>
          <a:blip r:embed="rId6">
            <a:alphaModFix/>
          </a:blip>
          <a:stretch>
            <a:fillRect/>
          </a:stretch>
        </p:blipFill>
        <p:spPr>
          <a:xfrm>
            <a:off x="6275500" y="3239700"/>
            <a:ext cx="2868499" cy="1903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ASIC Hashing Implementation</a:t>
            </a:r>
            <a:endParaRPr/>
          </a:p>
        </p:txBody>
      </p:sp>
      <p:sp>
        <p:nvSpPr>
          <p:cNvPr id="304" name="Google Shape;304;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the “Bitmain Antminer S9” is the leading ASIC for mining bitcoin.</a:t>
            </a:r>
            <a:endParaRPr/>
          </a:p>
          <a:p>
            <a:pPr indent="0" lvl="0" marL="0" rtl="0" algn="l">
              <a:spcBef>
                <a:spcPts val="1600"/>
              </a:spcBef>
              <a:spcAft>
                <a:spcPts val="0"/>
              </a:spcAft>
              <a:buNone/>
            </a:pPr>
            <a:r>
              <a:rPr lang="en"/>
              <a:t>Its able to compute 14 Tera Hashes per Second</a:t>
            </a:r>
            <a:endParaRPr/>
          </a:p>
          <a:p>
            <a:pPr indent="0" lvl="0" marL="0" rtl="0" algn="l">
              <a:spcBef>
                <a:spcPts val="1600"/>
              </a:spcBef>
              <a:spcAft>
                <a:spcPts val="0"/>
              </a:spcAft>
              <a:buNone/>
            </a:pPr>
            <a:r>
              <a:rPr lang="en"/>
              <a:t>It has a whopping price tag of $3000</a:t>
            </a:r>
            <a:endParaRPr/>
          </a:p>
          <a:p>
            <a:pPr indent="0" lvl="0" marL="0" rtl="0" algn="l">
              <a:spcBef>
                <a:spcPts val="1600"/>
              </a:spcBef>
              <a:spcAft>
                <a:spcPts val="0"/>
              </a:spcAft>
              <a:buNone/>
            </a:pPr>
            <a:r>
              <a:rPr lang="en"/>
              <a:t>Power </a:t>
            </a:r>
            <a:r>
              <a:rPr lang="en"/>
              <a:t>consumption: 1372W</a:t>
            </a:r>
            <a:endParaRPr/>
          </a:p>
          <a:p>
            <a:pPr indent="0" lvl="0" marL="0" rtl="0" algn="l">
              <a:spcBef>
                <a:spcPts val="1600"/>
              </a:spcBef>
              <a:spcAft>
                <a:spcPts val="0"/>
              </a:spcAft>
              <a:buNone/>
            </a:pPr>
            <a:r>
              <a:rPr lang="en"/>
              <a:t>Required an Antminer Power Supply APW3++</a:t>
            </a:r>
            <a:endParaRPr/>
          </a:p>
          <a:p>
            <a:pPr indent="0" lvl="0" marL="0" rtl="0" algn="l">
              <a:spcBef>
                <a:spcPts val="1600"/>
              </a:spcBef>
              <a:spcAft>
                <a:spcPts val="0"/>
              </a:spcAft>
              <a:buNone/>
            </a:pPr>
            <a:r>
              <a:rPr lang="en"/>
              <a:t>Cost ($200) maximum output  power is 1600W.</a:t>
            </a:r>
            <a:endParaRPr/>
          </a:p>
          <a:p>
            <a:pPr indent="0" lvl="0" marL="0" rtl="0" algn="l">
              <a:spcBef>
                <a:spcPts val="1600"/>
              </a:spcBef>
              <a:spcAft>
                <a:spcPts val="0"/>
              </a:spcAft>
              <a:buNone/>
            </a:pPr>
            <a:r>
              <a:rPr lang="en"/>
              <a:t>The special edition  SE s9 which sold for $350 </a:t>
            </a:r>
            <a:endParaRPr/>
          </a:p>
          <a:p>
            <a:pPr indent="0" lvl="0" marL="0" rtl="0" algn="l">
              <a:spcBef>
                <a:spcPts val="1600"/>
              </a:spcBef>
              <a:spcAft>
                <a:spcPts val="1600"/>
              </a:spcAft>
              <a:buNone/>
            </a:pPr>
            <a:r>
              <a:rPr lang="en"/>
              <a:t> </a:t>
            </a:r>
            <a:endParaRPr/>
          </a:p>
        </p:txBody>
      </p:sp>
      <p:pic>
        <p:nvPicPr>
          <p:cNvPr id="305" name="Google Shape;305;p38"/>
          <p:cNvPicPr preferRelativeResize="0"/>
          <p:nvPr/>
        </p:nvPicPr>
        <p:blipFill>
          <a:blip r:embed="rId3">
            <a:alphaModFix/>
          </a:blip>
          <a:stretch>
            <a:fillRect/>
          </a:stretch>
        </p:blipFill>
        <p:spPr>
          <a:xfrm>
            <a:off x="6151425" y="3626850"/>
            <a:ext cx="2929826" cy="1516650"/>
          </a:xfrm>
          <a:prstGeom prst="rect">
            <a:avLst/>
          </a:prstGeom>
          <a:noFill/>
          <a:ln>
            <a:noFill/>
          </a:ln>
        </p:spPr>
      </p:pic>
      <p:pic>
        <p:nvPicPr>
          <p:cNvPr id="306" name="Google Shape;306;p38"/>
          <p:cNvPicPr preferRelativeResize="0"/>
          <p:nvPr/>
        </p:nvPicPr>
        <p:blipFill>
          <a:blip r:embed="rId4">
            <a:alphaModFix/>
          </a:blip>
          <a:stretch>
            <a:fillRect/>
          </a:stretch>
        </p:blipFill>
        <p:spPr>
          <a:xfrm>
            <a:off x="6151425" y="1985725"/>
            <a:ext cx="2992576" cy="164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Optimizing Hardware Hashing Performance</a:t>
            </a:r>
            <a:endParaRPr/>
          </a:p>
          <a:p>
            <a:pPr indent="0" lvl="0" marL="0" rtl="0" algn="r">
              <a:spcBef>
                <a:spcPts val="0"/>
              </a:spcBef>
              <a:spcAft>
                <a:spcPts val="0"/>
              </a:spcAft>
              <a:buNone/>
            </a:pPr>
            <a:r>
              <a:rPr lang="en" sz="800">
                <a:solidFill>
                  <a:srgbClr val="FFFFFF"/>
                </a:solidFill>
                <a:latin typeface="Times New Roman"/>
                <a:ea typeface="Times New Roman"/>
                <a:cs typeface="Times New Roman"/>
                <a:sym typeface="Times New Roman"/>
              </a:rPr>
              <a:t>Cost-Efficient SHA Hardware Accelerators</a:t>
            </a:r>
            <a:endParaRPr sz="8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800">
                <a:solidFill>
                  <a:srgbClr val="FFFFFF"/>
                </a:solidFill>
                <a:latin typeface="Times New Roman"/>
                <a:ea typeface="Times New Roman"/>
                <a:cs typeface="Times New Roman"/>
                <a:sym typeface="Times New Roman"/>
              </a:rPr>
              <a:t>Ricardo Chaves,  Georgi Kuzmanov, Leonel Sousa, ,and Stamatis Vassiliadis</a:t>
            </a:r>
            <a:endParaRPr sz="800">
              <a:solidFill>
                <a:srgbClr val="FFFFFF"/>
              </a:solidFill>
              <a:latin typeface="Times New Roman"/>
              <a:ea typeface="Times New Roman"/>
              <a:cs typeface="Times New Roman"/>
              <a:sym typeface="Times New Roman"/>
            </a:endParaRPr>
          </a:p>
        </p:txBody>
      </p:sp>
      <p:sp>
        <p:nvSpPr>
          <p:cNvPr id="312" name="Google Shape;312;p39"/>
          <p:cNvSpPr txBox="1"/>
          <p:nvPr>
            <p:ph idx="1" type="body"/>
          </p:nvPr>
        </p:nvSpPr>
        <p:spPr>
          <a:xfrm>
            <a:off x="299200" y="1382325"/>
            <a:ext cx="8762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Critical path of the SHA256 algorithm is the additions required to compute </a:t>
            </a:r>
            <a:r>
              <a:rPr lang="en"/>
              <a:t>Σ0 </a:t>
            </a:r>
            <a:r>
              <a:rPr lang="en"/>
              <a:t>and </a:t>
            </a:r>
            <a:r>
              <a:rPr lang="en"/>
              <a:t> Σ1.  Additions are time consuming operations compared to shifts and rotates.</a:t>
            </a:r>
            <a:endParaRPr/>
          </a:p>
          <a:p>
            <a:pPr indent="0" lvl="0" marL="0" rtl="0" algn="l">
              <a:spcBef>
                <a:spcPts val="1600"/>
              </a:spcBef>
              <a:spcAft>
                <a:spcPts val="0"/>
              </a:spcAft>
              <a:buNone/>
            </a:pPr>
            <a:r>
              <a:rPr lang="en"/>
              <a:t>These researchers were able to take advantage of the way in which the running hash is updated for each of the 64 cycles of the SHA-256 algorithm. </a:t>
            </a:r>
            <a:endParaRPr/>
          </a:p>
          <a:p>
            <a:pPr indent="0" lvl="0" marL="0" rtl="0" algn="l">
              <a:spcBef>
                <a:spcPts val="1600"/>
              </a:spcBef>
              <a:spcAft>
                <a:spcPts val="0"/>
              </a:spcAft>
              <a:buNone/>
            </a:pPr>
            <a:r>
              <a:rPr lang="en"/>
              <a:t>A and E are the only values that need to actually be computed:  B, C and D are computed from previous values of A, and F, G and H are computed from previous values of E.  A and E are stored in a buffer, and used to update the final hash values.</a:t>
            </a:r>
            <a:endParaRPr/>
          </a:p>
          <a:p>
            <a:pPr indent="0" lvl="0" marL="0" rtl="0" algn="l">
              <a:spcBef>
                <a:spcPts val="1600"/>
              </a:spcBef>
              <a:spcAft>
                <a:spcPts val="0"/>
              </a:spcAft>
              <a:buNone/>
            </a:pPr>
            <a:r>
              <a:rPr lang="en"/>
              <a:t>The value 𝛔1 is able to be computed </a:t>
            </a:r>
            <a:r>
              <a:rPr lang="en"/>
              <a:t>separately</a:t>
            </a:r>
            <a:r>
              <a:rPr lang="en"/>
              <a:t> on the previous clock cycles, halving the number of required additions</a:t>
            </a:r>
            <a:endParaRPr/>
          </a:p>
          <a:p>
            <a:pPr indent="0" lvl="0" marL="0" rtl="0" algn="l">
              <a:spcBef>
                <a:spcPts val="16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100">
              <a:solidFill>
                <a:srgbClr val="000000"/>
              </a:solidFill>
              <a:latin typeface="Times New Roman"/>
              <a:ea typeface="Times New Roman"/>
              <a:cs typeface="Times New Roman"/>
              <a:sym typeface="Times New Roman"/>
            </a:endParaRPr>
          </a:p>
        </p:txBody>
      </p:sp>
      <p:pic>
        <p:nvPicPr>
          <p:cNvPr id="313" name="Google Shape;313;p39"/>
          <p:cNvPicPr preferRelativeResize="0"/>
          <p:nvPr/>
        </p:nvPicPr>
        <p:blipFill>
          <a:blip r:embed="rId3">
            <a:alphaModFix/>
          </a:blip>
          <a:stretch>
            <a:fillRect/>
          </a:stretch>
        </p:blipFill>
        <p:spPr>
          <a:xfrm>
            <a:off x="5581523" y="3934048"/>
            <a:ext cx="3562475" cy="1209450"/>
          </a:xfrm>
          <a:prstGeom prst="rect">
            <a:avLst/>
          </a:prstGeom>
          <a:noFill/>
          <a:ln>
            <a:noFill/>
          </a:ln>
        </p:spPr>
      </p:pic>
      <p:pic>
        <p:nvPicPr>
          <p:cNvPr id="314" name="Google Shape;314;p39"/>
          <p:cNvPicPr preferRelativeResize="0"/>
          <p:nvPr/>
        </p:nvPicPr>
        <p:blipFill>
          <a:blip r:embed="rId4">
            <a:alphaModFix/>
          </a:blip>
          <a:stretch>
            <a:fillRect/>
          </a:stretch>
        </p:blipFill>
        <p:spPr>
          <a:xfrm>
            <a:off x="729450" y="4266188"/>
            <a:ext cx="1927309" cy="54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Optimizing Hardware Hashing Performance</a:t>
            </a:r>
            <a:endParaRPr/>
          </a:p>
          <a:p>
            <a:pPr indent="0" lvl="0" marL="0" rtl="0" algn="r">
              <a:spcBef>
                <a:spcPts val="0"/>
              </a:spcBef>
              <a:spcAft>
                <a:spcPts val="0"/>
              </a:spcAft>
              <a:buNone/>
            </a:pPr>
            <a:r>
              <a:rPr lang="en" sz="800">
                <a:solidFill>
                  <a:srgbClr val="FFFFFF"/>
                </a:solidFill>
                <a:latin typeface="Times New Roman"/>
                <a:ea typeface="Times New Roman"/>
                <a:cs typeface="Times New Roman"/>
                <a:sym typeface="Times New Roman"/>
              </a:rPr>
              <a:t>Cost-Efficient SHA Hardware Accelerators</a:t>
            </a:r>
            <a:endParaRPr sz="8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800">
                <a:solidFill>
                  <a:srgbClr val="FFFFFF"/>
                </a:solidFill>
                <a:latin typeface="Times New Roman"/>
                <a:ea typeface="Times New Roman"/>
                <a:cs typeface="Times New Roman"/>
                <a:sym typeface="Times New Roman"/>
              </a:rPr>
              <a:t>Ricardo Chaves,  Georgi Kuzmanov, Leonel Sousa, ,and Stamatis Vassiliadis</a:t>
            </a:r>
            <a:endParaRPr sz="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20" name="Google Shape;320;p40"/>
          <p:cNvSpPr txBox="1"/>
          <p:nvPr>
            <p:ph idx="1" type="body"/>
          </p:nvPr>
        </p:nvSpPr>
        <p:spPr>
          <a:xfrm>
            <a:off x="1447100" y="1567550"/>
            <a:ext cx="7550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All of the digest messages can be computed from previous values of A and E along with previous digest messages.</a:t>
            </a:r>
            <a:endParaRPr sz="1200">
              <a:solidFill>
                <a:srgbClr val="FFFFFF"/>
              </a:solidFill>
            </a:endParaRPr>
          </a:p>
          <a:p>
            <a:pPr indent="0" lvl="0" marL="0" rtl="0" algn="l">
              <a:spcBef>
                <a:spcPts val="1600"/>
              </a:spcBef>
              <a:spcAft>
                <a:spcPts val="0"/>
              </a:spcAft>
              <a:buNone/>
            </a:pPr>
            <a:r>
              <a:rPr lang="en" sz="1200">
                <a:solidFill>
                  <a:srgbClr val="FFFFFF"/>
                </a:solidFill>
              </a:rPr>
              <a:t>The researchers were able to take advantage of this to only need two addition units.</a:t>
            </a:r>
            <a:endParaRPr sz="1200">
              <a:solidFill>
                <a:srgbClr val="FFFFFF"/>
              </a:solidFill>
            </a:endParaRPr>
          </a:p>
          <a:p>
            <a:pPr indent="0" lvl="0" marL="0" rtl="0" algn="l">
              <a:spcBef>
                <a:spcPts val="1600"/>
              </a:spcBef>
              <a:spcAft>
                <a:spcPts val="0"/>
              </a:spcAft>
              <a:buNone/>
            </a:pPr>
            <a:r>
              <a:rPr lang="en" sz="1200">
                <a:solidFill>
                  <a:srgbClr val="FFFFFF"/>
                </a:solidFill>
              </a:rPr>
              <a:t>Carry Save adders were also able to be utilized for this, rather than full adders, reducing the time required for the additions.</a:t>
            </a:r>
            <a:endParaRPr sz="1200">
              <a:solidFill>
                <a:srgbClr val="FFFFFF"/>
              </a:solidFill>
            </a:endParaRPr>
          </a:p>
          <a:p>
            <a:pPr indent="0" lvl="0" marL="0" rtl="0" algn="l">
              <a:spcBef>
                <a:spcPts val="1600"/>
              </a:spcBef>
              <a:spcAft>
                <a:spcPts val="0"/>
              </a:spcAft>
              <a:buNone/>
            </a:pPr>
            <a:r>
              <a:rPr lang="en"/>
              <a:t>With these optimizations, the Researchers were able to produce a throughput of 1.4 Gbit/s</a:t>
            </a:r>
            <a:endParaRPr/>
          </a:p>
          <a:p>
            <a:pPr indent="0" lvl="0" marL="0" rtl="0" algn="l">
              <a:spcBef>
                <a:spcPts val="1600"/>
              </a:spcBef>
              <a:spcAft>
                <a:spcPts val="1600"/>
              </a:spcAft>
              <a:buNone/>
            </a:pPr>
            <a:r>
              <a:rPr lang="en"/>
              <a:t>The researchers reported an improvement 150 times greater than that of a complete software implementation.</a:t>
            </a:r>
            <a:endParaRPr sz="1200">
              <a:solidFill>
                <a:srgbClr val="FFFFFF"/>
              </a:solidFill>
            </a:endParaRPr>
          </a:p>
        </p:txBody>
      </p:sp>
      <p:pic>
        <p:nvPicPr>
          <p:cNvPr id="321" name="Google Shape;321;p40"/>
          <p:cNvPicPr preferRelativeResize="0"/>
          <p:nvPr/>
        </p:nvPicPr>
        <p:blipFill>
          <a:blip r:embed="rId3">
            <a:alphaModFix/>
          </a:blip>
          <a:stretch>
            <a:fillRect/>
          </a:stretch>
        </p:blipFill>
        <p:spPr>
          <a:xfrm>
            <a:off x="106875" y="1653525"/>
            <a:ext cx="1340225" cy="1074983"/>
          </a:xfrm>
          <a:prstGeom prst="rect">
            <a:avLst/>
          </a:prstGeom>
          <a:noFill/>
          <a:ln>
            <a:noFill/>
          </a:ln>
        </p:spPr>
      </p:pic>
      <p:pic>
        <p:nvPicPr>
          <p:cNvPr id="322" name="Google Shape;322;p40"/>
          <p:cNvPicPr preferRelativeResize="0"/>
          <p:nvPr/>
        </p:nvPicPr>
        <p:blipFill>
          <a:blip r:embed="rId4">
            <a:alphaModFix/>
          </a:blip>
          <a:stretch>
            <a:fillRect/>
          </a:stretch>
        </p:blipFill>
        <p:spPr>
          <a:xfrm>
            <a:off x="106875" y="4521496"/>
            <a:ext cx="2937400" cy="518000"/>
          </a:xfrm>
          <a:prstGeom prst="rect">
            <a:avLst/>
          </a:prstGeom>
          <a:noFill/>
          <a:ln>
            <a:noFill/>
          </a:ln>
        </p:spPr>
      </p:pic>
      <p:pic>
        <p:nvPicPr>
          <p:cNvPr id="323" name="Google Shape;323;p40"/>
          <p:cNvPicPr preferRelativeResize="0"/>
          <p:nvPr/>
        </p:nvPicPr>
        <p:blipFill>
          <a:blip r:embed="rId5">
            <a:alphaModFix/>
          </a:blip>
          <a:stretch>
            <a:fillRect/>
          </a:stretch>
        </p:blipFill>
        <p:spPr>
          <a:xfrm>
            <a:off x="5763275" y="4131300"/>
            <a:ext cx="3323774" cy="957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29" name="Google Shape;329;p41"/>
          <p:cNvSpPr txBox="1"/>
          <p:nvPr>
            <p:ph idx="1" type="body"/>
          </p:nvPr>
        </p:nvSpPr>
        <p:spPr>
          <a:xfrm>
            <a:off x="1297500" y="1567550"/>
            <a:ext cx="7038900" cy="30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a:t>
            </a:r>
            <a:r>
              <a:rPr lang="en"/>
              <a:t>feasible</a:t>
            </a:r>
            <a:r>
              <a:rPr lang="en"/>
              <a:t> way to produce a hash rate high enough to make a profit mining Bitcoin would be to use specialized hardware.  Software implementations have long been obsolete, but even FPGAs would not be practical.</a:t>
            </a:r>
            <a:endParaRPr/>
          </a:p>
          <a:p>
            <a:pPr indent="0" lvl="0" marL="0" rtl="0" algn="l">
              <a:spcBef>
                <a:spcPts val="1600"/>
              </a:spcBef>
              <a:spcAft>
                <a:spcPts val="0"/>
              </a:spcAft>
              <a:buNone/>
            </a:pPr>
            <a:r>
              <a:rPr lang="en"/>
              <a:t>Though an FPGA may be ideal for prototyping, it would not be able to make you any money mining money, since its hash rate is so much too low, and its power consumption is much too high.</a:t>
            </a:r>
            <a:endParaRPr/>
          </a:p>
          <a:p>
            <a:pPr indent="0" lvl="0" marL="0" rtl="0" algn="l">
              <a:spcBef>
                <a:spcPts val="1600"/>
              </a:spcBef>
              <a:spcAft>
                <a:spcPts val="0"/>
              </a:spcAft>
              <a:buNone/>
            </a:pPr>
            <a:r>
              <a:rPr lang="en"/>
              <a:t>The clock can be driven much higher for an ASIC than an FPGA, since the actual combination logic is fabricated rather than LUTs.  Any hardware optimizations used for an FPGA could also be applied to an ASIC, resulting in even greater performance.</a:t>
            </a:r>
            <a:endParaRPr/>
          </a:p>
          <a:p>
            <a:pPr indent="0" lvl="0" marL="0" rtl="0" algn="l">
              <a:spcBef>
                <a:spcPts val="1600"/>
              </a:spcBef>
              <a:spcAft>
                <a:spcPts val="1600"/>
              </a:spcAft>
              <a:buNone/>
            </a:pPr>
            <a:r>
              <a:rPr lang="en"/>
              <a:t>Additionally, the price of an entire fabrication of Specialized mining ASICs would be much lower than that of the price of the same number of FPGAs.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Bitcoin?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is a decentralized digital currency.</a:t>
            </a:r>
            <a:endParaRPr/>
          </a:p>
          <a:p>
            <a:pPr indent="0" lvl="0" marL="0" rtl="0" algn="l">
              <a:spcBef>
                <a:spcPts val="1600"/>
              </a:spcBef>
              <a:spcAft>
                <a:spcPts val="0"/>
              </a:spcAft>
              <a:buNone/>
            </a:pPr>
            <a:r>
              <a:rPr lang="en"/>
              <a:t>All Bitcoin transactions are kept track of by multiple entities in a peer to peer network.</a:t>
            </a:r>
            <a:endParaRPr/>
          </a:p>
          <a:p>
            <a:pPr indent="0" lvl="0" marL="0" rtl="0" algn="l">
              <a:spcBef>
                <a:spcPts val="1600"/>
              </a:spcBef>
              <a:spcAft>
                <a:spcPts val="0"/>
              </a:spcAft>
              <a:buNone/>
            </a:pPr>
            <a:r>
              <a:rPr lang="en"/>
              <a:t>When transactions take place, they are stored in a global ledger that all of the entities in the P2P network verify.</a:t>
            </a:r>
            <a:endParaRPr/>
          </a:p>
          <a:p>
            <a:pPr indent="0" lvl="0" marL="0" rtl="0" algn="l">
              <a:spcBef>
                <a:spcPts val="1600"/>
              </a:spcBef>
              <a:spcAft>
                <a:spcPts val="0"/>
              </a:spcAft>
              <a:buNone/>
            </a:pPr>
            <a:r>
              <a:rPr lang="en"/>
              <a:t>Approximately</a:t>
            </a:r>
            <a:r>
              <a:rPr lang="en"/>
              <a:t> every 10 minutes, the contents of this ledger is compacted together (along with the timestamp and a few other pieces of data) into a Bitcoin Block.</a:t>
            </a:r>
            <a:endParaRPr/>
          </a:p>
          <a:p>
            <a:pPr indent="0" lvl="0" marL="0" rtl="0" algn="l">
              <a:spcBef>
                <a:spcPts val="1600"/>
              </a:spcBef>
              <a:spcAft>
                <a:spcPts val="0"/>
              </a:spcAft>
              <a:buNone/>
            </a:pPr>
            <a:r>
              <a:rPr lang="en"/>
              <a:t>All Bitcoin blocks are linked to the previous block, forming the Bitcoin blockchain; the complete transaction history of all exchanges of Bitcoins since its </a:t>
            </a:r>
            <a:r>
              <a:rPr lang="en"/>
              <a:t>existence</a:t>
            </a:r>
            <a:r>
              <a:rPr lang="en"/>
              <a:t>.</a:t>
            </a:r>
            <a:endParaRPr/>
          </a:p>
          <a:p>
            <a:pPr indent="0" lvl="0" marL="0" rtl="0" algn="l">
              <a:spcBef>
                <a:spcPts val="1600"/>
              </a:spcBef>
              <a:spcAft>
                <a:spcPts val="0"/>
              </a:spcAft>
              <a:buNone/>
            </a:pPr>
            <a:r>
              <a:rPr lang="en"/>
              <a:t>Each Block has a unique 256 bit identifier that is found through a process called mining.</a:t>
            </a:r>
            <a:endParaRPr/>
          </a:p>
          <a:p>
            <a:pPr indent="0" lvl="0" marL="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5046450" y="9875"/>
            <a:ext cx="4068599" cy="1952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 </a:t>
            </a:r>
            <a:endParaRPr/>
          </a:p>
        </p:txBody>
      </p:sp>
      <p:sp>
        <p:nvSpPr>
          <p:cNvPr id="335" name="Google Shape;335;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100" u="sng">
                <a:solidFill>
                  <a:schemeClr val="hlink"/>
                </a:solidFill>
                <a:hlinkClick r:id="rId3"/>
              </a:rPr>
              <a:t>https://bitcoincore.org/bitcoin.pdf</a:t>
            </a:r>
            <a:endParaRPr/>
          </a:p>
          <a:p>
            <a:pPr indent="-311150" lvl="0" marL="457200" rtl="0" algn="l">
              <a:spcBef>
                <a:spcPts val="0"/>
              </a:spcBef>
              <a:spcAft>
                <a:spcPts val="0"/>
              </a:spcAft>
              <a:buSzPts val="1300"/>
              <a:buAutoNum type="arabicPeriod"/>
            </a:pPr>
            <a:r>
              <a:rPr lang="en" sz="1100" u="sng">
                <a:solidFill>
                  <a:schemeClr val="hlink"/>
                </a:solidFill>
                <a:hlinkClick r:id="rId4"/>
              </a:rPr>
              <a:t>https://bitcoin.org/en/developer-documentation</a:t>
            </a:r>
            <a:endParaRPr/>
          </a:p>
          <a:p>
            <a:pPr indent="-311150" lvl="0" marL="457200" rtl="0" algn="l">
              <a:spcBef>
                <a:spcPts val="0"/>
              </a:spcBef>
              <a:spcAft>
                <a:spcPts val="0"/>
              </a:spcAft>
              <a:buSzPts val="1300"/>
              <a:buAutoNum type="arabicPeriod"/>
            </a:pPr>
            <a:r>
              <a:rPr lang="en" sz="1100" u="sng">
                <a:solidFill>
                  <a:schemeClr val="hlink"/>
                </a:solidFill>
                <a:hlinkClick r:id="rId5"/>
              </a:rPr>
              <a:t>https://bitcoin.org/en/developer-reference#term-raw-format</a:t>
            </a:r>
            <a:endParaRPr/>
          </a:p>
          <a:p>
            <a:pPr indent="-311150" lvl="0" marL="457200" rtl="0" algn="l">
              <a:spcBef>
                <a:spcPts val="0"/>
              </a:spcBef>
              <a:spcAft>
                <a:spcPts val="0"/>
              </a:spcAft>
              <a:buSzPts val="1300"/>
              <a:buAutoNum type="arabicPeriod"/>
            </a:pPr>
            <a:r>
              <a:rPr lang="en" sz="1100" u="sng">
                <a:solidFill>
                  <a:schemeClr val="hlink"/>
                </a:solidFill>
                <a:hlinkClick r:id="rId6"/>
              </a:rPr>
              <a:t>https://en.wikipedia.org/wiki/Merkle_tree</a:t>
            </a:r>
            <a:endParaRPr/>
          </a:p>
          <a:p>
            <a:pPr indent="-311150" lvl="0" marL="457200" rtl="0" algn="l">
              <a:spcBef>
                <a:spcPts val="0"/>
              </a:spcBef>
              <a:spcAft>
                <a:spcPts val="0"/>
              </a:spcAft>
              <a:buSzPts val="1300"/>
              <a:buAutoNum type="arabicPeriod"/>
            </a:pPr>
            <a:r>
              <a:rPr lang="en" sz="1100" u="sng">
                <a:solidFill>
                  <a:schemeClr val="hlink"/>
                </a:solidFill>
                <a:hlinkClick r:id="rId7"/>
              </a:rPr>
              <a:t>https://en.bitcoin.it/wiki/Difficulty</a:t>
            </a:r>
            <a:endParaRPr/>
          </a:p>
          <a:p>
            <a:pPr indent="-311150" lvl="0" marL="457200" rtl="0" algn="l">
              <a:spcBef>
                <a:spcPts val="0"/>
              </a:spcBef>
              <a:spcAft>
                <a:spcPts val="0"/>
              </a:spcAft>
              <a:buSzPts val="1300"/>
              <a:buAutoNum type="arabicPeriod"/>
            </a:pPr>
            <a:r>
              <a:rPr lang="en" sz="1100" u="sng">
                <a:solidFill>
                  <a:schemeClr val="hlink"/>
                </a:solidFill>
                <a:hlinkClick r:id="rId8"/>
              </a:rPr>
              <a:t>https://bitcoin.org/en/glossary/serialized-transaction</a:t>
            </a:r>
            <a:r>
              <a:rPr lang="en"/>
              <a:t> </a:t>
            </a:r>
            <a:endParaRPr/>
          </a:p>
          <a:p>
            <a:pPr indent="-311150" lvl="0" marL="457200" rtl="0" algn="l">
              <a:spcBef>
                <a:spcPts val="0"/>
              </a:spcBef>
              <a:spcAft>
                <a:spcPts val="0"/>
              </a:spcAft>
              <a:buSzPts val="1300"/>
              <a:buAutoNum type="arabicPeriod"/>
            </a:pPr>
            <a:r>
              <a:rPr lang="en" u="sng">
                <a:solidFill>
                  <a:schemeClr val="hlink"/>
                </a:solidFill>
                <a:hlinkClick r:id="rId9"/>
              </a:rPr>
              <a:t>https://www.intel.com/content/dam/www/programmable/us/en/pdfs/literature/an/an433.pdf</a:t>
            </a:r>
            <a:endParaRPr/>
          </a:p>
          <a:p>
            <a:pPr indent="-311150" lvl="0" marL="457200" rtl="0" algn="l">
              <a:spcBef>
                <a:spcPts val="0"/>
              </a:spcBef>
              <a:spcAft>
                <a:spcPts val="0"/>
              </a:spcAft>
              <a:buSzPts val="1300"/>
              <a:buAutoNum type="arabicPeriod"/>
            </a:pPr>
            <a:r>
              <a:rPr lang="en" u="sng">
                <a:solidFill>
                  <a:schemeClr val="hlink"/>
                </a:solidFill>
                <a:hlinkClick r:id="rId10"/>
              </a:rPr>
              <a:t>https://en.wikipedia.org/wiki/Sha-256</a:t>
            </a:r>
            <a:endParaRPr/>
          </a:p>
          <a:p>
            <a:pPr indent="-311150" lvl="0" marL="457200" rtl="0" algn="l">
              <a:spcBef>
                <a:spcPts val="0"/>
              </a:spcBef>
              <a:spcAft>
                <a:spcPts val="0"/>
              </a:spcAft>
              <a:buSzPts val="1300"/>
              <a:buAutoNum type="arabicPeriod"/>
            </a:pPr>
            <a:r>
              <a:rPr lang="en" u="sng">
                <a:solidFill>
                  <a:schemeClr val="hlink"/>
                </a:solidFill>
                <a:hlinkClick r:id="rId11"/>
              </a:rPr>
              <a:t>https://www.buybitcoinworldwide.com/mining/hardware/antminer-s9/</a:t>
            </a:r>
            <a:r>
              <a:rPr lang="en"/>
              <a:t> </a:t>
            </a:r>
            <a:endParaRPr/>
          </a:p>
          <a:p>
            <a:pPr indent="-311150" lvl="0" marL="457200" rtl="0" algn="l">
              <a:spcBef>
                <a:spcPts val="0"/>
              </a:spcBef>
              <a:spcAft>
                <a:spcPts val="0"/>
              </a:spcAft>
              <a:buSzPts val="1300"/>
              <a:buAutoNum type="arabicPeriod"/>
            </a:pPr>
            <a:r>
              <a:rPr lang="en" u="sng">
                <a:solidFill>
                  <a:schemeClr val="hlink"/>
                </a:solidFill>
                <a:hlinkClick r:id="rId12"/>
              </a:rPr>
              <a:t>https://electronics.stackexchange.com/questions/123760/how-can-a-cpu-deliver-more-than-one-instruction-per-cycle</a:t>
            </a:r>
            <a:r>
              <a:rPr lang="en"/>
              <a:t> </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13"/>
              </a:rPr>
              <a:t>https://news.bitcoin.com/bitmain-launches-low-cost-special-edition-antminer-s9/</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Bitcoin Miner</a:t>
            </a:r>
            <a:endParaRPr/>
          </a:p>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mine a Bitcoin block, several different inputs are serialized, compacted together and then passed through the SHA-256 algorithm twice.</a:t>
            </a:r>
            <a:endParaRPr/>
          </a:p>
          <a:p>
            <a:pPr indent="0" lvl="0" marL="0" rtl="0" algn="l">
              <a:spcBef>
                <a:spcPts val="1600"/>
              </a:spcBef>
              <a:spcAft>
                <a:spcPts val="0"/>
              </a:spcAft>
              <a:buNone/>
            </a:pPr>
            <a:r>
              <a:rPr lang="en"/>
              <a:t>If the output of the second SHA-256 hash is below a </a:t>
            </a:r>
            <a:r>
              <a:rPr lang="en"/>
              <a:t>particular</a:t>
            </a:r>
            <a:r>
              <a:rPr lang="en"/>
              <a:t> number, then the block has been “Mined.”</a:t>
            </a:r>
            <a:endParaRPr/>
          </a:p>
          <a:p>
            <a:pPr indent="0" lvl="0" marL="0" rtl="0" algn="l">
              <a:spcBef>
                <a:spcPts val="1600"/>
              </a:spcBef>
              <a:spcAft>
                <a:spcPts val="0"/>
              </a:spcAft>
              <a:buNone/>
            </a:pPr>
            <a:r>
              <a:rPr lang="en"/>
              <a:t>Whoever mined this block tells everyone else in the network.</a:t>
            </a:r>
            <a:endParaRPr/>
          </a:p>
          <a:p>
            <a:pPr indent="0" lvl="0" marL="0" rtl="0" algn="l">
              <a:spcBef>
                <a:spcPts val="1600"/>
              </a:spcBef>
              <a:spcAft>
                <a:spcPts val="0"/>
              </a:spcAft>
              <a:buNone/>
            </a:pPr>
            <a:r>
              <a:rPr lang="en"/>
              <a:t>If everyone else in the network agrees that this is a valid number, and the result can be obtained with the particular inputs, then it is accepted as valid.</a:t>
            </a:r>
            <a:endParaRPr/>
          </a:p>
          <a:p>
            <a:pPr indent="0" lvl="0" marL="0" rtl="0" algn="l">
              <a:spcBef>
                <a:spcPts val="1600"/>
              </a:spcBef>
              <a:spcAft>
                <a:spcPts val="1600"/>
              </a:spcAft>
              <a:buNone/>
            </a:pPr>
            <a:r>
              <a:rPr lang="en"/>
              <a:t>Once the hash has been accepted as valid, miners will begin searching for the next valid block hash.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Miner</a:t>
            </a:r>
            <a:endParaRPr/>
          </a:p>
        </p:txBody>
      </p:sp>
      <p:sp>
        <p:nvSpPr>
          <p:cNvPr id="160" name="Google Shape;160;p17"/>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inputs to the SHA-256 are static values, the miner cannot change them.</a:t>
            </a:r>
            <a:endParaRPr/>
          </a:p>
          <a:p>
            <a:pPr indent="0" lvl="0" marL="0" rtl="0" algn="l">
              <a:spcBef>
                <a:spcPts val="1600"/>
              </a:spcBef>
              <a:spcAft>
                <a:spcPts val="0"/>
              </a:spcAft>
              <a:buNone/>
            </a:pPr>
            <a:r>
              <a:rPr lang="en"/>
              <a:t>If the output of the DSHA-256 is not correct, the miner will increment the “nonce” value.</a:t>
            </a:r>
            <a:endParaRPr/>
          </a:p>
          <a:p>
            <a:pPr indent="0" lvl="0" marL="0" rtl="0" algn="l">
              <a:spcBef>
                <a:spcPts val="1600"/>
              </a:spcBef>
              <a:spcAft>
                <a:spcPts val="1600"/>
              </a:spcAft>
              <a:buNone/>
            </a:pPr>
            <a:r>
              <a:rPr lang="en"/>
              <a:t>The miner then tries again with the new nonce, repeating until the result of the DSHA-256 is correct or someone else in the network finds a valid hash.</a:t>
            </a:r>
            <a:endParaRPr/>
          </a:p>
        </p:txBody>
      </p:sp>
      <p:pic>
        <p:nvPicPr>
          <p:cNvPr id="161" name="Google Shape;161;p17"/>
          <p:cNvPicPr preferRelativeResize="0"/>
          <p:nvPr/>
        </p:nvPicPr>
        <p:blipFill>
          <a:blip r:embed="rId3">
            <a:alphaModFix/>
          </a:blip>
          <a:stretch>
            <a:fillRect/>
          </a:stretch>
        </p:blipFill>
        <p:spPr>
          <a:xfrm>
            <a:off x="4572000" y="103100"/>
            <a:ext cx="4374825" cy="4937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Tree / Merkle Root</a:t>
            </a:r>
            <a:endParaRPr/>
          </a:p>
        </p:txBody>
      </p:sp>
      <p:sp>
        <p:nvSpPr>
          <p:cNvPr id="167" name="Google Shape;167;p18"/>
          <p:cNvSpPr txBox="1"/>
          <p:nvPr>
            <p:ph idx="1" type="body"/>
          </p:nvPr>
        </p:nvSpPr>
        <p:spPr>
          <a:xfrm>
            <a:off x="1297500" y="1567550"/>
            <a:ext cx="2147100" cy="3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Merkle Tree is a binary tree made up of hashes.</a:t>
            </a:r>
            <a:endParaRPr/>
          </a:p>
          <a:p>
            <a:pPr indent="0" lvl="0" marL="0" rtl="0" algn="l">
              <a:spcBef>
                <a:spcPts val="1600"/>
              </a:spcBef>
              <a:spcAft>
                <a:spcPts val="0"/>
              </a:spcAft>
              <a:buNone/>
            </a:pPr>
            <a:r>
              <a:rPr lang="en"/>
              <a:t>A Merkle Root is simply a way to serialize all of the transactions in a particular block and store them as a single value.</a:t>
            </a:r>
            <a:endParaRPr/>
          </a:p>
          <a:p>
            <a:pPr indent="0" lvl="0" marL="0" rtl="0" algn="l">
              <a:spcBef>
                <a:spcPts val="1600"/>
              </a:spcBef>
              <a:spcAft>
                <a:spcPts val="1600"/>
              </a:spcAft>
              <a:buNone/>
            </a:pPr>
            <a:r>
              <a:rPr lang="en"/>
              <a:t>Pairs of nodes are selected to be passed into the DSHA-256 algorithm until only a single value remains. </a:t>
            </a:r>
            <a:endParaRPr/>
          </a:p>
        </p:txBody>
      </p:sp>
      <p:pic>
        <p:nvPicPr>
          <p:cNvPr id="168" name="Google Shape;168;p18"/>
          <p:cNvPicPr preferRelativeResize="0"/>
          <p:nvPr/>
        </p:nvPicPr>
        <p:blipFill>
          <a:blip r:embed="rId3">
            <a:alphaModFix/>
          </a:blip>
          <a:stretch>
            <a:fillRect/>
          </a:stretch>
        </p:blipFill>
        <p:spPr>
          <a:xfrm>
            <a:off x="3444650" y="1517272"/>
            <a:ext cx="5699350" cy="362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Difficulty / Target nBits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nBits is simply an encoded version of the “Difficulty” of a particular block.</a:t>
            </a:r>
            <a:endParaRPr/>
          </a:p>
          <a:p>
            <a:pPr indent="0" lvl="0" marL="0" rtl="0" algn="l">
              <a:spcBef>
                <a:spcPts val="1600"/>
              </a:spcBef>
              <a:spcAft>
                <a:spcPts val="1600"/>
              </a:spcAft>
              <a:buNone/>
            </a:pPr>
            <a:r>
              <a:rPr lang="en"/>
              <a:t>The Difficulty is the value that the result of the DSHA-256 must be less than.</a:t>
            </a:r>
            <a:endParaRPr/>
          </a:p>
        </p:txBody>
      </p:sp>
      <p:pic>
        <p:nvPicPr>
          <p:cNvPr id="175" name="Google Shape;175;p19"/>
          <p:cNvPicPr preferRelativeResize="0"/>
          <p:nvPr/>
        </p:nvPicPr>
        <p:blipFill>
          <a:blip r:embed="rId3">
            <a:alphaModFix/>
          </a:blip>
          <a:stretch>
            <a:fillRect/>
          </a:stretch>
        </p:blipFill>
        <p:spPr>
          <a:xfrm>
            <a:off x="3450875" y="3394883"/>
            <a:ext cx="5625050" cy="16792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Bitcoin Mining</a:t>
            </a:r>
            <a:endParaRPr/>
          </a:p>
          <a:p>
            <a:pPr indent="0" lvl="0" marL="0" rtl="0" algn="ctr">
              <a:spcBef>
                <a:spcPts val="0"/>
              </a:spcBef>
              <a:spcAft>
                <a:spcPts val="0"/>
              </a:spcAft>
              <a:buNone/>
            </a:pPr>
            <a:r>
              <a:rPr lang="en"/>
              <a:t>Why SHA-256?</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very very hard to find a particular number using SHA-256 because the output is </a:t>
            </a:r>
            <a:r>
              <a:rPr lang="en"/>
              <a:t>completely</a:t>
            </a:r>
            <a:r>
              <a:rPr lang="en"/>
              <a:t> random; the output can only be determined by actually running the algorithm.</a:t>
            </a:r>
            <a:endParaRPr/>
          </a:p>
          <a:p>
            <a:pPr indent="0" lvl="0" marL="0" rtl="0" algn="l">
              <a:spcBef>
                <a:spcPts val="1600"/>
              </a:spcBef>
              <a:spcAft>
                <a:spcPts val="0"/>
              </a:spcAft>
              <a:buNone/>
            </a:pPr>
            <a:r>
              <a:rPr lang="en"/>
              <a:t>Because of this, it may take trillions of tries running the DSHA-256 to get the particular value.</a:t>
            </a:r>
            <a:endParaRPr/>
          </a:p>
          <a:p>
            <a:pPr indent="0" lvl="0" marL="0" rtl="0" algn="l">
              <a:spcBef>
                <a:spcPts val="1600"/>
              </a:spcBef>
              <a:spcAft>
                <a:spcPts val="0"/>
              </a:spcAft>
              <a:buNone/>
            </a:pPr>
            <a:r>
              <a:rPr lang="en"/>
              <a:t>Once the correct inputs are found however, it is very easy to verify that those inputs lead to the correct output.  It only takes running SHA-256 once with the specified inputs.</a:t>
            </a:r>
            <a:endParaRPr/>
          </a:p>
          <a:p>
            <a:pPr indent="0" lvl="0" marL="0" rtl="0" algn="l">
              <a:spcBef>
                <a:spcPts val="1600"/>
              </a:spcBef>
              <a:spcAft>
                <a:spcPts val="1600"/>
              </a:spcAft>
              <a:buNone/>
            </a:pPr>
            <a:r>
              <a:rPr lang="en"/>
              <a:t>This is called “Proof of Work” and is a fundamental concept to cryptocurrency in general.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Complete Mining Design </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1"/>
          <p:cNvPicPr preferRelativeResize="0"/>
          <p:nvPr/>
        </p:nvPicPr>
        <p:blipFill rotWithShape="1">
          <a:blip r:embed="rId3">
            <a:alphaModFix/>
          </a:blip>
          <a:srcRect b="0" l="28734" r="0" t="0"/>
          <a:stretch/>
        </p:blipFill>
        <p:spPr>
          <a:xfrm rot="-5400000">
            <a:off x="2747764" y="-528576"/>
            <a:ext cx="4138375" cy="71034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