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3"/>
    <p:sldId id="269" r:id="rId4"/>
    <p:sldId id="264" r:id="rId5"/>
    <p:sldId id="265" r:id="rId6"/>
    <p:sldId id="266" r:id="rId7"/>
    <p:sldId id="268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60" r:id="rId18"/>
    <p:sldId id="261" r:id="rId19"/>
    <p:sldId id="259" r:id="rId20"/>
    <p:sldId id="262" r:id="rId21"/>
    <p:sldId id="277" r:id="rId22"/>
    <p:sldId id="278" r:id="rId23"/>
    <p:sldId id="279" r:id="rId24"/>
    <p:sldId id="280" r:id="rId25"/>
    <p:sldId id="281" r:id="rId26"/>
    <p:sldId id="263" r:id="rId27"/>
  </p:sldIdLst>
  <p:sldSz cx="12192000" cy="6858000"/>
  <p:notesSz cx="6858000" cy="9144000"/>
  <p:embeddedFontLst>
    <p:embeddedFont>
      <p:font typeface="Charter" panose="02040503050506020203" pitchFamily="18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1"/>
    <p:restoredTop sz="95794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9-24T11:03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794 749,'-4'0,"4"1,-1-1,0 0,-1 0,2 0,0 0,0 0,0 0,6-1,3-3,-5 2,3 0,-4 0,5 0,-5-1,4 0,-4 3,2-3,-2 3,-2 3,-1-2,-1 1,0 1,1-1,-2 1,-6 7,1 1,4-9,2 1,0-1,-4 2,4-4,1 1,-3-1,3 0,-1 0,0 0,1-1,-2-1,1-2,1 1,0-3,0 1,0 1,0 0,1-10,2-1,0 10,-2 3,-1 2,1 6,4 9,-4-9,-1-2,1 0,3 14,-4-14,2-3,-1 3,-1-2,2 3,-1-3,-1-2,-1 0,-4-5,3 4,-1 0,2-2,-4 0,4 0,-9-8,4-1,4 9,1 2,1 0,-2 1,2-3,-1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9-24T11:03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1185 910,'-38'-12,"-35"-2,64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9-24T11:03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697,'-4'-2,"4"1,0 1,0 0,-1-1,1 1,0 0,0 0,-2 0,1 0,1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9-24T11:03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522 334,'2'0,"-7"0,5 0,3 0,-3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515/" TargetMode="External"/><Relationship Id="rId1" Type="http://schemas.openxmlformats.org/officeDocument/2006/relationships/hyperlink" Target="https://flake8.pycqa.org/en/2.6.0/warning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hyperlink" Target="https://docs.python.org/3/reference/impo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effbot.org/zone/call-by-object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43200" y="1181156"/>
            <a:ext cx="6458674" cy="2396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# 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 with first extra arguments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(arg1, *</a:t>
            </a:r>
            <a:r>
              <a:rPr kumimoji="1" lang="en-US" altLang="zh-CN" dirty="0" err="1">
                <a:solidFill>
                  <a:schemeClr val="tx1"/>
                </a:solidFill>
              </a:rPr>
              <a:t>argv</a:t>
            </a:r>
            <a:r>
              <a:rPr kumimoji="1" lang="en-US" altLang="zh-CN" dirty="0">
                <a:solidFill>
                  <a:schemeClr val="tx1"/>
                </a:solidFill>
              </a:rPr>
              <a:t>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    print ("First argument :", arg1)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    for </a:t>
            </a:r>
            <a:r>
              <a:rPr kumimoji="1" lang="en-US" altLang="zh-CN" dirty="0" err="1">
                <a:solidFill>
                  <a:schemeClr val="tx1"/>
                </a:solidFill>
              </a:rPr>
              <a:t>arg</a:t>
            </a:r>
            <a:r>
              <a:rPr kumimoji="1" lang="en-US" altLang="zh-CN" dirty="0">
                <a:solidFill>
                  <a:schemeClr val="tx1"/>
                </a:solidFill>
              </a:rPr>
              <a:t> in </a:t>
            </a:r>
            <a:r>
              <a:rPr kumimoji="1" lang="en-US" altLang="zh-CN" dirty="0" err="1">
                <a:solidFill>
                  <a:schemeClr val="tx1"/>
                </a:solidFill>
              </a:rPr>
              <a:t>argv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        print("Next argument through *</a:t>
            </a:r>
            <a:r>
              <a:rPr kumimoji="1" lang="en-US" altLang="zh-CN" dirty="0" err="1">
                <a:solidFill>
                  <a:schemeClr val="tx1"/>
                </a:solidFill>
              </a:rPr>
              <a:t>argv</a:t>
            </a:r>
            <a:r>
              <a:rPr kumimoji="1" lang="en-US" altLang="zh-CN" dirty="0">
                <a:solidFill>
                  <a:schemeClr val="tx1"/>
                </a:solidFill>
              </a:rPr>
              <a:t> :", </a:t>
            </a:r>
            <a:r>
              <a:rPr kumimoji="1" lang="en-US" altLang="zh-CN" dirty="0" err="1">
                <a:solidFill>
                  <a:schemeClr val="tx1"/>
                </a:solidFill>
              </a:rPr>
              <a:t>arg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 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('Hello', 'Welcome', 'to', ‘AI')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301204" y="3646675"/>
            <a:ext cx="254643" cy="43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43200" y="4168189"/>
            <a:ext cx="6458674" cy="1278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First argument : Hello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Next argument through *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 : Welcome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Next argument through *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 : to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Next argument through *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en-US" altLang="zh-CN" dirty="0" err="1">
                <a:solidFill>
                  <a:schemeClr val="tx1"/>
                </a:solidFill>
              </a:rPr>
              <a:t>GeeksforGeeks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4558" y="757761"/>
            <a:ext cx="4602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dirty="0">
                <a:solidFill>
                  <a:srgbClr val="273239"/>
                </a:solidFill>
                <a:latin typeface="urw-din"/>
              </a:rPr>
              <a:t>**</a:t>
            </a:r>
            <a:r>
              <a:rPr lang="en-US" altLang="zh-CN" b="1" dirty="0" err="1">
                <a:solidFill>
                  <a:srgbClr val="273239"/>
                </a:solidFill>
                <a:latin typeface="urw-din"/>
              </a:rPr>
              <a:t>kwargs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US" altLang="zh-CN" dirty="0"/>
              <a:t>The special syntax **</a:t>
            </a:r>
            <a:r>
              <a:rPr lang="en-US" altLang="zh-CN" dirty="0" err="1"/>
              <a:t>kwargs</a:t>
            </a:r>
            <a:r>
              <a:rPr lang="en-US" altLang="zh-CN" dirty="0"/>
              <a:t> in function definitions in python is used to pass a keyworded, variable-length argument list. We use the name </a:t>
            </a:r>
            <a:r>
              <a:rPr lang="en-US" altLang="zh-CN" dirty="0" err="1"/>
              <a:t>kwargs</a:t>
            </a:r>
            <a:r>
              <a:rPr lang="en-US" altLang="zh-CN" dirty="0"/>
              <a:t> with the double star. The reason is because the double star allows us to pass through keyword arguments (and any number of them).</a:t>
            </a:r>
            <a:endParaRPr lang="en-US" altLang="zh-CN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A keyword argument is where you provide a name to the variable as you pass it into the function.</a:t>
            </a:r>
            <a:endParaRPr lang="en-US" altLang="zh-CN" dirty="0"/>
          </a:p>
          <a:p>
            <a:pPr marL="285750" indent="-285750" algn="just" fontAlgn="base">
              <a:buFont typeface="Wingdings" panose="05000000000000000000" pitchFamily="2" charset="2"/>
              <a:buChar char="l"/>
            </a:pPr>
            <a:r>
              <a:rPr lang="en-US" altLang="zh-CN" dirty="0"/>
              <a:t>One can think of the </a:t>
            </a:r>
            <a:r>
              <a:rPr lang="en-US" altLang="zh-CN" i="1" dirty="0" err="1"/>
              <a:t>kwargs</a:t>
            </a:r>
            <a:r>
              <a:rPr lang="en-US" altLang="zh-CN" dirty="0"/>
              <a:t> as being a dictionary that maps each keyword to the value that we pass alongside it. That is why when we iterate over the </a:t>
            </a:r>
            <a:r>
              <a:rPr lang="en-US" altLang="zh-CN" i="1" dirty="0" err="1"/>
              <a:t>kwargs</a:t>
            </a:r>
            <a:r>
              <a:rPr lang="en-US" altLang="zh-CN" dirty="0"/>
              <a:t> there doesn’t seem to be any order in which they were printed out.</a:t>
            </a:r>
            <a:endParaRPr lang="en-US" altLang="zh-CN" dirty="0"/>
          </a:p>
          <a:p>
            <a:pPr fontAlgn="base"/>
            <a:endParaRPr lang="en-US" altLang="zh-CN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856790" y="1284680"/>
            <a:ext cx="5764191" cy="26044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# *</a:t>
            </a:r>
            <a:r>
              <a:rPr kumimoji="1" lang="zh-CN" altLang="en-US" dirty="0">
                <a:solidFill>
                  <a:schemeClr val="tx1"/>
                </a:solidFill>
              </a:rPr>
              <a:t>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 for variable number of keyword arguments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for key, value in </a:t>
            </a:r>
            <a:r>
              <a:rPr kumimoji="1" lang="en-US" altLang="zh-CN" dirty="0" err="1">
                <a:solidFill>
                  <a:schemeClr val="tx1"/>
                </a:solidFill>
              </a:rPr>
              <a:t>kwargs.items</a:t>
            </a:r>
            <a:r>
              <a:rPr kumimoji="1" lang="en-US" altLang="zh-CN" dirty="0">
                <a:solidFill>
                  <a:schemeClr val="tx1"/>
                </a:solidFill>
              </a:rPr>
              <a:t>():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print("%s == %s" %(key, value))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#Driver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(first ='CS', mid ='303', last='Lab2')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8727311" y="4051789"/>
            <a:ext cx="254643" cy="43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856791" y="4654322"/>
            <a:ext cx="5764190" cy="1278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first == CS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mid == 303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last == Lab2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02420" y="937549"/>
            <a:ext cx="7153155" cy="30209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# **</a:t>
            </a:r>
            <a:r>
              <a:rPr kumimoji="1" lang="en-US" altLang="zh-CN" dirty="0" err="1">
                <a:solidFill>
                  <a:schemeClr val="tx1"/>
                </a:solidFill>
              </a:rPr>
              <a:t>kargs</a:t>
            </a:r>
            <a:r>
              <a:rPr kumimoji="1" lang="en-US" altLang="zh-CN" dirty="0">
                <a:solidFill>
                  <a:schemeClr val="tx1"/>
                </a:solidFill>
              </a:rPr>
              <a:t> 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variable number of keyword arguments with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 one extra argument.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(arg1,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for key, value in </a:t>
            </a:r>
            <a:r>
              <a:rPr kumimoji="1" lang="en-US" altLang="zh-CN" dirty="0" err="1">
                <a:solidFill>
                  <a:schemeClr val="tx1"/>
                </a:solidFill>
              </a:rPr>
              <a:t>kwargs.items</a:t>
            </a:r>
            <a:r>
              <a:rPr kumimoji="1" lang="en-US" altLang="zh-CN" dirty="0">
                <a:solidFill>
                  <a:schemeClr val="tx1"/>
                </a:solidFill>
              </a:rPr>
              <a:t>():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print("%s == %s" %(key, value))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#Driver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(‘Hi',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first ='CS', mid ='303', last='Lab2')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872941" y="4121237"/>
            <a:ext cx="316003" cy="43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02421" y="4723770"/>
            <a:ext cx="7153154" cy="1278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first == CS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mid == 303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last == Lab2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94481" y="1655179"/>
            <a:ext cx="6146157" cy="42016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(arg1, arg2, arg3):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print("arg1:", arg1)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print("arg2:", arg2)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print("arg3:", arg3)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 Now we can use 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 or 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 to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 pass arguments to this function 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 = ("CS", "303", "Lab2")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 = {"arg1" :"CS", "arg2" : "303", "arg3" : "Lab2"}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520898" y="1645532"/>
            <a:ext cx="1734274" cy="42016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arg1: CS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arg2: 303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arg3: Lab2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arg1: CS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arg2: 303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arg3: Lab2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7004613" y="3429000"/>
            <a:ext cx="1469985" cy="1967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48381" y="30596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99236" y="651075"/>
            <a:ext cx="8030901" cy="27779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,**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print("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: ", 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print("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: ", 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 Now we can use both 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 ,**</a:t>
            </a:r>
            <a:r>
              <a:rPr kumimoji="1" lang="en-US" altLang="zh-CN" dirty="0" err="1">
                <a:solidFill>
                  <a:schemeClr val="tx1"/>
                </a:solidFill>
              </a:rPr>
              <a:t>kwargs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# to pass arguments to this function 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('CS','303','Lab2',first="</a:t>
            </a:r>
            <a:r>
              <a:rPr kumimoji="1" lang="en-US" altLang="zh-CN" dirty="0" err="1">
                <a:solidFill>
                  <a:schemeClr val="tx1"/>
                </a:solidFill>
              </a:rPr>
              <a:t>CS",mid</a:t>
            </a:r>
            <a:r>
              <a:rPr kumimoji="1" lang="en-US" altLang="zh-CN" dirty="0">
                <a:solidFill>
                  <a:schemeClr val="tx1"/>
                </a:solidFill>
              </a:rPr>
              <a:t>="303",last="Lab2")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456371" y="3716776"/>
            <a:ext cx="316630" cy="43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99236" y="4283937"/>
            <a:ext cx="8030900" cy="1278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: ('CS', '303', 'Lab2’)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kwargs</a:t>
            </a:r>
            <a:r>
              <a:rPr lang="en-US" altLang="zh-CN" dirty="0">
                <a:solidFill>
                  <a:schemeClr val="tx1"/>
                </a:solidFill>
              </a:rPr>
              <a:t>: {'first': 'CS', 'mid': '303', 'last': 'Lab2'}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C00000"/>
                </a:solidFill>
              </a:rPr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/>
          <a:lstStyle/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dirty="0" err="1"/>
              <a:t>iterable</a:t>
            </a:r>
            <a:r>
              <a:rPr lang="en-US" altLang="zh-CN" dirty="0"/>
              <a:t> string ‘</a:t>
            </a:r>
            <a:r>
              <a:rPr kumimoji="1" lang="en-US" altLang="zh-CN" dirty="0">
                <a:solidFill>
                  <a:schemeClr val="tx1"/>
                </a:solidFill>
              </a:rPr>
              <a:t>python</a:t>
            </a:r>
            <a:r>
              <a:rPr lang="en-US" altLang="zh-CN" dirty="0"/>
              <a:t>‘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54954" y="3596723"/>
            <a:ext cx="3810585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list_letters</a:t>
            </a:r>
            <a:r>
              <a:rPr kumimoji="1" lang="en-US" altLang="zh-CN" dirty="0">
                <a:solidFill>
                  <a:schemeClr val="tx1"/>
                </a:solidFill>
              </a:rPr>
              <a:t> = []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for letter in ‘python‘: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r>
              <a:rPr kumimoji="1" lang="en-US" altLang="zh-CN" dirty="0" err="1">
                <a:solidFill>
                  <a:schemeClr val="tx1"/>
                </a:solidFill>
              </a:rPr>
              <a:t>list_letters.append</a:t>
            </a:r>
            <a:r>
              <a:rPr kumimoji="1" lang="en-US" altLang="zh-CN" dirty="0">
                <a:solidFill>
                  <a:schemeClr val="tx1"/>
                </a:solidFill>
              </a:rPr>
              <a:t>(letter)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</a:t>
            </a:r>
            <a:r>
              <a:rPr kumimoji="1" lang="en-US" altLang="zh-CN" dirty="0" err="1">
                <a:solidFill>
                  <a:schemeClr val="tx1"/>
                </a:solidFill>
              </a:rPr>
              <a:t>list_letters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72892" y="4022099"/>
            <a:ext cx="5070297" cy="1059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list</a:t>
            </a:r>
            <a:r>
              <a:rPr lang="en-US" altLang="zh-CN" dirty="0" err="1">
                <a:solidFill>
                  <a:schemeClr val="tx1"/>
                </a:solidFill>
              </a:rPr>
              <a:t>_letters</a:t>
            </a:r>
            <a:r>
              <a:rPr lang="en-US" altLang="zh-CN" dirty="0">
                <a:solidFill>
                  <a:schemeClr val="tx1"/>
                </a:solidFill>
              </a:rPr>
              <a:t> = [ letter for letter in ‘python' ] print(</a:t>
            </a:r>
            <a:r>
              <a:rPr kumimoji="1" lang="en-US" altLang="zh-CN" dirty="0" err="1">
                <a:solidFill>
                  <a:schemeClr val="tx1"/>
                </a:solidFill>
              </a:rPr>
              <a:t>list</a:t>
            </a:r>
            <a:r>
              <a:rPr lang="en-US" altLang="zh-CN" dirty="0" err="1">
                <a:solidFill>
                  <a:schemeClr val="tx1"/>
                </a:solidFill>
              </a:rPr>
              <a:t>_letters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4954" y="311228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76718" y="310949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Comprehension(</a:t>
            </a:r>
            <a:r>
              <a:rPr lang="zh-CN" altLang="en-US" dirty="0"/>
              <a:t>列表推导式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61996" y="2968803"/>
            <a:ext cx="9457103" cy="72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[x**3 for x in range(0,4)]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1995" y="4081902"/>
            <a:ext cx="9457103" cy="72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[x for x in range(0,50) if x%2==0 ]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61995" y="5195001"/>
            <a:ext cx="9457103" cy="72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[x for x in ‘python' if x in ['A','E','I','O','U']]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1995" y="371257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less than 50: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4244" y="2511935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cubic 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0,1,2,3</a:t>
            </a:r>
            <a:r>
              <a:rPr lang="zh-CN" altLang="en-US" dirty="0"/>
              <a:t>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34244" y="4827899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vowels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‘python’: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C00000"/>
                </a:solidFill>
              </a:rPr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54954" y="2356840"/>
            <a:ext cx="4227274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</a:rPr>
              <a:t>for (set of values to iterate):</a:t>
            </a:r>
            <a:r>
              <a:rPr lang="en-US" altLang="zh-CN" dirty="0"/>
              <a:t>  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if (conditional filtering):</a:t>
            </a:r>
            <a:r>
              <a:rPr lang="en-US" altLang="zh-CN" dirty="0"/>
              <a:t>      </a:t>
            </a:r>
            <a:endParaRPr lang="en-US" altLang="zh-CN" dirty="0"/>
          </a:p>
          <a:p>
            <a:r>
              <a:rPr lang="zh-CN" altLang="en-US" dirty="0">
                <a:solidFill>
                  <a:srgbClr val="339966"/>
                </a:solidFill>
              </a:rPr>
              <a:t>          </a:t>
            </a:r>
            <a:r>
              <a:rPr lang="en-US" altLang="zh-CN" dirty="0" err="1">
                <a:solidFill>
                  <a:srgbClr val="339966"/>
                </a:solidFill>
              </a:rPr>
              <a:t>output_expression</a:t>
            </a:r>
            <a:r>
              <a:rPr lang="en-US" altLang="zh-CN" dirty="0">
                <a:solidFill>
                  <a:srgbClr val="339966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92326" y="4998765"/>
            <a:ext cx="8218024" cy="1059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9966"/>
                </a:solidFill>
              </a:rPr>
              <a:t>output_expression</a:t>
            </a:r>
            <a:r>
              <a:rPr lang="en-US" altLang="zh-CN" dirty="0">
                <a:solidFill>
                  <a:srgbClr val="339966"/>
                </a:solidFill>
              </a:rPr>
              <a:t>() </a:t>
            </a:r>
            <a:r>
              <a:rPr lang="en-US" altLang="zh-CN" dirty="0">
                <a:solidFill>
                  <a:srgbClr val="0000FF"/>
                </a:solidFill>
              </a:rPr>
              <a:t>for(set of values to iterate)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if(conditional filtering)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2228" y="4315964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vs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codes</a:t>
            </a:r>
            <a:endParaRPr kumimoji="1" lang="en-US" altLang="zh-CN" dirty="0"/>
          </a:p>
          <a:p>
            <a:r>
              <a:rPr lang="en-US" altLang="zh-CN" dirty="0"/>
              <a:t>Execute faster: List Comprehensions are 35% faster than FOR loop and 45% faster than map function.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LC is a simple but powerful technique and can help you accomplish a variety of tasks with ease. Things to keep in mind:</a:t>
            </a:r>
            <a:endParaRPr lang="en-US" altLang="zh-CN" dirty="0"/>
          </a:p>
          <a:p>
            <a:r>
              <a:rPr lang="en-US" altLang="zh-CN" dirty="0"/>
              <a:t>LC will </a:t>
            </a:r>
            <a:r>
              <a:rPr lang="en-US" altLang="zh-CN" b="1" dirty="0"/>
              <a:t>always return a result</a:t>
            </a:r>
            <a:r>
              <a:rPr lang="en-US" altLang="zh-CN" dirty="0"/>
              <a:t>, whether you use the result or nor.</a:t>
            </a:r>
            <a:endParaRPr lang="en-US" altLang="zh-CN" dirty="0"/>
          </a:p>
          <a:p>
            <a:r>
              <a:rPr lang="en-US" altLang="zh-CN" dirty="0"/>
              <a:t>The iteration and conditional expressions can </a:t>
            </a:r>
            <a:r>
              <a:rPr lang="en-US" altLang="zh-CN" b="1" dirty="0"/>
              <a:t>be nested with multiple instances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 the overall LC can be nested inside another LC.</a:t>
            </a:r>
            <a:endParaRPr lang="en-US" altLang="zh-CN" dirty="0"/>
          </a:p>
          <a:p>
            <a:r>
              <a:rPr lang="en-US" altLang="zh-CN" b="1" dirty="0"/>
              <a:t>Multiple variables </a:t>
            </a:r>
            <a:r>
              <a:rPr lang="en-US" altLang="zh-CN" dirty="0"/>
              <a:t>can be iterated and </a:t>
            </a:r>
            <a:r>
              <a:rPr lang="en-US" altLang="zh-CN" b="1" dirty="0"/>
              <a:t>manipulated at same time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395153"/>
            <a:ext cx="8825659" cy="706964"/>
          </a:xfrm>
        </p:spPr>
        <p:txBody>
          <a:bodyPr>
            <a:normAutofit/>
          </a:bodyPr>
          <a:lstStyle/>
          <a:p>
            <a:r>
              <a:rPr lang="en-US" altLang="zh-CN" dirty="0"/>
              <a:t>Take two list of same length as input and return a dictionary with one as keys and other as values.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54954" y="3388376"/>
            <a:ext cx="3810585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dic</a:t>
            </a:r>
            <a:r>
              <a:rPr lang="en-US" altLang="zh-CN" dirty="0">
                <a:solidFill>
                  <a:schemeClr val="tx1"/>
                </a:solidFill>
              </a:rPr>
              <a:t> = {}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3366FF"/>
                </a:solidFill>
              </a:rPr>
              <a:t>for </a:t>
            </a:r>
            <a:r>
              <a:rPr lang="en-US" altLang="zh-CN" dirty="0" err="1">
                <a:solidFill>
                  <a:srgbClr val="3366FF"/>
                </a:solidFill>
              </a:rPr>
              <a:t>i</a:t>
            </a:r>
            <a:r>
              <a:rPr lang="en-US" altLang="zh-CN" dirty="0">
                <a:solidFill>
                  <a:srgbClr val="3366FF"/>
                </a:solidFill>
              </a:rPr>
              <a:t> in range(</a:t>
            </a:r>
            <a:r>
              <a:rPr lang="en-US" altLang="zh-CN" dirty="0" err="1">
                <a:solidFill>
                  <a:srgbClr val="3366FF"/>
                </a:solidFill>
              </a:rPr>
              <a:t>len</a:t>
            </a:r>
            <a:r>
              <a:rPr lang="en-US" altLang="zh-CN" dirty="0">
                <a:solidFill>
                  <a:srgbClr val="3366FF"/>
                </a:solidFill>
              </a:rPr>
              <a:t>(keys))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339966"/>
                </a:solidFill>
              </a:rPr>
              <a:t>dic</a:t>
            </a:r>
            <a:r>
              <a:rPr lang="en-US" altLang="zh-CN" dirty="0">
                <a:solidFill>
                  <a:srgbClr val="339966"/>
                </a:solidFill>
              </a:rPr>
              <a:t>[keys[</a:t>
            </a:r>
            <a:r>
              <a:rPr lang="en-US" altLang="zh-CN" dirty="0" err="1">
                <a:solidFill>
                  <a:srgbClr val="339966"/>
                </a:solidFill>
              </a:rPr>
              <a:t>i</a:t>
            </a:r>
            <a:r>
              <a:rPr lang="en-US" altLang="zh-CN" dirty="0">
                <a:solidFill>
                  <a:srgbClr val="339966"/>
                </a:solidFill>
              </a:rPr>
              <a:t>]] = values[</a:t>
            </a:r>
            <a:r>
              <a:rPr lang="en-US" altLang="zh-CN" dirty="0" err="1">
                <a:solidFill>
                  <a:srgbClr val="339966"/>
                </a:solidFill>
              </a:rPr>
              <a:t>i</a:t>
            </a:r>
            <a:r>
              <a:rPr lang="en-US" altLang="zh-CN" dirty="0">
                <a:solidFill>
                  <a:srgbClr val="339966"/>
                </a:solidFill>
              </a:rPr>
              <a:t>]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045844" y="3930941"/>
            <a:ext cx="5667736" cy="1059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>
                <a:solidFill>
                  <a:srgbClr val="339966"/>
                </a:solidFill>
              </a:rPr>
              <a:t>keys[</a:t>
            </a:r>
            <a:r>
              <a:rPr lang="en-US" altLang="zh-CN" dirty="0" err="1">
                <a:solidFill>
                  <a:srgbClr val="339966"/>
                </a:solidFill>
              </a:rPr>
              <a:t>i</a:t>
            </a:r>
            <a:r>
              <a:rPr lang="en-US" altLang="zh-CN" dirty="0">
                <a:solidFill>
                  <a:srgbClr val="339966"/>
                </a:solidFill>
              </a:rPr>
              <a:t>] : values[</a:t>
            </a:r>
            <a:r>
              <a:rPr lang="en-US" altLang="zh-CN" dirty="0" err="1">
                <a:solidFill>
                  <a:srgbClr val="339966"/>
                </a:solidFill>
              </a:rPr>
              <a:t>i</a:t>
            </a:r>
            <a:r>
              <a:rPr lang="en-US" altLang="zh-CN" dirty="0">
                <a:solidFill>
                  <a:srgbClr val="339966"/>
                </a:solidFill>
              </a:rPr>
              <a:t>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66FF"/>
                </a:solidFill>
              </a:rPr>
              <a:t>for </a:t>
            </a:r>
            <a:r>
              <a:rPr lang="en-US" altLang="zh-CN" dirty="0" err="1">
                <a:solidFill>
                  <a:srgbClr val="3366FF"/>
                </a:solidFill>
              </a:rPr>
              <a:t>i</a:t>
            </a:r>
            <a:r>
              <a:rPr lang="en-US" altLang="zh-CN" dirty="0">
                <a:solidFill>
                  <a:srgbClr val="3366FF"/>
                </a:solidFill>
              </a:rPr>
              <a:t> in range(</a:t>
            </a:r>
            <a:r>
              <a:rPr lang="en-US" altLang="zh-CN" dirty="0" err="1">
                <a:solidFill>
                  <a:srgbClr val="3366FF"/>
                </a:solidFill>
              </a:rPr>
              <a:t>len</a:t>
            </a:r>
            <a:r>
              <a:rPr lang="en-US" altLang="zh-CN" dirty="0">
                <a:solidFill>
                  <a:srgbClr val="3366FF"/>
                </a:solidFill>
              </a:rPr>
              <a:t>(keys))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122830" y="5675985"/>
            <a:ext cx="8825659" cy="40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Create a matrix containing the different powers of ‘number’ variable.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1154953" y="6190419"/>
            <a:ext cx="9898869" cy="407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 err="1">
                <a:solidFill>
                  <a:srgbClr val="339966"/>
                </a:solidFill>
              </a:rPr>
              <a:t>i</a:t>
            </a:r>
            <a:r>
              <a:rPr lang="en-US" altLang="zh-CN" dirty="0">
                <a:solidFill>
                  <a:srgbClr val="339966"/>
                </a:solidFill>
              </a:rPr>
              <a:t>**p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for p in range(2,7)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range(1,6)</a:t>
            </a:r>
            <a:r>
              <a:rPr lang="en-US" altLang="zh-CN" dirty="0">
                <a:solidFill>
                  <a:schemeClr val="tx1"/>
                </a:solidFill>
              </a:rPr>
              <a:t> ]]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654800" y="6010910"/>
              <a:ext cx="499110" cy="60134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654800" y="6010910"/>
                <a:ext cx="499110" cy="601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9017000" y="7467600"/>
              <a:ext cx="1016000" cy="2368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9017000" y="7467600"/>
                <a:ext cx="1016000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9685655" y="5867400"/>
              <a:ext cx="67945" cy="336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9685655" y="5867400"/>
                <a:ext cx="67945" cy="336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__name__ == "__main__"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module in Python has a special attribute called </a:t>
            </a:r>
            <a:r>
              <a:rPr lang="en-US" altLang="zh-CN" i="1" dirty="0"/>
              <a:t>__name__</a:t>
            </a:r>
            <a:r>
              <a:rPr lang="en-US" altLang="zh-CN" dirty="0"/>
              <a:t>. The value of </a:t>
            </a:r>
            <a:r>
              <a:rPr lang="en-US" altLang="zh-CN" i="1" dirty="0"/>
              <a:t>__name__</a:t>
            </a:r>
            <a:r>
              <a:rPr lang="en-US" altLang="zh-CN" dirty="0"/>
              <a:t> attribute is set to </a:t>
            </a:r>
            <a:r>
              <a:rPr lang="en-US" altLang="zh-CN" i="1" dirty="0"/>
              <a:t>“__main__”</a:t>
            </a:r>
            <a:r>
              <a:rPr lang="en-US" altLang="zh-CN" dirty="0"/>
              <a:t> when module is run as main program. Otherwise, the value of </a:t>
            </a:r>
            <a:r>
              <a:rPr lang="en-US" altLang="zh-CN" i="1" dirty="0"/>
              <a:t>__name__</a:t>
            </a:r>
            <a:r>
              <a:rPr lang="en-US" altLang="zh-CN" dirty="0"/>
              <a:t> is set to contain the name of the module.</a:t>
            </a:r>
            <a:endParaRPr lang="en-US" altLang="zh-CN" dirty="0"/>
          </a:p>
          <a:p>
            <a:r>
              <a:rPr lang="en-US" altLang="zh-CN" dirty="0"/>
              <a:t>We use </a:t>
            </a:r>
            <a:r>
              <a:rPr lang="en-US" altLang="zh-CN" i="1" dirty="0"/>
              <a:t>if </a:t>
            </a:r>
            <a:r>
              <a:rPr lang="en-US" altLang="zh-CN" b="1" i="1" dirty="0"/>
              <a:t>__name__ ==</a:t>
            </a:r>
            <a:r>
              <a:rPr lang="en-US" altLang="zh-CN" i="1" dirty="0"/>
              <a:t> “__</a:t>
            </a:r>
            <a:r>
              <a:rPr lang="en-US" altLang="zh-CN" b="1" i="1" dirty="0"/>
              <a:t>main__</a:t>
            </a:r>
            <a:r>
              <a:rPr lang="en-US" altLang="zh-CN" i="1" dirty="0"/>
              <a:t>”</a:t>
            </a:r>
            <a:r>
              <a:rPr lang="en-US" altLang="zh-CN" dirty="0"/>
              <a:t> block to prevent (certain) code from being run when the module is imported.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represent</a:t>
            </a:r>
            <a:r>
              <a:rPr lang="zh-CN" altLang="en-US" b="1" dirty="0"/>
              <a:t> </a:t>
            </a:r>
            <a:r>
              <a:rPr lang="en-US" altLang="zh-CN" b="1" dirty="0"/>
              <a:t>the values that you don’t care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_ is to represent the value that you don’t care or will not be used later in the program. If you apply a linter like Flake8 to your program, you will get an error from the linter (</a:t>
            </a:r>
            <a:r>
              <a:rPr lang="en-US" altLang="zh-CN" u="sng" dirty="0">
                <a:hlinkClick r:id="rId1"/>
              </a:rPr>
              <a:t>F841</a:t>
            </a:r>
            <a:r>
              <a:rPr lang="en-US" altLang="zh-CN" dirty="0"/>
              <a:t>) if you have a variable name assigned but never used. Assigning variables that you don’t care to _ can solve this problem.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Represent the last expression in the interpreter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The special identifier _ is used in the interactive interpreter to store the result of the last evaluation. It is stored in the </a:t>
            </a:r>
            <a:r>
              <a:rPr lang="en-US" altLang="zh-CN" dirty="0" err="1"/>
              <a:t>builtin</a:t>
            </a:r>
            <a:r>
              <a:rPr lang="en-US" altLang="zh-CN" dirty="0"/>
              <a:t> module.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0">
              <a:buClr>
                <a:srgbClr val="B31166"/>
              </a:buClr>
            </a:pPr>
            <a:r>
              <a:rPr lang="en-US" altLang="zh-CN" b="1" dirty="0"/>
              <a:t>Visual separator for digit grouping purposes</a:t>
            </a:r>
            <a:endParaRPr lang="en-US" altLang="zh-CN" b="1" dirty="0"/>
          </a:p>
          <a:p>
            <a:pPr marL="0" lvl="0" indent="0">
              <a:buClr>
                <a:srgbClr val="B31166"/>
              </a:buClr>
              <a:buNone/>
            </a:pPr>
            <a:r>
              <a:rPr lang="en-US" altLang="zh-CN" dirty="0"/>
              <a:t>From Python 3.6, underscore _ can also be used as a visual separator for digit grouping purposes. As stated in </a:t>
            </a:r>
            <a:r>
              <a:rPr lang="en-US" altLang="zh-CN" u="sng" dirty="0">
                <a:hlinkClick r:id="rId2"/>
              </a:rPr>
              <a:t>PEP515</a:t>
            </a:r>
            <a:r>
              <a:rPr lang="en-US" altLang="zh-CN" dirty="0"/>
              <a:t>, it works for integers, floating-point, and complex number literals.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81216"/>
            <a:ext cx="517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represent</a:t>
            </a:r>
            <a:r>
              <a:rPr lang="zh-CN" altLang="en-US" b="1" dirty="0"/>
              <a:t> </a:t>
            </a:r>
            <a:r>
              <a:rPr lang="en-US" altLang="zh-CN" b="1" dirty="0"/>
              <a:t>the values that you don’t care</a:t>
            </a:r>
            <a:endParaRPr lang="en-US" altLang="zh-CN" b="1" dirty="0"/>
          </a:p>
        </p:txBody>
      </p:sp>
      <p:sp>
        <p:nvSpPr>
          <p:cNvPr id="5" name="圆角矩形 4"/>
          <p:cNvSpPr/>
          <p:nvPr/>
        </p:nvSpPr>
        <p:spPr>
          <a:xfrm>
            <a:off x="613458" y="1368178"/>
            <a:ext cx="7164729" cy="4743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Example 1:uses _ to represent the index of each element in a list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for _ in range(5):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  print("I don't care about index")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Example 2:only care about year, month and day from the tuple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year, month, day, _,  _, _ = (2020, 7, 10, 12, 10, 59) 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year=2020, month=7, day=10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so can assign _ to the rest (hour, minute, second). 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But if print out _, only get the last expression which is 59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print(_) # 59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Example 3:supports extended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iterable</a:t>
            </a:r>
            <a:r>
              <a:rPr kumimoji="1" lang="en-US" altLang="zh-CN" sz="1600" dirty="0">
                <a:solidFill>
                  <a:schemeClr val="tx1"/>
                </a:solidFill>
              </a:rPr>
              <a:t> unpacking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You can use *_ to represent multiple values.  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# Here _ actually represents a list of values that we want to ignore.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year, *_, second = (2020, 7, 10, 12, 10, 59) # year=2020 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print(_) # [7, 10, 12, 10]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23769" y="1592702"/>
            <a:ext cx="2847373" cy="42016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I don't care about index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 don't care about index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 don't care about index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 don't care about index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 don't care about index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59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[7, 10, 12, 10]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燕尾形箭头 6"/>
          <p:cNvSpPr/>
          <p:nvPr/>
        </p:nvSpPr>
        <p:spPr>
          <a:xfrm>
            <a:off x="7882359" y="3232231"/>
            <a:ext cx="848810" cy="1967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99504" y="286289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99367" y="911394"/>
            <a:ext cx="8972895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animals = ['dog', 'cat', 'parrot', 'rabbit']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 here we intend to change all animal names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 to upper case and return the same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uppered_animals</a:t>
            </a:r>
            <a:r>
              <a:rPr lang="en-US" altLang="zh-CN" dirty="0">
                <a:solidFill>
                  <a:schemeClr val="tx1"/>
                </a:solidFill>
              </a:rPr>
              <a:t> = list(map(lambda </a:t>
            </a:r>
            <a:r>
              <a:rPr lang="en-US" altLang="zh-CN" dirty="0">
                <a:solidFill>
                  <a:srgbClr val="0070C0"/>
                </a:solidFill>
              </a:rPr>
              <a:t>animal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str.upper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animal</a:t>
            </a:r>
            <a:r>
              <a:rPr lang="en-US" altLang="zh-CN" dirty="0">
                <a:solidFill>
                  <a:schemeClr val="tx1"/>
                </a:solidFill>
              </a:rPr>
              <a:t>), animals))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599367" y="3920810"/>
            <a:ext cx="8972895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animals = ['dog', 'cat', 'parrot', 'rabbit']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 here we intend to change all animal names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 to upper case and return the same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uppered_animals</a:t>
            </a:r>
            <a:r>
              <a:rPr lang="en-US" altLang="zh-CN" dirty="0">
                <a:solidFill>
                  <a:schemeClr val="tx1"/>
                </a:solidFill>
              </a:rPr>
              <a:t> = list(map(lambda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str.upper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chemeClr val="tx1"/>
                </a:solidFill>
              </a:rPr>
              <a:t>), animals))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4965539" y="2650603"/>
            <a:ext cx="312517" cy="28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H="1">
            <a:off x="6238754" y="2650603"/>
            <a:ext cx="987710" cy="277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9367" y="165468"/>
            <a:ext cx="394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92929"/>
                </a:solidFill>
                <a:latin typeface="Charter" panose="02040503050506020203" pitchFamily="18" charset="0"/>
              </a:rPr>
              <a:t>Lambda function also supports </a:t>
            </a:r>
            <a:r>
              <a:rPr lang="en-US" altLang="zh-CN" b="1" dirty="0"/>
              <a:t>_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454" y="339088"/>
            <a:ext cx="503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B31166"/>
              </a:buClr>
            </a:pPr>
            <a:r>
              <a:rPr lang="en-US" altLang="zh-CN" b="1" dirty="0"/>
              <a:t>Visual separator for digit grouping purposes</a:t>
            </a:r>
            <a:endParaRPr lang="en-US" altLang="zh-CN" b="1" dirty="0"/>
          </a:p>
        </p:txBody>
      </p:sp>
      <p:sp>
        <p:nvSpPr>
          <p:cNvPr id="3" name="圆角矩形 2"/>
          <p:cNvSpPr/>
          <p:nvPr/>
        </p:nvSpPr>
        <p:spPr>
          <a:xfrm>
            <a:off x="796139" y="2022563"/>
            <a:ext cx="3810585" cy="33017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integer = 1_000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amount = 1_000_000.1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binary = 0b_0100_1110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hex = 0xCAFE_F00D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print(integer)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print(amount)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print(binary)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print(hex)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69662" y="2356840"/>
            <a:ext cx="3810585" cy="214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1000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1000000.1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78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3405705229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884514" y="3232231"/>
            <a:ext cx="1217367" cy="1967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5281" y="286289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2945" y="350663"/>
            <a:ext cx="530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Represent the last expression in the interpreter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761" y="1285735"/>
            <a:ext cx="7493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import system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1"/>
              </a:rPr>
              <a:t>https://docs.python.org/3/reference/import.html</a:t>
            </a:r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394200" y="2827655"/>
              <a:ext cx="4191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394200" y="2827655"/>
                <a:ext cx="4191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274" y="973668"/>
            <a:ext cx="8944094" cy="706964"/>
          </a:xfrm>
        </p:spPr>
        <p:txBody>
          <a:bodyPr/>
          <a:lstStyle/>
          <a:p>
            <a:r>
              <a:rPr lang="en-US" altLang="zh-CN" sz="3200" dirty="0"/>
              <a:t>Pass by value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pass by reference in</a:t>
            </a:r>
            <a:r>
              <a:rPr lang="zh-CN" altLang="en-US" sz="3200" dirty="0"/>
              <a:t> </a:t>
            </a:r>
            <a:r>
              <a:rPr lang="en-US" altLang="zh-CN" sz="3200" dirty="0"/>
              <a:t>Python?</a:t>
            </a:r>
            <a:endParaRPr kumimoji="1"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1085506" y="2867518"/>
            <a:ext cx="3810585" cy="3695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Change(var):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var[0]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'Changed’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Original(var):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'Changed'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variable = [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'Original’</a:t>
            </a:r>
            <a:r>
              <a:rPr kumimoji="1" lang="en-US" altLang="zh-CN" dirty="0">
                <a:solidFill>
                  <a:schemeClr val="tx1"/>
                </a:solidFill>
              </a:rPr>
              <a:t>]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Original(variable)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Change(variable)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7180" y="4201610"/>
            <a:ext cx="5432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What‘s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the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output?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2274" y="973668"/>
            <a:ext cx="8944094" cy="706964"/>
          </a:xfrm>
        </p:spPr>
        <p:txBody>
          <a:bodyPr/>
          <a:lstStyle/>
          <a:p>
            <a:r>
              <a:rPr lang="en-US" altLang="zh-CN" sz="3200" dirty="0"/>
              <a:t>Pass by value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pass by reference in</a:t>
            </a:r>
            <a:r>
              <a:rPr lang="zh-CN" altLang="en-US" sz="3200" dirty="0"/>
              <a:t> </a:t>
            </a:r>
            <a:r>
              <a:rPr lang="en-US" altLang="zh-CN" sz="3200" dirty="0"/>
              <a:t>Python?</a:t>
            </a:r>
            <a:endParaRPr kumimoji="1"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1085507" y="2763346"/>
            <a:ext cx="3810585" cy="3695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Change(var):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var[0]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'Changed’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Original(var):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'Changed'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variable = [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'Original’</a:t>
            </a:r>
            <a:r>
              <a:rPr kumimoji="1" lang="en-US" altLang="zh-CN" dirty="0">
                <a:solidFill>
                  <a:schemeClr val="tx1"/>
                </a:solidFill>
              </a:rPr>
              <a:t>]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Original(variable)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Change(variable)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燕尾形箭头 6"/>
          <p:cNvSpPr/>
          <p:nvPr/>
        </p:nvSpPr>
        <p:spPr>
          <a:xfrm>
            <a:off x="5486400" y="4259484"/>
            <a:ext cx="1469985" cy="1967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95909" y="2867517"/>
            <a:ext cx="3810585" cy="3695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['Original’] 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['Changed']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0168" y="389015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6137" y="1354238"/>
            <a:ext cx="11030673" cy="5104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Change(var):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var[0]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‘Changed’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kumimoji="1" lang="en-US" altLang="zh-CN" dirty="0">
                <a:solidFill>
                  <a:schemeClr val="tx1"/>
                </a:solidFill>
              </a:rPr>
              <a:t>#change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content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that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reference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var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points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to.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Because </a:t>
            </a:r>
            <a:r>
              <a:rPr kumimoji="1" lang="en-US" altLang="zh-CN" b="1" dirty="0">
                <a:solidFill>
                  <a:schemeClr val="tx1"/>
                </a:solidFill>
              </a:rPr>
              <a:t>var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r>
              <a:rPr kumimoji="1" lang="zh-CN" altLang="en-US" b="1" dirty="0">
                <a:solidFill>
                  <a:schemeClr val="tx1"/>
                </a:solidFill>
              </a:rPr>
              <a:t>                                         </a:t>
            </a:r>
            <a:r>
              <a:rPr kumimoji="1" lang="en-US" altLang="zh-CN" dirty="0">
                <a:solidFill>
                  <a:schemeClr val="tx1"/>
                </a:solidFill>
              </a:rPr>
              <a:t>#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variable</a:t>
            </a:r>
            <a:r>
              <a:rPr kumimoji="1" lang="en-US" altLang="zh-CN" dirty="0">
                <a:solidFill>
                  <a:schemeClr val="tx1"/>
                </a:solidFill>
              </a:rPr>
              <a:t> refer to the same object, any changes to the object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                                    </a:t>
            </a:r>
            <a:r>
              <a:rPr kumimoji="1" lang="en-US" altLang="zh-CN" dirty="0">
                <a:solidFill>
                  <a:schemeClr val="tx1"/>
                </a:solidFill>
              </a:rPr>
              <a:t># are reflected in both places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>
                <a:solidFill>
                  <a:schemeClr val="tx1"/>
                </a:solidFill>
              </a:rPr>
              <a:t> Original(var):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  var =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‘Changed‘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kumimoji="1" lang="en-US" altLang="zh-CN" dirty="0">
                <a:solidFill>
                  <a:schemeClr val="tx1"/>
                </a:solidFill>
              </a:rPr>
              <a:t># reassign the reference </a:t>
            </a:r>
            <a:r>
              <a:rPr kumimoji="1" lang="en-US" altLang="zh-CN" b="1" dirty="0">
                <a:solidFill>
                  <a:schemeClr val="tx1"/>
                </a:solidFill>
              </a:rPr>
              <a:t>var</a:t>
            </a:r>
            <a:r>
              <a:rPr kumimoji="1" lang="en-US" altLang="zh-CN" dirty="0">
                <a:solidFill>
                  <a:schemeClr val="tx1"/>
                </a:solidFill>
              </a:rPr>
              <a:t> to a different string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object ‘Changed’,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                                    </a:t>
            </a:r>
            <a:r>
              <a:rPr kumimoji="1" lang="en-US" altLang="zh-CN" dirty="0">
                <a:solidFill>
                  <a:schemeClr val="tx1"/>
                </a:solidFill>
              </a:rPr>
              <a:t>#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but the reference </a:t>
            </a:r>
            <a:r>
              <a:rPr kumimoji="1" lang="en-US" altLang="zh-CN" b="1" dirty="0">
                <a:solidFill>
                  <a:schemeClr val="tx1"/>
                </a:solidFill>
              </a:rPr>
              <a:t>variable</a:t>
            </a:r>
            <a:r>
              <a:rPr kumimoji="1" lang="en-US" altLang="zh-CN" dirty="0">
                <a:solidFill>
                  <a:schemeClr val="tx1"/>
                </a:solidFill>
              </a:rPr>
              <a:t> 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separate and does not change.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variable = [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‘Original’</a:t>
            </a:r>
            <a:r>
              <a:rPr kumimoji="1" lang="en-US" altLang="zh-CN" dirty="0">
                <a:solidFill>
                  <a:schemeClr val="tx1"/>
                </a:solidFill>
              </a:rPr>
              <a:t>]</a:t>
            </a:r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r>
              <a:rPr kumimoji="1" lang="en-US" altLang="zh-CN" dirty="0">
                <a:solidFill>
                  <a:schemeClr val="tx1"/>
                </a:solidFill>
              </a:rPr>
              <a:t>#variable is a reference to the string object 'Original'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Original(variable)</a:t>
            </a:r>
            <a:r>
              <a:rPr kumimoji="1" lang="zh-CN" altLang="en-US" dirty="0">
                <a:solidFill>
                  <a:schemeClr val="tx1"/>
                </a:solidFill>
              </a:rPr>
              <a:t>           </a:t>
            </a:r>
            <a:r>
              <a:rPr kumimoji="1" lang="en-US" altLang="zh-CN" dirty="0">
                <a:solidFill>
                  <a:schemeClr val="tx1"/>
                </a:solidFill>
              </a:rPr>
              <a:t>#When call  Original, will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create a second reference </a:t>
            </a:r>
            <a:r>
              <a:rPr kumimoji="1" lang="en-US" altLang="zh-CN" b="1" dirty="0">
                <a:solidFill>
                  <a:schemeClr val="tx1"/>
                </a:solidFill>
              </a:rPr>
              <a:t>var</a:t>
            </a:r>
            <a:r>
              <a:rPr kumimoji="1" lang="en-US" altLang="zh-CN" dirty="0">
                <a:solidFill>
                  <a:schemeClr val="tx1"/>
                </a:solidFill>
              </a:rPr>
              <a:t> to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                                     </a:t>
            </a:r>
            <a:r>
              <a:rPr kumimoji="1" lang="en-US" altLang="zh-CN" dirty="0">
                <a:solidFill>
                  <a:schemeClr val="tx1"/>
                </a:solidFill>
              </a:rPr>
              <a:t>#the object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'Original'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Change(variable)     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print(variable)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206" y="2905246"/>
            <a:ext cx="10370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1"/>
              </a:rPr>
              <a:t>http://effbot.org/zone/call-by-object.htm</a:t>
            </a:r>
            <a:endParaRPr lang="en-US" altLang="zh-CN" u="sng" dirty="0"/>
          </a:p>
          <a:p>
            <a:r>
              <a:rPr lang="en-US" altLang="zh-CN" dirty="0"/>
              <a:t>"...variables [names] are </a:t>
            </a:r>
            <a:r>
              <a:rPr lang="en-US" altLang="zh-CN" i="1" dirty="0"/>
              <a:t>not</a:t>
            </a:r>
            <a:r>
              <a:rPr lang="en-US" altLang="zh-CN" dirty="0"/>
              <a:t> objects; they cannot be denoted by other variables or referred to by objects.”</a:t>
            </a:r>
            <a:endParaRPr lang="en-US" altLang="zh-CN" dirty="0"/>
          </a:p>
          <a:p>
            <a:r>
              <a:rPr lang="en-US" altLang="zh-CN" dirty="0"/>
              <a:t>In the example, when the </a:t>
            </a:r>
            <a:r>
              <a:rPr kumimoji="1" lang="en-US" altLang="zh-CN" dirty="0"/>
              <a:t> Original</a:t>
            </a:r>
            <a:r>
              <a:rPr lang="en-US" altLang="zh-CN" dirty="0"/>
              <a:t> method is called--a </a:t>
            </a:r>
            <a:r>
              <a:rPr lang="en-US" altLang="zh-CN" b="1" u="sng" dirty="0"/>
              <a:t>namespace</a:t>
            </a:r>
            <a:r>
              <a:rPr lang="en-US" altLang="zh-CN" dirty="0"/>
              <a:t> is created for it; and </a:t>
            </a:r>
            <a:r>
              <a:rPr lang="en-US" altLang="zh-CN" b="1" dirty="0"/>
              <a:t>var</a:t>
            </a:r>
            <a:r>
              <a:rPr lang="en-US" altLang="zh-CN" dirty="0"/>
              <a:t> becomes a name, within that namespace, for the string object 'Original'. That object then has a name </a:t>
            </a:r>
            <a:r>
              <a:rPr lang="en-US" altLang="zh-CN" b="1" dirty="0"/>
              <a:t>in two namespaces</a:t>
            </a:r>
            <a:r>
              <a:rPr lang="en-US" altLang="zh-CN" dirty="0"/>
              <a:t>. Next, var = 'Changed' binds </a:t>
            </a:r>
            <a:r>
              <a:rPr lang="en-US" altLang="zh-CN" b="1" dirty="0"/>
              <a:t>var</a:t>
            </a:r>
            <a:r>
              <a:rPr lang="en-US" altLang="zh-CN" dirty="0"/>
              <a:t> to a new string object, and thus the method's namespace forgets about 'Original'. Finally, that namespace is forgotten, and the string 'Changed' along with it.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1803" y="1554827"/>
            <a:ext cx="9375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2629"/>
                </a:solidFill>
                <a:latin typeface="-apple-system"/>
              </a:rPr>
              <a:t>It is neither pass-by-value or pass-by-reference..</a:t>
            </a:r>
            <a:endParaRPr lang="en-US" altLang="zh-CN" dirty="0">
              <a:solidFill>
                <a:srgbClr val="2326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32629"/>
                </a:solidFill>
                <a:latin typeface="-apple-system"/>
              </a:rPr>
              <a:t>it is </a:t>
            </a:r>
            <a:r>
              <a:rPr lang="en-US" altLang="zh-CN" b="1" dirty="0"/>
              <a:t>”call-by-object”</a:t>
            </a:r>
            <a:r>
              <a:rPr lang="zh-CN" altLang="en-US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dirty="0"/>
              <a:t>or </a:t>
            </a:r>
            <a:r>
              <a:rPr lang="en-US" altLang="zh-CN" b="1" dirty="0"/>
              <a:t>”call by sharing”</a:t>
            </a:r>
            <a:r>
              <a:rPr lang="en-US" altLang="zh-CN" dirty="0"/>
              <a:t>. Or, if you prefer, </a:t>
            </a:r>
            <a:r>
              <a:rPr lang="en-US" altLang="zh-CN" b="1" dirty="0"/>
              <a:t>”call by object reference”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46200"/>
            <a:ext cx="54864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en-US" altLang="zh-CN" dirty="0" err="1"/>
              <a:t>args</a:t>
            </a:r>
            <a:r>
              <a:rPr lang="en-US" altLang="zh-CN" dirty="0"/>
              <a:t>, **</a:t>
            </a:r>
            <a:r>
              <a:rPr lang="en-US" altLang="zh-CN" dirty="0" err="1"/>
              <a:t>kwargs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4954" y="2608124"/>
            <a:ext cx="1018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can pass a variable number of arguments to a function using special symbols. There are two special symbols:</a:t>
            </a:r>
            <a:endParaRPr lang="en-US" altLang="zh-CN" dirty="0"/>
          </a:p>
          <a:p>
            <a:pPr fontAlgn="base"/>
            <a:r>
              <a:rPr lang="en-US" altLang="zh-CN" dirty="0"/>
              <a:t>1)*</a:t>
            </a:r>
            <a:r>
              <a:rPr lang="en-US" altLang="zh-CN" dirty="0" err="1"/>
              <a:t>args</a:t>
            </a:r>
            <a:r>
              <a:rPr lang="en-US" altLang="zh-CN" dirty="0"/>
              <a:t> (Non-Keyword Arguments)</a:t>
            </a:r>
            <a:endParaRPr lang="en-US" altLang="zh-CN" dirty="0"/>
          </a:p>
          <a:p>
            <a:pPr fontAlgn="base"/>
            <a:r>
              <a:rPr lang="en-US" altLang="zh-CN" dirty="0"/>
              <a:t>2)**</a:t>
            </a:r>
            <a:r>
              <a:rPr lang="en-US" altLang="zh-CN" dirty="0" err="1"/>
              <a:t>kwargs</a:t>
            </a:r>
            <a:r>
              <a:rPr lang="en-US" altLang="zh-CN" dirty="0"/>
              <a:t> (Keyword Arguments)</a:t>
            </a:r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0937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dirty="0">
                <a:solidFill>
                  <a:srgbClr val="273239"/>
                </a:solidFill>
                <a:latin typeface="urw-din"/>
              </a:rPr>
              <a:t>*</a:t>
            </a:r>
            <a:r>
              <a:rPr lang="en-US" altLang="zh-CN" b="1" dirty="0" err="1">
                <a:solidFill>
                  <a:srgbClr val="273239"/>
                </a:solidFill>
                <a:latin typeface="urw-din"/>
              </a:rPr>
              <a:t>args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US" altLang="zh-CN" dirty="0">
                <a:solidFill>
                  <a:srgbClr val="273239"/>
                </a:solidFill>
                <a:latin typeface="urw-din"/>
              </a:rPr>
              <a:t>The special syntax </a:t>
            </a:r>
            <a:r>
              <a:rPr lang="en-US" altLang="zh-CN" i="1" dirty="0">
                <a:solidFill>
                  <a:srgbClr val="273239"/>
                </a:solidFill>
                <a:latin typeface="urw-din"/>
              </a:rPr>
              <a:t>*</a:t>
            </a:r>
            <a:r>
              <a:rPr lang="en-US" altLang="zh-CN" i="1" dirty="0" err="1">
                <a:solidFill>
                  <a:srgbClr val="273239"/>
                </a:solidFill>
                <a:latin typeface="urw-din"/>
              </a:rPr>
              <a:t>args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 in function definitions in python is used to pass a variable number of arguments to a function. It is used to pass a non-key worded, variable-length argument list. 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273239"/>
                </a:solidFill>
                <a:latin typeface="urw-din"/>
              </a:rPr>
              <a:t>The syntax is to use the symbol * to take in a variable number of arguments; by convention, it is often used with the word </a:t>
            </a:r>
            <a:r>
              <a:rPr lang="en-US" altLang="zh-CN" dirty="0" err="1">
                <a:solidFill>
                  <a:srgbClr val="273239"/>
                </a:solidFill>
                <a:latin typeface="urw-din"/>
              </a:rPr>
              <a:t>args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.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273239"/>
                </a:solidFill>
                <a:latin typeface="urw-din"/>
              </a:rPr>
              <a:t>What </a:t>
            </a:r>
            <a:r>
              <a:rPr lang="en-US" altLang="zh-CN" i="1" dirty="0">
                <a:solidFill>
                  <a:srgbClr val="273239"/>
                </a:solidFill>
                <a:latin typeface="urw-din"/>
              </a:rPr>
              <a:t>*</a:t>
            </a:r>
            <a:r>
              <a:rPr lang="en-US" altLang="zh-CN" i="1" dirty="0" err="1">
                <a:solidFill>
                  <a:srgbClr val="273239"/>
                </a:solidFill>
                <a:latin typeface="urw-din"/>
              </a:rPr>
              <a:t>args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 allows you to do is take in more arguments than the number of formal arguments that you previously defined. With </a:t>
            </a:r>
            <a:r>
              <a:rPr lang="en-US" altLang="zh-CN" i="1" dirty="0">
                <a:solidFill>
                  <a:srgbClr val="273239"/>
                </a:solidFill>
                <a:latin typeface="urw-din"/>
              </a:rPr>
              <a:t>*</a:t>
            </a:r>
            <a:r>
              <a:rPr lang="en-US" altLang="zh-CN" i="1" dirty="0" err="1">
                <a:solidFill>
                  <a:srgbClr val="273239"/>
                </a:solidFill>
                <a:latin typeface="urw-din"/>
              </a:rPr>
              <a:t>args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, any number of extra arguments can be tacked on to your current formal parameters (including zero extra arguments).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273239"/>
                </a:solidFill>
                <a:latin typeface="urw-din"/>
              </a:rPr>
              <a:t>For example : we want to make a multiply function that takes any number of arguments and able to multiply them all together. It can be done using *</a:t>
            </a:r>
            <a:r>
              <a:rPr lang="en-US" altLang="zh-CN" dirty="0" err="1">
                <a:solidFill>
                  <a:srgbClr val="273239"/>
                </a:solidFill>
                <a:latin typeface="urw-din"/>
              </a:rPr>
              <a:t>args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.</a:t>
            </a:r>
            <a:endParaRPr lang="en-US" altLang="zh-CN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273239"/>
                </a:solidFill>
                <a:latin typeface="urw-din"/>
              </a:rPr>
              <a:t>Using the *, the variable that we associate with the * becomes an </a:t>
            </a:r>
            <a:r>
              <a:rPr lang="en-US" altLang="zh-CN" dirty="0" err="1">
                <a:solidFill>
                  <a:srgbClr val="273239"/>
                </a:solidFill>
                <a:latin typeface="urw-din"/>
              </a:rPr>
              <a:t>iterable</a:t>
            </a:r>
            <a:r>
              <a:rPr lang="en-US" altLang="zh-CN" dirty="0">
                <a:solidFill>
                  <a:srgbClr val="273239"/>
                </a:solidFill>
                <a:latin typeface="urw-din"/>
              </a:rPr>
              <a:t> meaning you can do things like iterate over it, run some higher-order functions such as map and filter, etc.</a:t>
            </a:r>
            <a:endParaRPr lang="en-US" altLang="zh-CN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86937" y="1284680"/>
            <a:ext cx="4190035" cy="2396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# *</a:t>
            </a:r>
            <a:r>
              <a:rPr kumimoji="1" lang="en-US" altLang="zh-CN" dirty="0" err="1">
                <a:solidFill>
                  <a:schemeClr val="tx1"/>
                </a:solidFill>
              </a:rPr>
              <a:t>args</a:t>
            </a:r>
            <a:r>
              <a:rPr kumimoji="1" lang="en-US" altLang="zh-CN" dirty="0">
                <a:solidFill>
                  <a:schemeClr val="tx1"/>
                </a:solidFill>
              </a:rPr>
              <a:t> for variable number of arguments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def </a:t>
            </a:r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(*</a:t>
            </a:r>
            <a:r>
              <a:rPr kumimoji="1" lang="en-US" altLang="zh-CN" dirty="0" err="1">
                <a:solidFill>
                  <a:schemeClr val="tx1"/>
                </a:solidFill>
              </a:rPr>
              <a:t>argv</a:t>
            </a:r>
            <a:r>
              <a:rPr kumimoji="1" lang="en-US" altLang="zh-CN" dirty="0">
                <a:solidFill>
                  <a:schemeClr val="tx1"/>
                </a:solidFill>
              </a:rPr>
              <a:t>):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	for </a:t>
            </a:r>
            <a:r>
              <a:rPr kumimoji="1" lang="en-US" altLang="zh-CN" dirty="0" err="1">
                <a:solidFill>
                  <a:schemeClr val="tx1"/>
                </a:solidFill>
              </a:rPr>
              <a:t>arg</a:t>
            </a:r>
            <a:r>
              <a:rPr kumimoji="1" lang="en-US" altLang="zh-CN" dirty="0">
                <a:solidFill>
                  <a:schemeClr val="tx1"/>
                </a:solidFill>
              </a:rPr>
              <a:t> in </a:t>
            </a:r>
            <a:r>
              <a:rPr kumimoji="1" lang="en-US" altLang="zh-CN" dirty="0" err="1">
                <a:solidFill>
                  <a:schemeClr val="tx1"/>
                </a:solidFill>
              </a:rPr>
              <a:t>argv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		print (</a:t>
            </a:r>
            <a:r>
              <a:rPr kumimoji="1" lang="en-US" altLang="zh-CN" dirty="0" err="1">
                <a:solidFill>
                  <a:schemeClr val="tx1"/>
                </a:solidFill>
              </a:rPr>
              <a:t>arg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myFun</a:t>
            </a:r>
            <a:r>
              <a:rPr kumimoji="1" lang="en-US" altLang="zh-CN" dirty="0">
                <a:solidFill>
                  <a:schemeClr val="tx1"/>
                </a:solidFill>
              </a:rPr>
              <a:t>('Hello,', 'Welcome', 'to', ‘AI')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727311" y="3785571"/>
            <a:ext cx="254643" cy="439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86937" y="4294859"/>
            <a:ext cx="4190035" cy="1278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Hello,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Welcome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to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GeeksforGeeks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9681</Words>
  <Application>WPS 演示</Application>
  <PresentationFormat>Widescreen</PresentationFormat>
  <Paragraphs>328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方正书宋_GBK</vt:lpstr>
      <vt:lpstr>Wingdings</vt:lpstr>
      <vt:lpstr>Wingdings 3</vt:lpstr>
      <vt:lpstr>Arial</vt:lpstr>
      <vt:lpstr>-apple-system</vt:lpstr>
      <vt:lpstr>Thonburi</vt:lpstr>
      <vt:lpstr>urw-din</vt:lpstr>
      <vt:lpstr>Charter</vt:lpstr>
      <vt:lpstr>Century Gothic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离子会议室</vt:lpstr>
      <vt:lpstr>Python Q&amp;A</vt:lpstr>
      <vt:lpstr>if __name__ == "__main__"</vt:lpstr>
      <vt:lpstr>Pass by value or pass by reference in Python?</vt:lpstr>
      <vt:lpstr>Pass by value or pass by reference in Python?</vt:lpstr>
      <vt:lpstr>PowerPoint 演示文稿</vt:lpstr>
      <vt:lpstr>PowerPoint 演示文稿</vt:lpstr>
      <vt:lpstr>PowerPoint 演示文稿</vt:lpstr>
      <vt:lpstr>*args, **kwargs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in Python  vs List Comprehension </vt:lpstr>
      <vt:lpstr>Simple List Comprehension Examples</vt:lpstr>
      <vt:lpstr>Loop in Python  vs List Comprehension </vt:lpstr>
      <vt:lpstr>Advantages of List Comprehension</vt:lpstr>
      <vt:lpstr>More List Comprehension Examples</vt:lpstr>
      <vt:lpstr>_ in python</vt:lpstr>
      <vt:lpstr>PowerPoint 演示文稿</vt:lpstr>
      <vt:lpstr>PowerPoint 演示文稿</vt:lpstr>
      <vt:lpstr>PowerPoint 演示文稿</vt:lpstr>
      <vt:lpstr>PowerPoint 演示文稿</vt:lpstr>
      <vt:lpstr>The import system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</dc:creator>
  <cp:lastModifiedBy>xuyan</cp:lastModifiedBy>
  <cp:revision>23</cp:revision>
  <dcterms:created xsi:type="dcterms:W3CDTF">2021-09-24T03:03:27Z</dcterms:created>
  <dcterms:modified xsi:type="dcterms:W3CDTF">2021-09-24T03:03:27Z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