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60" r:id="rId5"/>
    <p:sldId id="263" r:id="rId6"/>
    <p:sldId id="261" r:id="rId7"/>
    <p:sldId id="262" r:id="rId8"/>
    <p:sldId id="264" r:id="rId9"/>
    <p:sldId id="265" r:id="rId10"/>
    <p:sldId id="258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94640"/>
  </p:normalViewPr>
  <p:slideViewPr>
    <p:cSldViewPr snapToGrid="0" snapToObjects="1">
      <p:cViewPr>
        <p:scale>
          <a:sx n="100" d="100"/>
          <a:sy n="100" d="100"/>
        </p:scale>
        <p:origin x="7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sv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jpeg"/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GIF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2.sv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7929" y="3499898"/>
            <a:ext cx="133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Lab3</a:t>
            </a:r>
            <a:r>
              <a:rPr kumimoji="1" lang="zh-CN" altLang="en-US" sz="4000" b="1" dirty="0"/>
              <a:t> </a:t>
            </a:r>
            <a:endParaRPr kumimoji="1" lang="zh-CN" altLang="en-US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084436" y="4606897"/>
            <a:ext cx="202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2020.9.30</a:t>
            </a:r>
            <a:endParaRPr kumimoji="1" lang="en-US" altLang="zh-CN" b="1" dirty="0"/>
          </a:p>
          <a:p>
            <a:pPr algn="ctr"/>
            <a:r>
              <a:rPr kumimoji="1" lang="en-US" altLang="zh-CN" b="1" dirty="0" err="1"/>
              <a:t>Geng</a:t>
            </a:r>
            <a:r>
              <a:rPr kumimoji="1" lang="en-US" altLang="zh-CN" b="1" dirty="0"/>
              <a:t> Tian Tian</a:t>
            </a:r>
            <a:endParaRPr kumimoji="1"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17540" y="2065992"/>
            <a:ext cx="6556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>
                <a:solidFill>
                  <a:srgbClr val="FF0000"/>
                </a:solidFill>
              </a:rPr>
              <a:t>C</a:t>
            </a:r>
            <a:r>
              <a:rPr kumimoji="1" lang="en-US" altLang="zh-CN" sz="6600" b="1" dirty="0"/>
              <a:t>omputer </a:t>
            </a:r>
            <a:r>
              <a:rPr kumimoji="1" lang="en-US" altLang="zh-CN" sz="6600" b="1" dirty="0">
                <a:solidFill>
                  <a:srgbClr val="FF0000"/>
                </a:solidFill>
              </a:rPr>
              <a:t>V</a:t>
            </a:r>
            <a:r>
              <a:rPr kumimoji="1" lang="en-US" altLang="zh-CN" sz="6600" b="1" dirty="0"/>
              <a:t>ision</a:t>
            </a:r>
            <a:endParaRPr kumimoji="1"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8975" y="2079813"/>
            <a:ext cx="3377210" cy="3302712"/>
          </a:xfrm>
        </p:spPr>
      </p:pic>
      <p:sp>
        <p:nvSpPr>
          <p:cNvPr id="6" name="文本框 5"/>
          <p:cNvSpPr txBox="1"/>
          <p:nvPr/>
        </p:nvSpPr>
        <p:spPr>
          <a:xfrm>
            <a:off x="1007768" y="1259974"/>
            <a:ext cx="176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二维旋转矩阵：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96000" y="1291450"/>
                <a:ext cx="4194958" cy="374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br>
                  <a:rPr lang="el-GR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</a:br>
                <a:r>
                  <a:rPr lang="en-GB" altLang="zh-CN" sz="1600" i="1" dirty="0"/>
                  <a:t>x</a:t>
                </a:r>
                <a:r>
                  <a:rPr lang="en-GB" altLang="zh-CN" sz="1600" dirty="0"/>
                  <a:t>=</a:t>
                </a:r>
                <a:r>
                  <a:rPr lang="en-GB" altLang="zh-CN" sz="1600" i="1" dirty="0" err="1"/>
                  <a:t>rcos</a:t>
                </a:r>
                <a:r>
                  <a:rPr lang="el-GR" altLang="zh-CN" sz="1600" i="1" dirty="0" err="1"/>
                  <a:t>ϕ</a:t>
                </a:r>
                <a:endParaRPr lang="en-US" altLang="zh-CN" sz="1600" i="1" dirty="0"/>
              </a:p>
              <a:p>
                <a:pPr>
                  <a:lnSpc>
                    <a:spcPct val="150000"/>
                  </a:lnSpc>
                </a:pPr>
                <a:r>
                  <a:rPr lang="en-GB" altLang="zh-CN" sz="1600" i="1" dirty="0"/>
                  <a:t>y</a:t>
                </a:r>
                <a:r>
                  <a:rPr lang="en-GB" altLang="zh-CN" sz="1600" dirty="0"/>
                  <a:t>=</a:t>
                </a:r>
                <a:r>
                  <a:rPr lang="en-GB" altLang="zh-CN" sz="1600" i="1" dirty="0" err="1"/>
                  <a:t>rsin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 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en-GB" altLang="zh-CN" sz="1600" i="1" dirty="0"/>
                  <a:t>x</a:t>
                </a:r>
                <a:r>
                  <a:rPr lang="en-GB" altLang="zh-CN" sz="1600" dirty="0"/>
                  <a:t>′=</a:t>
                </a:r>
                <a:r>
                  <a:rPr lang="en-GB" altLang="zh-CN" sz="1600" i="1" dirty="0" err="1"/>
                  <a:t>rcos</a:t>
                </a:r>
                <a:r>
                  <a:rPr lang="en-GB" altLang="zh-CN" sz="1600" dirty="0"/>
                  <a:t>(</a:t>
                </a:r>
                <a:r>
                  <a:rPr lang="el-GR" altLang="zh-CN" sz="1600" i="1" dirty="0" err="1"/>
                  <a:t>θ</a:t>
                </a:r>
                <a:r>
                  <a:rPr lang="el-GR" altLang="zh-CN" sz="1600" dirty="0" err="1"/>
                  <a:t>+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)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en-GB" altLang="zh-CN" sz="1600" i="1" dirty="0"/>
                  <a:t>y</a:t>
                </a:r>
                <a:r>
                  <a:rPr lang="en-GB" altLang="zh-CN" sz="1600" dirty="0"/>
                  <a:t>′=</a:t>
                </a:r>
                <a:r>
                  <a:rPr lang="en-GB" altLang="zh-CN" sz="1600" i="1" dirty="0" err="1"/>
                  <a:t>rsin</a:t>
                </a:r>
                <a:r>
                  <a:rPr lang="en-GB" altLang="zh-CN" sz="1600" dirty="0"/>
                  <a:t>(</a:t>
                </a:r>
                <a:r>
                  <a:rPr lang="el-GR" altLang="zh-CN" sz="1600" i="1" dirty="0" err="1"/>
                  <a:t>θ</a:t>
                </a:r>
                <a:r>
                  <a:rPr lang="el-GR" altLang="zh-CN" sz="1600" dirty="0" err="1"/>
                  <a:t>+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) </a:t>
                </a:r>
                <a:br>
                  <a:rPr lang="zh-CN" altLang="en-US" sz="1600" dirty="0"/>
                </a:br>
                <a:r>
                  <a:rPr lang="en-GB" altLang="zh-CN" sz="1600" i="1" dirty="0"/>
                  <a:t>x</a:t>
                </a:r>
                <a:r>
                  <a:rPr lang="en-GB" altLang="zh-CN" sz="1600" dirty="0"/>
                  <a:t>′=</a:t>
                </a:r>
                <a:r>
                  <a:rPr lang="en-GB" altLang="zh-CN" sz="1600" i="1" dirty="0" err="1"/>
                  <a:t>rcos</a:t>
                </a:r>
                <a:r>
                  <a:rPr lang="el-GR" altLang="zh-CN" sz="1600" i="1" dirty="0"/>
                  <a:t>θ</a:t>
                </a:r>
                <a:r>
                  <a:rPr lang="en-GB" altLang="zh-CN" sz="1600" i="1" dirty="0"/>
                  <a:t>cos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−</a:t>
                </a:r>
                <a:r>
                  <a:rPr lang="en-GB" altLang="zh-CN" sz="1600" i="1" dirty="0" err="1"/>
                  <a:t>rsin</a:t>
                </a:r>
                <a:r>
                  <a:rPr lang="el-GR" altLang="zh-CN" sz="1600" i="1" dirty="0"/>
                  <a:t>θ</a:t>
                </a:r>
                <a:r>
                  <a:rPr lang="en-GB" altLang="zh-CN" sz="1600" i="1" dirty="0"/>
                  <a:t>sin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 </a:t>
                </a:r>
                <a:br>
                  <a:rPr lang="el-GR" altLang="zh-CN" sz="1600" dirty="0"/>
                </a:br>
                <a:r>
                  <a:rPr lang="en-GB" altLang="zh-CN" sz="1600" i="1" dirty="0"/>
                  <a:t>y</a:t>
                </a:r>
                <a:r>
                  <a:rPr lang="en-GB" altLang="zh-CN" sz="1600" dirty="0"/>
                  <a:t>′=</a:t>
                </a:r>
                <a:r>
                  <a:rPr lang="en-GB" altLang="zh-CN" sz="1600" i="1" dirty="0" err="1"/>
                  <a:t>rsin</a:t>
                </a:r>
                <a:r>
                  <a:rPr lang="el-GR" altLang="zh-CN" sz="1600" i="1" dirty="0"/>
                  <a:t>θ</a:t>
                </a:r>
                <a:r>
                  <a:rPr lang="en-GB" altLang="zh-CN" sz="1600" i="1" dirty="0"/>
                  <a:t>cos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+</a:t>
                </a:r>
                <a:r>
                  <a:rPr lang="en-GB" altLang="zh-CN" sz="1600" i="1" dirty="0" err="1"/>
                  <a:t>rcos</a:t>
                </a:r>
                <a:r>
                  <a:rPr lang="el-GR" altLang="zh-CN" sz="1600" i="1" dirty="0"/>
                  <a:t>θ</a:t>
                </a:r>
                <a:r>
                  <a:rPr lang="en-GB" altLang="zh-CN" sz="1600" i="1" dirty="0"/>
                  <a:t>sin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 </a:t>
                </a:r>
                <a:br>
                  <a:rPr lang="el-GR" altLang="zh-CN" sz="1600" dirty="0"/>
                </a:br>
                <a:r>
                  <a:rPr lang="zh-CN" altLang="el-GR" sz="1600" dirty="0"/>
                  <a:t>代入</a:t>
                </a:r>
                <a:r>
                  <a:rPr lang="zh-CN" altLang="en-US" sz="1600" dirty="0"/>
                  <a:t>：</a:t>
                </a:r>
                <a:br>
                  <a:rPr lang="zh-CN" altLang="en-US" sz="1600" dirty="0"/>
                </a:br>
                <a:r>
                  <a:rPr lang="en-GB" altLang="zh-CN" sz="1600" i="1" dirty="0"/>
                  <a:t>x</a:t>
                </a:r>
                <a:r>
                  <a:rPr lang="en-GB" altLang="zh-CN" sz="1600" dirty="0"/>
                  <a:t>′=</a:t>
                </a:r>
                <a:r>
                  <a:rPr lang="en-GB" altLang="zh-CN" sz="1600" i="1" dirty="0" err="1"/>
                  <a:t>xcos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−</a:t>
                </a:r>
                <a:r>
                  <a:rPr lang="en-GB" altLang="zh-CN" sz="1600" i="1" dirty="0" err="1"/>
                  <a:t>ysin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 </a:t>
                </a:r>
                <a:br>
                  <a:rPr lang="el-GR" altLang="zh-CN" sz="1600" dirty="0"/>
                </a:br>
                <a:r>
                  <a:rPr lang="en-GB" altLang="zh-CN" sz="1600" i="1" dirty="0"/>
                  <a:t>y</a:t>
                </a:r>
                <a:r>
                  <a:rPr lang="en-GB" altLang="zh-CN" sz="1600" dirty="0"/>
                  <a:t>′=</a:t>
                </a:r>
                <a:r>
                  <a:rPr lang="en-GB" altLang="zh-CN" sz="1600" i="1" dirty="0" err="1"/>
                  <a:t>xsin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+</a:t>
                </a:r>
                <a:r>
                  <a:rPr lang="en-GB" altLang="zh-CN" sz="1600" i="1" dirty="0" err="1"/>
                  <a:t>ycos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 </a:t>
                </a:r>
                <a:endParaRPr kumimoji="1" lang="zh-CN" altLang="en-US" sz="16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91450"/>
                <a:ext cx="4194958" cy="3748142"/>
              </a:xfrm>
              <a:prstGeom prst="rect">
                <a:avLst/>
              </a:prstGeom>
              <a:blipFill rotWithShape="1">
                <a:blip r:embed="rId2"/>
                <a:stretch>
                  <a:fillRect t="-13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5919" r="13993"/>
          <a:stretch>
            <a:fillRect/>
          </a:stretch>
        </p:blipFill>
        <p:spPr>
          <a:xfrm>
            <a:off x="7494978" y="5182314"/>
            <a:ext cx="2979058" cy="1109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5700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仿射变换：平移，旋转，缩放，剪切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55665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旋转矩阵：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871" y="1636264"/>
            <a:ext cx="10515600" cy="35854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离散傅里叶变换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频域滤波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图像金字塔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几何变换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280" y="1555773"/>
            <a:ext cx="5117194" cy="42302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888" y="33250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一维傅里叶变换（连续）</a:t>
            </a:r>
            <a:endParaRPr kumimoji="1" lang="zh-CN" altLang="en-US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021449" y="1706135"/>
            <a:ext cx="3894941" cy="2025156"/>
            <a:chOff x="7238174" y="1156606"/>
            <a:chExt cx="3894941" cy="20251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8174" y="1156606"/>
              <a:ext cx="2625765" cy="84454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9815" y="1392783"/>
              <a:ext cx="961674" cy="25307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8175" y="2458852"/>
              <a:ext cx="2891640" cy="72291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29815" y="2699657"/>
              <a:ext cx="1003300" cy="2413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60176" y="32624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一维傅里叶变换（离散）</a:t>
            </a:r>
            <a:endParaRPr kumimoji="1"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021449" y="1186441"/>
            <a:ext cx="374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采样定理，信号复原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944" y="4256710"/>
            <a:ext cx="5841776" cy="10168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01405" y="6299200"/>
            <a:ext cx="2924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《数字图像处理》第四版</a:t>
            </a:r>
            <a:r>
              <a:rPr lang="en-US" altLang="zh-CN" sz="1400"/>
              <a:t> 冈萨雷斯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0288" y="44515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快速傅里叶（</a:t>
            </a:r>
            <a:r>
              <a:rPr kumimoji="1" lang="en-US" altLang="zh-CN" b="1" dirty="0"/>
              <a:t>FFT</a:t>
            </a:r>
            <a:r>
              <a:rPr kumimoji="1" lang="zh-CN" altLang="en-US" b="1" dirty="0"/>
              <a:t>）</a:t>
            </a:r>
            <a:endParaRPr kumimoji="1"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1117" y="1049911"/>
            <a:ext cx="2273300" cy="292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0668" y="1036910"/>
            <a:ext cx="124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计算复杂度</a:t>
            </a:r>
            <a:endParaRPr kumimoji="1"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97" y="4042112"/>
            <a:ext cx="4771992" cy="251855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167656" y="1696609"/>
            <a:ext cx="4351409" cy="3055591"/>
            <a:chOff x="3308350" y="1485900"/>
            <a:chExt cx="5575300" cy="38862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8350" y="1485900"/>
              <a:ext cx="5575300" cy="38862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487585" y="5033546"/>
              <a:ext cx="1377635" cy="2855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677832" y="4884392"/>
            <a:ext cx="187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蝶形算法计算相位系数</a:t>
            </a:r>
            <a:endParaRPr kumimoji="1" lang="zh-CN" altLang="en-US" sz="1200" dirty="0"/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1296" y="1452381"/>
            <a:ext cx="4520017" cy="2335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6446" y="45179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二维离散傅里叶（</a:t>
            </a:r>
            <a:r>
              <a:rPr kumimoji="1" lang="en-US" altLang="zh-CN" b="1" dirty="0"/>
              <a:t>DFT</a:t>
            </a:r>
            <a:r>
              <a:rPr kumimoji="1" lang="zh-CN" altLang="en-US" b="1" dirty="0"/>
              <a:t>）</a:t>
            </a:r>
            <a:endParaRPr kumimoji="1"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606" y="3176757"/>
            <a:ext cx="5551055" cy="3039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66445" y="2910602"/>
                <a:ext cx="2651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/>
                  <a:t>X(n1,n2)=cos(</a:t>
                </a:r>
                <a14:m>
                  <m:oMath xmlns:m="http://schemas.openxmlformats.org/officeDocument/2006/math">
                    <m:r>
                      <a:rPr kumimoji="1" lang="en-US" altLang="zh-C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5" y="2910602"/>
                <a:ext cx="2651688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" t="-143" r="9" b="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5" y="1880467"/>
            <a:ext cx="4224572" cy="6172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30" y="967823"/>
            <a:ext cx="3887368" cy="68716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755403" y="837068"/>
            <a:ext cx="5079842" cy="4424065"/>
            <a:chOff x="6755403" y="698569"/>
            <a:chExt cx="5079842" cy="442406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5403" y="698569"/>
              <a:ext cx="2107691" cy="442406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7553" y="2527376"/>
              <a:ext cx="2107692" cy="1803248"/>
            </a:xfrm>
            <a:prstGeom prst="rect">
              <a:avLst/>
            </a:prstGeom>
          </p:spPr>
        </p:pic>
        <p:sp>
          <p:nvSpPr>
            <p:cNvPr id="17" name="右箭头 16"/>
            <p:cNvSpPr/>
            <p:nvPr/>
          </p:nvSpPr>
          <p:spPr>
            <a:xfrm>
              <a:off x="8956923" y="3294888"/>
              <a:ext cx="732010" cy="2682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636" y="5445690"/>
            <a:ext cx="2648102" cy="3677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7647" y="5035735"/>
            <a:ext cx="1576131" cy="11877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371061"/>
            <a:ext cx="4829511" cy="23797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07" y="2750820"/>
            <a:ext cx="1863864" cy="1821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64" y="2710663"/>
            <a:ext cx="5393664" cy="1912435"/>
          </a:xfrm>
          <a:prstGeom prst="rect">
            <a:avLst/>
          </a:prstGeom>
        </p:spPr>
      </p:pic>
      <p:cxnSp>
        <p:nvCxnSpPr>
          <p:cNvPr id="11" name="直线箭头连接符 10"/>
          <p:cNvCxnSpPr>
            <a:stCxn id="7" idx="3"/>
            <a:endCxn id="9" idx="1"/>
          </p:cNvCxnSpPr>
          <p:nvPr/>
        </p:nvCxnSpPr>
        <p:spPr>
          <a:xfrm>
            <a:off x="5526671" y="3661410"/>
            <a:ext cx="771793" cy="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08961" y="328313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频谱中心化</a:t>
            </a:r>
            <a:endParaRPr kumimoji="1" lang="zh-CN" altLang="en-US" sz="9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719790" y="5204477"/>
            <a:ext cx="455091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频率：该点到中点的距离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平面波方向：中点到该点的方向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526671" y="5157735"/>
                <a:ext cx="5187702" cy="1434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𝑗𝑏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kumimoji="1"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幅值：该点的灰度值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1"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相位：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𝑎𝑟𝑐𝑡𝑎𝑛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kumimoji="1"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(</a:t>
                </a:r>
                <a:r>
                  <a:rPr kumimoji="1"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图中相位信息被舍弃）</a:t>
                </a:r>
                <a:endParaRPr kumimoji="1" lang="zh-CN" altLang="en-US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671" y="5157735"/>
                <a:ext cx="5187702" cy="1434175"/>
              </a:xfrm>
              <a:prstGeom prst="rect">
                <a:avLst/>
              </a:prstGeom>
              <a:blipFill rotWithShape="1">
                <a:blip r:embed="rId4"/>
                <a:stretch>
                  <a:fillRect l="-5" t="-18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6592" y="512064"/>
            <a:ext cx="2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振铃效应</a:t>
            </a:r>
            <a:endParaRPr kumimoji="1"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592" y="3124707"/>
            <a:ext cx="4787900" cy="180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" y="1183860"/>
            <a:ext cx="4216400" cy="147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6000" y="51206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理想滤波器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9740"/>
            <a:ext cx="2901696" cy="596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l="7564" r="5166"/>
          <a:stretch>
            <a:fillRect/>
          </a:stretch>
        </p:blipFill>
        <p:spPr>
          <a:xfrm>
            <a:off x="5864352" y="2453365"/>
            <a:ext cx="5766816" cy="31460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53005" y="4439920"/>
            <a:ext cx="139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sinc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752" y="45110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高斯滤波器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16" y="1958158"/>
            <a:ext cx="7830954" cy="37282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1171544"/>
            <a:ext cx="2787428" cy="601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58215" y="1223010"/>
                <a:ext cx="10515600" cy="4611370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高斯金字塔 </a:t>
                </a:r>
                <a:endParaRPr kumimoji="1" lang="zh-CN" alt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smtClean="0">
                    <a:latin typeface="Cambria Math" panose="02040503050406030204" pitchFamily="18" charset="0"/>
                  </a:rPr>
                  <a:t>对图像向上采样：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1800" dirty="0"/>
                  <a:t>=cv2.pyrDown(Gi)</a:t>
                </a:r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高斯平滑</a:t>
                </a:r>
                <a:r>
                  <a:rPr kumimoji="1" lang="en-US" altLang="zh-CN" sz="1800" dirty="0"/>
                  <a:t>+1/2</a:t>
                </a:r>
                <a:r>
                  <a:rPr kumimoji="1" lang="zh-CN" altLang="en-US" sz="1800" dirty="0"/>
                  <a:t>降采样</a:t>
                </a:r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1700" dirty="0"/>
                  <a:t>Kernel=</a:t>
                </a:r>
                <a:endParaRPr kumimoji="1" lang="en-US" altLang="zh-CN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拉普拉斯金字塔</a:t>
                </a:r>
                <a:endParaRPr kumimoji="1" lang="zh-CN" alt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对图像向下采样：</a:t>
                </a:r>
                <a:r>
                  <a:rPr kumimoji="1" lang="en-US" altLang="zh-CN" sz="1800" dirty="0"/>
                  <a:t>Li=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-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cv2.pyrUp(Gi)</a:t>
                </a:r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上采样（填充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）</a:t>
                </a:r>
                <a:r>
                  <a:rPr kumimoji="1" lang="en-US" altLang="zh-CN" sz="1800" dirty="0"/>
                  <a:t>+</a:t>
                </a:r>
                <a:r>
                  <a:rPr kumimoji="1" lang="zh-CN" altLang="en-US" sz="1800" dirty="0"/>
                  <a:t>高斯平滑</a:t>
                </a:r>
                <a:endParaRPr kumimoji="1" lang="en-US" altLang="zh-CN" sz="18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8215" y="1223010"/>
                <a:ext cx="10515600" cy="4611370"/>
              </a:xfrm>
              <a:blipFill rotWithShape="1">
                <a:blip r:embed="rId1"/>
                <a:stretch>
                  <a:fillRect b="-3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260" y="2815590"/>
            <a:ext cx="1875790" cy="1157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5693"/>
          <a:stretch>
            <a:fillRect/>
          </a:stretch>
        </p:blipFill>
        <p:spPr>
          <a:xfrm>
            <a:off x="6653950" y="1704120"/>
            <a:ext cx="4016581" cy="27865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2055" y="678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图像金字塔</a:t>
            </a:r>
            <a:endParaRPr kumimoji="1"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718800" y="2546716"/>
            <a:ext cx="63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G4</a:t>
            </a:r>
            <a:endParaRPr kumimoji="1" lang="en-US" altLang="zh-CN" dirty="0"/>
          </a:p>
          <a:p>
            <a:r>
              <a:rPr kumimoji="1" lang="en-US" altLang="zh-CN" dirty="0"/>
              <a:t>G3</a:t>
            </a:r>
            <a:endParaRPr kumimoji="1" lang="en-US" altLang="zh-CN" dirty="0"/>
          </a:p>
          <a:p>
            <a:r>
              <a:rPr kumimoji="1" lang="en-US" altLang="zh-CN" dirty="0"/>
              <a:t>G2</a:t>
            </a:r>
            <a:endParaRPr kumimoji="1" lang="en-US" altLang="zh-CN" dirty="0"/>
          </a:p>
          <a:p>
            <a:r>
              <a:rPr kumimoji="1" lang="en-US" altLang="zh-CN" dirty="0"/>
              <a:t>G1</a:t>
            </a:r>
            <a:endParaRPr kumimoji="1" lang="en-US" altLang="zh-CN" dirty="0"/>
          </a:p>
          <a:p>
            <a:r>
              <a:rPr kumimoji="1" lang="en-US" altLang="zh-CN" dirty="0"/>
              <a:t>G0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sustech</cp:lastModifiedBy>
  <cp:revision>29</cp:revision>
  <dcterms:created xsi:type="dcterms:W3CDTF">2020-09-29T11:01:00Z</dcterms:created>
  <dcterms:modified xsi:type="dcterms:W3CDTF">2021-09-29T09:37:03Z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0CE65ED3A2FC46AEB9E8F59981597F42</vt:lpwstr>
  </property>
  <property fmtid="{D5CDD505-2E9C-101B-9397-08002B2CF9AE}" pid="3" name="KSOProductBuildVer">
    <vt:lpwstr>2052-11.1.0.10938</vt:lpwstr>
  </property>
</Properties>
</file>