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5"/>
  </p:notesMasterIdLst>
  <p:sldIdLst>
    <p:sldId id="256" r:id="rId2"/>
    <p:sldId id="270" r:id="rId3"/>
    <p:sldId id="263" r:id="rId4"/>
    <p:sldId id="258" r:id="rId5"/>
    <p:sldId id="259" r:id="rId6"/>
    <p:sldId id="260" r:id="rId7"/>
    <p:sldId id="265" r:id="rId8"/>
    <p:sldId id="280" r:id="rId9"/>
    <p:sldId id="283" r:id="rId10"/>
    <p:sldId id="261" r:id="rId11"/>
    <p:sldId id="281" r:id="rId12"/>
    <p:sldId id="282" r:id="rId13"/>
    <p:sldId id="277" r:id="rId14"/>
  </p:sldIdLst>
  <p:sldSz cx="12192000" cy="6858000"/>
  <p:notesSz cx="6858000" cy="9144000"/>
  <p:embeddedFontLst>
    <p:embeddedFont>
      <p:font typeface="Roboto" panose="020B0604020202020204" charset="0"/>
      <p:regular r:id="rId16"/>
      <p:bold r:id="rId17"/>
      <p:italic r:id="rId18"/>
      <p:boldItalic r:id="rId19"/>
    </p:embeddedFont>
    <p:embeddedFont>
      <p:font typeface="Abril Fatface" panose="020B0604020202020204" charset="0"/>
      <p:regular r:id="rId20"/>
    </p:embeddedFont>
    <p:embeddedFont>
      <p:font typeface="Roboto Mono" panose="020B0604020202020204" charset="0"/>
      <p:regular r:id="rId21"/>
      <p:bold r:id="rId22"/>
      <p:italic r:id="rId23"/>
      <p:boldItalic r:id="rId24"/>
    </p:embeddedFont>
    <p:embeddedFont>
      <p:font typeface="Griffy" panose="020B0604020202020204" charset="0"/>
      <p:regular r:id="rId25"/>
    </p:embeddedFont>
    <p:embeddedFont>
      <p:font typeface="Roboto Mono SemiBold"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FD8"/>
    <a:srgbClr val="BA94E9"/>
    <a:srgbClr val="B9D4B4"/>
    <a:srgbClr val="BAC0C5"/>
    <a:srgbClr val="DEE0E2"/>
    <a:srgbClr val="1624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67" y="42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346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15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21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7" r:id="rId6"/>
    <p:sldLayoutId id="2147483660"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ctr" anchorCtr="0">
            <a:noAutofit/>
          </a:bodyPr>
          <a:lstStyle/>
          <a:p>
            <a:pPr marL="0" lvl="0" indent="0" rtl="0">
              <a:lnSpc>
                <a:spcPct val="100000"/>
              </a:lnSpc>
              <a:spcBef>
                <a:spcPts val="0"/>
              </a:spcBef>
              <a:spcAft>
                <a:spcPts val="0"/>
              </a:spcAft>
              <a:buNone/>
            </a:pPr>
            <a:r>
              <a:rPr lang="en-IN" sz="4000" dirty="0" smtClean="0">
                <a:solidFill>
                  <a:srgbClr val="DEE0E2"/>
                </a:solidFill>
              </a:rPr>
              <a:t>P</a:t>
            </a:r>
            <a:r>
              <a:rPr lang="en" sz="4000" dirty="0" smtClean="0">
                <a:solidFill>
                  <a:srgbClr val="DEE0E2"/>
                </a:solidFill>
              </a:rPr>
              <a:t>resenting</a:t>
            </a:r>
            <a:r>
              <a:rPr lang="en" sz="8800" dirty="0" smtClean="0">
                <a:solidFill>
                  <a:schemeClr val="accent1"/>
                </a:solidFill>
              </a:rPr>
              <a:t/>
            </a:r>
            <a:br>
              <a:rPr lang="en" sz="8800" dirty="0" smtClean="0">
                <a:solidFill>
                  <a:schemeClr val="accent1"/>
                </a:solidFill>
              </a:rPr>
            </a:br>
            <a:r>
              <a:rPr lang="en" sz="8800" dirty="0" smtClean="0">
                <a:solidFill>
                  <a:schemeClr val="accent1"/>
                </a:solidFill>
                <a:latin typeface="Roboto Mono SemiBold" panose="020B0604020202020204" charset="0"/>
                <a:ea typeface="Roboto Mono SemiBold" panose="020B0604020202020204" charset="0"/>
              </a:rPr>
              <a:t>CharXTZ</a:t>
            </a:r>
            <a:endParaRPr sz="5000" dirty="0">
              <a:latin typeface="Roboto Mono SemiBold" panose="020B0604020202020204" charset="0"/>
              <a:ea typeface="Roboto Mono SemiBold" panose="020B0604020202020204" charset="0"/>
            </a:endParaRPr>
          </a:p>
        </p:txBody>
      </p:sp>
      <p:sp>
        <p:nvSpPr>
          <p:cNvPr id="381" name="Google Shape;381;p22"/>
          <p:cNvSpPr txBox="1">
            <a:spLocks noGrp="1"/>
          </p:cNvSpPr>
          <p:nvPr>
            <p:ph type="subTitle" idx="1"/>
          </p:nvPr>
        </p:nvSpPr>
        <p:spPr>
          <a:xfrm>
            <a:off x="5742761" y="4909546"/>
            <a:ext cx="4935600" cy="798000"/>
          </a:xfrm>
          <a:prstGeom prst="rect">
            <a:avLst/>
          </a:prstGeom>
        </p:spPr>
        <p:txBody>
          <a:bodyPr spcFirstLastPara="1" wrap="square" lIns="121900" tIns="121900" rIns="121900" bIns="121900" anchor="t" anchorCtr="0">
            <a:noAutofit/>
          </a:bodyPr>
          <a:lstStyle/>
          <a:p>
            <a:pPr marL="0" lvl="0" indent="0">
              <a:spcAft>
                <a:spcPts val="2100"/>
              </a:spcAft>
            </a:pPr>
            <a:r>
              <a:rPr lang="en-US" dirty="0" smtClean="0"/>
              <a:t>Empowering </a:t>
            </a:r>
            <a:r>
              <a:rPr lang="en-US" dirty="0">
                <a:solidFill>
                  <a:schemeClr val="accent1"/>
                </a:solidFill>
              </a:rPr>
              <a:t>Generosity</a:t>
            </a:r>
            <a:r>
              <a:rPr lang="en-US" dirty="0"/>
              <a:t>, Unleashing </a:t>
            </a:r>
            <a:r>
              <a:rPr lang="en-US" dirty="0">
                <a:solidFill>
                  <a:schemeClr val="accent1"/>
                </a:solidFill>
              </a:rPr>
              <a:t>Transparency</a:t>
            </a:r>
            <a:r>
              <a:rPr lang="en-US" dirty="0"/>
              <a:t>, Changing Lives</a:t>
            </a:r>
            <a:r>
              <a:rPr lang="en-US" dirty="0" smtClean="0"/>
              <a:t>!</a:t>
            </a:r>
            <a:endParaRPr dirty="0">
              <a:solidFill>
                <a:schemeClr val="accent1"/>
              </a:solidFill>
            </a:endParaRPr>
          </a:p>
        </p:txBody>
      </p:sp>
      <p:sp>
        <p:nvSpPr>
          <p:cNvPr id="4" name="Rectangle 3"/>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a:t>
            </a:r>
            <a:r>
              <a:rPr lang="en" sz="6000">
                <a:solidFill>
                  <a:schemeClr val="accent1"/>
                </a:solidFill>
              </a:rPr>
              <a:t>KNOW?</a:t>
            </a:r>
            <a:endParaRPr sz="6000">
              <a:solidFill>
                <a:schemeClr val="accent1"/>
              </a:solidFill>
            </a:endParaRPr>
          </a:p>
        </p:txBody>
      </p:sp>
      <p:sp>
        <p:nvSpPr>
          <p:cNvPr id="425" name="Google Shape;425;p2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426" name="Google Shape;426;p2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marL="0" lvl="0" indent="0" algn="l" rtl="0">
              <a:spcBef>
                <a:spcPts val="2100"/>
              </a:spcBef>
              <a:spcAft>
                <a:spcPts val="2100"/>
              </a:spcAft>
              <a:buNone/>
            </a:pPr>
            <a:endParaRPr/>
          </a:p>
        </p:txBody>
      </p:sp>
      <p:sp>
        <p:nvSpPr>
          <p:cNvPr id="5" name="Rectangle 4"/>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49"/>
            <a:ext cx="8894400" cy="1584021"/>
          </a:xfrm>
          <a:prstGeom prst="rect">
            <a:avLst/>
          </a:prstGeom>
        </p:spPr>
        <p:txBody>
          <a:bodyPr spcFirstLastPara="1" wrap="square" lIns="121900" tIns="121900" rIns="121900" bIns="121900" anchor="t" anchorCtr="0">
            <a:noAutofit/>
          </a:bodyPr>
          <a:lstStyle/>
          <a:p>
            <a:pPr marL="0" lvl="0" indent="0">
              <a:spcAft>
                <a:spcPts val="2100"/>
              </a:spcAft>
              <a:buNone/>
            </a:pPr>
            <a:r>
              <a:rPr lang="en" sz="2100" dirty="0">
                <a:solidFill>
                  <a:schemeClr val="accent1"/>
                </a:solidFill>
              </a:rPr>
              <a:t>&lt;p&gt;</a:t>
            </a:r>
            <a:r>
              <a:rPr lang="en" sz="2100" dirty="0">
                <a:solidFill>
                  <a:schemeClr val="accent3"/>
                </a:solidFill>
              </a:rPr>
              <a:t> </a:t>
            </a:r>
            <a:r>
              <a:rPr lang="en-US" dirty="0" err="1" smtClean="0">
                <a:solidFill>
                  <a:srgbClr val="EB8FD8"/>
                </a:solidFill>
              </a:rPr>
              <a:t>CharXTZ</a:t>
            </a:r>
            <a:r>
              <a:rPr lang="en-US" dirty="0"/>
              <a:t> </a:t>
            </a:r>
            <a:r>
              <a:rPr lang="en-US" dirty="0" smtClean="0"/>
              <a:t>appeals to genuine </a:t>
            </a:r>
            <a:r>
              <a:rPr lang="en-US" dirty="0" smtClean="0">
                <a:solidFill>
                  <a:srgbClr val="EB8FD8"/>
                </a:solidFill>
              </a:rPr>
              <a:t>donors</a:t>
            </a:r>
            <a:r>
              <a:rPr lang="en-US" dirty="0" smtClean="0"/>
              <a:t> who want to contribute to charity for noble causes, and </a:t>
            </a:r>
            <a:r>
              <a:rPr lang="en-US" dirty="0" smtClean="0">
                <a:solidFill>
                  <a:srgbClr val="EB8FD8"/>
                </a:solidFill>
              </a:rPr>
              <a:t>impact-oriented donors</a:t>
            </a:r>
            <a:r>
              <a:rPr lang="en-US" dirty="0" smtClean="0"/>
              <a:t> the individuals motivated by the fact that their donations bring about positive changes. </a:t>
            </a:r>
            <a:r>
              <a:rPr lang="en" sz="2100" dirty="0" smtClean="0">
                <a:solidFill>
                  <a:schemeClr val="accent1"/>
                </a:solidFill>
              </a:rPr>
              <a:t>&lt;/</a:t>
            </a:r>
            <a:r>
              <a:rPr lang="en" sz="2100" dirty="0">
                <a:solidFill>
                  <a:schemeClr val="accent1"/>
                </a:solidFill>
              </a:rPr>
              <a:t>p&gt;</a:t>
            </a:r>
            <a:endParaRPr dirty="0">
              <a:solidFill>
                <a:schemeClr val="accent1"/>
              </a:solidFill>
            </a:endParaRPr>
          </a:p>
        </p:txBody>
      </p:sp>
      <p:sp>
        <p:nvSpPr>
          <p:cNvPr id="411" name="Google Shape;411;p25"/>
          <p:cNvSpPr txBox="1">
            <a:spLocks noGrp="1"/>
          </p:cNvSpPr>
          <p:nvPr>
            <p:ph type="title"/>
          </p:nvPr>
        </p:nvSpPr>
        <p:spPr>
          <a:xfrm>
            <a:off x="3437452" y="2041676"/>
            <a:ext cx="7743692"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smtClean="0"/>
              <a:t>WHO IS THE </a:t>
            </a:r>
            <a:br>
              <a:rPr lang="en" sz="5800" dirty="0" smtClean="0"/>
            </a:br>
            <a:r>
              <a:rPr lang="en" sz="6800" dirty="0" smtClean="0">
                <a:solidFill>
                  <a:schemeClr val="accent1"/>
                </a:solidFill>
              </a:rPr>
              <a:t>TARGET AUDIENCE</a:t>
            </a:r>
            <a:endParaRPr sz="58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smtClean="0">
                <a:ln>
                  <a:noFill/>
                </a:ln>
                <a:solidFill>
                  <a:schemeClr val="accent1"/>
                </a:solidFill>
                <a:latin typeface="Roboto Mono"/>
              </a:rPr>
              <a:t>0</a:t>
            </a:r>
            <a:r>
              <a:rPr lang="en-IN" b="1" i="0" dirty="0" smtClean="0">
                <a:ln>
                  <a:noFill/>
                </a:ln>
                <a:solidFill>
                  <a:schemeClr val="accent1"/>
                </a:solidFill>
                <a:latin typeface="Roboto Mono"/>
              </a:rPr>
              <a:t>4</a:t>
            </a:r>
            <a:endParaRPr b="1" i="0" dirty="0">
              <a:ln>
                <a:noFill/>
              </a:ln>
              <a:solidFill>
                <a:schemeClr val="accent1"/>
              </a:solidFill>
              <a:latin typeface="Roboto Mono"/>
            </a:endParaRPr>
          </a:p>
        </p:txBody>
      </p:sp>
      <p:sp>
        <p:nvSpPr>
          <p:cNvPr id="5" name="Rectangle 4"/>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extLst>
      <p:ext uri="{BB962C8B-B14F-4D97-AF65-F5344CB8AC3E}">
        <p14:creationId xmlns:p14="http://schemas.microsoft.com/office/powerpoint/2010/main" val="2671994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798205"/>
            <a:ext cx="8894400" cy="1850239"/>
          </a:xfrm>
          <a:prstGeom prst="rect">
            <a:avLst/>
          </a:prstGeom>
        </p:spPr>
        <p:txBody>
          <a:bodyPr spcFirstLastPara="1" wrap="square" lIns="121900" tIns="121900" rIns="121900" bIns="121900" anchor="t" anchorCtr="0">
            <a:noAutofit/>
          </a:bodyPr>
          <a:lstStyle/>
          <a:p>
            <a:pPr marL="0" lvl="0" indent="0">
              <a:spcAft>
                <a:spcPts val="2100"/>
              </a:spcAft>
              <a:buNone/>
            </a:pPr>
            <a:r>
              <a:rPr lang="en" sz="2100" dirty="0">
                <a:solidFill>
                  <a:schemeClr val="accent3"/>
                </a:solidFill>
              </a:rPr>
              <a:t>&lt;p&gt; </a:t>
            </a:r>
            <a:r>
              <a:rPr lang="en-US" dirty="0" err="1">
                <a:solidFill>
                  <a:srgbClr val="B9D4B4"/>
                </a:solidFill>
              </a:rPr>
              <a:t>CharXTZ</a:t>
            </a:r>
            <a:r>
              <a:rPr lang="en-US" dirty="0">
                <a:solidFill>
                  <a:srgbClr val="EB8FD8"/>
                </a:solidFill>
              </a:rPr>
              <a:t> </a:t>
            </a:r>
            <a:r>
              <a:rPr lang="en-US" dirty="0"/>
              <a:t>aims to simplify the donation process, by providing an intuitive and user-friendly platform. Furthermore, by utilizing </a:t>
            </a:r>
            <a:r>
              <a:rPr lang="en-US" dirty="0" err="1"/>
              <a:t>blockchain</a:t>
            </a:r>
            <a:r>
              <a:rPr lang="en-US" dirty="0"/>
              <a:t> technology, the platform ensures that all the transactions are transparent and can be publicly verified.</a:t>
            </a:r>
            <a:r>
              <a:rPr lang="en" dirty="0" smtClean="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lvl="0"/>
            <a:r>
              <a:rPr lang="en" sz="4800" dirty="0"/>
              <a:t>THE</a:t>
            </a:r>
            <a:br>
              <a:rPr lang="en" sz="4800" dirty="0"/>
            </a:br>
            <a:r>
              <a:rPr lang="en" dirty="0">
                <a:solidFill>
                  <a:srgbClr val="B9D4B4"/>
                </a:solidFill>
              </a:rPr>
              <a:t>OBJECTIVE</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smtClean="0">
                <a:ln>
                  <a:noFill/>
                </a:ln>
                <a:solidFill>
                  <a:schemeClr val="accent3"/>
                </a:solidFill>
                <a:latin typeface="Roboto Mono"/>
              </a:rPr>
              <a:t>0</a:t>
            </a:r>
            <a:r>
              <a:rPr lang="en-IN" b="1" i="0" dirty="0" smtClean="0">
                <a:ln>
                  <a:noFill/>
                </a:ln>
                <a:solidFill>
                  <a:schemeClr val="accent3"/>
                </a:solidFill>
                <a:latin typeface="Roboto Mono"/>
              </a:rPr>
              <a:t>5</a:t>
            </a:r>
            <a:endParaRPr b="1" i="0" dirty="0">
              <a:ln>
                <a:noFill/>
              </a:ln>
              <a:solidFill>
                <a:schemeClr val="accent3"/>
              </a:solidFill>
              <a:latin typeface="Roboto Mono"/>
            </a:endParaRPr>
          </a:p>
        </p:txBody>
      </p:sp>
      <p:sp>
        <p:nvSpPr>
          <p:cNvPr id="5" name="Rectangle 4"/>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extLst>
      <p:ext uri="{BB962C8B-B14F-4D97-AF65-F5344CB8AC3E}">
        <p14:creationId xmlns:p14="http://schemas.microsoft.com/office/powerpoint/2010/main" val="3292810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a:t>
            </a:r>
            <a:r>
              <a:rPr lang="en" sz="9000">
                <a:solidFill>
                  <a:schemeClr val="accent3"/>
                </a:solidFill>
              </a:rPr>
              <a:t>YOU!</a:t>
            </a:r>
            <a:endParaRPr sz="9000">
              <a:solidFill>
                <a:schemeClr val="accent3"/>
              </a:solidFill>
            </a:endParaRPr>
          </a:p>
        </p:txBody>
      </p:sp>
      <p:sp>
        <p:nvSpPr>
          <p:cNvPr id="11" name="Rectangle 10"/>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smtClean="0"/>
              <a:t>ABOUT </a:t>
            </a:r>
            <a:r>
              <a:rPr lang="en" sz="6000" dirty="0" smtClean="0">
                <a:solidFill>
                  <a:schemeClr val="accent2"/>
                </a:solidFill>
              </a:rPr>
              <a:t>US.</a:t>
            </a:r>
            <a:endParaRPr sz="6000" dirty="0">
              <a:solidFill>
                <a:schemeClr val="accent2"/>
              </a:solidFill>
            </a:endParaRPr>
          </a:p>
        </p:txBody>
      </p:sp>
      <p:sp>
        <p:nvSpPr>
          <p:cNvPr id="529" name="Google Shape;529;p36"/>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3200" dirty="0" smtClean="0">
                <a:solidFill>
                  <a:schemeClr val="accent2"/>
                </a:solidFill>
              </a:rPr>
              <a:t>Wranglers!</a:t>
            </a:r>
            <a:endParaRPr sz="32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smtClean="0">
                <a:solidFill>
                  <a:schemeClr val="accent1"/>
                </a:solidFill>
              </a:rPr>
              <a:t>Team leader</a:t>
            </a:r>
            <a:r>
              <a:rPr lang="en" dirty="0" smtClean="0"/>
              <a:t>.</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dirty="0" smtClean="0"/>
              <a:t>ARJUN</a:t>
            </a:r>
            <a:endParaRPr sz="6000" dirty="0"/>
          </a:p>
        </p:txBody>
      </p:sp>
      <p:sp>
        <p:nvSpPr>
          <p:cNvPr id="532" name="Google Shape;532;p36"/>
          <p:cNvSpPr txBox="1">
            <a:spLocks noGrp="1"/>
          </p:cNvSpPr>
          <p:nvPr>
            <p:ph type="title" idx="3"/>
          </p:nvPr>
        </p:nvSpPr>
        <p:spPr>
          <a:xfrm>
            <a:off x="4807117" y="2506975"/>
            <a:ext cx="2530644" cy="1188600"/>
          </a:xfrm>
          <a:prstGeom prst="rect">
            <a:avLst/>
          </a:prstGeom>
        </p:spPr>
        <p:txBody>
          <a:bodyPr spcFirstLastPara="1" wrap="square" lIns="121900" tIns="121900" rIns="121900" bIns="121900" anchor="b" anchorCtr="0">
            <a:noAutofit/>
          </a:bodyPr>
          <a:lstStyle/>
          <a:p>
            <a:pPr marL="0" lvl="0" indent="0" rtl="0">
              <a:spcBef>
                <a:spcPts val="0"/>
              </a:spcBef>
              <a:spcAft>
                <a:spcPts val="0"/>
              </a:spcAft>
              <a:buNone/>
            </a:pPr>
            <a:r>
              <a:rPr lang="en" dirty="0" smtClean="0"/>
              <a:t>TEAM</a:t>
            </a:r>
            <a:endParaRPr dirty="0"/>
          </a:p>
        </p:txBody>
      </p:sp>
      <p:sp>
        <p:nvSpPr>
          <p:cNvPr id="533" name="Google Shape;533;p36"/>
          <p:cNvSpPr txBox="1">
            <a:spLocks noGrp="1"/>
          </p:cNvSpPr>
          <p:nvPr>
            <p:ph type="title" idx="4"/>
          </p:nvPr>
        </p:nvSpPr>
        <p:spPr>
          <a:xfrm>
            <a:off x="8481454" y="2922350"/>
            <a:ext cx="2948400" cy="1188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4800" dirty="0" smtClean="0"/>
              <a:t>RAKSHIT</a:t>
            </a:r>
            <a:endParaRPr sz="60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mtClean="0">
                <a:solidFill>
                  <a:schemeClr val="accent3"/>
                </a:solidFill>
              </a:rPr>
              <a:t>Team member</a:t>
            </a:r>
            <a:r>
              <a:rPr lang="en" smtClean="0"/>
              <a:t>.</a:t>
            </a:r>
          </a:p>
          <a:p>
            <a:pPr marL="0" lvl="0" indent="0" algn="ctr" rtl="0">
              <a:spcBef>
                <a:spcPts val="0"/>
              </a:spcBef>
              <a:spcAft>
                <a:spcPts val="0"/>
              </a:spcAft>
              <a:buNone/>
            </a:pPr>
            <a:endParaRPr dirty="0"/>
          </a:p>
        </p:txBody>
      </p:sp>
      <p:sp>
        <p:nvSpPr>
          <p:cNvPr id="9" name="Rectangle 8"/>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49" y="358863"/>
            <a:ext cx="1098313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DID </a:t>
            </a:r>
            <a:r>
              <a:rPr lang="en" dirty="0" smtClean="0"/>
              <a:t>YOU </a:t>
            </a:r>
            <a:r>
              <a:rPr lang="en" sz="6000" i="1" dirty="0" smtClean="0">
                <a:solidFill>
                  <a:schemeClr val="accent2"/>
                </a:solidFill>
              </a:rPr>
              <a:t>KNOW</a:t>
            </a:r>
            <a:r>
              <a:rPr lang="en" sz="6000" dirty="0" smtClean="0">
                <a:solidFill>
                  <a:schemeClr val="accent2"/>
                </a:solidFill>
              </a:rPr>
              <a:t> </a:t>
            </a:r>
            <a:r>
              <a:rPr lang="en" dirty="0" smtClean="0">
                <a:solidFill>
                  <a:schemeClr val="bg2"/>
                </a:solidFill>
              </a:rPr>
              <a:t>THESE </a:t>
            </a:r>
            <a:r>
              <a:rPr lang="en" sz="6000" i="1" dirty="0" smtClean="0">
                <a:solidFill>
                  <a:srgbClr val="BA94E9"/>
                </a:solidFill>
              </a:rPr>
              <a:t>PROBLEMS</a:t>
            </a:r>
            <a:r>
              <a:rPr lang="en" sz="6000" dirty="0" smtClean="0">
                <a:solidFill>
                  <a:schemeClr val="accent2"/>
                </a:solidFill>
              </a:rPr>
              <a:t>?</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&lt;p&gt; </a:t>
            </a:r>
            <a:r>
              <a:rPr lang="en" dirty="0" smtClean="0"/>
              <a:t>Lack of </a:t>
            </a:r>
            <a:r>
              <a:rPr lang="en" b="1" i="1" dirty="0">
                <a:solidFill>
                  <a:schemeClr val="accent3"/>
                </a:solidFill>
              </a:rPr>
              <a:t>T</a:t>
            </a:r>
            <a:r>
              <a:rPr lang="en" b="1" i="1" dirty="0" smtClean="0">
                <a:solidFill>
                  <a:schemeClr val="accent3"/>
                </a:solidFill>
              </a:rPr>
              <a:t>ransparency</a:t>
            </a:r>
            <a:r>
              <a:rPr lang="en" dirty="0" smtClean="0"/>
              <a:t>. </a:t>
            </a:r>
            <a:r>
              <a:rPr lang="en" dirty="0">
                <a:solidFill>
                  <a:schemeClr val="accent3"/>
                </a:solidFill>
              </a:rPr>
              <a:t>&lt;/p&gt;</a:t>
            </a:r>
            <a:endParaRPr dirty="0"/>
          </a:p>
        </p:txBody>
      </p:sp>
      <p:sp>
        <p:nvSpPr>
          <p:cNvPr id="442" name="Google Shape;442;p29"/>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buNone/>
            </a:pPr>
            <a:r>
              <a:rPr lang="en-US" dirty="0"/>
              <a:t>Traditional charity organizations often face administrative inefficiencies and high overhead costs, which can diminish the impact of </a:t>
            </a:r>
            <a:r>
              <a:rPr lang="en-US" dirty="0" smtClean="0"/>
              <a:t>donations.</a:t>
            </a:r>
            <a:endParaRPr dirty="0"/>
          </a:p>
        </p:txBody>
      </p:sp>
      <p:sp>
        <p:nvSpPr>
          <p:cNvPr id="443" name="Google Shape;443;p29"/>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2"/>
                </a:solidFill>
              </a:rPr>
              <a:t>&lt;p&gt; </a:t>
            </a:r>
            <a:r>
              <a:rPr lang="en" dirty="0" smtClean="0">
                <a:solidFill>
                  <a:srgbClr val="BA94E9"/>
                </a:solidFill>
              </a:rPr>
              <a:t>Inefficiency</a:t>
            </a:r>
            <a:r>
              <a:rPr lang="en" dirty="0" smtClean="0"/>
              <a:t> and </a:t>
            </a:r>
            <a:r>
              <a:rPr lang="en" dirty="0" smtClean="0">
                <a:solidFill>
                  <a:schemeClr val="accent2"/>
                </a:solidFill>
              </a:rPr>
              <a:t>High Overhead Costs.</a:t>
            </a:r>
            <a:r>
              <a:rPr lang="en" dirty="0" smtClean="0"/>
              <a:t> </a:t>
            </a:r>
            <a:r>
              <a:rPr lang="en" dirty="0">
                <a:solidFill>
                  <a:schemeClr val="accent2"/>
                </a:solidFill>
              </a:rPr>
              <a:t>&lt;/p&gt;</a:t>
            </a:r>
            <a:endParaRPr dirty="0">
              <a:solidFill>
                <a:schemeClr val="accent2"/>
              </a:solidFill>
            </a:endParaRPr>
          </a:p>
        </p:txBody>
      </p:sp>
      <p:sp>
        <p:nvSpPr>
          <p:cNvPr id="444" name="Google Shape;444;p29"/>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buNone/>
            </a:pPr>
            <a:r>
              <a:rPr lang="en-US" dirty="0"/>
              <a:t>Trust is crucial in the donation process, but it can be compromised in traditional setups due to the lack of transparency or concerns about misuse of </a:t>
            </a:r>
            <a:r>
              <a:rPr lang="en-US" dirty="0" smtClean="0"/>
              <a:t>funds.</a:t>
            </a:r>
            <a:endParaRPr dirty="0"/>
          </a:p>
        </p:txBody>
      </p:sp>
      <p:sp>
        <p:nvSpPr>
          <p:cNvPr id="445" name="Google Shape;445;p29"/>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solidFill>
                  <a:schemeClr val="accent3"/>
                </a:solidFill>
              </a:rPr>
              <a:t> </a:t>
            </a:r>
            <a:r>
              <a:rPr lang="en" dirty="0" smtClean="0">
                <a:solidFill>
                  <a:schemeClr val="accent1"/>
                </a:solidFill>
              </a:rPr>
              <a:t>Trusts </a:t>
            </a:r>
            <a:r>
              <a:rPr lang="en" dirty="0" smtClean="0"/>
              <a:t>and </a:t>
            </a:r>
            <a:r>
              <a:rPr lang="en" dirty="0" smtClean="0">
                <a:solidFill>
                  <a:schemeClr val="accent1"/>
                </a:solidFill>
              </a:rPr>
              <a:t>Accountability.</a:t>
            </a:r>
            <a:r>
              <a:rPr lang="en" dirty="0" smtClean="0"/>
              <a:t> </a:t>
            </a:r>
            <a:r>
              <a:rPr lang="en" dirty="0">
                <a:solidFill>
                  <a:schemeClr val="accent1"/>
                </a:solidFill>
              </a:rPr>
              <a:t>&lt;/p&gt;</a:t>
            </a:r>
            <a:endParaRPr dirty="0"/>
          </a:p>
        </p:txBody>
      </p:sp>
      <p:sp>
        <p:nvSpPr>
          <p:cNvPr id="446" name="Google Shape;446;p29"/>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spcAft>
                <a:spcPts val="2100"/>
              </a:spcAft>
              <a:buNone/>
            </a:pPr>
            <a:r>
              <a:rPr lang="en-US" dirty="0"/>
              <a:t>Traditional donation processes often lack transparency, making it difficult for donors to track how their contributions are being used</a:t>
            </a:r>
            <a:r>
              <a:rPr lang="en-US" dirty="0" smtClean="0"/>
              <a:t>.</a:t>
            </a:r>
            <a:endParaRPr dirty="0"/>
          </a:p>
        </p:txBody>
      </p:sp>
      <p:sp>
        <p:nvSpPr>
          <p:cNvPr id="9" name="Rectangle 8"/>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smtClean="0">
                <a:solidFill>
                  <a:schemeClr val="accent2"/>
                </a:solidFill>
              </a:rPr>
              <a:t>05</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TABLE OF </a:t>
            </a:r>
            <a:r>
              <a:rPr lang="en" sz="6000">
                <a:solidFill>
                  <a:schemeClr val="accent2"/>
                </a:solidFill>
              </a:rPr>
              <a:t>CONTENTS.</a:t>
            </a:r>
            <a:endParaRPr sz="600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smtClean="0"/>
              <a:t>What is </a:t>
            </a:r>
            <a:r>
              <a:rPr lang="en" dirty="0" smtClean="0">
                <a:solidFill>
                  <a:schemeClr val="accent1"/>
                </a:solidFill>
              </a:rPr>
              <a:t>CharXTZ</a:t>
            </a:r>
            <a:r>
              <a:rPr lang="en" dirty="0" smtClean="0">
                <a:solidFill>
                  <a:schemeClr val="tx1"/>
                </a:solidFill>
              </a:rPr>
              <a:t>?</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smtClean="0"/>
              <a:t>The </a:t>
            </a:r>
            <a:r>
              <a:rPr lang="en" dirty="0" smtClean="0">
                <a:solidFill>
                  <a:srgbClr val="B9D4B4"/>
                </a:solidFill>
              </a:rPr>
              <a:t>O</a:t>
            </a:r>
            <a:r>
              <a:rPr lang="en" dirty="0" smtClean="0">
                <a:solidFill>
                  <a:srgbClr val="B9D4B4"/>
                </a:solidFill>
              </a:rPr>
              <a:t>bjective</a:t>
            </a:r>
            <a:r>
              <a:rPr lang="en" dirty="0"/>
              <a:t>.</a:t>
            </a:r>
            <a:endParaRPr dirty="0"/>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smtClean="0"/>
              <a:t>Who is our </a:t>
            </a:r>
            <a:r>
              <a:rPr lang="en" dirty="0" smtClean="0">
                <a:solidFill>
                  <a:srgbClr val="EB8FD8"/>
                </a:solidFill>
              </a:rPr>
              <a:t>target audience</a:t>
            </a:r>
            <a:r>
              <a:rPr lang="en" dirty="0" smtClean="0"/>
              <a:t>?</a:t>
            </a:r>
            <a:endParaRPr dirty="0"/>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endParaRPr lang="en-IN" dirty="0"/>
          </a:p>
          <a:p>
            <a:pPr marL="0" lvl="0" indent="0" algn="l" rtl="0">
              <a:spcBef>
                <a:spcPts val="0"/>
              </a:spcBef>
              <a:spcAft>
                <a:spcPts val="2100"/>
              </a:spcAft>
              <a:buNone/>
            </a:pPr>
            <a:endParaRPr dirty="0"/>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01</a:t>
            </a:r>
            <a:endParaRPr>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smtClean="0"/>
              <a:t>Resolving the </a:t>
            </a:r>
            <a:r>
              <a:rPr lang="en" dirty="0" smtClean="0">
                <a:solidFill>
                  <a:srgbClr val="BA94E9"/>
                </a:solidFill>
              </a:rPr>
              <a:t>problems</a:t>
            </a:r>
            <a:r>
              <a:rPr lang="en" dirty="0"/>
              <a:t>.</a:t>
            </a:r>
            <a:endParaRPr dirty="0"/>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smtClean="0"/>
              <a:t>Demo of the </a:t>
            </a:r>
            <a:r>
              <a:rPr lang="en" dirty="0" smtClean="0">
                <a:solidFill>
                  <a:srgbClr val="BA94E9"/>
                </a:solidFill>
              </a:rPr>
              <a:t>App</a:t>
            </a:r>
            <a:r>
              <a:rPr lang="en" dirty="0"/>
              <a:t>.</a:t>
            </a:r>
            <a:endParaRPr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04</a:t>
            </a:r>
            <a:endParaRPr>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IN" dirty="0" smtClean="0"/>
              <a:t/>
            </a:r>
            <a:br>
              <a:rPr lang="en-IN" dirty="0" smtClean="0"/>
            </a:br>
            <a:endParaRPr dirty="0"/>
          </a:p>
        </p:txBody>
      </p:sp>
      <p:sp>
        <p:nvSpPr>
          <p:cNvPr id="15" name="Rectangle 14"/>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1225206"/>
          </a:xfrm>
          <a:prstGeom prst="rect">
            <a:avLst/>
          </a:prstGeom>
        </p:spPr>
        <p:txBody>
          <a:bodyPr spcFirstLastPara="1" wrap="square" lIns="121900" tIns="121900" rIns="121900" bIns="121900" anchor="t" anchorCtr="0">
            <a:noAutofit/>
          </a:bodyPr>
          <a:lstStyle/>
          <a:p>
            <a:pPr marL="0" lvl="0" indent="0">
              <a:spcAft>
                <a:spcPts val="2100"/>
              </a:spcAft>
              <a:buNone/>
            </a:pPr>
            <a:r>
              <a:rPr lang="en" sz="2100" dirty="0">
                <a:solidFill>
                  <a:schemeClr val="accent1"/>
                </a:solidFill>
              </a:rPr>
              <a:t>&lt;p&gt;</a:t>
            </a:r>
            <a:r>
              <a:rPr lang="en" sz="2100" dirty="0">
                <a:solidFill>
                  <a:schemeClr val="accent3"/>
                </a:solidFill>
              </a:rPr>
              <a:t> </a:t>
            </a:r>
            <a:r>
              <a:rPr lang="en-US" dirty="0" err="1" smtClean="0">
                <a:solidFill>
                  <a:srgbClr val="EB8FD8"/>
                </a:solidFill>
              </a:rPr>
              <a:t>CharXTZ</a:t>
            </a:r>
            <a:r>
              <a:rPr lang="en-US" dirty="0" smtClean="0">
                <a:solidFill>
                  <a:srgbClr val="EB8FD8"/>
                </a:solidFill>
              </a:rPr>
              <a:t> </a:t>
            </a:r>
            <a:r>
              <a:rPr lang="en-US" dirty="0"/>
              <a:t>is a decentralized </a:t>
            </a:r>
            <a:r>
              <a:rPr lang="en-US" dirty="0" smtClean="0"/>
              <a:t>application </a:t>
            </a:r>
            <a:r>
              <a:rPr lang="en-US" dirty="0"/>
              <a:t>(</a:t>
            </a:r>
            <a:r>
              <a:rPr lang="en-US" dirty="0" err="1"/>
              <a:t>dApp</a:t>
            </a:r>
            <a:r>
              <a:rPr lang="en-US" dirty="0" smtClean="0"/>
              <a:t>) — It leverages </a:t>
            </a:r>
            <a:r>
              <a:rPr lang="en-US" dirty="0" err="1" smtClean="0"/>
              <a:t>blockchain</a:t>
            </a:r>
            <a:r>
              <a:rPr lang="en-US" dirty="0" smtClean="0"/>
              <a:t> technology to provide transparency, accountability, and ease of use in the donation process </a:t>
            </a:r>
            <a:r>
              <a:rPr lang="en" sz="2100" dirty="0" smtClean="0">
                <a:solidFill>
                  <a:schemeClr val="accent1"/>
                </a:solidFill>
              </a:rPr>
              <a:t>&lt;/</a:t>
            </a:r>
            <a:r>
              <a:rPr lang="en" sz="2100" dirty="0">
                <a:solidFill>
                  <a:schemeClr val="accent1"/>
                </a:solidFill>
              </a:rPr>
              <a:t>p&gt;</a:t>
            </a:r>
            <a:endParaRPr dirty="0">
              <a:solidFill>
                <a:schemeClr val="accent1"/>
              </a:solidFill>
            </a:endParaRPr>
          </a:p>
        </p:txBody>
      </p:sp>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smtClean="0"/>
              <a:t>WHAT IS </a:t>
            </a:r>
            <a:br>
              <a:rPr lang="en" sz="5800" dirty="0" smtClean="0"/>
            </a:br>
            <a:r>
              <a:rPr lang="en" sz="6800" dirty="0" smtClean="0">
                <a:solidFill>
                  <a:schemeClr val="accent1"/>
                </a:solidFill>
              </a:rPr>
              <a:t>CHARXTZ</a:t>
            </a:r>
            <a:endParaRPr sz="58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smtClean="0">
                <a:ln>
                  <a:noFill/>
                </a:ln>
                <a:solidFill>
                  <a:schemeClr val="accent1"/>
                </a:solidFill>
                <a:latin typeface="Roboto Mono"/>
              </a:rPr>
              <a:t>01</a:t>
            </a:r>
            <a:endParaRPr b="1" i="0" dirty="0">
              <a:ln>
                <a:noFill/>
              </a:ln>
              <a:solidFill>
                <a:schemeClr val="accent1"/>
              </a:solidFill>
              <a:latin typeface="Roboto Mono"/>
            </a:endParaRPr>
          </a:p>
        </p:txBody>
      </p:sp>
      <p:sp>
        <p:nvSpPr>
          <p:cNvPr id="5" name="Rectangle 4"/>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359675"/>
            <a:ext cx="7794000" cy="763500"/>
          </a:xfrm>
          <a:prstGeom prst="rect">
            <a:avLst/>
          </a:prstGeom>
        </p:spPr>
        <p:txBody>
          <a:bodyPr spcFirstLastPara="1" wrap="square" lIns="121900" tIns="121900" rIns="121900" bIns="121900" anchor="t" anchorCtr="0">
            <a:noAutofit/>
          </a:bodyPr>
          <a:lstStyle/>
          <a:p>
            <a:pPr lvl="0"/>
            <a:r>
              <a:rPr lang="en" dirty="0" smtClean="0"/>
              <a:t>WHY </a:t>
            </a:r>
            <a:r>
              <a:rPr lang="en" dirty="0" smtClean="0">
                <a:solidFill>
                  <a:srgbClr val="B9D4B4"/>
                </a:solidFill>
              </a:rPr>
              <a:t>WEB3</a:t>
            </a:r>
            <a:r>
              <a:rPr lang="en" dirty="0" smtClean="0"/>
              <a:t>?</a:t>
            </a:r>
            <a:endParaRPr sz="6000" dirty="0">
              <a:solidFill>
                <a:schemeClr val="accent3"/>
              </a:solidFill>
            </a:endParaRPr>
          </a:p>
        </p:txBody>
      </p:sp>
      <p:sp>
        <p:nvSpPr>
          <p:cNvPr id="418" name="Google Shape;418;p26"/>
          <p:cNvSpPr txBox="1">
            <a:spLocks noGrp="1"/>
          </p:cNvSpPr>
          <p:nvPr>
            <p:ph type="subTitle" idx="1"/>
          </p:nvPr>
        </p:nvSpPr>
        <p:spPr>
          <a:xfrm>
            <a:off x="1189424" y="2293724"/>
            <a:ext cx="9181491" cy="3042205"/>
          </a:xfrm>
          <a:prstGeom prst="rect">
            <a:avLst/>
          </a:prstGeom>
        </p:spPr>
        <p:txBody>
          <a:bodyPr spcFirstLastPara="1" wrap="square" lIns="121900" tIns="121900" rIns="121900" bIns="121900" anchor="t" anchorCtr="0">
            <a:noAutofit/>
          </a:bodyPr>
          <a:lstStyle/>
          <a:p>
            <a:pPr marL="0" lvl="0" indent="0">
              <a:spcAft>
                <a:spcPts val="2100"/>
              </a:spcAft>
            </a:pPr>
            <a:r>
              <a:rPr lang="en" b="0" dirty="0">
                <a:solidFill>
                  <a:schemeClr val="accent3"/>
                </a:solidFill>
              </a:rPr>
              <a:t>&lt;</a:t>
            </a:r>
            <a:r>
              <a:rPr lang="en" b="0" dirty="0" smtClean="0">
                <a:solidFill>
                  <a:schemeClr val="accent3"/>
                </a:solidFill>
              </a:rPr>
              <a:t>p&gt; </a:t>
            </a:r>
            <a:r>
              <a:rPr lang="en" sz="2000" dirty="0" smtClean="0"/>
              <a:t>Web3 allows the app to perform peer-to-peer transactions, bypassing the need for intermediaries, fostering direct interactions between users</a:t>
            </a:r>
            <a:r>
              <a:rPr lang="en" dirty="0" smtClean="0"/>
              <a:t>. </a:t>
            </a:r>
            <a:r>
              <a:rPr lang="en" b="0" dirty="0" smtClean="0">
                <a:solidFill>
                  <a:schemeClr val="accent3"/>
                </a:solidFill>
              </a:rPr>
              <a:t>&lt;/</a:t>
            </a:r>
            <a:r>
              <a:rPr lang="en" b="0" dirty="0">
                <a:solidFill>
                  <a:schemeClr val="accent3"/>
                </a:solidFill>
              </a:rPr>
              <a:t>p</a:t>
            </a:r>
            <a:r>
              <a:rPr lang="en" b="0" dirty="0" smtClean="0">
                <a:solidFill>
                  <a:schemeClr val="accent3"/>
                </a:solidFill>
              </a:rPr>
              <a:t>&gt;</a:t>
            </a:r>
          </a:p>
          <a:p>
            <a:pPr marL="0" indent="0">
              <a:spcAft>
                <a:spcPts val="2100"/>
              </a:spcAft>
            </a:pPr>
            <a:r>
              <a:rPr lang="en-US" sz="2000" b="0" dirty="0" smtClean="0">
                <a:solidFill>
                  <a:schemeClr val="accent3"/>
                </a:solidFill>
              </a:rPr>
              <a:t>&lt;p&gt; </a:t>
            </a:r>
            <a:r>
              <a:rPr lang="en-US" sz="2000" dirty="0" smtClean="0"/>
              <a:t>Web3 allows for decentralized storage systems or distributed ledger technology to store and access donation-related information. </a:t>
            </a:r>
            <a:r>
              <a:rPr lang="en-US" sz="2000" b="0" dirty="0" smtClean="0">
                <a:solidFill>
                  <a:schemeClr val="accent3"/>
                </a:solidFill>
              </a:rPr>
              <a:t>&lt;/</a:t>
            </a:r>
            <a:r>
              <a:rPr lang="en-US" sz="2000" b="0" dirty="0">
                <a:solidFill>
                  <a:schemeClr val="accent3"/>
                </a:solidFill>
              </a:rPr>
              <a:t>p&gt;</a:t>
            </a:r>
          </a:p>
          <a:p>
            <a:pPr marL="0" lvl="0" indent="0">
              <a:spcAft>
                <a:spcPts val="2100"/>
              </a:spcAft>
            </a:pPr>
            <a:endParaRPr b="0" dirty="0">
              <a:solidFill>
                <a:schemeClr val="accent3"/>
              </a:solidFill>
            </a:endParaRPr>
          </a:p>
        </p:txBody>
      </p:sp>
      <p:sp>
        <p:nvSpPr>
          <p:cNvPr id="5" name="Rectangle 4"/>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798205"/>
            <a:ext cx="8894400" cy="1850239"/>
          </a:xfrm>
          <a:prstGeom prst="rect">
            <a:avLst/>
          </a:prstGeom>
        </p:spPr>
        <p:txBody>
          <a:bodyPr spcFirstLastPara="1" wrap="square" lIns="121900" tIns="121900" rIns="121900" bIns="121900" anchor="t" anchorCtr="0">
            <a:noAutofit/>
          </a:bodyPr>
          <a:lstStyle/>
          <a:p>
            <a:pPr marL="0" lvl="0" indent="0">
              <a:spcAft>
                <a:spcPts val="2100"/>
              </a:spcAft>
              <a:buNone/>
            </a:pPr>
            <a:r>
              <a:rPr lang="en" sz="2100" dirty="0">
                <a:solidFill>
                  <a:schemeClr val="accent3"/>
                </a:solidFill>
              </a:rPr>
              <a:t>&lt;p&gt; </a:t>
            </a:r>
            <a:r>
              <a:rPr lang="en-US" dirty="0" err="1">
                <a:solidFill>
                  <a:srgbClr val="B9D4B4"/>
                </a:solidFill>
              </a:rPr>
              <a:t>CharXTZ</a:t>
            </a:r>
            <a:r>
              <a:rPr lang="en-US" dirty="0">
                <a:solidFill>
                  <a:srgbClr val="EB8FD8"/>
                </a:solidFill>
              </a:rPr>
              <a:t> </a:t>
            </a:r>
            <a:r>
              <a:rPr lang="en-US" dirty="0"/>
              <a:t>aims to simplify the donation process, by providing an intuitive and user-friendly platform. Furthermore, by utilizing </a:t>
            </a:r>
            <a:r>
              <a:rPr lang="en-US" dirty="0" err="1"/>
              <a:t>blockchain</a:t>
            </a:r>
            <a:r>
              <a:rPr lang="en-US" dirty="0"/>
              <a:t> technology, the platform ensures that all the transactions are transparent and can be publicly verified.</a:t>
            </a:r>
            <a:r>
              <a:rPr lang="en" dirty="0" smtClean="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lvl="0"/>
            <a:r>
              <a:rPr lang="en" sz="4800" dirty="0"/>
              <a:t>THE</a:t>
            </a:r>
            <a:br>
              <a:rPr lang="en" sz="4800" dirty="0"/>
            </a:br>
            <a:r>
              <a:rPr lang="en" dirty="0">
                <a:solidFill>
                  <a:srgbClr val="B9D4B4"/>
                </a:solidFill>
              </a:rPr>
              <a:t>OBJECTIVE</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a:ln>
                  <a:noFill/>
                </a:ln>
                <a:solidFill>
                  <a:schemeClr val="accent3"/>
                </a:solidFill>
                <a:latin typeface="Roboto Mono"/>
              </a:rPr>
              <a:t>02</a:t>
            </a:r>
          </a:p>
        </p:txBody>
      </p:sp>
      <p:sp>
        <p:nvSpPr>
          <p:cNvPr id="5" name="Rectangle 4"/>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798205"/>
            <a:ext cx="8894400" cy="1850239"/>
          </a:xfrm>
          <a:prstGeom prst="rect">
            <a:avLst/>
          </a:prstGeom>
        </p:spPr>
        <p:txBody>
          <a:bodyPr spcFirstLastPara="1" wrap="square" lIns="121900" tIns="121900" rIns="121900" bIns="121900" anchor="t" anchorCtr="0">
            <a:noAutofit/>
          </a:bodyPr>
          <a:lstStyle/>
          <a:p>
            <a:pPr marL="0" lvl="0" indent="0">
              <a:spcAft>
                <a:spcPts val="2100"/>
              </a:spcAft>
              <a:buNone/>
            </a:pPr>
            <a:r>
              <a:rPr lang="en" sz="2100" dirty="0">
                <a:solidFill>
                  <a:srgbClr val="BA94E9"/>
                </a:solidFill>
              </a:rPr>
              <a:t>&lt;p&gt; </a:t>
            </a:r>
            <a:r>
              <a:rPr lang="en-US" dirty="0" err="1">
                <a:solidFill>
                  <a:srgbClr val="BA94E9"/>
                </a:solidFill>
              </a:rPr>
              <a:t>CharXTZ</a:t>
            </a:r>
            <a:r>
              <a:rPr lang="en-US" dirty="0">
                <a:solidFill>
                  <a:srgbClr val="BA94E9"/>
                </a:solidFill>
              </a:rPr>
              <a:t> </a:t>
            </a:r>
            <a:r>
              <a:rPr lang="en-US" dirty="0" smtClean="0"/>
              <a:t>offers solutions to the various problems discussed earlier in the section.</a:t>
            </a:r>
            <a:r>
              <a:rPr lang="en" dirty="0" smtClean="0"/>
              <a:t> </a:t>
            </a:r>
            <a:r>
              <a:rPr lang="en" sz="2100" dirty="0">
                <a:solidFill>
                  <a:srgbClr val="BA94E9"/>
                </a:solidFill>
              </a:rPr>
              <a:t>&lt;/p&gt;</a:t>
            </a:r>
            <a:endParaRPr dirty="0">
              <a:solidFill>
                <a:srgbClr val="BA94E9"/>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lvl="0"/>
            <a:r>
              <a:rPr lang="en" sz="4800" dirty="0" smtClean="0"/>
              <a:t>RESOLVING THE </a:t>
            </a:r>
            <a:r>
              <a:rPr lang="en" sz="4800" dirty="0"/>
              <a:t/>
            </a:r>
            <a:br>
              <a:rPr lang="en" sz="4800" dirty="0"/>
            </a:br>
            <a:r>
              <a:rPr lang="en" dirty="0" smtClean="0">
                <a:solidFill>
                  <a:srgbClr val="BA94E9"/>
                </a:solidFill>
              </a:rPr>
              <a:t>PROBLEMS</a:t>
            </a:r>
            <a:endParaRPr sz="6800" dirty="0">
              <a:solidFill>
                <a:srgbClr val="BA94E9"/>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smtClean="0">
                <a:ln>
                  <a:noFill/>
                </a:ln>
                <a:solidFill>
                  <a:srgbClr val="BA94E9"/>
                </a:solidFill>
                <a:latin typeface="Roboto Mono"/>
              </a:rPr>
              <a:t>0</a:t>
            </a:r>
            <a:r>
              <a:rPr lang="en-IN" b="1" i="0" dirty="0" smtClean="0">
                <a:ln>
                  <a:noFill/>
                </a:ln>
                <a:solidFill>
                  <a:srgbClr val="BA94E9"/>
                </a:solidFill>
                <a:latin typeface="Roboto Mono"/>
              </a:rPr>
              <a:t>3</a:t>
            </a:r>
            <a:endParaRPr b="1" i="0" dirty="0">
              <a:ln>
                <a:noFill/>
              </a:ln>
              <a:solidFill>
                <a:srgbClr val="BA94E9"/>
              </a:solidFill>
              <a:latin typeface="Roboto Mono"/>
            </a:endParaRPr>
          </a:p>
        </p:txBody>
      </p:sp>
      <p:sp>
        <p:nvSpPr>
          <p:cNvPr id="5" name="Rectangle 4"/>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extLst>
      <p:ext uri="{BB962C8B-B14F-4D97-AF65-F5344CB8AC3E}">
        <p14:creationId xmlns:p14="http://schemas.microsoft.com/office/powerpoint/2010/main" val="1396944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49" y="358863"/>
            <a:ext cx="1098313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smtClean="0"/>
              <a:t>The </a:t>
            </a:r>
            <a:r>
              <a:rPr lang="en" sz="6000" i="1" dirty="0" smtClean="0">
                <a:solidFill>
                  <a:srgbClr val="BA94E9"/>
                </a:solidFill>
              </a:rPr>
              <a:t>SOLUTIONS</a:t>
            </a:r>
            <a:r>
              <a:rPr lang="en" sz="6000" dirty="0">
                <a:solidFill>
                  <a:schemeClr val="accent2"/>
                </a:solidFill>
              </a:rPr>
              <a:t>.</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&lt;p&gt; </a:t>
            </a:r>
            <a:r>
              <a:rPr lang="en" dirty="0" smtClean="0"/>
              <a:t>Lack of </a:t>
            </a:r>
            <a:r>
              <a:rPr lang="en" b="1" i="1" dirty="0">
                <a:solidFill>
                  <a:schemeClr val="accent3"/>
                </a:solidFill>
              </a:rPr>
              <a:t>T</a:t>
            </a:r>
            <a:r>
              <a:rPr lang="en" b="1" i="1" dirty="0" smtClean="0">
                <a:solidFill>
                  <a:schemeClr val="accent3"/>
                </a:solidFill>
              </a:rPr>
              <a:t>ransparency</a:t>
            </a:r>
            <a:r>
              <a:rPr lang="en" dirty="0" smtClean="0"/>
              <a:t>. </a:t>
            </a:r>
            <a:r>
              <a:rPr lang="en" dirty="0">
                <a:solidFill>
                  <a:schemeClr val="accent3"/>
                </a:solidFill>
              </a:rPr>
              <a:t>&lt;/p&gt;</a:t>
            </a:r>
            <a:endParaRPr dirty="0"/>
          </a:p>
        </p:txBody>
      </p:sp>
      <p:sp>
        <p:nvSpPr>
          <p:cNvPr id="442" name="Google Shape;442;p29"/>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buNone/>
            </a:pPr>
            <a:r>
              <a:rPr lang="en-US" dirty="0" err="1"/>
              <a:t>Charxtz</a:t>
            </a:r>
            <a:r>
              <a:rPr lang="en-US" dirty="0"/>
              <a:t> eliminates the need for intermediaries by enabling direct peer-to-peer giving, reducing administrative complexities and ensuring a higher proportion of donated funds reach the intended beneficiaries.</a:t>
            </a:r>
            <a:endParaRPr dirty="0"/>
          </a:p>
        </p:txBody>
      </p:sp>
      <p:sp>
        <p:nvSpPr>
          <p:cNvPr id="443" name="Google Shape;443;p29"/>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2"/>
                </a:solidFill>
              </a:rPr>
              <a:t>&lt;p&gt; </a:t>
            </a:r>
            <a:r>
              <a:rPr lang="en" dirty="0" smtClean="0">
                <a:solidFill>
                  <a:srgbClr val="BA94E9"/>
                </a:solidFill>
              </a:rPr>
              <a:t>Inefficiency</a:t>
            </a:r>
            <a:r>
              <a:rPr lang="en" dirty="0" smtClean="0"/>
              <a:t> and </a:t>
            </a:r>
            <a:r>
              <a:rPr lang="en" dirty="0" smtClean="0">
                <a:solidFill>
                  <a:schemeClr val="accent2"/>
                </a:solidFill>
              </a:rPr>
              <a:t>High Overhead Costs.</a:t>
            </a:r>
            <a:r>
              <a:rPr lang="en" dirty="0" smtClean="0"/>
              <a:t> </a:t>
            </a:r>
            <a:r>
              <a:rPr lang="en" dirty="0">
                <a:solidFill>
                  <a:schemeClr val="accent2"/>
                </a:solidFill>
              </a:rPr>
              <a:t>&lt;/p&gt;</a:t>
            </a:r>
            <a:endParaRPr dirty="0">
              <a:solidFill>
                <a:schemeClr val="accent2"/>
              </a:solidFill>
            </a:endParaRPr>
          </a:p>
        </p:txBody>
      </p:sp>
      <p:sp>
        <p:nvSpPr>
          <p:cNvPr id="444" name="Google Shape;444;p29"/>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buNone/>
            </a:pPr>
            <a:r>
              <a:rPr lang="en-US" dirty="0" err="1"/>
              <a:t>Charxtz</a:t>
            </a:r>
            <a:r>
              <a:rPr lang="en-US" dirty="0"/>
              <a:t> addresses these concerns by </a:t>
            </a:r>
            <a:r>
              <a:rPr lang="en-US" dirty="0" smtClean="0"/>
              <a:t>using </a:t>
            </a:r>
            <a:r>
              <a:rPr lang="en-US" dirty="0" err="1" smtClean="0"/>
              <a:t>blockchain's</a:t>
            </a:r>
            <a:r>
              <a:rPr lang="en-US" dirty="0" smtClean="0"/>
              <a:t> </a:t>
            </a:r>
            <a:r>
              <a:rPr lang="en-US" dirty="0"/>
              <a:t>immutable ledger, providing a transparent and auditable record of donations and ensuring accountability in fund allocation.</a:t>
            </a:r>
            <a:endParaRPr dirty="0"/>
          </a:p>
        </p:txBody>
      </p:sp>
      <p:sp>
        <p:nvSpPr>
          <p:cNvPr id="445" name="Google Shape;445;p29"/>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solidFill>
                  <a:schemeClr val="accent3"/>
                </a:solidFill>
              </a:rPr>
              <a:t> </a:t>
            </a:r>
            <a:r>
              <a:rPr lang="en" dirty="0" smtClean="0">
                <a:solidFill>
                  <a:schemeClr val="accent1"/>
                </a:solidFill>
              </a:rPr>
              <a:t>Trusts </a:t>
            </a:r>
            <a:r>
              <a:rPr lang="en" dirty="0" smtClean="0"/>
              <a:t>and </a:t>
            </a:r>
            <a:r>
              <a:rPr lang="en" dirty="0" smtClean="0">
                <a:solidFill>
                  <a:schemeClr val="accent1"/>
                </a:solidFill>
              </a:rPr>
              <a:t>Accountability.</a:t>
            </a:r>
            <a:r>
              <a:rPr lang="en" dirty="0" smtClean="0"/>
              <a:t> </a:t>
            </a:r>
            <a:r>
              <a:rPr lang="en" dirty="0">
                <a:solidFill>
                  <a:schemeClr val="accent1"/>
                </a:solidFill>
              </a:rPr>
              <a:t>&lt;/p&gt;</a:t>
            </a:r>
            <a:endParaRPr dirty="0"/>
          </a:p>
        </p:txBody>
      </p:sp>
      <p:sp>
        <p:nvSpPr>
          <p:cNvPr id="446" name="Google Shape;446;p29"/>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spcAft>
                <a:spcPts val="2100"/>
              </a:spcAft>
              <a:buNone/>
            </a:pPr>
            <a:r>
              <a:rPr lang="en-US" dirty="0" err="1"/>
              <a:t>Charxtz</a:t>
            </a:r>
            <a:r>
              <a:rPr lang="en-US" dirty="0"/>
              <a:t> leverages </a:t>
            </a:r>
            <a:r>
              <a:rPr lang="en-US" dirty="0" err="1"/>
              <a:t>blockchain</a:t>
            </a:r>
            <a:r>
              <a:rPr lang="en-US" dirty="0"/>
              <a:t> technology to provide transparency and accountability, allowing donors to verify the flow of funds and track the impact of their donations in real-time.</a:t>
            </a:r>
            <a:endParaRPr dirty="0"/>
          </a:p>
        </p:txBody>
      </p:sp>
      <p:sp>
        <p:nvSpPr>
          <p:cNvPr id="9" name="Rectangle 8"/>
          <p:cNvSpPr/>
          <p:nvPr/>
        </p:nvSpPr>
        <p:spPr>
          <a:xfrm>
            <a:off x="0" y="0"/>
            <a:ext cx="197963" cy="6858000"/>
          </a:xfrm>
          <a:prstGeom prst="rect">
            <a:avLst/>
          </a:prstGeom>
          <a:solidFill>
            <a:srgbClr val="16242F"/>
          </a:solidFill>
          <a:ln>
            <a:solidFill>
              <a:srgbClr val="162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16242F"/>
                </a:solidFill>
              </a:ln>
              <a:solidFill>
                <a:srgbClr val="16242F"/>
              </a:solidFill>
            </a:endParaRPr>
          </a:p>
        </p:txBody>
      </p:sp>
    </p:spTree>
    <p:extLst>
      <p:ext uri="{BB962C8B-B14F-4D97-AF65-F5344CB8AC3E}">
        <p14:creationId xmlns:p14="http://schemas.microsoft.com/office/powerpoint/2010/main" val="1018067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623</Words>
  <Application>Microsoft Office PowerPoint</Application>
  <PresentationFormat>Widescreen</PresentationFormat>
  <Paragraphs>59</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Roboto</vt:lpstr>
      <vt:lpstr>Abril Fatface</vt:lpstr>
      <vt:lpstr>Aldrich</vt:lpstr>
      <vt:lpstr>Roboto Mono</vt:lpstr>
      <vt:lpstr>Arial</vt:lpstr>
      <vt:lpstr>Griffy</vt:lpstr>
      <vt:lpstr>Roboto Mono SemiBold</vt:lpstr>
      <vt:lpstr>Calibri</vt:lpstr>
      <vt:lpstr>SlidesMania</vt:lpstr>
      <vt:lpstr>Presenting CharXTZ</vt:lpstr>
      <vt:lpstr>ABOUT US.</vt:lpstr>
      <vt:lpstr>DID YOU KNOW THESE PROBLEMS?</vt:lpstr>
      <vt:lpstr>TABLE OF CONTENTS.</vt:lpstr>
      <vt:lpstr>WHAT IS  CHARXTZ</vt:lpstr>
      <vt:lpstr>WHY WEB3?</vt:lpstr>
      <vt:lpstr>THE OBJECTIVE</vt:lpstr>
      <vt:lpstr>RESOLVING THE  PROBLEMS</vt:lpstr>
      <vt:lpstr>The SOLUTIONS.</vt:lpstr>
      <vt:lpstr>DID YOU KNOW?</vt:lpstr>
      <vt:lpstr>WHO IS THE  TARGET AUDIENCE</vt:lpstr>
      <vt:lpstr>THE OBJECTIVE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CHARXTZ</dc:title>
  <dc:creator>Rakshit Rabugotra</dc:creator>
  <cp:lastModifiedBy>Rakshit Rabugotra</cp:lastModifiedBy>
  <cp:revision>16</cp:revision>
  <dcterms:modified xsi:type="dcterms:W3CDTF">2023-06-28T10:31:39Z</dcterms:modified>
</cp:coreProperties>
</file>