
<file path=[Content_Types].xml><?xml version="1.0" encoding="utf-8"?>
<Types xmlns="http://schemas.openxmlformats.org/package/2006/content-types">
  <Default Extension="jpeg" ContentType="image/jpeg"/>
  <Default Extension="wav" ContentType="audio/x-wav"/>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8"/>
  </p:handoutMasterIdLst>
  <p:sldIdLst>
    <p:sldId id="262" r:id="rId3"/>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71903"/>
  </p:normalViewPr>
  <p:slideViewPr>
    <p:cSldViewPr snapToGrid="0" snapToObjects="1">
      <p:cViewPr varScale="1">
        <p:scale>
          <a:sx n="66" d="100"/>
          <a:sy n="66"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12BA4-9D77-3249-93C4-F0D3778073DC}"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99BE19-4063-5A48-AB53-A683A5B6E2F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41335-EF17-DE40-BFB0-63A4C451D58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EC6B3-E706-964F-9371-F95E7C4CC4A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Panning</a:t>
            </a:r>
            <a:r>
              <a:rPr lang="en-US" sz="1200" b="0" i="0" kern="1200" dirty="0" smtClean="0">
                <a:solidFill>
                  <a:schemeClr val="tx1"/>
                </a:solidFill>
                <a:effectLst/>
                <a:latin typeface="+mn-lt"/>
                <a:ea typeface="+mn-ea"/>
                <a:cs typeface="+mn-cs"/>
              </a:rPr>
              <a:t> is the distribution of a sound</a:t>
            </a:r>
            <a:r>
              <a:rPr lang="en-US" sz="1200" b="0" i="0" kern="1200" baseline="0" dirty="0" smtClean="0">
                <a:solidFill>
                  <a:schemeClr val="tx1"/>
                </a:solidFill>
                <a:effectLst/>
                <a:latin typeface="+mn-lt"/>
                <a:ea typeface="+mn-ea"/>
                <a:cs typeface="+mn-cs"/>
              </a:rPr>
              <a:t> signal </a:t>
            </a:r>
            <a:r>
              <a:rPr lang="en-US" sz="1200" b="0" i="0" kern="1200" dirty="0" smtClean="0">
                <a:solidFill>
                  <a:schemeClr val="tx1"/>
                </a:solidFill>
                <a:effectLst/>
                <a:latin typeface="+mn-lt"/>
                <a:ea typeface="+mn-ea"/>
                <a:cs typeface="+mn-cs"/>
              </a:rPr>
              <a:t>into a new </a:t>
            </a:r>
            <a:r>
              <a:rPr lang="en-US" sz="1200" b="0" i="0" u="none" strike="noStrike" kern="1200" dirty="0" smtClean="0">
                <a:solidFill>
                  <a:schemeClr val="tx1"/>
                </a:solidFill>
                <a:effectLst/>
                <a:latin typeface="+mn-lt"/>
                <a:ea typeface="+mn-ea"/>
                <a:cs typeface="+mn-cs"/>
              </a:rPr>
              <a:t>stereo</a:t>
            </a:r>
            <a:r>
              <a:rPr lang="en-US" sz="1200" b="0" i="0" kern="1200" dirty="0" smtClean="0">
                <a:solidFill>
                  <a:schemeClr val="tx1"/>
                </a:solidFill>
                <a:effectLst/>
                <a:latin typeface="+mn-lt"/>
                <a:ea typeface="+mn-ea"/>
                <a:cs typeface="+mn-cs"/>
              </a:rPr>
              <a:t> sound field.</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positioning a sound source between two speakers,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we have to take care to preserve the sound loudness in each channel.</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define the</a:t>
            </a:r>
            <a:r>
              <a:rPr lang="en-US" sz="1200" b="0" i="0" kern="1200" baseline="0" dirty="0" smtClean="0">
                <a:solidFill>
                  <a:schemeClr val="tx1"/>
                </a:solidFill>
                <a:effectLst/>
                <a:latin typeface="+mn-lt"/>
                <a:ea typeface="+mn-ea"/>
                <a:cs typeface="+mn-cs"/>
              </a:rPr>
              <a:t> pan position value</a:t>
            </a:r>
            <a:r>
              <a:rPr lang="en-US" sz="1200" b="0" i="0" kern="1200" dirty="0" smtClean="0">
                <a:solidFill>
                  <a:schemeClr val="tx1"/>
                </a:solidFill>
                <a:effectLst/>
                <a:latin typeface="+mn-lt"/>
                <a:ea typeface="+mn-ea"/>
                <a:cs typeface="+mn-cs"/>
              </a:rPr>
              <a:t>. The value we use, have a range of 0.0 to 1.0, where a pan value of 0.0 puts the sound fully in the left speaker and a pan value of 1.0 puts it fully in the right speaker. A pan value of 0.5 should put the sound in the center of the stereo image.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6EC6B3-E706-964F-9371-F95E7C4CC4A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Now,</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We will look at 2 different panning algorithms and hear their differences.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When we have the audio</a:t>
            </a:r>
            <a:r>
              <a:rPr lang="en-US" sz="1200" b="0" i="0" kern="1200" baseline="0" dirty="0" smtClean="0">
                <a:solidFill>
                  <a:schemeClr val="tx1"/>
                </a:solidFill>
                <a:effectLst/>
                <a:latin typeface="+mn-lt"/>
                <a:ea typeface="+mn-ea"/>
                <a:cs typeface="+mn-cs"/>
              </a:rPr>
              <a:t> input and pan position value, we can linearly produce the left and right channels by different angles. </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dirty="0" smtClean="0">
                <a:solidFill>
                  <a:schemeClr val="tx1"/>
                </a:solidFill>
                <a:effectLst/>
                <a:latin typeface="+mn-lt"/>
                <a:ea typeface="+mn-ea"/>
                <a:cs typeface="+mn-cs"/>
              </a:rPr>
              <a:t>Now we can hear the example. </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dirty="0" smtClean="0">
                <a:solidFill>
                  <a:schemeClr val="tx1"/>
                </a:solidFill>
                <a:effectLst/>
                <a:latin typeface="+mn-lt"/>
                <a:ea typeface="+mn-ea"/>
                <a:cs typeface="+mn-cs"/>
              </a:rPr>
              <a:t>This sound move from the right to the left. So the amplitude of right channel linearly decreased from 1 to 0, the amplitude of left channel linearly increased from 0 to 1.</a:t>
            </a:r>
            <a:br>
              <a:rPr lang="en-US" dirty="0" smtClean="0"/>
            </a:br>
            <a:r>
              <a:rPr lang="en-US"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8D6EC6B3-E706-964F-9371-F95E7C4CC4A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Other panning algorithm</a:t>
            </a:r>
            <a:r>
              <a:rPr lang="en-US" baseline="0" dirty="0" smtClean="0"/>
              <a:t> is square root panning. The difference is, it do not change the sound linearly in signal amplitude, but in signal energy. As we know, signal energy is the square of amplitude, so the sound will </a:t>
            </a:r>
            <a:r>
              <a:rPr lang="en-US" sz="1200" b="0" i="0" kern="1200" dirty="0" smtClean="0">
                <a:solidFill>
                  <a:schemeClr val="tx1"/>
                </a:solidFill>
                <a:effectLst/>
                <a:latin typeface="+mn-lt"/>
                <a:ea typeface="+mn-ea"/>
                <a:cs typeface="+mn-cs"/>
              </a:rPr>
              <a:t>retain the same loudness, regardless of the pan position(angle).</a:t>
            </a:r>
            <a:endParaRPr lang="en-US" sz="1200" b="0" i="0" kern="120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In this demo, We implement the panning by linear one to </a:t>
            </a:r>
            <a:r>
              <a:rPr lang="en-US" altLang="zh-CN" baseline="0" dirty="0" smtClean="0"/>
              <a:t>insure</a:t>
            </a:r>
            <a:r>
              <a:rPr lang="zh-CN" altLang="en-US" baseline="0" dirty="0" smtClean="0"/>
              <a:t> </a:t>
            </a:r>
            <a:r>
              <a:rPr lang="en-US" baseline="0" dirty="0" smtClean="0"/>
              <a:t>the sound change is prominent. </a:t>
            </a:r>
            <a:endParaRPr lang="en-US" dirty="0" smtClean="0"/>
          </a:p>
          <a:p>
            <a:endParaRPr lang="en-US" dirty="0"/>
          </a:p>
        </p:txBody>
      </p:sp>
      <p:sp>
        <p:nvSpPr>
          <p:cNvPr id="4" name="Slide Number Placeholder 3"/>
          <p:cNvSpPr>
            <a:spLocks noGrp="1"/>
          </p:cNvSpPr>
          <p:nvPr>
            <p:ph type="sldNum" sz="quarter" idx="10"/>
          </p:nvPr>
        </p:nvSpPr>
        <p:spPr/>
        <p:txBody>
          <a:bodyPr/>
          <a:lstStyle/>
          <a:p>
            <a:fld id="{8D6EC6B3-E706-964F-9371-F95E7C4CC4A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program, we create</a:t>
            </a:r>
            <a:r>
              <a:rPr lang="en-US" baseline="0" dirty="0" smtClean="0"/>
              <a:t>d a drag-and-drop GUI implementing by </a:t>
            </a:r>
            <a:r>
              <a:rPr lang="en-US" baseline="0" dirty="0" err="1" smtClean="0"/>
              <a:t>TkInter</a:t>
            </a:r>
            <a:r>
              <a:rPr lang="en-US" baseline="0" dirty="0" smtClean="0"/>
              <a:t>. It allows user to drag two instrument sounds to any angle and distance. Then User will hear the mixed sound in real time. </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8D6EC6B3-E706-964F-9371-F95E7C4CC4A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3069A2-FB56-5148-A4CB-0907C7926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3069A2-FB56-5148-A4CB-0907C7926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3069A2-FB56-5148-A4CB-0907C7926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3069A2-FB56-5148-A4CB-0907C7926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D3069A2-FB56-5148-A4CB-0907C7926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D3069A2-FB56-5148-A4CB-0907C7926B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D3069A2-FB56-5148-A4CB-0907C7926B2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3069A2-FB56-5148-A4CB-0907C7926B2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069A2-FB56-5148-A4CB-0907C7926B2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D3069A2-FB56-5148-A4CB-0907C7926B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D3069A2-FB56-5148-A4CB-0907C7926B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2F41E-9F2A-6246-BE24-BC71FFA7FA5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069A2-FB56-5148-A4CB-0907C7926B2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2F41E-9F2A-6246-BE24-BC71FFA7FA5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media" Target="../media/audio3.wav"/><Relationship Id="rId4" Type="http://schemas.openxmlformats.org/officeDocument/2006/relationships/audio" Target="../media/audio3.wav"/><Relationship Id="rId3" Type="http://schemas.openxmlformats.org/officeDocument/2006/relationships/image" Target="../media/image2.png"/><Relationship Id="rId2" Type="http://schemas.openxmlformats.org/officeDocument/2006/relationships/image" Target="../media/image2.tiff"/><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media" Target="../media/audio6.wav"/><Relationship Id="rId4" Type="http://schemas.openxmlformats.org/officeDocument/2006/relationships/audio" Target="../media/audio6.wav"/><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image" Target="../media/image4.tiff"/></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media" Target="../media/audio8.wav"/><Relationship Id="rId5" Type="http://schemas.openxmlformats.org/officeDocument/2006/relationships/audio" Target="../media/audio8.wav"/><Relationship Id="rId4" Type="http://schemas.openxmlformats.org/officeDocument/2006/relationships/image" Target="../media/image6.png"/><Relationship Id="rId3" Type="http://schemas.microsoft.com/office/2007/relationships/media" Target="../media/audio7.wav"/><Relationship Id="rId2" Type="http://schemas.openxmlformats.org/officeDocument/2006/relationships/audio" Target="../media/audio7.wav"/><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9792"/>
            <a:ext cx="10515600" cy="1325563"/>
          </a:xfrm>
        </p:spPr>
        <p:txBody>
          <a:bodyPr/>
          <a:lstStyle/>
          <a:p>
            <a:r>
              <a:rPr lang="en-US" dirty="0"/>
              <a:t>Pan </a:t>
            </a:r>
            <a:r>
              <a:rPr lang="en-US" dirty="0" smtClean="0"/>
              <a:t>position</a:t>
            </a:r>
            <a:endParaRPr lang="en-US" dirty="0"/>
          </a:p>
        </p:txBody>
      </p:sp>
      <p:sp>
        <p:nvSpPr>
          <p:cNvPr id="3" name="Content Placeholder 2"/>
          <p:cNvSpPr>
            <a:spLocks noGrp="1"/>
          </p:cNvSpPr>
          <p:nvPr>
            <p:ph idx="1"/>
          </p:nvPr>
        </p:nvSpPr>
        <p:spPr>
          <a:xfrm>
            <a:off x="838200" y="1537758"/>
            <a:ext cx="10515600" cy="4351338"/>
          </a:xfrm>
        </p:spPr>
        <p:txBody>
          <a:bodyPr/>
          <a:lstStyle/>
          <a:p>
            <a:r>
              <a:rPr lang="en-US" dirty="0" smtClean="0"/>
              <a:t>Pan </a:t>
            </a:r>
            <a:r>
              <a:rPr lang="en-US" dirty="0"/>
              <a:t>position </a:t>
            </a:r>
            <a:r>
              <a:rPr lang="en-US" dirty="0" smtClean="0"/>
              <a:t>value: where </a:t>
            </a:r>
            <a:r>
              <a:rPr lang="en-US" dirty="0"/>
              <a:t>we intend to put our sound source</a:t>
            </a:r>
            <a:r>
              <a:rPr lang="en-US" dirty="0" smtClean="0"/>
              <a:t>.</a:t>
            </a:r>
            <a:endParaRPr lang="en-US" dirty="0" smtClean="0"/>
          </a:p>
          <a:p>
            <a:r>
              <a:rPr lang="en-US" dirty="0" smtClean="0"/>
              <a:t>Range of 0.0 (fully in left) to 1.0 (fully in right).</a:t>
            </a:r>
            <a:endParaRPr lang="en-US" dirty="0" smtClean="0"/>
          </a:p>
          <a:p>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3066" y="2590801"/>
            <a:ext cx="7187658" cy="426719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22333" cy="1325563"/>
          </a:xfrm>
        </p:spPr>
        <p:txBody>
          <a:bodyPr/>
          <a:lstStyle/>
          <a:p>
            <a:r>
              <a:rPr lang="en-US" dirty="0" smtClean="0"/>
              <a:t>Linear Panning</a:t>
            </a:r>
            <a:endParaRPr lang="en-US" dirty="0"/>
          </a:p>
        </p:txBody>
      </p:sp>
      <p:sp>
        <p:nvSpPr>
          <p:cNvPr id="3" name="Content Placeholder 2"/>
          <p:cNvSpPr>
            <a:spLocks noGrp="1"/>
          </p:cNvSpPr>
          <p:nvPr>
            <p:ph idx="1"/>
          </p:nvPr>
        </p:nvSpPr>
        <p:spPr>
          <a:xfrm>
            <a:off x="838200" y="1805508"/>
            <a:ext cx="5122333" cy="4351338"/>
          </a:xfrm>
        </p:spPr>
        <p:txBody>
          <a:bodyPr/>
          <a:lstStyle/>
          <a:p>
            <a:r>
              <a:rPr lang="en-US" dirty="0" smtClean="0"/>
              <a:t>Linear panning </a:t>
            </a:r>
            <a:r>
              <a:rPr lang="en-US" dirty="0"/>
              <a:t>signal flow</a:t>
            </a:r>
            <a:endParaRPr lang="en-US" dirty="0"/>
          </a:p>
        </p:txBody>
      </p:sp>
      <p:pic>
        <p:nvPicPr>
          <p:cNvPr id="5" name="Picture 4"/>
          <p:cNvPicPr>
            <a:picLocks noChangeAspect="1"/>
          </p:cNvPicPr>
          <p:nvPr/>
        </p:nvPicPr>
        <p:blipFill>
          <a:blip r:embed="rId1"/>
          <a:stretch>
            <a:fillRect/>
          </a:stretch>
        </p:blipFill>
        <p:spPr>
          <a:xfrm>
            <a:off x="6110816" y="23981"/>
            <a:ext cx="5839513" cy="5811838"/>
          </a:xfrm>
          <a:prstGeom prst="rect">
            <a:avLst/>
          </a:prstGeom>
        </p:spPr>
      </p:pic>
      <p:pic>
        <p:nvPicPr>
          <p:cNvPr id="4" name="Picture 3"/>
          <p:cNvPicPr>
            <a:picLocks noChangeAspect="1"/>
          </p:cNvPicPr>
          <p:nvPr/>
        </p:nvPicPr>
        <p:blipFill>
          <a:blip r:embed="rId2"/>
          <a:stretch>
            <a:fillRect/>
          </a:stretch>
        </p:blipFill>
        <p:spPr>
          <a:xfrm>
            <a:off x="1043517" y="2577255"/>
            <a:ext cx="3896784" cy="280784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016" y="5950639"/>
            <a:ext cx="6832984" cy="907361"/>
          </a:xfrm>
          <a:prstGeom prst="rect">
            <a:avLst/>
          </a:prstGeom>
        </p:spPr>
      </p:pic>
      <p:pic>
        <p:nvPicPr>
          <p:cNvPr id="8" name="Pan_lin_sample.wav">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2438208" y="5750446"/>
            <a:ext cx="812800" cy="812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5"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22333" cy="1325563"/>
          </a:xfrm>
        </p:spPr>
        <p:txBody>
          <a:bodyPr/>
          <a:lstStyle/>
          <a:p>
            <a:r>
              <a:rPr lang="en-US" dirty="0" smtClean="0"/>
              <a:t>Square root Panning</a:t>
            </a:r>
            <a:endParaRPr lang="en-US" dirty="0"/>
          </a:p>
        </p:txBody>
      </p:sp>
      <p:sp>
        <p:nvSpPr>
          <p:cNvPr id="3" name="Content Placeholder 2"/>
          <p:cNvSpPr>
            <a:spLocks noGrp="1"/>
          </p:cNvSpPr>
          <p:nvPr>
            <p:ph idx="1"/>
          </p:nvPr>
        </p:nvSpPr>
        <p:spPr>
          <a:xfrm>
            <a:off x="838200" y="1825625"/>
            <a:ext cx="5122333" cy="4351338"/>
          </a:xfrm>
        </p:spPr>
        <p:txBody>
          <a:bodyPr/>
          <a:lstStyle/>
          <a:p>
            <a:r>
              <a:rPr lang="en-US" dirty="0"/>
              <a:t>Square root panning signal flow</a:t>
            </a:r>
            <a:endParaRPr lang="en-US" dirty="0"/>
          </a:p>
        </p:txBody>
      </p:sp>
      <p:pic>
        <p:nvPicPr>
          <p:cNvPr id="6" name="Picture 5"/>
          <p:cNvPicPr>
            <a:picLocks noChangeAspect="1"/>
          </p:cNvPicPr>
          <p:nvPr/>
        </p:nvPicPr>
        <p:blipFill>
          <a:blip r:embed="rId1"/>
          <a:stretch>
            <a:fillRect/>
          </a:stretch>
        </p:blipFill>
        <p:spPr>
          <a:xfrm>
            <a:off x="1013355" y="2600417"/>
            <a:ext cx="3897312" cy="2801754"/>
          </a:xfrm>
          <a:prstGeom prst="rect">
            <a:avLst/>
          </a:prstGeom>
        </p:spPr>
      </p:pic>
      <p:pic>
        <p:nvPicPr>
          <p:cNvPr id="4" name="Picture 3"/>
          <p:cNvPicPr>
            <a:picLocks noChangeAspect="1"/>
          </p:cNvPicPr>
          <p:nvPr/>
        </p:nvPicPr>
        <p:blipFill>
          <a:blip r:embed="rId2"/>
          <a:stretch>
            <a:fillRect/>
          </a:stretch>
        </p:blipFill>
        <p:spPr>
          <a:xfrm>
            <a:off x="5718406" y="1049866"/>
            <a:ext cx="6473594" cy="44785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470" y="5971381"/>
            <a:ext cx="6575530" cy="681037"/>
          </a:xfrm>
          <a:prstGeom prst="rect">
            <a:avLst/>
          </a:prstGeom>
        </p:spPr>
      </p:pic>
      <p:pic>
        <p:nvPicPr>
          <p:cNvPr id="8" name="Pan_sqrt_sample.wav">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2555611" y="5751559"/>
            <a:ext cx="812800" cy="8128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94809" t="68027"/>
          <a:stretch>
            <a:fillRect/>
          </a:stretch>
        </p:blipFill>
        <p:spPr>
          <a:xfrm>
            <a:off x="6727613" y="5940208"/>
            <a:ext cx="341365" cy="21775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30"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36374" y="1798374"/>
            <a:ext cx="10119252" cy="5059626"/>
          </a:xfrm>
        </p:spPr>
      </p:pic>
      <p:pic>
        <p:nvPicPr>
          <p:cNvPr id="8" name="Bugle, horn,.wav">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extLst>
              <a:ext uri="{28A0092B-C50C-407E-A947-70E740481C1C}">
                <a14:useLocalDpi xmlns:a14="http://schemas.microsoft.com/office/drawing/2010/main" val="0"/>
              </a:ext>
            </a:extLst>
          </a:blip>
          <a:stretch>
            <a:fillRect/>
          </a:stretch>
        </p:blipFill>
        <p:spPr>
          <a:xfrm>
            <a:off x="198174" y="1690688"/>
            <a:ext cx="2343053" cy="1586441"/>
          </a:xfrm>
          <a:prstGeom prst="rect">
            <a:avLst/>
          </a:prstGeom>
        </p:spPr>
      </p:pic>
      <p:pic>
        <p:nvPicPr>
          <p:cNvPr id="9" name="Military march.wav">
            <a:hlinkClick r:id="" action="ppaction://media"/>
          </p:cNvPr>
          <p:cNvPicPr>
            <a:picLocks noChangeAspect="1"/>
          </p:cNvPicPr>
          <p:nvPr>
            <a:audioFile r:link="rId5"/>
            <p:extLst>
              <p:ext uri="{DAA4B4D4-6D71-4841-9C94-3DE7FCFB9230}">
                <p14:media xmlns:p14="http://schemas.microsoft.com/office/powerpoint/2010/main" r:embed="rId6"/>
              </p:ext>
            </p:extLst>
          </p:nvPr>
        </p:nvPicPr>
        <p:blipFill>
          <a:blip r:embed="rId7">
            <a:extLst>
              <a:ext uri="{28A0092B-C50C-407E-A947-70E740481C1C}">
                <a14:useLocalDpi xmlns:a14="http://schemas.microsoft.com/office/drawing/2010/main" val="0"/>
              </a:ext>
            </a:extLst>
          </a:blip>
          <a:stretch>
            <a:fillRect/>
          </a:stretch>
        </p:blipFill>
        <p:spPr>
          <a:xfrm>
            <a:off x="10275203" y="1662666"/>
            <a:ext cx="1718623" cy="1614463"/>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95"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8193" fill="hold"/>
                                        <p:tgtEl>
                                          <p:spTgt spid="9"/>
                                        </p:tgtEl>
                                      </p:cBhvr>
                                    </p:cmd>
                                  </p:childTnLst>
                                </p:cTn>
                              </p:par>
                            </p:childTnLst>
                          </p:cTn>
                        </p:par>
                      </p:childTnLst>
                    </p:cTn>
                  </p:par>
                </p:childTnLst>
              </p:cTn>
              <p:nextCondLst>
                <p:cond evt="onClick" delay="0">
                  <p:tgtEl>
                    <p:spTgt spid="9"/>
                  </p:tgtEl>
                </p:cond>
              </p:nextCondLst>
            </p:seq>
            <p:audio>
              <p:cMediaNode vol="80000">
                <p:cTn id="13" fill="hold" display="0">
                  <p:stCondLst>
                    <p:cond delay="indefinite"/>
                  </p:stCondLst>
                  <p:endCondLst>
                    <p:cond evt="onStopAudio" delay="0">
                      <p:tgtEl>
                        <p:sldTgt/>
                      </p:tgtEl>
                    </p:cond>
                  </p:endCondLst>
                </p:cTn>
                <p:tgtEl>
                  <p:spTgt spid="9"/>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226</Words>
  <Application>WPS 演示</Application>
  <PresentationFormat>Widescreen</PresentationFormat>
  <Paragraphs>16</Paragraphs>
  <Slides>4</Slides>
  <Notes>4</Notes>
  <HiddenSlides>0</HiddenSlides>
  <MMClips>4</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宋体</vt:lpstr>
      <vt:lpstr>Wingdings</vt:lpstr>
      <vt:lpstr>Arial</vt:lpstr>
      <vt:lpstr>Calibri Light</vt:lpstr>
      <vt:lpstr>Calibri</vt:lpstr>
      <vt:lpstr>微软雅黑</vt:lpstr>
      <vt:lpstr>Arial Unicode MS</vt:lpstr>
      <vt:lpstr>DengXian</vt:lpstr>
      <vt:lpstr>Segoe Print</vt:lpstr>
      <vt:lpstr>Office Theme</vt:lpstr>
      <vt:lpstr>Pan position</vt:lpstr>
      <vt:lpstr>Linear Panning</vt:lpstr>
      <vt:lpstr>Square root Panning</vt:lpstr>
      <vt:lpstr>Our Program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Panning</dc:title>
  <dc:creator>Yixiang Mao</dc:creator>
  <cp:lastModifiedBy>Luo_XY</cp:lastModifiedBy>
  <cp:revision>18</cp:revision>
  <dcterms:created xsi:type="dcterms:W3CDTF">2017-12-20T16:00:00Z</dcterms:created>
  <dcterms:modified xsi:type="dcterms:W3CDTF">2018-09-07T10:20:25Z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