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331" r:id="rId3"/>
    <p:sldId id="341" r:id="rId4"/>
    <p:sldId id="314" r:id="rId5"/>
    <p:sldId id="347" r:id="rId6"/>
    <p:sldId id="326" r:id="rId7"/>
    <p:sldId id="329" r:id="rId8"/>
    <p:sldId id="332" r:id="rId9"/>
    <p:sldId id="346" r:id="rId10"/>
    <p:sldId id="333" r:id="rId11"/>
    <p:sldId id="334" r:id="rId12"/>
    <p:sldId id="345" r:id="rId13"/>
    <p:sldId id="342" r:id="rId14"/>
    <p:sldId id="343" r:id="rId15"/>
    <p:sldId id="348" r:id="rId16"/>
    <p:sldId id="344" r:id="rId17"/>
    <p:sldId id="337" r:id="rId18"/>
    <p:sldId id="340" r:id="rId19"/>
    <p:sldId id="335" r:id="rId20"/>
    <p:sldId id="336" r:id="rId21"/>
    <p:sldId id="330" r:id="rId22"/>
  </p:sldIdLst>
  <p:sldSz cx="9144000" cy="6858000" type="screen4x3"/>
  <p:notesSz cx="6797675" cy="987425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725"/>
    <a:srgbClr val="FF4F0D"/>
    <a:srgbClr val="6C93FF"/>
    <a:srgbClr val="FFA1FF"/>
    <a:srgbClr val="9BFF57"/>
    <a:srgbClr val="FFF224"/>
    <a:srgbClr val="FF601C"/>
    <a:srgbClr val="B2FFFA"/>
    <a:srgbClr val="FF3300"/>
    <a:srgbClr val="E106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371" autoAdjust="0"/>
  </p:normalViewPr>
  <p:slideViewPr>
    <p:cSldViewPr>
      <p:cViewPr varScale="1">
        <p:scale>
          <a:sx n="94" d="100"/>
          <a:sy n="94" d="100"/>
        </p:scale>
        <p:origin x="-14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6CAC78D-4E25-434D-8DB0-52FF22BD90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77413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DEFC02F3-2EF0-3344-896A-4302DA310261}" type="slidenum">
              <a:rPr kumimoji="0" lang="en-US" altLang="zh-CN" sz="1200"/>
              <a:pPr/>
              <a:t>1</a:t>
            </a:fld>
            <a:endParaRPr kumimoji="0" lang="en-US" altLang="zh-CN" sz="1200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en-US" altLang="zh-CN" dirty="0">
              <a:ea typeface="宋体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CAC78D-4E25-434D-8DB0-52FF22BD904D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0975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CAC78D-4E25-434D-8DB0-52FF22BD904D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09755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CAC78D-4E25-434D-8DB0-52FF22BD904D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09755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CAC78D-4E25-434D-8DB0-52FF22BD904D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09755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CAC78D-4E25-434D-8DB0-52FF22BD904D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09755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CAC78D-4E25-434D-8DB0-52FF22BD904D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09755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CAC78D-4E25-434D-8DB0-52FF22BD904D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09755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CAC78D-4E25-434D-8DB0-52FF22BD904D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09755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CAC78D-4E25-434D-8DB0-52FF22BD904D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09755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CAC78D-4E25-434D-8DB0-52FF22BD904D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0975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CAC78D-4E25-434D-8DB0-52FF22BD904D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5722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CAC78D-4E25-434D-8DB0-52FF22BD904D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09755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CAC78D-4E25-434D-8DB0-52FF22BD904D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4994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CAC78D-4E25-434D-8DB0-52FF22BD904D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0975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CAC78D-4E25-434D-8DB0-52FF22BD904D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6367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CAC78D-4E25-434D-8DB0-52FF22BD904D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6367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CAC78D-4E25-434D-8DB0-52FF22BD904D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0975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CAC78D-4E25-434D-8DB0-52FF22BD904D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0975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CAC78D-4E25-434D-8DB0-52FF22BD904D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0975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CAC78D-4E25-434D-8DB0-52FF22BD904D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0975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685800" y="2667000"/>
            <a:ext cx="78486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0" rIns="164592" bIns="0" anchor="ctr"/>
          <a:lstStyle/>
          <a:p>
            <a:pPr algn="ctr" fontAlgn="ctr"/>
            <a:endParaRPr lang="zh-CN" altLang="en-US" sz="4800">
              <a:solidFill>
                <a:schemeClr val="bg2"/>
              </a:solidFill>
            </a:endParaRPr>
          </a:p>
        </p:txBody>
      </p:sp>
      <p:sp>
        <p:nvSpPr>
          <p:cNvPr id="3" name="Rectangle 12"/>
          <p:cNvSpPr>
            <a:spLocks/>
          </p:cNvSpPr>
          <p:nvPr/>
        </p:nvSpPr>
        <p:spPr bwMode="auto">
          <a:xfrm>
            <a:off x="3744913" y="4114800"/>
            <a:ext cx="827087" cy="1524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15"/>
          <p:cNvSpPr>
            <a:spLocks/>
          </p:cNvSpPr>
          <p:nvPr/>
        </p:nvSpPr>
        <p:spPr bwMode="auto">
          <a:xfrm>
            <a:off x="4572000" y="4114800"/>
            <a:ext cx="827088" cy="1524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" name="Picture 16" descr="logonew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990600"/>
            <a:ext cx="190500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9615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13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2136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21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899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213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940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5700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08425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365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973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8108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045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12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358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394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94860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54233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70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altLang="zh-CN"/>
          </a:p>
        </p:txBody>
      </p:sp>
      <p:sp>
        <p:nvSpPr>
          <p:cNvPr id="1027" name="Rectangle 13"/>
          <p:cNvSpPr>
            <a:spLocks noChangeArrowheads="1"/>
          </p:cNvSpPr>
          <p:nvPr/>
        </p:nvSpPr>
        <p:spPr bwMode="auto">
          <a:xfrm>
            <a:off x="304800" y="304800"/>
            <a:ext cx="8534400" cy="8382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0" rIns="164592" bIns="0" anchor="ctr"/>
          <a:lstStyle/>
          <a:p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1028" name="Rectangle 18"/>
          <p:cNvSpPr>
            <a:spLocks/>
          </p:cNvSpPr>
          <p:nvPr/>
        </p:nvSpPr>
        <p:spPr bwMode="auto">
          <a:xfrm>
            <a:off x="304800" y="1143000"/>
            <a:ext cx="1079500" cy="1524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" name="Rectangle 20"/>
          <p:cNvSpPr>
            <a:spLocks/>
          </p:cNvSpPr>
          <p:nvPr/>
        </p:nvSpPr>
        <p:spPr bwMode="auto">
          <a:xfrm>
            <a:off x="1212850" y="1143000"/>
            <a:ext cx="539750" cy="1524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30" name="Picture 21" descr="logonew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943600"/>
            <a:ext cx="1524000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华文黑体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  <a:cs typeface="华文黑体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  <a:cs typeface="华文黑体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  <a:cs typeface="华文黑体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  <a:cs typeface="华文黑体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2318DE"/>
        </a:buClr>
        <a:buSzPct val="150000"/>
        <a:buChar char="•"/>
        <a:defRPr kumimoji="1" sz="320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318DE"/>
        </a:buClr>
        <a:buSzPct val="15000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2318DE"/>
        </a:buClr>
        <a:buSzPct val="150000"/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318DE"/>
        </a:buClr>
        <a:buSzPct val="150000"/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5" Type="http://schemas.openxmlformats.org/officeDocument/2006/relationships/image" Target="../media/image12.emf"/><Relationship Id="rId6" Type="http://schemas.openxmlformats.org/officeDocument/2006/relationships/image" Target="../media/image13.emf"/><Relationship Id="rId7" Type="http://schemas.openxmlformats.org/officeDocument/2006/relationships/image" Target="../media/image14.emf"/><Relationship Id="rId8" Type="http://schemas.openxmlformats.org/officeDocument/2006/relationships/image" Target="../media/image15.emf"/><Relationship Id="rId9" Type="http://schemas.openxmlformats.org/officeDocument/2006/relationships/image" Target="../media/image16.emf"/><Relationship Id="rId10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685800" y="2693988"/>
            <a:ext cx="7772400" cy="147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0" rIns="164592" bIns="0" anchor="ctr"/>
          <a:lstStyle/>
          <a:p>
            <a:pPr algn="ctr" fontAlgn="ctr"/>
            <a:r>
              <a:rPr lang="en-US" altLang="zh-CN" sz="4800" b="0" dirty="0" err="1" smtClean="0">
                <a:solidFill>
                  <a:schemeClr val="tx1"/>
                </a:solidFill>
                <a:latin typeface="Arial" charset="0"/>
                <a:ea typeface="方正大标宋简体" charset="0"/>
                <a:cs typeface="方正大标宋简体" charset="0"/>
              </a:rPr>
              <a:t>iOS</a:t>
            </a:r>
            <a:r>
              <a:rPr lang="zh-CN" altLang="en-US" sz="4800" b="0" dirty="0" smtClean="0">
                <a:solidFill>
                  <a:schemeClr val="tx1"/>
                </a:solidFill>
                <a:latin typeface="Arial" charset="0"/>
                <a:ea typeface="方正大标宋简体" charset="0"/>
                <a:cs typeface="方正大标宋简体" charset="0"/>
              </a:rPr>
              <a:t>语音插件串讲</a:t>
            </a:r>
            <a:endParaRPr lang="zh-CN" altLang="en-US" sz="4800" b="0" dirty="0">
              <a:solidFill>
                <a:schemeClr val="tx1"/>
              </a:solidFill>
              <a:latin typeface="Arial" charset="0"/>
              <a:ea typeface="方正大标宋简体" charset="0"/>
              <a:cs typeface="方正大标宋简体" charset="0"/>
            </a:endParaRPr>
          </a:p>
        </p:txBody>
      </p:sp>
      <p:sp>
        <p:nvSpPr>
          <p:cNvPr id="4098" name="Text Box 5"/>
          <p:cNvSpPr txBox="1">
            <a:spLocks noChangeArrowheads="1"/>
          </p:cNvSpPr>
          <p:nvPr/>
        </p:nvSpPr>
        <p:spPr bwMode="auto">
          <a:xfrm>
            <a:off x="3329450" y="4540250"/>
            <a:ext cx="24851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/>
            <a:r>
              <a:rPr kumimoji="0" lang="en-US" altLang="zh-CN" sz="1800" dirty="0" err="1" smtClean="0">
                <a:ea typeface="黑体" charset="0"/>
                <a:cs typeface="黑体" charset="0"/>
              </a:rPr>
              <a:t>hushuting@baidu.com</a:t>
            </a:r>
            <a:endParaRPr kumimoji="0" lang="en-US" altLang="zh-CN" sz="1800" dirty="0" smtClean="0">
              <a:ea typeface="黑体" charset="0"/>
              <a:cs typeface="黑体" charset="0"/>
            </a:endParaRPr>
          </a:p>
          <a:p>
            <a:pPr algn="ctr"/>
            <a:r>
              <a:rPr kumimoji="0" lang="en-US" altLang="zh-CN" sz="1800" dirty="0" smtClean="0">
                <a:ea typeface="黑体" charset="0"/>
                <a:cs typeface="黑体" charset="0"/>
              </a:rPr>
              <a:t>2017.7.17</a:t>
            </a:r>
            <a:endParaRPr kumimoji="0" lang="en-US" altLang="zh-CN" sz="1800" dirty="0">
              <a:ea typeface="黑体" charset="0"/>
              <a:cs typeface="黑体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4"/>
          <p:cNvSpPr txBox="1">
            <a:spLocks noChangeArrowheads="1"/>
          </p:cNvSpPr>
          <p:nvPr/>
        </p:nvSpPr>
        <p:spPr bwMode="auto">
          <a:xfrm>
            <a:off x="395536" y="332656"/>
            <a:ext cx="6619875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zh-CN" altLang="en-US" sz="3200" b="1" dirty="0" smtClean="0">
                <a:latin typeface="楷体_GB2312" charset="0"/>
                <a:ea typeface="楷体_GB2312" charset="0"/>
                <a:cs typeface="楷体_GB2312" charset="0"/>
              </a:rPr>
              <a:t>语音交互</a:t>
            </a:r>
            <a:endParaRPr kumimoji="0" lang="en-US" altLang="zh-CN" sz="3200" b="1" dirty="0" smtClean="0">
              <a:latin typeface="楷体_GB2312" charset="0"/>
              <a:ea typeface="楷体_GB2312" charset="0"/>
              <a:cs typeface="楷体_GB2312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3528" y="1556792"/>
            <a:ext cx="84969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/>
              <a:t>和手百的交互：</a:t>
            </a:r>
            <a:endParaRPr kumimoji="1" lang="en-US" altLang="zh-CN" sz="3200" dirty="0" smtClean="0"/>
          </a:p>
          <a:p>
            <a:r>
              <a:rPr lang="en-US" altLang="zh-CN" sz="3200" dirty="0" smtClean="0"/>
              <a:t>    </a:t>
            </a:r>
            <a:r>
              <a:rPr lang="en-US" altLang="zh-CN" sz="2400" dirty="0" smtClean="0"/>
              <a:t>  </a:t>
            </a:r>
            <a:r>
              <a:rPr lang="zh-CN" altLang="en-US" sz="2400" dirty="0" smtClean="0"/>
              <a:t>手百通过协议与插件进</a:t>
            </a:r>
            <a:r>
              <a:rPr lang="zh-CN" altLang="en-US" sz="2400" dirty="0"/>
              <a:t>行通信，管理和调起插</a:t>
            </a:r>
            <a:r>
              <a:rPr lang="zh-CN" altLang="en-US" sz="2400" dirty="0" smtClean="0"/>
              <a:t>件。</a:t>
            </a:r>
            <a:endParaRPr kumimoji="1" lang="en-US" altLang="zh-TW" sz="2400" dirty="0"/>
          </a:p>
          <a:p>
            <a:r>
              <a:rPr kumimoji="1" lang="en-US" altLang="zh-TW" sz="3200" dirty="0" smtClean="0"/>
              <a:t>      </a:t>
            </a:r>
            <a:r>
              <a:rPr lang="zh-TW" altLang="en-US" sz="2400" dirty="0" smtClean="0"/>
              <a:t>在资源</a:t>
            </a:r>
            <a:r>
              <a:rPr lang="zh-TW" altLang="en-US" sz="2400" dirty="0"/>
              <a:t>文件中 </a:t>
            </a:r>
            <a:r>
              <a:rPr lang="en-US" altLang="zh-TW" sz="2400" dirty="0" err="1" smtClean="0"/>
              <a:t>MMSVoiceSearchPlugsDelegate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为语音</a:t>
            </a:r>
            <a:r>
              <a:rPr lang="zh-TW" altLang="en-US" sz="2400" dirty="0"/>
              <a:t>入口，在该方法中初始化语音搜索管理器、语音识别</a:t>
            </a:r>
            <a:r>
              <a:rPr lang="en-US" altLang="zh-TW" sz="2400" dirty="0" err="1"/>
              <a:t>BoxWrap</a:t>
            </a:r>
            <a:r>
              <a:rPr lang="zh-TW" altLang="en-US" sz="2400" dirty="0"/>
              <a:t>、唤醒、日志上传模板等，以及实现</a:t>
            </a:r>
            <a:r>
              <a:rPr lang="en-US" altLang="zh-TW" sz="2400" dirty="0" err="1"/>
              <a:t>BBABoxPluginProtocol</a:t>
            </a:r>
            <a:r>
              <a:rPr lang="zh-TW" altLang="en-US" sz="2400" dirty="0"/>
              <a:t>中的协议</a:t>
            </a:r>
            <a:r>
              <a:rPr lang="zh-TW" altLang="en-US" sz="2400" dirty="0" smtClean="0"/>
              <a:t>方法。</a:t>
            </a:r>
            <a:endParaRPr lang="en-US" altLang="zh-TW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</a:t>
            </a:r>
            <a:r>
              <a:rPr lang="zh-CN" altLang="en-US" sz="2400" dirty="0" smtClean="0"/>
              <a:t>手百通过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BBABoxPluginProtocol</a:t>
            </a:r>
            <a:r>
              <a:rPr lang="en-US" altLang="zh-CN" sz="2400" dirty="0"/>
              <a:t> </a:t>
            </a:r>
            <a:r>
              <a:rPr lang="zh-CN" altLang="en-US" sz="2400" dirty="0"/>
              <a:t>协议中的</a:t>
            </a:r>
            <a:r>
              <a:rPr lang="en-US" altLang="zh-CN" sz="2400" dirty="0"/>
              <a:t> -(</a:t>
            </a:r>
            <a:r>
              <a:rPr lang="en-US" altLang="zh-CN" sz="2400" dirty="0" err="1"/>
              <a:t>NSDictionary</a:t>
            </a:r>
            <a:r>
              <a:rPr lang="en-US" altLang="zh-CN" sz="2400" dirty="0"/>
              <a:t> *)</a:t>
            </a:r>
            <a:r>
              <a:rPr lang="en-US" altLang="zh-CN" sz="2400" dirty="0" err="1"/>
              <a:t>pluginHandleWithParameters</a:t>
            </a:r>
            <a:r>
              <a:rPr lang="en-US" altLang="zh-CN" sz="2400" dirty="0"/>
              <a:t>:(</a:t>
            </a:r>
            <a:r>
              <a:rPr lang="en-US" altLang="zh-CN" sz="2400" dirty="0" err="1"/>
              <a:t>NSDictionary</a:t>
            </a:r>
            <a:r>
              <a:rPr lang="en-US" altLang="zh-CN" sz="2400" dirty="0"/>
              <a:t> *)parameters;</a:t>
            </a:r>
            <a:r>
              <a:rPr lang="zh-CN" altLang="en-US" sz="2400" dirty="0"/>
              <a:t>方法告知语音需要返回哪种形式的语音</a:t>
            </a:r>
            <a:r>
              <a:rPr lang="zh-CN" altLang="en-US" sz="2400" dirty="0" smtClean="0"/>
              <a:t>入口。</a:t>
            </a:r>
            <a:endParaRPr kumimoji="1"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319671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4"/>
          <p:cNvSpPr txBox="1">
            <a:spLocks noChangeArrowheads="1"/>
          </p:cNvSpPr>
          <p:nvPr/>
        </p:nvSpPr>
        <p:spPr bwMode="auto">
          <a:xfrm>
            <a:off x="395536" y="332656"/>
            <a:ext cx="6619875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zh-CN" altLang="en-US" sz="3200" b="1" dirty="0" smtClean="0">
                <a:latin typeface="楷体_GB2312" charset="0"/>
                <a:ea typeface="楷体_GB2312" charset="0"/>
                <a:cs typeface="楷体_GB2312" charset="0"/>
              </a:rPr>
              <a:t>语音交互</a:t>
            </a:r>
            <a:endParaRPr kumimoji="0" lang="en-US" altLang="zh-CN" sz="3200" b="1" dirty="0" smtClean="0">
              <a:latin typeface="楷体_GB2312" charset="0"/>
              <a:ea typeface="楷体_GB2312" charset="0"/>
              <a:cs typeface="楷体_GB2312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3528" y="1556792"/>
            <a:ext cx="849694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/>
              <a:t>和语音</a:t>
            </a:r>
            <a:r>
              <a:rPr kumimoji="1" lang="en-US" altLang="zh-CN" sz="3200" dirty="0" err="1" smtClean="0"/>
              <a:t>sdk</a:t>
            </a:r>
            <a:r>
              <a:rPr kumimoji="1" lang="zh-CN" altLang="en-US" sz="3200" dirty="0" smtClean="0"/>
              <a:t>的交互：</a:t>
            </a:r>
            <a:endParaRPr kumimoji="1" lang="en-US" altLang="zh-CN" sz="3200" dirty="0" smtClean="0"/>
          </a:p>
          <a:p>
            <a:r>
              <a:rPr lang="zh-CN" altLang="en-US" sz="2400" dirty="0" smtClean="0"/>
              <a:t>	通过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MISVoiceRecognitionModel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进行搭桥交互，</a:t>
            </a:r>
            <a:r>
              <a:rPr lang="en-US" altLang="zh-CN" sz="2400" dirty="0" err="1" smtClean="0"/>
              <a:t>MISVoiceRecognitionModel</a:t>
            </a:r>
            <a:r>
              <a:rPr lang="zh-CN" altLang="en-US" sz="2400" dirty="0" smtClean="0"/>
              <a:t>拥有语音</a:t>
            </a:r>
            <a:r>
              <a:rPr lang="en-US" altLang="zh-CN" sz="2400" dirty="0"/>
              <a:t>SDK</a:t>
            </a:r>
            <a:r>
              <a:rPr lang="zh-CN" altLang="en-US" sz="2400" dirty="0"/>
              <a:t>事件管理</a:t>
            </a:r>
            <a:r>
              <a:rPr lang="en-US" altLang="zh-CN" sz="2400" dirty="0"/>
              <a:t> </a:t>
            </a:r>
            <a:r>
              <a:rPr lang="en-US" altLang="zh-CN" sz="2400" dirty="0" err="1"/>
              <a:t>BDEventManager</a:t>
            </a:r>
            <a:r>
              <a:rPr lang="en-US" altLang="zh-CN" sz="2400" dirty="0"/>
              <a:t> *</a:t>
            </a:r>
            <a:r>
              <a:rPr lang="en-US" altLang="zh-CN" sz="2400" dirty="0" err="1" smtClean="0"/>
              <a:t>voiceRecognitionClient</a:t>
            </a:r>
            <a:r>
              <a:rPr lang="en-US" altLang="zh-CN" sz="2400" dirty="0" smtClean="0"/>
              <a:t>; 	</a:t>
            </a:r>
            <a:r>
              <a:rPr lang="en-US" altLang="zh-CN" sz="2400" dirty="0" err="1" smtClean="0"/>
              <a:t>MISVoiceRecognitionModel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提供的一系列方法进行语音识别：</a:t>
            </a:r>
            <a:endParaRPr lang="en-US" altLang="zh-CN" sz="2400" dirty="0" smtClean="0"/>
          </a:p>
          <a:p>
            <a:pPr lvl="1"/>
            <a:r>
              <a:rPr lang="en-US" altLang="zh-CN" sz="2000" dirty="0"/>
              <a:t>//</a:t>
            </a:r>
            <a:r>
              <a:rPr lang="zh-CN" altLang="en-US" sz="2000" dirty="0"/>
              <a:t>启动语音识别</a:t>
            </a:r>
          </a:p>
          <a:p>
            <a:pPr lvl="1"/>
            <a:r>
              <a:rPr lang="en-US" altLang="zh-CN" sz="2000" dirty="0" smtClean="0"/>
              <a:t>-(</a:t>
            </a:r>
            <a:r>
              <a:rPr lang="en-US" altLang="zh-CN" sz="2000" dirty="0"/>
              <a:t>void)</a:t>
            </a:r>
            <a:r>
              <a:rPr lang="en-US" altLang="zh-CN" sz="2000" dirty="0" err="1"/>
              <a:t>startVoiceRecognition</a:t>
            </a:r>
            <a:r>
              <a:rPr lang="en-US" altLang="zh-CN" sz="2000" dirty="0" smtClean="0"/>
              <a:t>;</a:t>
            </a:r>
            <a:endParaRPr lang="en-US" altLang="zh-CN" sz="2000" dirty="0"/>
          </a:p>
          <a:p>
            <a:pPr lvl="1"/>
            <a:r>
              <a:rPr lang="en-US" altLang="zh-CN" sz="2000" dirty="0"/>
              <a:t>//</a:t>
            </a:r>
            <a:r>
              <a:rPr lang="zh-CN" altLang="en-US" sz="2000" dirty="0"/>
              <a:t>完成语音识别</a:t>
            </a:r>
          </a:p>
          <a:p>
            <a:pPr lvl="1"/>
            <a:r>
              <a:rPr lang="en-US" altLang="zh-CN" sz="2000" dirty="0"/>
              <a:t>-(void)</a:t>
            </a:r>
            <a:r>
              <a:rPr lang="en-US" altLang="zh-CN" sz="2000" dirty="0" err="1"/>
              <a:t>finishedSpeak</a:t>
            </a:r>
            <a:r>
              <a:rPr lang="en-US" altLang="zh-CN" sz="2000" dirty="0" smtClean="0"/>
              <a:t>;</a:t>
            </a:r>
            <a:endParaRPr lang="en-US" altLang="zh-CN" sz="2000" dirty="0"/>
          </a:p>
          <a:p>
            <a:pPr lvl="1"/>
            <a:r>
              <a:rPr lang="en-US" altLang="zh-CN" sz="2000" dirty="0"/>
              <a:t>//</a:t>
            </a:r>
            <a:r>
              <a:rPr lang="zh-CN" altLang="en-US" sz="2000" dirty="0"/>
              <a:t>取消语音识别</a:t>
            </a:r>
          </a:p>
          <a:p>
            <a:pPr lvl="1"/>
            <a:r>
              <a:rPr lang="en-US" altLang="zh-CN" sz="2000" dirty="0"/>
              <a:t>-(void)</a:t>
            </a:r>
            <a:r>
              <a:rPr lang="en-US" altLang="zh-CN" sz="2000" dirty="0" err="1"/>
              <a:t>cancelVoiceRecognition</a:t>
            </a:r>
            <a:r>
              <a:rPr lang="en-US" altLang="zh-CN" sz="2000" dirty="0" smtClean="0"/>
              <a:t>;</a:t>
            </a:r>
            <a:endParaRPr lang="en-US" altLang="zh-CN" sz="2000" dirty="0"/>
          </a:p>
          <a:p>
            <a:pPr lvl="1"/>
            <a:r>
              <a:rPr lang="en-US" altLang="zh-CN" sz="2000" dirty="0"/>
              <a:t>//</a:t>
            </a:r>
            <a:r>
              <a:rPr lang="zh-CN" altLang="en-US" sz="2000" dirty="0"/>
              <a:t>获取当前音量</a:t>
            </a:r>
          </a:p>
          <a:p>
            <a:pPr lvl="1"/>
            <a:r>
              <a:rPr lang="en-US" altLang="zh-CN" sz="2000" dirty="0"/>
              <a:t>-(</a:t>
            </a:r>
            <a:r>
              <a:rPr lang="en-US" altLang="zh-CN" sz="2000" dirty="0" err="1"/>
              <a:t>NSInteger</a:t>
            </a:r>
            <a:r>
              <a:rPr lang="en-US" altLang="zh-CN" sz="2000" dirty="0"/>
              <a:t>)volume;</a:t>
            </a:r>
            <a:endParaRPr lang="en-US" altLang="zh-CN" sz="2000" dirty="0" smtClean="0"/>
          </a:p>
          <a:p>
            <a:endParaRPr kumimoji="1"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498903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4"/>
          <p:cNvSpPr txBox="1">
            <a:spLocks noChangeArrowheads="1"/>
          </p:cNvSpPr>
          <p:nvPr/>
        </p:nvSpPr>
        <p:spPr bwMode="auto">
          <a:xfrm>
            <a:off x="395536" y="332656"/>
            <a:ext cx="6619875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zh-CN" altLang="en-US" sz="3200" b="1" dirty="0" smtClean="0">
                <a:latin typeface="楷体_GB2312" charset="0"/>
                <a:ea typeface="楷体_GB2312" charset="0"/>
                <a:cs typeface="楷体_GB2312" charset="0"/>
              </a:rPr>
              <a:t>唤醒</a:t>
            </a:r>
            <a:endParaRPr kumimoji="0" lang="en-US" altLang="zh-CN" sz="3200" b="1" dirty="0" smtClean="0">
              <a:latin typeface="楷体_GB2312" charset="0"/>
              <a:ea typeface="楷体_GB2312" charset="0"/>
              <a:cs typeface="楷体_GB2312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916832"/>
            <a:ext cx="798089" cy="273630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720" y="1916832"/>
            <a:ext cx="792088" cy="27157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1880" y="1916832"/>
            <a:ext cx="872240" cy="266429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4048" y="1916832"/>
            <a:ext cx="872240" cy="266429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2200" y="1916832"/>
            <a:ext cx="777087" cy="266429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93204" y="1988840"/>
            <a:ext cx="839236" cy="2563485"/>
          </a:xfrm>
          <a:prstGeom prst="rect">
            <a:avLst/>
          </a:prstGeom>
        </p:spPr>
      </p:pic>
      <p:cxnSp>
        <p:nvCxnSpPr>
          <p:cNvPr id="14" name="直线箭头连接符 13"/>
          <p:cNvCxnSpPr>
            <a:stCxn id="6" idx="3"/>
            <a:endCxn id="7" idx="1"/>
          </p:cNvCxnSpPr>
          <p:nvPr/>
        </p:nvCxnSpPr>
        <p:spPr>
          <a:xfrm flipV="1">
            <a:off x="1337641" y="3274697"/>
            <a:ext cx="714079" cy="1028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stCxn id="7" idx="3"/>
            <a:endCxn id="8" idx="1"/>
          </p:cNvCxnSpPr>
          <p:nvPr/>
        </p:nvCxnSpPr>
        <p:spPr>
          <a:xfrm flipV="1">
            <a:off x="2843808" y="3248980"/>
            <a:ext cx="648072" cy="2571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stCxn id="8" idx="3"/>
            <a:endCxn id="10" idx="1"/>
          </p:cNvCxnSpPr>
          <p:nvPr/>
        </p:nvCxnSpPr>
        <p:spPr>
          <a:xfrm>
            <a:off x="4364120" y="3248980"/>
            <a:ext cx="639928" cy="0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>
            <a:stCxn id="10" idx="3"/>
            <a:endCxn id="11" idx="1"/>
          </p:cNvCxnSpPr>
          <p:nvPr/>
        </p:nvCxnSpPr>
        <p:spPr>
          <a:xfrm>
            <a:off x="5876288" y="3248980"/>
            <a:ext cx="495912" cy="0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stCxn id="11" idx="3"/>
            <a:endCxn id="12" idx="1"/>
          </p:cNvCxnSpPr>
          <p:nvPr/>
        </p:nvCxnSpPr>
        <p:spPr>
          <a:xfrm>
            <a:off x="7149287" y="3248980"/>
            <a:ext cx="543917" cy="21603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2" name="直线箭头连接符 6151"/>
          <p:cNvCxnSpPr/>
          <p:nvPr/>
        </p:nvCxnSpPr>
        <p:spPr>
          <a:xfrm flipV="1">
            <a:off x="3203848" y="3356992"/>
            <a:ext cx="0" cy="165618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53" name="图片 615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07704" y="5013176"/>
            <a:ext cx="2493516" cy="1010885"/>
          </a:xfrm>
          <a:prstGeom prst="rect">
            <a:avLst/>
          </a:prstGeom>
        </p:spPr>
      </p:pic>
      <p:grpSp>
        <p:nvGrpSpPr>
          <p:cNvPr id="6156" name="组 6155"/>
          <p:cNvGrpSpPr/>
          <p:nvPr/>
        </p:nvGrpSpPr>
        <p:grpSpPr>
          <a:xfrm>
            <a:off x="5436096" y="4653136"/>
            <a:ext cx="2723823" cy="513348"/>
            <a:chOff x="5436096" y="4653136"/>
            <a:chExt cx="2723823" cy="513348"/>
          </a:xfrm>
        </p:grpSpPr>
        <p:pic>
          <p:nvPicPr>
            <p:cNvPr id="6154" name="图片 615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580112" y="4653136"/>
              <a:ext cx="2400300" cy="215900"/>
            </a:xfrm>
            <a:prstGeom prst="rect">
              <a:avLst/>
            </a:prstGeom>
          </p:spPr>
        </p:pic>
        <p:sp>
          <p:nvSpPr>
            <p:cNvPr id="6155" name="文本框 6154"/>
            <p:cNvSpPr txBox="1"/>
            <p:nvPr/>
          </p:nvSpPr>
          <p:spPr>
            <a:xfrm>
              <a:off x="5436096" y="4797152"/>
              <a:ext cx="2723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>
                  <a:solidFill>
                    <a:srgbClr val="FF0000"/>
                  </a:solidFill>
                </a:rPr>
                <a:t>和正常进入语音步骤相同</a:t>
              </a:r>
              <a:endParaRPr kumimoji="1"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388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0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4"/>
          <p:cNvSpPr txBox="1">
            <a:spLocks noChangeArrowheads="1"/>
          </p:cNvSpPr>
          <p:nvPr/>
        </p:nvSpPr>
        <p:spPr bwMode="auto">
          <a:xfrm>
            <a:off x="395536" y="332656"/>
            <a:ext cx="6619875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3200" b="1" dirty="0" err="1">
                <a:latin typeface="楷体_GB2312" charset="0"/>
                <a:ea typeface="楷体_GB2312" charset="0"/>
                <a:cs typeface="楷体_GB2312" charset="0"/>
              </a:rPr>
              <a:t>MMSVoiceSearchPlugsDelegate</a:t>
            </a:r>
            <a:endParaRPr kumimoji="0" lang="en-US" altLang="zh-CN" sz="3200" b="1" dirty="0" smtClean="0">
              <a:latin typeface="楷体_GB2312" charset="0"/>
              <a:ea typeface="楷体_GB2312" charset="0"/>
              <a:cs typeface="楷体_GB2312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7584" y="1556792"/>
            <a:ext cx="6912768" cy="3724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kumimoji="1" lang="zh-CN" altLang="en-US" sz="2800" dirty="0" smtClean="0"/>
              <a:t>语音插件入口</a:t>
            </a:r>
            <a:endParaRPr kumimoji="1" lang="en-US" altLang="zh-CN" sz="2800" dirty="0" smtClean="0"/>
          </a:p>
          <a:p>
            <a:pPr marL="457200" indent="-457200">
              <a:buFont typeface="Arial"/>
              <a:buChar char="•"/>
            </a:pPr>
            <a:r>
              <a:rPr kumimoji="1" lang="zh-CN" altLang="en-US" sz="2800" dirty="0" smtClean="0"/>
              <a:t>初始化工作，如：语音搜索管理器、唤醒、日志上传模块等</a:t>
            </a:r>
            <a:endParaRPr kumimoji="1" lang="en-US" altLang="zh-CN" sz="2800" dirty="0" smtClean="0"/>
          </a:p>
          <a:p>
            <a:pPr marL="457200" indent="-457200">
              <a:buFont typeface="Arial"/>
              <a:buChar char="•"/>
            </a:pPr>
            <a:r>
              <a:rPr kumimoji="1" lang="zh-CN" altLang="en-US" sz="2800" dirty="0" smtClean="0"/>
              <a:t>实现手百协议方法：</a:t>
            </a:r>
            <a:r>
              <a:rPr lang="en-US" altLang="zh-CN" sz="2800" dirty="0"/>
              <a:t>- (</a:t>
            </a:r>
            <a:r>
              <a:rPr lang="en-US" altLang="zh-CN" sz="2800" dirty="0" err="1"/>
              <a:t>NSDictionary</a:t>
            </a:r>
            <a:r>
              <a:rPr lang="en-US" altLang="zh-CN" sz="2800" dirty="0"/>
              <a:t> *)</a:t>
            </a:r>
            <a:r>
              <a:rPr lang="en-US" altLang="zh-CN" sz="2800" dirty="0" err="1"/>
              <a:t>pluginHandleWithParameters</a:t>
            </a:r>
            <a:r>
              <a:rPr lang="en-US" altLang="zh-CN" sz="2800" dirty="0"/>
              <a:t>:(</a:t>
            </a:r>
            <a:r>
              <a:rPr lang="en-US" altLang="zh-CN" sz="2800" dirty="0" err="1"/>
              <a:t>NSDictionary</a:t>
            </a:r>
            <a:r>
              <a:rPr lang="en-US" altLang="zh-CN" sz="2800" dirty="0"/>
              <a:t> *)</a:t>
            </a:r>
            <a:r>
              <a:rPr lang="en-US" altLang="zh-CN" sz="2800" dirty="0" smtClean="0"/>
              <a:t>parameters</a:t>
            </a:r>
            <a:endParaRPr kumimoji="1" lang="en-US" altLang="zh-CN" sz="2800" dirty="0" smtClean="0"/>
          </a:p>
          <a:p>
            <a:pPr marL="457200" indent="-457200">
              <a:buFont typeface="Arial"/>
              <a:buChar char="•"/>
            </a:pPr>
            <a:r>
              <a:rPr kumimoji="1" lang="zh-CN" altLang="en-US" sz="2800" dirty="0" smtClean="0"/>
              <a:t>实现各种语音入口的方法，如：底部</a:t>
            </a:r>
            <a:r>
              <a:rPr kumimoji="1" lang="en-US" altLang="zh-CN" sz="2800" dirty="0" smtClean="0"/>
              <a:t>bar</a:t>
            </a:r>
            <a:r>
              <a:rPr kumimoji="1" lang="zh-CN" altLang="en-US" sz="2800" dirty="0" smtClean="0"/>
              <a:t>、键盘上方入口、</a:t>
            </a:r>
            <a:r>
              <a:rPr kumimoji="1" lang="en-US" altLang="zh-CN" sz="2800" dirty="0" smtClean="0"/>
              <a:t>icon</a:t>
            </a:r>
            <a:r>
              <a:rPr kumimoji="1" lang="zh-CN" altLang="en-US" sz="2800" dirty="0" smtClean="0"/>
              <a:t>等</a:t>
            </a:r>
            <a:endParaRPr kumimoji="1" lang="en-US" altLang="zh-CN" sz="2800" dirty="0" smtClean="0"/>
          </a:p>
          <a:p>
            <a:endParaRPr kumimoji="1"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2060051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4"/>
          <p:cNvSpPr txBox="1">
            <a:spLocks noChangeArrowheads="1"/>
          </p:cNvSpPr>
          <p:nvPr/>
        </p:nvSpPr>
        <p:spPr bwMode="auto">
          <a:xfrm>
            <a:off x="395536" y="332656"/>
            <a:ext cx="6619875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3200" b="1" dirty="0" err="1">
                <a:latin typeface="楷体_GB2312" charset="0"/>
                <a:ea typeface="楷体_GB2312" charset="0"/>
                <a:cs typeface="楷体_GB2312" charset="0"/>
              </a:rPr>
              <a:t>MISVoiceRecognitionModel</a:t>
            </a:r>
            <a:endParaRPr kumimoji="0" lang="en-US" altLang="zh-CN" sz="3200" b="1" dirty="0" smtClean="0">
              <a:latin typeface="楷体_GB2312" charset="0"/>
              <a:ea typeface="楷体_GB2312" charset="0"/>
              <a:cs typeface="楷体_GB2312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7584" y="1556792"/>
            <a:ext cx="75608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kumimoji="1" lang="zh-CN" altLang="en-US" sz="2800" dirty="0" smtClean="0"/>
              <a:t>和语音</a:t>
            </a:r>
            <a:r>
              <a:rPr kumimoji="1" lang="en-US" altLang="zh-CN" sz="2800" dirty="0" err="1" smtClean="0"/>
              <a:t>sdk</a:t>
            </a:r>
            <a:r>
              <a:rPr kumimoji="1" lang="zh-CN" altLang="en-US" sz="2800" dirty="0" smtClean="0"/>
              <a:t>交互的对象模型</a:t>
            </a:r>
            <a:endParaRPr kumimoji="1" lang="en-US" altLang="zh-CN" sz="2800" dirty="0" smtClean="0"/>
          </a:p>
          <a:p>
            <a:pPr marL="457200" indent="-457200">
              <a:buFont typeface="Arial"/>
              <a:buChar char="•"/>
            </a:pPr>
            <a:r>
              <a:rPr lang="zh-CN" altLang="en-US" sz="2800" dirty="0"/>
              <a:t>作为</a:t>
            </a:r>
            <a:r>
              <a:rPr lang="en-US" altLang="zh-CN" sz="2800" dirty="0" err="1"/>
              <a:t>MMSVoiceRecognitionClientDelegate</a:t>
            </a:r>
            <a:r>
              <a:rPr lang="zh-CN" altLang="en-US" sz="2800" dirty="0" smtClean="0"/>
              <a:t>的委托类</a:t>
            </a:r>
            <a:r>
              <a:rPr lang="zh-CN" altLang="zh-CN" sz="2800" dirty="0" smtClean="0"/>
              <a:t>，</a:t>
            </a:r>
            <a:r>
              <a:rPr lang="zh-CN" altLang="en-US" sz="2800" dirty="0" smtClean="0"/>
              <a:t>解析语音的各种状态，并返回给上一层</a:t>
            </a:r>
            <a:endParaRPr lang="en-US" altLang="zh-CN" sz="2800" dirty="0" smtClean="0"/>
          </a:p>
          <a:p>
            <a:pPr marL="457200" indent="-457200">
              <a:buFont typeface="Arial"/>
              <a:buChar char="•"/>
            </a:pPr>
            <a:r>
              <a:rPr kumimoji="1" lang="zh-CN" altLang="en-US" sz="2800" dirty="0" smtClean="0"/>
              <a:t>主要实现操作：</a:t>
            </a:r>
            <a:endParaRPr kumimoji="1" lang="en-US" altLang="zh-CN" sz="2800" dirty="0" smtClean="0"/>
          </a:p>
          <a:p>
            <a:r>
              <a:rPr lang="zh-CN" altLang="en-US" sz="2800" dirty="0" smtClean="0"/>
              <a:t> </a:t>
            </a:r>
            <a:r>
              <a:rPr lang="zh-CN" altLang="zh-CN" sz="2800" dirty="0"/>
              <a:t> </a:t>
            </a:r>
            <a:r>
              <a:rPr lang="zh-CN" altLang="en-US" sz="2800" dirty="0" smtClean="0"/>
              <a:t>  </a:t>
            </a:r>
            <a:r>
              <a:rPr lang="en-US" altLang="zh-CN" sz="2800" dirty="0" smtClean="0"/>
              <a:t>- </a:t>
            </a:r>
            <a:r>
              <a:rPr lang="en-US" altLang="zh-CN" sz="2800" dirty="0"/>
              <a:t>(void)</a:t>
            </a:r>
            <a:r>
              <a:rPr lang="en-US" altLang="zh-CN" sz="2800" dirty="0" err="1"/>
              <a:t>startVoiceRecognition</a:t>
            </a:r>
            <a:r>
              <a:rPr lang="en-US" altLang="zh-CN" sz="2800" dirty="0" smtClean="0"/>
              <a:t>;//</a:t>
            </a:r>
            <a:r>
              <a:rPr lang="zh-CN" altLang="en-US" sz="2800" dirty="0" smtClean="0"/>
              <a:t>启动语音识别</a:t>
            </a:r>
            <a:endParaRPr lang="en-US" altLang="zh-CN" sz="2800" dirty="0" smtClean="0"/>
          </a:p>
          <a:p>
            <a:r>
              <a:rPr lang="zh-CN" altLang="en-US" sz="2800" dirty="0" smtClean="0"/>
              <a:t> </a:t>
            </a:r>
            <a:r>
              <a:rPr lang="zh-CN" altLang="en-US" sz="2800" dirty="0"/>
              <a:t> </a:t>
            </a:r>
            <a:r>
              <a:rPr lang="zh-CN" altLang="en-US" sz="2800" dirty="0" smtClean="0"/>
              <a:t>  </a:t>
            </a:r>
            <a:r>
              <a:rPr lang="en-US" altLang="zh-CN" sz="2800" dirty="0" smtClean="0"/>
              <a:t>-(void)</a:t>
            </a:r>
            <a:r>
              <a:rPr lang="en-US" altLang="zh-CN" sz="2800" dirty="0" err="1" smtClean="0"/>
              <a:t>finishedSpeak</a:t>
            </a:r>
            <a:r>
              <a:rPr lang="en-US" altLang="zh-CN" sz="2800" dirty="0" smtClean="0"/>
              <a:t>;//</a:t>
            </a:r>
            <a:r>
              <a:rPr lang="zh-CN" altLang="en-US" sz="2800" dirty="0" smtClean="0"/>
              <a:t>完成语音识别</a:t>
            </a:r>
            <a:endParaRPr lang="en-US" altLang="zh-CN" sz="2800" dirty="0" smtClean="0"/>
          </a:p>
          <a:p>
            <a:r>
              <a:rPr kumimoji="1" lang="zh-CN" altLang="en-US" sz="2800" dirty="0" smtClean="0"/>
              <a:t>    </a:t>
            </a:r>
            <a:r>
              <a:rPr kumimoji="1" lang="en-US" altLang="zh-CN" sz="2800" dirty="0" smtClean="0"/>
              <a:t>-(void)</a:t>
            </a:r>
            <a:r>
              <a:rPr kumimoji="1" lang="en-US" altLang="zh-CN" sz="2800" dirty="0" err="1" smtClean="0"/>
              <a:t>cancelVoiceRecognition</a:t>
            </a:r>
            <a:r>
              <a:rPr kumimoji="1" lang="en-US" altLang="zh-CN" sz="2800" dirty="0" smtClean="0"/>
              <a:t>;//</a:t>
            </a:r>
            <a:r>
              <a:rPr kumimoji="1" lang="zh-CN" altLang="en-US" sz="2800" dirty="0" smtClean="0"/>
              <a:t>取消语音识别</a:t>
            </a:r>
            <a:endParaRPr kumimoji="1" lang="en-US" altLang="zh-CN" sz="1200" dirty="0" smtClean="0"/>
          </a:p>
          <a:p>
            <a:r>
              <a:rPr kumimoji="1" lang="zh-CN" altLang="en-US" sz="2800" dirty="0" smtClean="0"/>
              <a:t>    </a:t>
            </a:r>
            <a:r>
              <a:rPr kumimoji="1" lang="en-US" altLang="zh-CN" sz="2800" dirty="0" smtClean="0"/>
              <a:t>-(</a:t>
            </a:r>
            <a:r>
              <a:rPr kumimoji="1" lang="en-US" altLang="zh-CN" sz="2800" dirty="0" err="1" smtClean="0"/>
              <a:t>NSInteger</a:t>
            </a:r>
            <a:r>
              <a:rPr kumimoji="1" lang="en-US" altLang="zh-CN" sz="2800" dirty="0" smtClean="0"/>
              <a:t>)volume;//</a:t>
            </a:r>
            <a:r>
              <a:rPr kumimoji="1" lang="zh-CN" altLang="en-US" sz="2800" dirty="0" smtClean="0"/>
              <a:t>获取当前音量</a:t>
            </a:r>
            <a:endParaRPr kumimoji="1"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472623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4"/>
          <p:cNvSpPr txBox="1">
            <a:spLocks noChangeArrowheads="1"/>
          </p:cNvSpPr>
          <p:nvPr/>
        </p:nvSpPr>
        <p:spPr bwMode="auto">
          <a:xfrm>
            <a:off x="395536" y="332656"/>
            <a:ext cx="6619875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3200" b="1" dirty="0" err="1">
                <a:latin typeface="楷体_GB2312" charset="0"/>
                <a:ea typeface="楷体_GB2312" charset="0"/>
                <a:cs typeface="楷体_GB2312" charset="0"/>
              </a:rPr>
              <a:t>MISVoiceRecognitionModel</a:t>
            </a:r>
            <a:endParaRPr kumimoji="0" lang="en-US" altLang="zh-CN" sz="3200" b="1" dirty="0" smtClean="0">
              <a:latin typeface="楷体_GB2312" charset="0"/>
              <a:ea typeface="楷体_GB2312" charset="0"/>
              <a:cs typeface="楷体_GB2312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7584" y="1556792"/>
            <a:ext cx="7560840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kumimoji="1" lang="zh-CN" altLang="en-US" sz="2800" dirty="0" smtClean="0"/>
              <a:t>一些情况的处理：</a:t>
            </a:r>
            <a:endParaRPr kumimoji="1" lang="en-US" altLang="zh-CN" sz="2800" dirty="0" smtClean="0"/>
          </a:p>
          <a:p>
            <a:pPr marL="914400" lvl="1" indent="-457200">
              <a:buFont typeface="Symbol" charset="2"/>
              <a:buChar char="-"/>
            </a:pPr>
            <a:r>
              <a:rPr lang="zh-CN" altLang="en-US" sz="2800" dirty="0" smtClean="0"/>
              <a:t>处理流式最终结果</a:t>
            </a:r>
            <a:r>
              <a:rPr kumimoji="1" lang="zh-CN" altLang="en-US" sz="2800" dirty="0" smtClean="0"/>
              <a:t>；</a:t>
            </a:r>
            <a:endParaRPr kumimoji="1" lang="en-US" altLang="zh-CN" sz="2800" dirty="0" smtClean="0"/>
          </a:p>
          <a:p>
            <a:pPr marL="914400" lvl="1" indent="-457200">
              <a:buFont typeface="Symbol" charset="2"/>
              <a:buChar char="-"/>
            </a:pPr>
            <a:r>
              <a:rPr kumimoji="1" lang="zh-CN" altLang="en-US" sz="2800" dirty="0" smtClean="0"/>
              <a:t>处理非流式最终结果；</a:t>
            </a:r>
            <a:endParaRPr kumimoji="1" lang="en-US" altLang="zh-CN" sz="2800" dirty="0" smtClean="0"/>
          </a:p>
          <a:p>
            <a:pPr marL="914400" lvl="1" indent="-457200">
              <a:buFont typeface="Symbol" charset="2"/>
              <a:buChar char="-"/>
            </a:pPr>
            <a:r>
              <a:rPr kumimoji="1" lang="zh-CN" altLang="en-US" sz="2800" dirty="0" smtClean="0"/>
              <a:t>处理中间结果；</a:t>
            </a:r>
            <a:endParaRPr kumimoji="1" lang="en-US" altLang="zh-CN" sz="2800" dirty="0" smtClean="0"/>
          </a:p>
          <a:p>
            <a:pPr marL="914400" lvl="1" indent="-457200">
              <a:buFont typeface="Symbol" charset="2"/>
              <a:buChar char="-"/>
            </a:pPr>
            <a:r>
              <a:rPr kumimoji="1" lang="zh-CN" altLang="en-US" sz="2800" dirty="0" smtClean="0"/>
              <a:t>处理报错情况；</a:t>
            </a:r>
            <a:endParaRPr kumimoji="1" lang="en-US" altLang="zh-CN" sz="2800" dirty="0" smtClean="0"/>
          </a:p>
          <a:p>
            <a:pPr marL="457200" indent="-457200">
              <a:buFont typeface="Arial"/>
              <a:buChar char="•"/>
            </a:pPr>
            <a:r>
              <a:rPr kumimoji="1" lang="zh-CN" altLang="en-US" sz="2800" dirty="0" smtClean="0"/>
              <a:t>其他：识别、录音的代理方法以及超时重试等方法的实现</a:t>
            </a:r>
            <a:endParaRPr kumimoji="1"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4032955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4"/>
          <p:cNvSpPr txBox="1">
            <a:spLocks noChangeArrowheads="1"/>
          </p:cNvSpPr>
          <p:nvPr/>
        </p:nvSpPr>
        <p:spPr bwMode="auto">
          <a:xfrm>
            <a:off x="395536" y="332656"/>
            <a:ext cx="8424936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3200" b="1" dirty="0" err="1">
                <a:latin typeface="楷体_GB2312" charset="0"/>
                <a:ea typeface="楷体_GB2312" charset="0"/>
                <a:cs typeface="楷体_GB2312" charset="0"/>
              </a:rPr>
              <a:t>MISVoiceSearchHalfScreenViewController</a:t>
            </a:r>
            <a:endParaRPr kumimoji="0" lang="en-US" altLang="zh-CN" sz="3200" b="1" dirty="0" smtClean="0">
              <a:latin typeface="楷体_GB2312" charset="0"/>
              <a:ea typeface="楷体_GB2312" charset="0"/>
              <a:cs typeface="楷体_GB2312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1520" y="1556792"/>
            <a:ext cx="871296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kumimoji="1" lang="zh-CN" altLang="en-US" sz="2800" dirty="0" smtClean="0"/>
              <a:t>语音上屏页控制器</a:t>
            </a:r>
            <a:r>
              <a:rPr kumimoji="1" lang="zh-CN" altLang="zh-CN" sz="2800" dirty="0" smtClean="0"/>
              <a:t>，</a:t>
            </a:r>
            <a:r>
              <a:rPr kumimoji="1" lang="zh-CN" altLang="en-US" sz="2800" dirty="0" smtClean="0"/>
              <a:t>分别</a:t>
            </a:r>
            <a:r>
              <a:rPr lang="zh-CN" altLang="en-US" sz="2800" dirty="0" smtClean="0"/>
              <a:t>实现了：</a:t>
            </a:r>
            <a:endParaRPr lang="en-US" altLang="zh-CN" sz="2800" dirty="0" smtClean="0"/>
          </a:p>
          <a:p>
            <a:pPr marL="800100" lvl="1" indent="-342900">
              <a:buFont typeface="Symbol" charset="2"/>
              <a:buChar char="-"/>
            </a:pPr>
            <a:r>
              <a:rPr kumimoji="1" lang="zh-CN" altLang="en-US" sz="2000" dirty="0"/>
              <a:t>语音识别委托类方法  </a:t>
            </a:r>
            <a:r>
              <a:rPr kumimoji="1" lang="en-US" altLang="zh-CN" sz="2000" dirty="0" err="1"/>
              <a:t>MIS</a:t>
            </a:r>
            <a:r>
              <a:rPr lang="en-US" altLang="zh-CN" sz="2000" dirty="0" err="1"/>
              <a:t>VoiceRecognationModelDelegate</a:t>
            </a:r>
            <a:endParaRPr kumimoji="1" lang="en-US" altLang="zh-CN" sz="2000" dirty="0"/>
          </a:p>
          <a:p>
            <a:pPr marL="800100" lvl="1" indent="-342900">
              <a:buFont typeface="Symbol" charset="2"/>
              <a:buChar char="-"/>
            </a:pPr>
            <a:r>
              <a:rPr kumimoji="1" lang="zh-CN" altLang="en-US" sz="2000" dirty="0"/>
              <a:t>上屏页视图委托类方法 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MISVoiceSearchHalfScreenViewD</a:t>
            </a:r>
            <a:r>
              <a:rPr lang="en-US" altLang="zh-CN" sz="2000" dirty="0" err="1" smtClean="0"/>
              <a:t>elegate</a:t>
            </a:r>
            <a:endParaRPr lang="en-US" altLang="zh-CN" sz="2000" dirty="0" smtClean="0"/>
          </a:p>
          <a:p>
            <a:pPr marL="800100" lvl="1" indent="-342900">
              <a:buFont typeface="Symbol" charset="2"/>
              <a:buChar char="-"/>
            </a:pPr>
            <a:r>
              <a:rPr lang="zh-CN" altLang="en-US" sz="2000" dirty="0" smtClean="0">
                <a:solidFill>
                  <a:srgbClr val="000000"/>
                </a:solidFill>
              </a:rPr>
              <a:t>开始录音、识别以及结果的展示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pPr marL="800100" lvl="1" indent="-342900">
              <a:buFont typeface="Symbol" charset="2"/>
              <a:buChar char="-"/>
            </a:pPr>
            <a:r>
              <a:rPr lang="zh-CN" altLang="en-US" sz="2000" dirty="0" smtClean="0">
                <a:solidFill>
                  <a:srgbClr val="000000"/>
                </a:solidFill>
              </a:rPr>
              <a:t>超时处理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kumimoji="1" lang="zh-CN" altLang="en-US" sz="2800" dirty="0" smtClean="0"/>
              <a:t>初始化时</a:t>
            </a:r>
            <a:r>
              <a:rPr kumimoji="1" lang="zh-CN" altLang="en-US" sz="2800" dirty="0"/>
              <a:t>的主要操作：</a:t>
            </a:r>
            <a:endParaRPr kumimoji="1" lang="en-US" altLang="zh-CN" sz="2800" dirty="0"/>
          </a:p>
          <a:p>
            <a:pPr marL="800100" lvl="1" indent="-342900">
              <a:buFont typeface="Symbol" charset="2"/>
              <a:buChar char="-"/>
            </a:pPr>
            <a:r>
              <a:rPr kumimoji="1" lang="zh-CN" altLang="en-US" sz="2000" dirty="0" smtClean="0"/>
              <a:t>判断网络是否可行</a:t>
            </a:r>
            <a:endParaRPr kumimoji="1" lang="en-US" altLang="zh-CN" sz="2000" dirty="0" smtClean="0"/>
          </a:p>
          <a:p>
            <a:pPr marL="800100" lvl="1" indent="-342900">
              <a:buFont typeface="Symbol" charset="2"/>
              <a:buChar char="-"/>
            </a:pPr>
            <a:r>
              <a:rPr kumimoji="1" lang="zh-CN" altLang="en-US" sz="2000" dirty="0" smtClean="0"/>
              <a:t>判断入口来源</a:t>
            </a:r>
            <a:endParaRPr kumimoji="1" lang="en-US" altLang="zh-CN" sz="2000" dirty="0" smtClean="0"/>
          </a:p>
          <a:p>
            <a:pPr marL="800100" lvl="1" indent="-342900">
              <a:buFont typeface="Symbol" charset="2"/>
              <a:buChar char="-"/>
            </a:pPr>
            <a:r>
              <a:rPr kumimoji="1" lang="zh-CN" altLang="en-US" sz="2000" dirty="0" smtClean="0"/>
              <a:t>初始化语音搜索管理器</a:t>
            </a:r>
            <a:endParaRPr kumimoji="1" lang="en-US" altLang="zh-CN" sz="2000" dirty="0" smtClean="0"/>
          </a:p>
          <a:p>
            <a:pPr marL="800100" lvl="1" indent="-342900">
              <a:buFont typeface="Symbol" charset="2"/>
              <a:buChar char="-"/>
            </a:pPr>
            <a:r>
              <a:rPr kumimoji="1" lang="zh-CN" altLang="en-US" sz="2000" dirty="0" smtClean="0"/>
              <a:t>判断录音权限</a:t>
            </a:r>
            <a:r>
              <a:rPr kumimoji="1" lang="zh-CN" altLang="en-US" sz="2000" dirty="0"/>
              <a:t>，并初始化麦克风状态</a:t>
            </a:r>
            <a:endParaRPr kumimoji="1" lang="en-US" altLang="zh-CN" sz="2000" dirty="0"/>
          </a:p>
          <a:p>
            <a:pPr marL="800100" lvl="1" indent="-342900">
              <a:buFont typeface="Symbol" charset="2"/>
              <a:buChar char="-"/>
            </a:pPr>
            <a:r>
              <a:rPr kumimoji="1" lang="zh-CN" altLang="en-US" sz="2000" dirty="0"/>
              <a:t>初始化语音页面</a:t>
            </a:r>
            <a:r>
              <a:rPr kumimoji="1" lang="zh-CN" altLang="zh-CN" sz="2000" dirty="0" smtClean="0"/>
              <a:t>V</a:t>
            </a:r>
            <a:r>
              <a:rPr kumimoji="1" lang="en-US" altLang="zh-CN" sz="2000" dirty="0" err="1" smtClean="0"/>
              <a:t>iew</a:t>
            </a:r>
            <a:endParaRPr kumimoji="1" lang="en-US" altLang="zh-CN" sz="2000" dirty="0" smtClean="0"/>
          </a:p>
          <a:p>
            <a:pPr marL="800100" lvl="1" indent="-342900">
              <a:buFont typeface="Symbol" charset="2"/>
              <a:buChar char="-"/>
            </a:pPr>
            <a:r>
              <a:rPr kumimoji="1" lang="zh-CN" altLang="en-US" sz="2000" dirty="0" smtClean="0">
                <a:ea typeface="宋体" charset="-122"/>
              </a:rPr>
              <a:t>设置网络请求参数</a:t>
            </a:r>
            <a:endParaRPr kumimoji="1" lang="en-US" altLang="zh-CN" sz="2000" dirty="0">
              <a:ea typeface="宋体" charset="-122"/>
            </a:endParaRPr>
          </a:p>
          <a:p>
            <a:pPr marL="800100" lvl="1" indent="-342900">
              <a:buFont typeface="Symbol" charset="2"/>
              <a:buChar char="-"/>
            </a:pPr>
            <a:r>
              <a:rPr kumimoji="1" lang="zh-CN" altLang="en-US" sz="2000" dirty="0">
                <a:ea typeface="宋体" charset="-122"/>
              </a:rPr>
              <a:t>初始化资源（资源同步</a:t>
            </a:r>
            <a:r>
              <a:rPr kumimoji="1" lang="zh-CN" altLang="en-US" sz="2000" dirty="0" smtClean="0">
                <a:ea typeface="宋体" charset="-122"/>
              </a:rPr>
              <a:t>）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715901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4"/>
          <p:cNvSpPr txBox="1">
            <a:spLocks noChangeArrowheads="1"/>
          </p:cNvSpPr>
          <p:nvPr/>
        </p:nvSpPr>
        <p:spPr bwMode="auto">
          <a:xfrm>
            <a:off x="395536" y="332656"/>
            <a:ext cx="6619875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zh-CN" altLang="en-US" sz="3200" b="1" dirty="0" smtClean="0">
                <a:latin typeface="楷体_GB2312" charset="0"/>
                <a:ea typeface="楷体_GB2312" charset="0"/>
                <a:cs typeface="楷体_GB2312" charset="0"/>
              </a:rPr>
              <a:t>语音搜索一次流程</a:t>
            </a:r>
            <a:endParaRPr kumimoji="0" lang="en-US" altLang="zh-CN" sz="3200" b="1" dirty="0" smtClean="0">
              <a:latin typeface="楷体_GB2312" charset="0"/>
              <a:ea typeface="楷体_GB2312" charset="0"/>
              <a:cs typeface="楷体_GB2312" charset="0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初始化</a:t>
            </a:r>
            <a:endParaRPr lang="en-US" altLang="zh-CN" dirty="0" smtClean="0"/>
          </a:p>
          <a:p>
            <a:pPr lvl="1"/>
            <a:r>
              <a:rPr lang="x-none" altLang="zh-CN" sz="2400" dirty="0" smtClean="0"/>
              <a:t>MMSV</a:t>
            </a:r>
            <a:r>
              <a:rPr lang="en-US" altLang="zh-CN" sz="2400" dirty="0" err="1" smtClean="0"/>
              <a:t>oiceIconEntranceView</a:t>
            </a:r>
            <a:r>
              <a:rPr lang="zh-CN" altLang="en-US" sz="2400" dirty="0" smtClean="0"/>
              <a:t>搜索框</a:t>
            </a:r>
            <a:r>
              <a:rPr lang="en-US" altLang="zh-CN" sz="2400" dirty="0" smtClean="0"/>
              <a:t>icon</a:t>
            </a:r>
            <a:r>
              <a:rPr lang="zh-CN" altLang="en-US" sz="2400" dirty="0" smtClean="0"/>
              <a:t>入口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MMSVoiceSearchBottomBarEntranceView</a:t>
            </a:r>
            <a:r>
              <a:rPr lang="zh-CN" altLang="en-US" sz="2400" dirty="0" smtClean="0"/>
              <a:t>底部</a:t>
            </a:r>
            <a:r>
              <a:rPr lang="en-US" altLang="zh-CN" sz="2400" dirty="0" smtClean="0"/>
              <a:t>bar</a:t>
            </a:r>
            <a:r>
              <a:rPr lang="zh-CN" altLang="en-US" sz="2400" dirty="0" smtClean="0"/>
              <a:t>入口</a:t>
            </a:r>
            <a:endParaRPr lang="en-US" altLang="zh-CN" sz="2400" dirty="0" smtClean="0"/>
          </a:p>
          <a:p>
            <a:r>
              <a:rPr lang="zh-CN" altLang="en-US" dirty="0" smtClean="0"/>
              <a:t>语音识别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执行代理方法：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- </a:t>
            </a:r>
            <a:r>
              <a:rPr lang="en-US" altLang="zh-CN" dirty="0"/>
              <a:t>(void)</a:t>
            </a:r>
            <a:r>
              <a:rPr lang="en-US" altLang="zh-CN" dirty="0" err="1"/>
              <a:t>entranceViewTouchDown</a:t>
            </a:r>
            <a:r>
              <a:rPr lang="en-US" altLang="zh-CN" dirty="0"/>
              <a:t>:(</a:t>
            </a:r>
            <a:r>
              <a:rPr lang="en-US" altLang="zh-CN" dirty="0" err="1"/>
              <a:t>MMSVoiceSearchBottomBarEntranceView</a:t>
            </a:r>
            <a:r>
              <a:rPr lang="en-US" altLang="zh-CN" dirty="0"/>
              <a:t>*)</a:t>
            </a:r>
            <a:r>
              <a:rPr lang="en-US" altLang="zh-CN" dirty="0" err="1" smtClean="0"/>
              <a:t>entranceView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smtClean="0"/>
              <a:t>- (BOOL)</a:t>
            </a:r>
            <a:r>
              <a:rPr lang="en-US" altLang="zh-CN" dirty="0" err="1" smtClean="0"/>
              <a:t>startRecogniton</a:t>
            </a:r>
            <a:r>
              <a:rPr lang="en-US" altLang="zh-CN" dirty="0" smtClean="0"/>
              <a:t>:(</a:t>
            </a:r>
            <a:r>
              <a:rPr lang="en-US" altLang="zh-CN" dirty="0" err="1" smtClean="0"/>
              <a:t>NSDictionary</a:t>
            </a:r>
            <a:r>
              <a:rPr lang="en-US" altLang="zh-CN" dirty="0" smtClean="0"/>
              <a:t> *)parameters </a:t>
            </a:r>
            <a:r>
              <a:rPr lang="en-US" altLang="zh-CN" dirty="0" err="1" smtClean="0"/>
              <a:t>showInParent</a:t>
            </a:r>
            <a:r>
              <a:rPr lang="en-US" altLang="zh-CN" dirty="0" smtClean="0"/>
              <a:t>:(</a:t>
            </a:r>
            <a:r>
              <a:rPr lang="en-US" altLang="zh-CN" dirty="0" err="1" smtClean="0"/>
              <a:t>UIViewController</a:t>
            </a:r>
            <a:r>
              <a:rPr lang="en-US" altLang="zh-CN" dirty="0" smtClean="0"/>
              <a:t> *)</a:t>
            </a:r>
            <a:r>
              <a:rPr lang="en-US" altLang="zh-CN" dirty="0" err="1" smtClean="0"/>
              <a:t>parentViewController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withCallType</a:t>
            </a:r>
            <a:r>
              <a:rPr lang="en-US" altLang="zh-CN" dirty="0" smtClean="0"/>
              <a:t>:(</a:t>
            </a:r>
            <a:r>
              <a:rPr lang="en-US" altLang="zh-CN" dirty="0" err="1" smtClean="0"/>
              <a:t>MMSVSEntryCallType</a:t>
            </a:r>
            <a:r>
              <a:rPr lang="en-US" altLang="zh-CN" dirty="0" smtClean="0"/>
              <a:t>)</a:t>
            </a:r>
            <a:r>
              <a:rPr lang="en-US" altLang="zh-CN" dirty="0" err="1" smtClean="0"/>
              <a:t>callType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isFromWakeUp</a:t>
            </a:r>
            <a:r>
              <a:rPr lang="en-US" altLang="zh-CN" dirty="0" smtClean="0"/>
              <a:t>:(BOOL)</a:t>
            </a:r>
            <a:r>
              <a:rPr lang="en-US" altLang="zh-CN" dirty="0" err="1" smtClean="0"/>
              <a:t>isFromWakeUp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加载</a:t>
            </a:r>
            <a:r>
              <a:rPr lang="en-US" altLang="zh-CN" dirty="0" err="1" smtClean="0"/>
              <a:t>MISVoiceSearchHalfScreenViewController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err="1" smtClean="0"/>
              <a:t>asyncStartRecognition</a:t>
            </a:r>
            <a:endParaRPr lang="en-US" altLang="zh-CN" dirty="0" smtClean="0"/>
          </a:p>
          <a:p>
            <a:pPr lvl="1"/>
            <a:r>
              <a:rPr lang="zh-CN" altLang="en-US" dirty="0"/>
              <a:t>通过</a:t>
            </a:r>
            <a:r>
              <a:rPr lang="en-US" altLang="zh-CN" dirty="0" err="1" smtClean="0"/>
              <a:t>MISVoiceRecognitionModel</a:t>
            </a:r>
            <a:r>
              <a:rPr lang="zh-CN" altLang="en-US" dirty="0" smtClean="0"/>
              <a:t>执行</a:t>
            </a:r>
            <a:r>
              <a:rPr lang="en-US" altLang="zh-CN" dirty="0" err="1" smtClean="0"/>
              <a:t>startVoiceRecognition</a:t>
            </a:r>
            <a:r>
              <a:rPr lang="zh-CN" altLang="en-US" dirty="0" smtClean="0"/>
              <a:t>开始识别语音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3695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4"/>
          <p:cNvSpPr txBox="1">
            <a:spLocks noChangeArrowheads="1"/>
          </p:cNvSpPr>
          <p:nvPr/>
        </p:nvSpPr>
        <p:spPr bwMode="auto">
          <a:xfrm>
            <a:off x="395536" y="332656"/>
            <a:ext cx="6619875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zh-CN" altLang="en-US" sz="3200" b="1" dirty="0" smtClean="0">
                <a:latin typeface="楷体_GB2312" charset="0"/>
                <a:ea typeface="楷体_GB2312" charset="0"/>
                <a:cs typeface="楷体_GB2312" charset="0"/>
              </a:rPr>
              <a:t>语音搜索一次流程</a:t>
            </a:r>
            <a:endParaRPr kumimoji="0" lang="en-US" altLang="zh-CN" sz="3200" b="1" dirty="0" smtClean="0">
              <a:latin typeface="楷体_GB2312" charset="0"/>
              <a:ea typeface="楷体_GB2312" charset="0"/>
              <a:cs typeface="楷体_GB2312" charset="0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语音识别结束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</a:t>
            </a:r>
            <a:r>
              <a:rPr lang="en-US" altLang="zh-CN" dirty="0" smtClean="0"/>
              <a:t>/</a:t>
            </a:r>
            <a:r>
              <a:rPr lang="en-US" altLang="zh-CN" dirty="0"/>
              <a:t>/</a:t>
            </a:r>
            <a:r>
              <a:rPr lang="zh-CN" altLang="en-US" dirty="0"/>
              <a:t>返</a:t>
            </a:r>
            <a:r>
              <a:rPr lang="zh-CN" altLang="en-US" dirty="0" smtClean="0"/>
              <a:t>回最终识别结果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</a:t>
            </a:r>
            <a:r>
              <a:rPr lang="en-US" altLang="zh-CN" dirty="0" smtClean="0"/>
              <a:t>-(</a:t>
            </a:r>
            <a:r>
              <a:rPr lang="en-US" altLang="zh-CN" dirty="0"/>
              <a:t>void)voice:(</a:t>
            </a:r>
            <a:r>
              <a:rPr lang="en-US" altLang="zh-CN" dirty="0" err="1"/>
              <a:t>MISVoiceRecognitionModel</a:t>
            </a:r>
            <a:r>
              <a:rPr lang="en-US" altLang="zh-CN" dirty="0"/>
              <a:t> *)voice </a:t>
            </a:r>
            <a:r>
              <a:rPr lang="en-US" altLang="zh-CN" dirty="0" err="1"/>
              <a:t>didRecogniseWords</a:t>
            </a:r>
            <a:r>
              <a:rPr lang="en-US" altLang="zh-CN" dirty="0"/>
              <a:t>:(</a:t>
            </a:r>
            <a:r>
              <a:rPr lang="en-US" altLang="zh-CN" dirty="0" err="1"/>
              <a:t>NSDictionary</a:t>
            </a:r>
            <a:r>
              <a:rPr lang="en-US" altLang="zh-CN" dirty="0"/>
              <a:t> *)result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zh-CN" altLang="en-US" dirty="0" smtClean="0"/>
              <a:t>   </a:t>
            </a:r>
            <a:r>
              <a:rPr lang="en-US" altLang="zh-CN" dirty="0" smtClean="0"/>
              <a:t>// 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调起时，关闭语意识别时，成功识别回调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</a:t>
            </a:r>
            <a:r>
              <a:rPr lang="en-US" altLang="zh-CN" dirty="0" smtClean="0"/>
              <a:t>-(</a:t>
            </a:r>
            <a:r>
              <a:rPr lang="en-US" altLang="zh-CN" dirty="0"/>
              <a:t>void)voice:(</a:t>
            </a:r>
            <a:r>
              <a:rPr lang="en-US" altLang="zh-CN" dirty="0" err="1"/>
              <a:t>MISVoiceRecognitionModel</a:t>
            </a:r>
            <a:r>
              <a:rPr lang="en-US" altLang="zh-CN" dirty="0"/>
              <a:t> *)voice </a:t>
            </a:r>
            <a:r>
              <a:rPr lang="en-US" altLang="zh-CN" dirty="0" err="1"/>
              <a:t>didRecogniseWordsWithoutNLU</a:t>
            </a:r>
            <a:r>
              <a:rPr lang="en-US" altLang="zh-CN" dirty="0"/>
              <a:t>:(</a:t>
            </a:r>
            <a:r>
              <a:rPr lang="en-US" altLang="zh-CN" dirty="0" err="1"/>
              <a:t>NSArray</a:t>
            </a:r>
            <a:r>
              <a:rPr lang="en-US" altLang="zh-CN" dirty="0"/>
              <a:t> *)words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</a:t>
            </a:r>
            <a:r>
              <a:rPr lang="en-US" altLang="zh-CN" dirty="0" smtClean="0"/>
              <a:t>/</a:t>
            </a:r>
            <a:r>
              <a:rPr lang="en-US" altLang="zh-CN" dirty="0"/>
              <a:t>/chunk</a:t>
            </a:r>
            <a:r>
              <a:rPr lang="zh-CN" altLang="en-US" dirty="0"/>
              <a:t>协议下，</a:t>
            </a:r>
            <a:r>
              <a:rPr lang="zh-CN" altLang="en-US" dirty="0" smtClean="0"/>
              <a:t>识别完成回调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 </a:t>
            </a:r>
            <a:r>
              <a:rPr lang="zh-CN" altLang="en-US" dirty="0" smtClean="0"/>
              <a:t>  </a:t>
            </a:r>
            <a:r>
              <a:rPr lang="zh-CN" altLang="zh-CN" dirty="0"/>
              <a:t>-</a:t>
            </a:r>
            <a:r>
              <a:rPr lang="en-US" altLang="zh-CN" dirty="0" smtClean="0"/>
              <a:t>(</a:t>
            </a:r>
            <a:r>
              <a:rPr lang="en-US" altLang="zh-CN" dirty="0"/>
              <a:t>void)voice:(</a:t>
            </a:r>
            <a:r>
              <a:rPr lang="en-US" altLang="zh-CN" dirty="0" err="1"/>
              <a:t>MISVoiceRecognitionModel</a:t>
            </a:r>
            <a:r>
              <a:rPr lang="en-US" altLang="zh-CN" dirty="0"/>
              <a:t> *)voice </a:t>
            </a:r>
            <a:r>
              <a:rPr lang="en-US" altLang="zh-CN" dirty="0" err="1"/>
              <a:t>didRecogniseChunkAEResult</a:t>
            </a:r>
            <a:r>
              <a:rPr lang="en-US" altLang="zh-CN" dirty="0"/>
              <a:t>:(</a:t>
            </a:r>
            <a:r>
              <a:rPr lang="en-US" altLang="zh-CN" dirty="0" err="1"/>
              <a:t>NSDictionary</a:t>
            </a:r>
            <a:r>
              <a:rPr lang="en-US" altLang="zh-CN" dirty="0"/>
              <a:t> *)</a:t>
            </a:r>
            <a:r>
              <a:rPr lang="en-US" altLang="zh-CN" dirty="0" err="1" smtClean="0"/>
              <a:t>aeResult</a:t>
            </a:r>
            <a:r>
              <a:rPr lang="en-US" altLang="zh-CN" dirty="0" smtClean="0"/>
              <a:t> </a:t>
            </a:r>
            <a:r>
              <a:rPr lang="en-US" altLang="zh-CN" dirty="0" err="1"/>
              <a:t>setCookies</a:t>
            </a:r>
            <a:r>
              <a:rPr lang="en-US" altLang="zh-CN" dirty="0"/>
              <a:t>:(</a:t>
            </a:r>
            <a:r>
              <a:rPr lang="en-US" altLang="zh-CN" dirty="0" err="1"/>
              <a:t>NSArray</a:t>
            </a:r>
            <a:r>
              <a:rPr lang="en-US" altLang="zh-CN" dirty="0"/>
              <a:t> *)cookies </a:t>
            </a:r>
            <a:r>
              <a:rPr lang="en-US" altLang="zh-CN" dirty="0" err="1"/>
              <a:t>baseUrl</a:t>
            </a:r>
            <a:r>
              <a:rPr lang="en-US" altLang="zh-CN" dirty="0"/>
              <a:t>:(</a:t>
            </a:r>
            <a:r>
              <a:rPr lang="en-US" altLang="zh-CN" dirty="0" err="1"/>
              <a:t>NSString</a:t>
            </a:r>
            <a:r>
              <a:rPr lang="en-US" altLang="zh-CN" dirty="0"/>
              <a:t> *)</a:t>
            </a:r>
            <a:r>
              <a:rPr lang="en-US" altLang="zh-CN" dirty="0" err="1"/>
              <a:t>baseUrl</a:t>
            </a:r>
            <a:r>
              <a:rPr lang="en-US" altLang="zh-CN" dirty="0"/>
              <a:t> </a:t>
            </a:r>
            <a:r>
              <a:rPr lang="en-US" altLang="zh-CN" dirty="0" err="1"/>
              <a:t>htmlData</a:t>
            </a:r>
            <a:r>
              <a:rPr lang="en-US" altLang="zh-CN" dirty="0"/>
              <a:t>:(</a:t>
            </a:r>
            <a:r>
              <a:rPr lang="en-US" altLang="zh-CN" dirty="0" err="1"/>
              <a:t>NSData</a:t>
            </a:r>
            <a:r>
              <a:rPr lang="en-US" altLang="zh-CN" dirty="0"/>
              <a:t> *)</a:t>
            </a:r>
            <a:r>
              <a:rPr lang="en-US" altLang="zh-CN" dirty="0" err="1"/>
              <a:t>htmlData</a:t>
            </a:r>
            <a:r>
              <a:rPr lang="en-US" altLang="zh-CN" dirty="0"/>
              <a:t>;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24250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4"/>
          <p:cNvSpPr txBox="1">
            <a:spLocks noChangeArrowheads="1"/>
          </p:cNvSpPr>
          <p:nvPr/>
        </p:nvSpPr>
        <p:spPr bwMode="auto">
          <a:xfrm>
            <a:off x="395536" y="332656"/>
            <a:ext cx="6619875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zh-CN" altLang="en-US" sz="3200" b="1" dirty="0" smtClean="0">
                <a:latin typeface="楷体_GB2312" charset="0"/>
                <a:ea typeface="楷体_GB2312" charset="0"/>
                <a:cs typeface="楷体_GB2312" charset="0"/>
              </a:rPr>
              <a:t>下发</a:t>
            </a:r>
            <a:endParaRPr kumimoji="0" lang="en-US" altLang="zh-CN" sz="3200" b="1" dirty="0" smtClean="0">
              <a:latin typeface="楷体_GB2312" charset="0"/>
              <a:ea typeface="楷体_GB2312" charset="0"/>
              <a:cs typeface="楷体_GB2312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3528" y="1556792"/>
            <a:ext cx="849694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</a:t>
            </a:r>
            <a:r>
              <a:rPr lang="zh-CN" altLang="en-US" sz="2400" dirty="0" smtClean="0"/>
              <a:t>程序运行起</a:t>
            </a:r>
            <a:r>
              <a:rPr lang="zh-CN" altLang="en-US" sz="2400" dirty="0"/>
              <a:t>来的时候，会读取服务器的资源文件，然后根据配置文件中的字段信息来进行相应的</a:t>
            </a:r>
            <a:r>
              <a:rPr lang="en-US" altLang="zh-CN" sz="2400" dirty="0" err="1"/>
              <a:t>ui</a:t>
            </a:r>
            <a:r>
              <a:rPr lang="zh-CN" altLang="en-US" sz="2400" dirty="0"/>
              <a:t>调</a:t>
            </a:r>
            <a:r>
              <a:rPr lang="zh-CN" altLang="en-US" sz="2400" dirty="0" smtClean="0"/>
              <a:t>整</a:t>
            </a:r>
            <a:r>
              <a:rPr lang="zh-CN" altLang="zh-CN" sz="2400" dirty="0" smtClean="0"/>
              <a:t>。</a:t>
            </a:r>
            <a:r>
              <a:rPr lang="zh-CN" altLang="en-US" sz="2400" dirty="0" smtClean="0"/>
              <a:t>下面是下发相关的类：</a:t>
            </a:r>
            <a:endParaRPr lang="en-US" altLang="zh-CN" sz="2400" dirty="0" smtClean="0"/>
          </a:p>
          <a:p>
            <a:endParaRPr kumimoji="1" lang="en-US" altLang="zh-CN" sz="2000" dirty="0" smtClean="0"/>
          </a:p>
        </p:txBody>
      </p:sp>
      <p:pic>
        <p:nvPicPr>
          <p:cNvPr id="2" name="图片 1" descr="屏幕快照 2017-07-12 下午4.18.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420888"/>
            <a:ext cx="2996281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11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4"/>
          <p:cNvSpPr txBox="1">
            <a:spLocks noChangeArrowheads="1"/>
          </p:cNvSpPr>
          <p:nvPr/>
        </p:nvSpPr>
        <p:spPr bwMode="auto">
          <a:xfrm>
            <a:off x="395536" y="468536"/>
            <a:ext cx="8424936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/>
            <a:r>
              <a:rPr kumimoji="0" lang="zh-CN" altLang="en-US" sz="3200" b="1" dirty="0" smtClean="0">
                <a:latin typeface="楷体_GB2312" charset="0"/>
                <a:ea typeface="楷体_GB2312" charset="0"/>
                <a:cs typeface="楷体_GB2312" charset="0"/>
              </a:rPr>
              <a:t>大纲</a:t>
            </a:r>
            <a:endParaRPr kumimoji="0" lang="zh-CN" altLang="en-US" sz="3200" b="1" dirty="0">
              <a:latin typeface="楷体_GB2312" charset="0"/>
              <a:ea typeface="楷体_GB2312" charset="0"/>
              <a:cs typeface="楷体_GB2312" charset="0"/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gray">
          <a:xfrm>
            <a:off x="2217887" y="2678278"/>
            <a:ext cx="4874393" cy="523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800">
                <a:ea typeface="宋体" pitchFamily="2" charset="-122"/>
              </a:defRPr>
            </a:lvl1pPr>
            <a:lvl2pPr marL="742950" indent="-285750">
              <a:defRPr>
                <a:ea typeface="宋体" pitchFamily="2" charset="-122"/>
              </a:defRPr>
            </a:lvl2pPr>
            <a:lvl3pPr marL="1143000" indent="-228600">
              <a:defRPr>
                <a:ea typeface="宋体" pitchFamily="2" charset="-122"/>
              </a:defRPr>
            </a:lvl3pPr>
            <a:lvl4pPr marL="1600200" indent="-228600">
              <a:defRPr>
                <a:ea typeface="宋体" pitchFamily="2" charset="-122"/>
              </a:defRPr>
            </a:lvl4pPr>
            <a:lvl5pPr marL="2057400" indent="-228600">
              <a:defRPr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ea typeface="宋体" pitchFamily="2" charset="-122"/>
              </a:defRPr>
            </a:lvl9pPr>
          </a:lstStyle>
          <a:p>
            <a:r>
              <a:rPr lang="zh-CN" altLang="en-US" dirty="0" smtClean="0"/>
              <a:t>语音产品业务</a:t>
            </a:r>
            <a:endParaRPr lang="en-US" altLang="zh-CN" dirty="0"/>
          </a:p>
        </p:txBody>
      </p:sp>
      <p:grpSp>
        <p:nvGrpSpPr>
          <p:cNvPr id="73" name="组 72"/>
          <p:cNvGrpSpPr/>
          <p:nvPr/>
        </p:nvGrpSpPr>
        <p:grpSpPr>
          <a:xfrm>
            <a:off x="2195736" y="1752644"/>
            <a:ext cx="4896544" cy="4143792"/>
            <a:chOff x="179512" y="1752644"/>
            <a:chExt cx="4896544" cy="4143792"/>
          </a:xfrm>
        </p:grpSpPr>
        <p:grpSp>
          <p:nvGrpSpPr>
            <p:cNvPr id="17" name="Group 16"/>
            <p:cNvGrpSpPr>
              <a:grpSpLocks/>
            </p:cNvGrpSpPr>
            <p:nvPr/>
          </p:nvGrpSpPr>
          <p:grpSpPr bwMode="auto">
            <a:xfrm>
              <a:off x="465692" y="2678278"/>
              <a:ext cx="492438" cy="551678"/>
              <a:chOff x="1414" y="1776"/>
              <a:chExt cx="266" cy="298"/>
            </a:xfrm>
          </p:grpSpPr>
          <p:grpSp>
            <p:nvGrpSpPr>
              <p:cNvPr id="18" name="Group 17"/>
              <p:cNvGrpSpPr>
                <a:grpSpLocks/>
              </p:cNvGrpSpPr>
              <p:nvPr/>
            </p:nvGrpSpPr>
            <p:grpSpPr bwMode="auto">
              <a:xfrm>
                <a:off x="1414" y="1776"/>
                <a:ext cx="266" cy="298"/>
                <a:chOff x="1415" y="1276"/>
                <a:chExt cx="266" cy="298"/>
              </a:xfrm>
            </p:grpSpPr>
            <p:pic>
              <p:nvPicPr>
                <p:cNvPr id="20" name="Picture 18" descr="Picture2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1" name="Oval 19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CF71A"/>
                    </a:gs>
                    <a:gs pos="100000">
                      <a:srgbClr val="908D0F"/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2" name="Oval 20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A09D11"/>
                    </a:gs>
                    <a:gs pos="100000">
                      <a:srgbClr val="FCF71A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pic>
              <p:nvPicPr>
                <p:cNvPr id="23" name="Picture 21" descr="Picture1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19" name="Text Box 22"/>
              <p:cNvSpPr txBox="1">
                <a:spLocks noChangeArrowheads="1"/>
              </p:cNvSpPr>
              <p:nvPr/>
            </p:nvSpPr>
            <p:spPr bwMode="gray">
              <a:xfrm>
                <a:off x="1440" y="179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</a:rPr>
                  <a:t>2</a:t>
                </a:r>
              </a:p>
            </p:txBody>
          </p:sp>
        </p:grpSp>
        <p:sp>
          <p:nvSpPr>
            <p:cNvPr id="57" name="Text Box 15"/>
            <p:cNvSpPr txBox="1">
              <a:spLocks noChangeArrowheads="1"/>
            </p:cNvSpPr>
            <p:nvPr/>
          </p:nvSpPr>
          <p:spPr bwMode="gray">
            <a:xfrm>
              <a:off x="179512" y="1772816"/>
              <a:ext cx="487439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dirty="0" smtClean="0"/>
                <a:t>语音项目结构</a:t>
              </a:r>
              <a:endParaRPr lang="en-US" altLang="zh-CN" sz="2800" kern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467544" y="1752644"/>
              <a:ext cx="492438" cy="551678"/>
              <a:chOff x="1415" y="1276"/>
              <a:chExt cx="266" cy="298"/>
            </a:xfrm>
          </p:grpSpPr>
          <p:grpSp>
            <p:nvGrpSpPr>
              <p:cNvPr id="8" name="Group 7"/>
              <p:cNvGrpSpPr>
                <a:grpSpLocks/>
              </p:cNvGrpSpPr>
              <p:nvPr/>
            </p:nvGrpSpPr>
            <p:grpSpPr bwMode="auto">
              <a:xfrm>
                <a:off x="1415" y="1276"/>
                <a:ext cx="266" cy="298"/>
                <a:chOff x="1415" y="1276"/>
                <a:chExt cx="266" cy="298"/>
              </a:xfrm>
            </p:grpSpPr>
            <p:pic>
              <p:nvPicPr>
                <p:cNvPr id="10" name="Picture 8" descr="Picture2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1" name="Oval 9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9900"/>
                    </a:gs>
                    <a:gs pos="100000">
                      <a:srgbClr val="925800"/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" name="Oval 10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A26100"/>
                    </a:gs>
                    <a:gs pos="100000">
                      <a:srgbClr val="FF9900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pic>
              <p:nvPicPr>
                <p:cNvPr id="13" name="Picture 11" descr="Picture1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9" name="Text Box 12"/>
              <p:cNvSpPr txBox="1">
                <a:spLocks noChangeArrowheads="1"/>
              </p:cNvSpPr>
              <p:nvPr/>
            </p:nvSpPr>
            <p:spPr bwMode="gray">
              <a:xfrm>
                <a:off x="1452" y="128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</a:rPr>
                  <a:t>1</a:t>
                </a:r>
              </a:p>
            </p:txBody>
          </p:sp>
        </p:grpSp>
        <p:sp>
          <p:nvSpPr>
            <p:cNvPr id="62" name="燕尾形 61"/>
            <p:cNvSpPr/>
            <p:nvPr/>
          </p:nvSpPr>
          <p:spPr>
            <a:xfrm>
              <a:off x="971600" y="1772816"/>
              <a:ext cx="3240360" cy="504056"/>
            </a:xfrm>
            <a:prstGeom prst="chevron">
              <a:avLst/>
            </a:prstGeom>
            <a:noFill/>
            <a:ln>
              <a:solidFill>
                <a:srgbClr val="D37C1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燕尾形 63"/>
            <p:cNvSpPr/>
            <p:nvPr/>
          </p:nvSpPr>
          <p:spPr>
            <a:xfrm>
              <a:off x="1043608" y="2708920"/>
              <a:ext cx="3240360" cy="504056"/>
            </a:xfrm>
            <a:prstGeom prst="chevron">
              <a:avLst/>
            </a:prstGeom>
            <a:noFill/>
            <a:ln>
              <a:solidFill>
                <a:srgbClr val="C5C11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gray">
            <a:xfrm>
              <a:off x="179512" y="3550230"/>
              <a:ext cx="4874392" cy="523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1" sz="2800">
                  <a:ea typeface="宋体" pitchFamily="2" charset="-122"/>
                </a:defRPr>
              </a:lvl1pPr>
              <a:lvl2pPr marL="742950" indent="-285750">
                <a:defRPr>
                  <a:ea typeface="宋体" pitchFamily="2" charset="-122"/>
                </a:defRPr>
              </a:lvl2pPr>
              <a:lvl3pPr marL="1143000" indent="-228600">
                <a:defRPr>
                  <a:ea typeface="宋体" pitchFamily="2" charset="-122"/>
                </a:defRPr>
              </a:lvl3pPr>
              <a:lvl4pPr marL="1600200" indent="-228600">
                <a:defRPr>
                  <a:ea typeface="宋体" pitchFamily="2" charset="-122"/>
                </a:defRPr>
              </a:lvl4pPr>
              <a:lvl5pPr marL="2057400" indent="-228600">
                <a:defRPr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ea typeface="宋体" pitchFamily="2" charset="-122"/>
                </a:defRPr>
              </a:lvl9pPr>
            </a:lstStyle>
            <a:p>
              <a:r>
                <a:rPr lang="zh-CN" altLang="en-US" dirty="0" smtClean="0"/>
                <a:t>语音交互</a:t>
              </a:r>
              <a:endParaRPr lang="en-US" altLang="zh-CN" dirty="0"/>
            </a:p>
          </p:txBody>
        </p:sp>
        <p:grpSp>
          <p:nvGrpSpPr>
            <p:cNvPr id="27" name="Group 26"/>
            <p:cNvGrpSpPr>
              <a:grpSpLocks/>
            </p:cNvGrpSpPr>
            <p:nvPr/>
          </p:nvGrpSpPr>
          <p:grpSpPr bwMode="auto">
            <a:xfrm>
              <a:off x="469395" y="3548387"/>
              <a:ext cx="492438" cy="562786"/>
              <a:chOff x="1416" y="2246"/>
              <a:chExt cx="266" cy="304"/>
            </a:xfrm>
          </p:grpSpPr>
          <p:sp>
            <p:nvSpPr>
              <p:cNvPr id="28" name="Text Box 27"/>
              <p:cNvSpPr txBox="1">
                <a:spLocks noChangeArrowheads="1"/>
              </p:cNvSpPr>
              <p:nvPr/>
            </p:nvSpPr>
            <p:spPr bwMode="gray">
              <a:xfrm>
                <a:off x="1429" y="2267"/>
                <a:ext cx="208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</a:rPr>
                  <a:t>3</a:t>
                </a:r>
              </a:p>
            </p:txBody>
          </p:sp>
          <p:grpSp>
            <p:nvGrpSpPr>
              <p:cNvPr id="29" name="Group 28"/>
              <p:cNvGrpSpPr>
                <a:grpSpLocks/>
              </p:cNvGrpSpPr>
              <p:nvPr/>
            </p:nvGrpSpPr>
            <p:grpSpPr bwMode="auto">
              <a:xfrm>
                <a:off x="1416" y="2246"/>
                <a:ext cx="266" cy="298"/>
                <a:chOff x="1415" y="1276"/>
                <a:chExt cx="266" cy="298"/>
              </a:xfrm>
            </p:grpSpPr>
            <p:pic>
              <p:nvPicPr>
                <p:cNvPr id="31" name="Picture 29" descr="Picture2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2" name="Oval 30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10E470"/>
                    </a:gs>
                    <a:gs pos="100000">
                      <a:srgbClr val="098340"/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280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3" name="Oval 31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A9147"/>
                    </a:gs>
                    <a:gs pos="100000">
                      <a:srgbClr val="10E470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280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pic>
              <p:nvPicPr>
                <p:cNvPr id="34" name="Picture 32" descr="Picture1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30" name="Text Box 33"/>
              <p:cNvSpPr txBox="1">
                <a:spLocks noChangeArrowheads="1"/>
              </p:cNvSpPr>
              <p:nvPr/>
            </p:nvSpPr>
            <p:spPr bwMode="gray">
              <a:xfrm>
                <a:off x="1471" y="2277"/>
                <a:ext cx="177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</a:rPr>
                  <a:t>3</a:t>
                </a:r>
              </a:p>
            </p:txBody>
          </p:sp>
        </p:grpSp>
        <p:sp>
          <p:nvSpPr>
            <p:cNvPr id="65" name="燕尾形 64"/>
            <p:cNvSpPr/>
            <p:nvPr/>
          </p:nvSpPr>
          <p:spPr>
            <a:xfrm>
              <a:off x="1043608" y="3573016"/>
              <a:ext cx="3240360" cy="504056"/>
            </a:xfrm>
            <a:prstGeom prst="chevron">
              <a:avLst/>
            </a:prstGeom>
            <a:noFill/>
            <a:ln>
              <a:solidFill>
                <a:srgbClr val="0DB65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gray">
            <a:xfrm>
              <a:off x="201663" y="4438837"/>
              <a:ext cx="4874393" cy="523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1" sz="2800">
                  <a:ea typeface="宋体" pitchFamily="2" charset="-122"/>
                </a:defRPr>
              </a:lvl1pPr>
              <a:lvl2pPr marL="742950" indent="-285750">
                <a:defRPr>
                  <a:ea typeface="宋体" pitchFamily="2" charset="-122"/>
                </a:defRPr>
              </a:lvl2pPr>
              <a:lvl3pPr marL="1143000" indent="-228600">
                <a:defRPr>
                  <a:ea typeface="宋体" pitchFamily="2" charset="-122"/>
                </a:defRPr>
              </a:lvl3pPr>
              <a:lvl4pPr marL="1600200" indent="-228600">
                <a:defRPr>
                  <a:ea typeface="宋体" pitchFamily="2" charset="-122"/>
                </a:defRPr>
              </a:lvl4pPr>
              <a:lvl5pPr marL="2057400" indent="-228600">
                <a:defRPr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ea typeface="宋体" pitchFamily="2" charset="-122"/>
                </a:defRPr>
              </a:lvl9pPr>
            </a:lstStyle>
            <a:p>
              <a:r>
                <a:rPr lang="zh-CN" altLang="en-US" dirty="0" smtClean="0"/>
                <a:t>相关重要类</a:t>
              </a:r>
              <a:endParaRPr lang="en-US" altLang="zh-CN" dirty="0"/>
            </a:p>
          </p:txBody>
        </p:sp>
        <p:grpSp>
          <p:nvGrpSpPr>
            <p:cNvPr id="38" name="Group 37"/>
            <p:cNvGrpSpPr>
              <a:grpSpLocks/>
            </p:cNvGrpSpPr>
            <p:nvPr/>
          </p:nvGrpSpPr>
          <p:grpSpPr bwMode="auto">
            <a:xfrm>
              <a:off x="465692" y="4436986"/>
              <a:ext cx="492438" cy="564636"/>
              <a:chOff x="1414" y="2726"/>
              <a:chExt cx="266" cy="305"/>
            </a:xfrm>
          </p:grpSpPr>
          <p:sp>
            <p:nvSpPr>
              <p:cNvPr id="39" name="Text Box 38"/>
              <p:cNvSpPr txBox="1">
                <a:spLocks noChangeArrowheads="1"/>
              </p:cNvSpPr>
              <p:nvPr/>
            </p:nvSpPr>
            <p:spPr bwMode="gray">
              <a:xfrm>
                <a:off x="1429" y="2748"/>
                <a:ext cx="208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</a:rPr>
                  <a:t>4</a:t>
                </a:r>
              </a:p>
            </p:txBody>
          </p:sp>
          <p:grpSp>
            <p:nvGrpSpPr>
              <p:cNvPr id="40" name="Group 39"/>
              <p:cNvGrpSpPr>
                <a:grpSpLocks/>
              </p:cNvGrpSpPr>
              <p:nvPr/>
            </p:nvGrpSpPr>
            <p:grpSpPr bwMode="auto">
              <a:xfrm>
                <a:off x="1414" y="2726"/>
                <a:ext cx="266" cy="298"/>
                <a:chOff x="1415" y="1276"/>
                <a:chExt cx="266" cy="298"/>
              </a:xfrm>
            </p:grpSpPr>
            <p:pic>
              <p:nvPicPr>
                <p:cNvPr id="42" name="Picture 40" descr="Picture2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3" name="Oval 41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A55F9"/>
                    </a:gs>
                    <a:gs pos="100000">
                      <a:srgbClr val="74318F"/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280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4" name="Oval 42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80369E"/>
                    </a:gs>
                    <a:gs pos="100000">
                      <a:srgbClr val="CA55F9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280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pic>
              <p:nvPicPr>
                <p:cNvPr id="45" name="Picture 43" descr="Picture1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41" name="Text Box 44"/>
              <p:cNvSpPr txBox="1">
                <a:spLocks noChangeArrowheads="1"/>
              </p:cNvSpPr>
              <p:nvPr/>
            </p:nvSpPr>
            <p:spPr bwMode="gray">
              <a:xfrm>
                <a:off x="1470" y="2743"/>
                <a:ext cx="177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</a:rPr>
                  <a:t>4</a:t>
                </a:r>
              </a:p>
            </p:txBody>
          </p:sp>
        </p:grpSp>
        <p:sp>
          <p:nvSpPr>
            <p:cNvPr id="66" name="燕尾形 65"/>
            <p:cNvSpPr/>
            <p:nvPr/>
          </p:nvSpPr>
          <p:spPr>
            <a:xfrm>
              <a:off x="1043608" y="4437112"/>
              <a:ext cx="3240360" cy="504056"/>
            </a:xfrm>
            <a:prstGeom prst="chevron">
              <a:avLst/>
            </a:prstGeom>
            <a:noFill/>
            <a:ln>
              <a:solidFill>
                <a:srgbClr val="9F43C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燕尾形 66"/>
            <p:cNvSpPr/>
            <p:nvPr/>
          </p:nvSpPr>
          <p:spPr>
            <a:xfrm>
              <a:off x="1043608" y="5373216"/>
              <a:ext cx="3240360" cy="504056"/>
            </a:xfrm>
            <a:prstGeom prst="chevron">
              <a:avLst/>
            </a:prstGeom>
            <a:noFill/>
            <a:ln>
              <a:solidFill>
                <a:srgbClr val="5382A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72" name="组 71"/>
            <p:cNvGrpSpPr/>
            <p:nvPr/>
          </p:nvGrpSpPr>
          <p:grpSpPr>
            <a:xfrm>
              <a:off x="395536" y="5325595"/>
              <a:ext cx="4608512" cy="570841"/>
              <a:chOff x="393684" y="5325595"/>
              <a:chExt cx="4608512" cy="570841"/>
            </a:xfrm>
          </p:grpSpPr>
          <p:grpSp>
            <p:nvGrpSpPr>
              <p:cNvPr id="49" name="Group 48"/>
              <p:cNvGrpSpPr>
                <a:grpSpLocks/>
              </p:cNvGrpSpPr>
              <p:nvPr/>
            </p:nvGrpSpPr>
            <p:grpSpPr bwMode="auto">
              <a:xfrm>
                <a:off x="465692" y="5325595"/>
                <a:ext cx="492438" cy="551677"/>
                <a:chOff x="1414" y="3206"/>
                <a:chExt cx="266" cy="298"/>
              </a:xfrm>
            </p:grpSpPr>
            <p:grpSp>
              <p:nvGrpSpPr>
                <p:cNvPr id="50" name="Group 49"/>
                <p:cNvGrpSpPr>
                  <a:grpSpLocks/>
                </p:cNvGrpSpPr>
                <p:nvPr/>
              </p:nvGrpSpPr>
              <p:grpSpPr bwMode="auto">
                <a:xfrm>
                  <a:off x="1414" y="3206"/>
                  <a:ext cx="266" cy="298"/>
                  <a:chOff x="1415" y="1276"/>
                  <a:chExt cx="266" cy="298"/>
                </a:xfrm>
              </p:grpSpPr>
              <p:pic>
                <p:nvPicPr>
                  <p:cNvPr id="52" name="Picture 50" descr="Picture2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434" y="1521"/>
                    <a:ext cx="230" cy="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53" name="Oval 51"/>
                  <p:cNvSpPr>
                    <a:spLocks noChangeArrowheads="1"/>
                  </p:cNvSpPr>
                  <p:nvPr/>
                </p:nvSpPr>
                <p:spPr bwMode="gray">
                  <a:xfrm flipH="1">
                    <a:off x="1415" y="1276"/>
                    <a:ext cx="266" cy="26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4D98E3"/>
                      </a:gs>
                      <a:gs pos="100000">
                        <a:srgbClr val="2C5782"/>
                      </a:gs>
                    </a:gsLst>
                    <a:path path="rect">
                      <a:fillToRect t="100000" r="100000"/>
                    </a:path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zh-CN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4" name="Oval 52"/>
                  <p:cNvSpPr>
                    <a:spLocks noChangeArrowheads="1"/>
                  </p:cNvSpPr>
                  <p:nvPr/>
                </p:nvSpPr>
                <p:spPr bwMode="gray">
                  <a:xfrm flipH="1">
                    <a:off x="1422" y="1282"/>
                    <a:ext cx="254" cy="254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316190"/>
                      </a:gs>
                      <a:gs pos="100000">
                        <a:srgbClr val="4D98E3">
                          <a:alpha val="85001"/>
                        </a:srgbClr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zh-CN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pic>
                <p:nvPicPr>
                  <p:cNvPr id="55" name="Picture 53" descr="Picture1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496" y="1278"/>
                    <a:ext cx="174" cy="17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51" name="Text Box 54"/>
                <p:cNvSpPr txBox="1">
                  <a:spLocks noChangeArrowheads="1"/>
                </p:cNvSpPr>
                <p:nvPr/>
              </p:nvSpPr>
              <p:spPr bwMode="gray">
                <a:xfrm>
                  <a:off x="1440" y="3222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</a:rPr>
                    <a:t>5</a:t>
                  </a:r>
                </a:p>
              </p:txBody>
            </p:sp>
          </p:grpSp>
          <p:sp>
            <p:nvSpPr>
              <p:cNvPr id="63" name="文本框 62"/>
              <p:cNvSpPr txBox="1"/>
              <p:nvPr/>
            </p:nvSpPr>
            <p:spPr>
              <a:xfrm>
                <a:off x="393684" y="5373216"/>
                <a:ext cx="46085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800" dirty="0"/>
                  <a:t>语音搜索流</a:t>
                </a:r>
                <a:r>
                  <a:rPr lang="zh-CN" altLang="en-US" sz="2800" dirty="0" smtClean="0"/>
                  <a:t>程</a:t>
                </a:r>
                <a:endParaRPr lang="en-US" altLang="zh-CN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4083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4"/>
          <p:cNvSpPr txBox="1">
            <a:spLocks noChangeArrowheads="1"/>
          </p:cNvSpPr>
          <p:nvPr/>
        </p:nvSpPr>
        <p:spPr bwMode="auto">
          <a:xfrm>
            <a:off x="395536" y="332656"/>
            <a:ext cx="6619875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zh-CN" altLang="en-US" sz="3200" b="1" dirty="0" smtClean="0">
                <a:latin typeface="楷体_GB2312" charset="0"/>
                <a:ea typeface="楷体_GB2312" charset="0"/>
                <a:cs typeface="楷体_GB2312" charset="0"/>
              </a:rPr>
              <a:t>下发</a:t>
            </a:r>
            <a:endParaRPr kumimoji="0" lang="en-US" altLang="zh-CN" sz="3200" b="1" dirty="0" smtClean="0">
              <a:latin typeface="楷体_GB2312" charset="0"/>
              <a:ea typeface="楷体_GB2312" charset="0"/>
              <a:cs typeface="楷体_GB2312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3528" y="1556792"/>
            <a:ext cx="8496944" cy="4955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/>
              <a:t>下发文件中</a:t>
            </a:r>
            <a:r>
              <a:rPr lang="en-US" altLang="zh-TW" sz="2000" dirty="0" err="1" smtClean="0"/>
              <a:t>inner_button</a:t>
            </a:r>
            <a:r>
              <a:rPr lang="zh-CN" altLang="en-US" sz="2000" dirty="0" smtClean="0"/>
              <a:t>正常状态的配置</a:t>
            </a:r>
            <a:r>
              <a:rPr kumimoji="1" lang="zh-CN" altLang="en-US" sz="2000" dirty="0" smtClean="0"/>
              <a:t>字段：</a:t>
            </a:r>
            <a:endParaRPr kumimoji="1" lang="en-US" altLang="zh-CN" sz="2000" dirty="0" smtClean="0"/>
          </a:p>
          <a:p>
            <a:r>
              <a:rPr lang="en-US" altLang="zh-CN" sz="1200" dirty="0" smtClean="0"/>
              <a:t>"</a:t>
            </a:r>
            <a:r>
              <a:rPr lang="en-US" altLang="zh-CN" sz="1200" dirty="0" err="1"/>
              <a:t>normal_state</a:t>
            </a:r>
            <a:r>
              <a:rPr lang="en-US" altLang="zh-CN" sz="1200" dirty="0"/>
              <a:t>": {</a:t>
            </a:r>
          </a:p>
          <a:p>
            <a:r>
              <a:rPr lang="mr-IN" altLang="zh-CN" sz="1200" dirty="0"/>
              <a:t>        "content": "</a:t>
            </a:r>
            <a:r>
              <a:rPr lang="zh-CN" altLang="mr-IN" sz="1200" dirty="0"/>
              <a:t>按住说话</a:t>
            </a:r>
            <a:r>
              <a:rPr lang="mr-IN" altLang="zh-CN" sz="1200" dirty="0"/>
              <a:t> </a:t>
            </a:r>
            <a:r>
              <a:rPr lang="zh-CN" altLang="mr-IN" sz="1200" dirty="0"/>
              <a:t>百度一下</a:t>
            </a:r>
            <a:r>
              <a:rPr lang="mr-IN" altLang="zh-CN" sz="1200" dirty="0"/>
              <a:t>",</a:t>
            </a:r>
          </a:p>
          <a:p>
            <a:r>
              <a:rPr lang="mr-IN" altLang="zh-CN" sz="1200" dirty="0"/>
              <a:t>        "content_color": "#333333",</a:t>
            </a:r>
          </a:p>
          <a:p>
            <a:r>
              <a:rPr lang="mr-IN" altLang="zh-CN" sz="1200" dirty="0"/>
              <a:t>        "icon_img": {</a:t>
            </a:r>
          </a:p>
          <a:p>
            <a:r>
              <a:rPr lang="mr-IN" altLang="zh-CN" sz="1200" dirty="0"/>
              <a:t>       </a:t>
            </a:r>
            <a:r>
              <a:rPr lang="mr-IN" altLang="zh-CN" sz="1200" dirty="0" smtClean="0"/>
              <a:t>   </a:t>
            </a:r>
            <a:r>
              <a:rPr lang="mr-IN" altLang="zh-CN" sz="1200" dirty="0"/>
              <a:t>"$theme": {</a:t>
            </a:r>
          </a:p>
          <a:p>
            <a:r>
              <a:rPr lang="en-US" altLang="zh-CN" sz="1200" dirty="0"/>
              <a:t>            "6": "https://gss0.baidu.com/9rkZbzqaKgQUohGko9WTAnF6hhy/mms-res/voice/</a:t>
            </a:r>
            <a:r>
              <a:rPr lang="en-US" altLang="zh-CN" sz="1200" dirty="0" err="1"/>
              <a:t>ressync</a:t>
            </a:r>
            <a:r>
              <a:rPr lang="en-US" altLang="zh-CN" sz="1200" dirty="0"/>
              <a:t>/1751/</a:t>
            </a:r>
            <a:r>
              <a:rPr lang="en-US" altLang="zh-CN" sz="1200" dirty="0" err="1"/>
              <a:t>ios</a:t>
            </a:r>
            <a:r>
              <a:rPr lang="en-US" altLang="zh-CN" sz="1200" dirty="0"/>
              <a:t>/mic_icon_ios_750_04_27.976cdf86.png",</a:t>
            </a:r>
          </a:p>
          <a:p>
            <a:r>
              <a:rPr lang="en-US" altLang="zh-CN" sz="1200" dirty="0"/>
              <a:t>            "6p": "https://gss0.baidu.com/9rkZbzqaKgQUohGko9WTAnF6hhy/mms-res/voice/</a:t>
            </a:r>
            <a:r>
              <a:rPr lang="en-US" altLang="zh-CN" sz="1200" dirty="0" err="1"/>
              <a:t>ressync</a:t>
            </a:r>
            <a:r>
              <a:rPr lang="en-US" altLang="zh-CN" sz="1200" dirty="0"/>
              <a:t>/1751/</a:t>
            </a:r>
            <a:r>
              <a:rPr lang="en-US" altLang="zh-CN" sz="1200" dirty="0" err="1"/>
              <a:t>ios</a:t>
            </a:r>
            <a:r>
              <a:rPr lang="en-US" altLang="zh-CN" sz="1200" dirty="0"/>
              <a:t>/mic_icon_ios_1242_04_27.1b8b4fd9.png",</a:t>
            </a:r>
          </a:p>
          <a:p>
            <a:r>
              <a:rPr lang="en-US" altLang="zh-CN" sz="1200" dirty="0"/>
              <a:t>            "default": "https://gss0.baidu.com/9rkZbzqaKgQUohGko9WTAnF6hhy/mms-res/voice/</a:t>
            </a:r>
            <a:r>
              <a:rPr lang="en-US" altLang="zh-CN" sz="1200" dirty="0" err="1"/>
              <a:t>ressync</a:t>
            </a:r>
            <a:r>
              <a:rPr lang="en-US" altLang="zh-CN" sz="1200" dirty="0"/>
              <a:t>/1751/</a:t>
            </a:r>
            <a:r>
              <a:rPr lang="en-US" altLang="zh-CN" sz="1200" dirty="0" err="1"/>
              <a:t>ios</a:t>
            </a:r>
            <a:r>
              <a:rPr lang="en-US" altLang="zh-CN" sz="1200" dirty="0"/>
              <a:t>/mic_icon_ios_640_04_27.47bfa4f2.png"</a:t>
            </a:r>
          </a:p>
          <a:p>
            <a:r>
              <a:rPr lang="mr-IN" altLang="zh-CN" sz="1200" dirty="0"/>
              <a:t>          }</a:t>
            </a:r>
          </a:p>
          <a:p>
            <a:r>
              <a:rPr lang="mr-IN" altLang="zh-CN" sz="1200" dirty="0"/>
              <a:t>        },</a:t>
            </a:r>
          </a:p>
          <a:p>
            <a:r>
              <a:rPr lang="en-US" altLang="zh-CN" sz="1200" dirty="0"/>
              <a:t>        "</a:t>
            </a:r>
            <a:r>
              <a:rPr lang="en-US" altLang="zh-CN" sz="1200" dirty="0" err="1"/>
              <a:t>background_img</a:t>
            </a:r>
            <a:r>
              <a:rPr lang="en-US" altLang="zh-CN" sz="1200" dirty="0"/>
              <a:t>": {</a:t>
            </a:r>
          </a:p>
          <a:p>
            <a:r>
              <a:rPr lang="mr-IN" altLang="zh-CN" sz="1200" dirty="0"/>
              <a:t>          "$theme": {</a:t>
            </a:r>
          </a:p>
          <a:p>
            <a:r>
              <a:rPr lang="en-US" altLang="zh-CN" sz="1200" dirty="0"/>
              <a:t>            "6": "https://gss0.baidu.com/9rkZbzqaKgQUohGko9WTAnF6hhy/mms-res/voice/</a:t>
            </a:r>
            <a:r>
              <a:rPr lang="en-US" altLang="zh-CN" sz="1200" dirty="0" err="1"/>
              <a:t>ressync</a:t>
            </a:r>
            <a:r>
              <a:rPr lang="en-US" altLang="zh-CN" sz="1200" dirty="0"/>
              <a:t>/1751/</a:t>
            </a:r>
            <a:r>
              <a:rPr lang="en-US" altLang="zh-CN" sz="1200" dirty="0" err="1"/>
              <a:t>ios</a:t>
            </a:r>
            <a:r>
              <a:rPr lang="en-US" altLang="zh-CN" sz="1200" dirty="0"/>
              <a:t>/button_normal_750_04_27.09797ccd.png",</a:t>
            </a:r>
          </a:p>
          <a:p>
            <a:r>
              <a:rPr lang="en-US" altLang="zh-CN" sz="1200" dirty="0"/>
              <a:t>            "6p": "https://gss0.baidu.com/9rkZbzqaKgQUohGko9WTAnF6hhy/mms-res/voice/</a:t>
            </a:r>
            <a:r>
              <a:rPr lang="en-US" altLang="zh-CN" sz="1200" dirty="0" err="1"/>
              <a:t>ressync</a:t>
            </a:r>
            <a:r>
              <a:rPr lang="en-US" altLang="zh-CN" sz="1200" dirty="0"/>
              <a:t>/1751/</a:t>
            </a:r>
            <a:r>
              <a:rPr lang="en-US" altLang="zh-CN" sz="1200" dirty="0" err="1"/>
              <a:t>ios</a:t>
            </a:r>
            <a:r>
              <a:rPr lang="en-US" altLang="zh-CN" sz="1200" dirty="0"/>
              <a:t>/button_normal_1242_04_27.83115a26.png",</a:t>
            </a:r>
          </a:p>
          <a:p>
            <a:r>
              <a:rPr lang="en-US" altLang="zh-CN" sz="1200" dirty="0"/>
              <a:t>            "default": "https://gss0.baidu.com/9rkZbzqaKgQUohGko9WTAnF6hhy/mms-res/voice/</a:t>
            </a:r>
            <a:r>
              <a:rPr lang="en-US" altLang="zh-CN" sz="1200" dirty="0" err="1"/>
              <a:t>ressync</a:t>
            </a:r>
            <a:r>
              <a:rPr lang="en-US" altLang="zh-CN" sz="1200" dirty="0"/>
              <a:t>/1751/</a:t>
            </a:r>
            <a:r>
              <a:rPr lang="en-US" altLang="zh-CN" sz="1200" dirty="0" err="1"/>
              <a:t>ios</a:t>
            </a:r>
            <a:r>
              <a:rPr lang="en-US" altLang="zh-CN" sz="1200" dirty="0"/>
              <a:t>/button_normal_640_04_27.009f74c8.png"</a:t>
            </a:r>
          </a:p>
          <a:p>
            <a:r>
              <a:rPr lang="mr-IN" altLang="zh-CN" sz="1200" dirty="0"/>
              <a:t>          }</a:t>
            </a:r>
          </a:p>
          <a:p>
            <a:r>
              <a:rPr lang="mr-IN" altLang="zh-CN" sz="1200" dirty="0"/>
              <a:t>        }</a:t>
            </a:r>
          </a:p>
          <a:p>
            <a:r>
              <a:rPr lang="mr-IN" altLang="zh-CN" sz="1200" dirty="0"/>
              <a:t>      },</a:t>
            </a:r>
            <a:endParaRPr kumimoji="1"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3856698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76672" y="1196752"/>
            <a:ext cx="12101609" cy="502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284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4"/>
          <p:cNvSpPr txBox="1">
            <a:spLocks noChangeArrowheads="1"/>
          </p:cNvSpPr>
          <p:nvPr/>
        </p:nvSpPr>
        <p:spPr bwMode="auto">
          <a:xfrm>
            <a:off x="395536" y="332656"/>
            <a:ext cx="6619875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zh-CN" altLang="en-US" sz="3200" b="1" dirty="0" smtClean="0">
                <a:latin typeface="楷体_GB2312" charset="0"/>
                <a:ea typeface="楷体_GB2312" charset="0"/>
                <a:cs typeface="楷体_GB2312" charset="0"/>
              </a:rPr>
              <a:t>语音项目目录结构</a:t>
            </a:r>
            <a:endParaRPr kumimoji="0" lang="en-US" altLang="zh-CN" sz="3200" b="1" dirty="0" smtClean="0">
              <a:latin typeface="楷体_GB2312" charset="0"/>
              <a:ea typeface="楷体_GB2312" charset="0"/>
              <a:cs typeface="楷体_GB2312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39952" y="1556792"/>
            <a:ext cx="453650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kumimoji="1" lang="en-US" altLang="zh-CN" sz="2800" dirty="0" smtClean="0"/>
              <a:t>MVC</a:t>
            </a:r>
            <a:r>
              <a:rPr kumimoji="1" lang="zh-CN" altLang="en-US" sz="2800" dirty="0" smtClean="0"/>
              <a:t>模式</a:t>
            </a:r>
            <a:endParaRPr kumimoji="1" lang="en-US" altLang="zh-CN" sz="2800" dirty="0" smtClean="0"/>
          </a:p>
          <a:p>
            <a:pPr marL="457200" indent="-457200">
              <a:buFont typeface="Arial"/>
              <a:buChar char="•"/>
            </a:pPr>
            <a:r>
              <a:rPr kumimoji="1" lang="zh-CN" altLang="en-US" sz="2800" dirty="0" smtClean="0"/>
              <a:t>提供通用</a:t>
            </a:r>
            <a:r>
              <a:rPr kumimoji="1" lang="en-US" altLang="zh-CN" sz="2800" dirty="0" smtClean="0"/>
              <a:t>controller</a:t>
            </a:r>
            <a:r>
              <a:rPr kumimoji="1" lang="zh-CN" altLang="en-US" sz="2800" dirty="0" smtClean="0"/>
              <a:t>，避免代码冗余</a:t>
            </a:r>
            <a:endParaRPr kumimoji="1" lang="en-US" altLang="zh-CN" sz="2800" dirty="0" smtClean="0"/>
          </a:p>
          <a:p>
            <a:pPr marL="457200" indent="-457200">
              <a:buFont typeface="Arial"/>
              <a:buChar char="•"/>
            </a:pPr>
            <a:r>
              <a:rPr kumimoji="1" lang="zh-CN" altLang="en-US" sz="2800" dirty="0" smtClean="0"/>
              <a:t>使用通知、代理等方式进行相互间的通信</a:t>
            </a:r>
            <a:endParaRPr kumimoji="1" lang="en-US" altLang="zh-CN" sz="2800" dirty="0" smtClean="0"/>
          </a:p>
          <a:p>
            <a:pPr marL="457200" indent="-457200">
              <a:buFont typeface="Arial"/>
              <a:buChar char="•"/>
            </a:pPr>
            <a:r>
              <a:rPr kumimoji="1" lang="zh-CN" altLang="en-US" sz="2800" dirty="0" smtClean="0"/>
              <a:t>主要设计模式：单例、代理、观察者、策略</a:t>
            </a:r>
            <a:endParaRPr kumimoji="1" lang="en-US" altLang="zh-CN" sz="2800" dirty="0" smtClean="0"/>
          </a:p>
          <a:p>
            <a:endParaRPr kumimoji="1" lang="en-US" altLang="zh-CN" sz="1200" dirty="0" smtClean="0"/>
          </a:p>
        </p:txBody>
      </p:sp>
      <p:pic>
        <p:nvPicPr>
          <p:cNvPr id="2" name="图片 1" descr="MacHi 2017-07-13 12-06-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340768"/>
            <a:ext cx="3456384" cy="527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724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4"/>
          <p:cNvSpPr txBox="1">
            <a:spLocks noChangeArrowheads="1"/>
          </p:cNvSpPr>
          <p:nvPr/>
        </p:nvSpPr>
        <p:spPr bwMode="auto">
          <a:xfrm>
            <a:off x="395536" y="332656"/>
            <a:ext cx="6619875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zh-CN" altLang="en-US" sz="3200" b="1" dirty="0" smtClean="0">
                <a:latin typeface="楷体_GB2312" charset="0"/>
                <a:ea typeface="楷体_GB2312" charset="0"/>
                <a:cs typeface="楷体_GB2312" charset="0"/>
              </a:rPr>
              <a:t>语音项目代码结构</a:t>
            </a:r>
            <a:endParaRPr kumimoji="0" lang="en-US" altLang="zh-CN" sz="3200" b="1" dirty="0">
              <a:latin typeface="楷体_GB2312" charset="0"/>
              <a:ea typeface="楷体_GB2312" charset="0"/>
              <a:cs typeface="楷体_GB2312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97888" y="43696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5" name="图片 4" descr="语音项目结构图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196752"/>
            <a:ext cx="4403904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698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4"/>
          <p:cNvSpPr txBox="1">
            <a:spLocks noChangeArrowheads="1"/>
          </p:cNvSpPr>
          <p:nvPr/>
        </p:nvSpPr>
        <p:spPr bwMode="auto">
          <a:xfrm>
            <a:off x="395536" y="332656"/>
            <a:ext cx="6619875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zh-CN" altLang="en-US" sz="3200" b="1" dirty="0" smtClean="0">
                <a:latin typeface="楷体_GB2312" charset="0"/>
                <a:ea typeface="楷体_GB2312" charset="0"/>
                <a:cs typeface="楷体_GB2312" charset="0"/>
              </a:rPr>
              <a:t>通信</a:t>
            </a:r>
            <a:endParaRPr kumimoji="0" lang="en-US" altLang="zh-CN" sz="3200" b="1" dirty="0">
              <a:latin typeface="楷体_GB2312" charset="0"/>
              <a:ea typeface="楷体_GB2312" charset="0"/>
              <a:cs typeface="楷体_GB2312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97888" y="43696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2" name="图片 1" descr="lmt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908720"/>
            <a:ext cx="6768752" cy="61584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792874" y="16161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9646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4"/>
          <p:cNvSpPr txBox="1">
            <a:spLocks noChangeArrowheads="1"/>
          </p:cNvSpPr>
          <p:nvPr/>
        </p:nvSpPr>
        <p:spPr bwMode="auto">
          <a:xfrm>
            <a:off x="395536" y="332656"/>
            <a:ext cx="6619875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zh-CN" altLang="en-US" sz="3200" b="1" dirty="0" smtClean="0">
                <a:latin typeface="楷体_GB2312" charset="0"/>
                <a:ea typeface="楷体_GB2312" charset="0"/>
                <a:cs typeface="楷体_GB2312" charset="0"/>
              </a:rPr>
              <a:t>产品相关业务</a:t>
            </a:r>
            <a:endParaRPr kumimoji="0" lang="en-US" altLang="zh-CN" sz="3200" b="1" dirty="0" smtClean="0">
              <a:latin typeface="楷体_GB2312" charset="0"/>
              <a:ea typeface="楷体_GB2312" charset="0"/>
              <a:cs typeface="楷体_GB2312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3528" y="1556792"/>
            <a:ext cx="8496944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/>
              <a:t>入口来源：</a:t>
            </a:r>
            <a:endParaRPr kumimoji="1" lang="en-US" altLang="zh-CN" sz="3200" dirty="0" smtClean="0"/>
          </a:p>
          <a:p>
            <a:endParaRPr kumimoji="1" lang="en-US" altLang="zh-CN" sz="3200" dirty="0" smtClean="0"/>
          </a:p>
          <a:p>
            <a:pPr marL="457200" indent="-457200">
              <a:buFont typeface="Wingdings" charset="2"/>
              <a:buChar char="l"/>
            </a:pPr>
            <a:r>
              <a:rPr kumimoji="1" lang="en-US" altLang="en-US" sz="2000" dirty="0" err="1" smtClean="0"/>
              <a:t>底部bar</a:t>
            </a:r>
            <a:r>
              <a:rPr kumimoji="1" lang="zh-CN" altLang="en-US" sz="2000" dirty="0" smtClean="0"/>
              <a:t>：手百首页及结果页底部</a:t>
            </a:r>
            <a:r>
              <a:rPr kumimoji="1" lang="en-US" altLang="zh-CN" sz="2000" dirty="0" smtClean="0"/>
              <a:t>bar</a:t>
            </a:r>
            <a:r>
              <a:rPr kumimoji="1" lang="zh-CN" altLang="en-US" sz="2000" dirty="0" smtClean="0"/>
              <a:t>上的语音入口。</a:t>
            </a:r>
            <a:endParaRPr kumimoji="1" lang="en-US" altLang="zh-CN" sz="2000" dirty="0"/>
          </a:p>
          <a:p>
            <a:pPr marL="457200" indent="-457200">
              <a:buFont typeface="Wingdings" charset="2"/>
              <a:buChar char="l"/>
            </a:pPr>
            <a:endParaRPr kumimoji="1" lang="en-US" altLang="zh-CN" sz="2000" dirty="0" smtClean="0"/>
          </a:p>
          <a:p>
            <a:pPr marL="457200" indent="-457200">
              <a:buFont typeface="Wingdings" charset="2"/>
              <a:buChar char="l"/>
            </a:pPr>
            <a:r>
              <a:rPr kumimoji="1" lang="en-US" altLang="zh-CN" sz="2000" dirty="0" smtClean="0"/>
              <a:t>Icon</a:t>
            </a:r>
            <a:r>
              <a:rPr kumimoji="1" lang="zh-CN" altLang="en-US" sz="2000" dirty="0" smtClean="0"/>
              <a:t>入口：手百搜索框语音</a:t>
            </a:r>
            <a:r>
              <a:rPr kumimoji="1" lang="en-US" altLang="zh-CN" sz="2000" dirty="0" smtClean="0"/>
              <a:t>icon</a:t>
            </a:r>
            <a:r>
              <a:rPr kumimoji="1" lang="zh-CN" altLang="en-US" sz="2000" dirty="0" smtClean="0"/>
              <a:t>入口，</a:t>
            </a:r>
            <a:r>
              <a:rPr kumimoji="1" lang="en-US" altLang="zh-CN" sz="2000" dirty="0" smtClean="0"/>
              <a:t>wise</a:t>
            </a:r>
            <a:r>
              <a:rPr kumimoji="1" lang="zh-CN" altLang="en-US" sz="2000" dirty="0" smtClean="0"/>
              <a:t>卡片底部搜索框的语音</a:t>
            </a:r>
            <a:r>
              <a:rPr kumimoji="1" lang="en-US" altLang="zh-CN" sz="2000" dirty="0" smtClean="0"/>
              <a:t>icon</a:t>
            </a:r>
            <a:r>
              <a:rPr kumimoji="1" lang="zh-CN" altLang="en-US" sz="2000" dirty="0" smtClean="0"/>
              <a:t>入口。</a:t>
            </a:r>
            <a:endParaRPr kumimoji="1" lang="en-US" altLang="zh-CN" sz="2000" dirty="0"/>
          </a:p>
          <a:p>
            <a:pPr marL="457200" indent="-457200">
              <a:buFont typeface="Wingdings" charset="2"/>
              <a:buChar char="l"/>
            </a:pPr>
            <a:endParaRPr kumimoji="1" lang="en-US" altLang="zh-CN" sz="2000" dirty="0" smtClean="0"/>
          </a:p>
          <a:p>
            <a:pPr marL="457200" indent="-457200">
              <a:buFont typeface="Wingdings" charset="2"/>
              <a:buChar char="l"/>
            </a:pPr>
            <a:r>
              <a:rPr kumimoji="1" lang="zh-CN" altLang="en-US" sz="2000" dirty="0" smtClean="0"/>
              <a:t>输入法上方：在手百中调起输入法时，在键盘上方会有语音按钮入口，功能和底部</a:t>
            </a:r>
            <a:r>
              <a:rPr kumimoji="1" lang="en-US" altLang="zh-CN" sz="2000" dirty="0" smtClean="0"/>
              <a:t>bar</a:t>
            </a:r>
            <a:r>
              <a:rPr kumimoji="1" lang="zh-CN" altLang="en-US" sz="2000" dirty="0" smtClean="0"/>
              <a:t>一样，但没有引导语。</a:t>
            </a:r>
            <a:endParaRPr kumimoji="1" lang="en-US" altLang="zh-CN" sz="2000" dirty="0" smtClean="0"/>
          </a:p>
          <a:p>
            <a:pPr marL="457200" indent="-457200">
              <a:buFont typeface="Wingdings" charset="2"/>
              <a:buChar char="l"/>
            </a:pPr>
            <a:endParaRPr kumimoji="1" lang="en-US" altLang="zh-CN" sz="2000" dirty="0" smtClean="0"/>
          </a:p>
          <a:p>
            <a:pPr marL="457200" indent="-457200">
              <a:buFont typeface="Wingdings" charset="2"/>
              <a:buChar char="l"/>
            </a:pPr>
            <a:r>
              <a:rPr kumimoji="1" lang="zh-CN" altLang="en-US" sz="2000" dirty="0" smtClean="0"/>
              <a:t>第三方：语音搜索插件可被畅听、百科等第三方应用调起。</a:t>
            </a:r>
            <a:endParaRPr kumimoji="1" lang="en-US" altLang="zh-CN" sz="2000" dirty="0"/>
          </a:p>
          <a:p>
            <a:pPr marL="457200" indent="-457200">
              <a:buFont typeface="Arial"/>
              <a:buChar char="•"/>
            </a:pP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31715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4"/>
          <p:cNvSpPr txBox="1">
            <a:spLocks noChangeArrowheads="1"/>
          </p:cNvSpPr>
          <p:nvPr/>
        </p:nvSpPr>
        <p:spPr bwMode="auto">
          <a:xfrm>
            <a:off x="395536" y="332656"/>
            <a:ext cx="6619875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zh-CN" altLang="en-US" sz="3200" b="1" dirty="0" smtClean="0">
                <a:latin typeface="楷体_GB2312" charset="0"/>
                <a:ea typeface="楷体_GB2312" charset="0"/>
                <a:cs typeface="楷体_GB2312" charset="0"/>
              </a:rPr>
              <a:t>产品相关业务</a:t>
            </a:r>
            <a:endParaRPr kumimoji="0" lang="en-US" altLang="zh-CN" sz="3200" b="1" dirty="0" smtClean="0">
              <a:latin typeface="楷体_GB2312" charset="0"/>
              <a:ea typeface="楷体_GB2312" charset="0"/>
              <a:cs typeface="楷体_GB2312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3528" y="1556792"/>
            <a:ext cx="8496944" cy="5139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/>
              <a:t>不同</a:t>
            </a:r>
            <a:r>
              <a:rPr kumimoji="1" lang="en-US" altLang="zh-CN" sz="3200" dirty="0" smtClean="0"/>
              <a:t>query</a:t>
            </a:r>
            <a:r>
              <a:rPr kumimoji="1" lang="zh-CN" altLang="en-US" sz="3200" dirty="0" smtClean="0"/>
              <a:t>触发的行为：</a:t>
            </a:r>
            <a:endParaRPr kumimoji="1" lang="en-US" altLang="zh-CN" sz="3200" dirty="0" smtClean="0"/>
          </a:p>
          <a:p>
            <a:endParaRPr kumimoji="1" lang="en-US" altLang="zh-CN" sz="2000" dirty="0" smtClean="0"/>
          </a:p>
          <a:p>
            <a:pPr marL="342900" indent="-342900">
              <a:buFont typeface="Wingdings" charset="2"/>
              <a:buChar char="l"/>
            </a:pPr>
            <a:r>
              <a:rPr kumimoji="1" lang="zh-CN" altLang="en-US" sz="2400" dirty="0" smtClean="0"/>
              <a:t>普通</a:t>
            </a:r>
            <a:r>
              <a:rPr kumimoji="1" lang="en-US" altLang="zh-CN" sz="2400" dirty="0" smtClean="0"/>
              <a:t>query</a:t>
            </a:r>
            <a:r>
              <a:rPr kumimoji="1" lang="zh-CN" altLang="en-US" sz="2400" dirty="0" smtClean="0"/>
              <a:t>：直接跳转到</a:t>
            </a:r>
            <a:r>
              <a:rPr kumimoji="1" lang="en-US" altLang="zh-CN" sz="2400" dirty="0" smtClean="0"/>
              <a:t>wise</a:t>
            </a:r>
            <a:r>
              <a:rPr kumimoji="1" lang="zh-CN" altLang="en-US" sz="2400" dirty="0" smtClean="0"/>
              <a:t>搜索结果页</a:t>
            </a:r>
            <a:endParaRPr kumimoji="1" lang="en-US" altLang="zh-CN" sz="2400" dirty="0" smtClean="0"/>
          </a:p>
          <a:p>
            <a:pPr marL="342900" indent="-342900">
              <a:buFont typeface="Wingdings" charset="2"/>
              <a:buChar char="l"/>
            </a:pPr>
            <a:endParaRPr kumimoji="1" lang="en-US" altLang="zh-CN" sz="2400" dirty="0" smtClean="0"/>
          </a:p>
          <a:p>
            <a:pPr marL="342900" indent="-342900">
              <a:buFont typeface="Wingdings" charset="2"/>
              <a:buChar char="l"/>
            </a:pPr>
            <a:r>
              <a:rPr kumimoji="1" lang="zh-CN" altLang="en-US" sz="2400" dirty="0" smtClean="0"/>
              <a:t>调起</a:t>
            </a:r>
            <a:r>
              <a:rPr kumimoji="1" lang="zh-CN" altLang="en-US" sz="2400" dirty="0"/>
              <a:t>其他插</a:t>
            </a:r>
            <a:r>
              <a:rPr kumimoji="1" lang="zh-CN" altLang="en-US" sz="2400" dirty="0" smtClean="0"/>
              <a:t>件：如：语音搜索我要看电影，会调起糯米插件；语音搜索度秘，会调起度秘插件；语音搜索天气、人物等会有语音播报</a:t>
            </a:r>
            <a:endParaRPr kumimoji="1" lang="en-US" altLang="zh-CN" sz="2400" dirty="0" smtClean="0"/>
          </a:p>
          <a:p>
            <a:endParaRPr kumimoji="1" lang="en-US" altLang="zh-CN" sz="2400" dirty="0" smtClean="0"/>
          </a:p>
          <a:p>
            <a:pPr marL="342900" indent="-342900">
              <a:buFont typeface="Wingdings" charset="2"/>
              <a:buChar char="l"/>
            </a:pPr>
            <a:r>
              <a:rPr kumimoji="1" lang="zh-CN" altLang="en-US" sz="2400" dirty="0" smtClean="0"/>
              <a:t>主动多轮：根据对用户搜索上下文的理解，对用户当前搜索的</a:t>
            </a:r>
            <a:r>
              <a:rPr kumimoji="1" lang="en-US" altLang="zh-CN" sz="2400" dirty="0" smtClean="0"/>
              <a:t>query</a:t>
            </a:r>
            <a:r>
              <a:rPr kumimoji="1" lang="zh-CN" altLang="en-US" sz="2400" dirty="0" smtClean="0"/>
              <a:t>做修改（变换），使得搜索结果能更好满足用户的搜索需求。如：</a:t>
            </a:r>
            <a:r>
              <a:rPr lang="zh-CN" altLang="en-US" sz="2400" dirty="0"/>
              <a:t>先搜索“奥巴马</a:t>
            </a:r>
            <a:r>
              <a:rPr lang="zh-CN" altLang="en-US" sz="2400" dirty="0" smtClean="0"/>
              <a:t>是</a:t>
            </a:r>
            <a:r>
              <a:rPr lang="zh-CN" altLang="en-US" sz="2400" dirty="0"/>
              <a:t>第几届总统”，再搜索“他今年多大了”，那么结果页会出现奥巴马今年多大了</a:t>
            </a:r>
            <a:endParaRPr kumimoji="1" lang="en-US" altLang="zh-CN" sz="2400" dirty="0" smtClean="0"/>
          </a:p>
          <a:p>
            <a:endParaRPr kumimoji="1"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353991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4"/>
          <p:cNvSpPr txBox="1">
            <a:spLocks noChangeArrowheads="1"/>
          </p:cNvSpPr>
          <p:nvPr/>
        </p:nvSpPr>
        <p:spPr bwMode="auto">
          <a:xfrm>
            <a:off x="395536" y="332656"/>
            <a:ext cx="6619875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zh-CN" altLang="en-US" sz="3200" b="1" dirty="0" smtClean="0">
                <a:latin typeface="楷体_GB2312" charset="0"/>
                <a:ea typeface="楷体_GB2312" charset="0"/>
                <a:cs typeface="楷体_GB2312" charset="0"/>
              </a:rPr>
              <a:t>产品相关业务</a:t>
            </a:r>
            <a:endParaRPr kumimoji="0" lang="en-US" altLang="zh-CN" sz="3200" b="1" dirty="0" smtClean="0">
              <a:latin typeface="楷体_GB2312" charset="0"/>
              <a:ea typeface="楷体_GB2312" charset="0"/>
              <a:cs typeface="楷体_GB2312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3528" y="1556792"/>
            <a:ext cx="36004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/>
              <a:t>引导：</a:t>
            </a:r>
            <a:endParaRPr kumimoji="1" lang="en-US" altLang="zh-CN" sz="3200" dirty="0" smtClean="0"/>
          </a:p>
          <a:p>
            <a:endParaRPr kumimoji="1" lang="en-US" altLang="zh-CN" sz="3200" dirty="0" smtClean="0"/>
          </a:p>
          <a:p>
            <a:pPr marL="342900" indent="-342900">
              <a:buFont typeface="Wingdings" charset="2"/>
              <a:buChar char="l"/>
            </a:pPr>
            <a:r>
              <a:rPr kumimoji="1" lang="zh-CN" altLang="en-US" sz="2400" dirty="0" smtClean="0"/>
              <a:t>一次引导：进入语音搜索，会有一些常用的搜索引导语提示</a:t>
            </a:r>
            <a:endParaRPr kumimoji="1" lang="en-US" altLang="zh-CN" sz="2400" dirty="0" smtClean="0"/>
          </a:p>
        </p:txBody>
      </p:sp>
      <p:pic>
        <p:nvPicPr>
          <p:cNvPr id="2" name="图片 1" descr="IMG_001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124744"/>
            <a:ext cx="3168352" cy="563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9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4"/>
          <p:cNvSpPr txBox="1">
            <a:spLocks noChangeArrowheads="1"/>
          </p:cNvSpPr>
          <p:nvPr/>
        </p:nvSpPr>
        <p:spPr bwMode="auto">
          <a:xfrm>
            <a:off x="395536" y="332656"/>
            <a:ext cx="6619875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zh-CN" altLang="en-US" sz="3200" b="1" dirty="0" smtClean="0">
                <a:latin typeface="楷体_GB2312" charset="0"/>
                <a:ea typeface="楷体_GB2312" charset="0"/>
                <a:cs typeface="楷体_GB2312" charset="0"/>
              </a:rPr>
              <a:t>产品相关业务</a:t>
            </a:r>
            <a:endParaRPr kumimoji="0" lang="en-US" altLang="zh-CN" sz="3200" b="1" dirty="0" smtClean="0">
              <a:latin typeface="楷体_GB2312" charset="0"/>
              <a:ea typeface="楷体_GB2312" charset="0"/>
              <a:cs typeface="楷体_GB2312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3528" y="1556792"/>
            <a:ext cx="309634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/>
              <a:t>引导：</a:t>
            </a:r>
            <a:endParaRPr kumimoji="1" lang="en-US" altLang="zh-CN" sz="3200" dirty="0" smtClean="0"/>
          </a:p>
          <a:p>
            <a:endParaRPr kumimoji="1" lang="en-US" altLang="zh-CN" sz="2400" dirty="0" smtClean="0"/>
          </a:p>
          <a:p>
            <a:pPr marL="342900" indent="-342900">
              <a:buFont typeface="Wingdings" charset="2"/>
              <a:buChar char="l"/>
            </a:pPr>
            <a:r>
              <a:rPr kumimoji="1" lang="zh-CN" altLang="en-US" sz="2400" dirty="0" smtClean="0"/>
              <a:t>二次引导：</a:t>
            </a:r>
            <a:r>
              <a:rPr lang="zh-CN" altLang="en-US" sz="2400" dirty="0"/>
              <a:t>先搜索一个词</a:t>
            </a:r>
            <a:r>
              <a:rPr lang="zh-CN" altLang="en-US" sz="2400" dirty="0" smtClean="0"/>
              <a:t>，再次搜索时会触发二次引导逻辑</a:t>
            </a:r>
            <a:r>
              <a:rPr lang="zh-CN" altLang="en-US" sz="2400" dirty="0"/>
              <a:t>，如：搜索北京，</a:t>
            </a:r>
            <a:r>
              <a:rPr lang="zh-CN" altLang="en-US" sz="2400" dirty="0" smtClean="0"/>
              <a:t>再使用语音搜索时，</a:t>
            </a:r>
            <a:r>
              <a:rPr lang="zh-CN" altLang="en-US" sz="2400" dirty="0"/>
              <a:t>就会有 北京的景点、北京旅游地图、</a:t>
            </a:r>
            <a:r>
              <a:rPr lang="zh-CN" altLang="en-US" sz="2400" dirty="0" smtClean="0"/>
              <a:t>北京有几个区等引导语。</a:t>
            </a:r>
            <a:endParaRPr kumimoji="1" lang="en-US" altLang="zh-CN" sz="2400" dirty="0" smtClean="0"/>
          </a:p>
        </p:txBody>
      </p:sp>
      <p:pic>
        <p:nvPicPr>
          <p:cNvPr id="2" name="图片 1" descr="IMG_00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196752"/>
            <a:ext cx="3093819" cy="550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533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aidu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华文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  <a:headEnd type="none"/>
          <a:tailEnd type="non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1"/>
          </a:solidFill>
          <a:headEnd type="none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baidu.pot</Template>
  <TotalTime>18952</TotalTime>
  <Words>955</Words>
  <Application>Microsoft Macintosh PowerPoint</Application>
  <PresentationFormat>全屏显示(4:3)</PresentationFormat>
  <Paragraphs>165</Paragraphs>
  <Slides>21</Slides>
  <Notes>21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baidu</vt:lpstr>
      <vt:lpstr>iOS语音插件串讲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baidu</cp:lastModifiedBy>
  <cp:revision>892</cp:revision>
  <dcterms:created xsi:type="dcterms:W3CDTF">2005-07-11T03:26:51Z</dcterms:created>
  <dcterms:modified xsi:type="dcterms:W3CDTF">2017-07-17T11:15:24Z</dcterms:modified>
</cp:coreProperties>
</file>