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304" r:id="rId12"/>
    <p:sldId id="306" r:id="rId13"/>
    <p:sldId id="308" r:id="rId14"/>
    <p:sldId id="309" r:id="rId15"/>
    <p:sldId id="310" r:id="rId16"/>
    <p:sldId id="300" r:id="rId17"/>
    <p:sldId id="301" r:id="rId18"/>
    <p:sldId id="302" r:id="rId19"/>
    <p:sldId id="303" r:id="rId20"/>
    <p:sldId id="312" r:id="rId21"/>
    <p:sldId id="294" r:id="rId22"/>
    <p:sldId id="298" r:id="rId23"/>
    <p:sldId id="313" r:id="rId24"/>
    <p:sldId id="299" r:id="rId25"/>
    <p:sldId id="295" r:id="rId26"/>
    <p:sldId id="315" r:id="rId27"/>
    <p:sldId id="297" r:id="rId28"/>
    <p:sldId id="284" r:id="rId29"/>
    <p:sldId id="311" r:id="rId30"/>
    <p:sldId id="296" r:id="rId31"/>
    <p:sldId id="3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8" d="100"/>
          <a:sy n="98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B7D-C8FB-FE47-86AC-115C129A1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45E7-E5F8-3F41-B470-6D7C5833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377F-1CFB-0945-AF91-39ACF3A7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1137-9809-754F-B533-A8BECAB2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DB77-6CCD-1D4D-8DA2-4FD256A9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9D9F-7FC8-614C-B025-184613ED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25871-340A-E346-8FBF-C8D07DC5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88CC-D212-7A4E-9F61-BAEA08E2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95CC-ECD2-C44D-A64A-7EA1E847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82AF-5EAF-0E49-A0A0-6A066AA9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61418-4835-4F47-AA94-3108F7457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48FF0-8CE8-B64D-868B-BE2438AC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4E19-42A5-D144-82F2-2F131B23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FBF9-FCEE-D248-8363-5F26620F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803A0-47B2-3540-8955-0C96459C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5687-7C98-0348-84E9-8085EC53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ECF8-189B-4A40-AF2F-6CDA1354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AF92-DC37-8441-A8AA-A2DBA868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45C4-8E6C-B04B-B2AA-273C5151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C275-56BC-AA41-9B13-8B0E3C87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8E80-9F2C-5443-8AE4-585A3C28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77A0A-E634-BD43-BC3F-422EBE48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BE45-18D1-0C41-AE81-0ACD649B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A893-BF6E-074A-B27B-5435DA5B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6B41-E65B-E94A-80E6-F748ED5B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DFC2-A4F6-9E46-B639-04AB5D92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8A00-099A-2141-BCEA-AF94668C3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926E2-37C4-F44D-BF7D-E88AD90E0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554D5-4700-B842-A002-3EA64DB4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2E1D7-646F-BF4E-81D9-3599D6D8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5BFDD-2BC4-1440-9928-893A1468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4C97-60C8-E643-9C19-6AB21740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48695-6F41-8A4C-B854-AAE49F2A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91F50-31B7-D949-85F4-162E1F2E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B9635-3F0A-B943-91A2-8F1D1AEE1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D2F3C-53F4-7043-9C45-C91C2698B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AD8A3-34BA-1542-A686-FC328BD9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849CA-3286-AA41-B783-140EF3E2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7DCD9-1415-6E4A-BE7F-1F964472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7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6787-EA44-D144-A7FC-EF14522C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2F08D-1675-1048-810C-17389B74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40671-C3D0-9248-BF10-ABB5DE56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4FC7-2B17-B64D-BDF6-D4F93A2E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85946-8695-8343-854D-D8C364C5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81C84-C275-F54A-80DA-646BC80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A96B7-F7B5-3F48-A44E-9981F578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3680-5572-874D-9059-563036F6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3DDF-8D10-184C-94DC-B9024641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221E2-FFAD-824C-BF4C-8E00656E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49328-267E-604D-82EC-6CC7AB7C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180AC-6C30-6F49-BC0C-8418BF08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AC57-B09C-5743-B0B8-934E2580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3F60-58DA-D142-B2D1-5273F644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8ED2A-616C-274F-875D-DFCC9F640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117D0-7EEF-B748-A920-0F2275A7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EE00-8DF8-154E-99AC-A42F46F3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C48C0-7CDB-634D-8EA9-1F2912E0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5D46-53D6-FE49-B702-0AE217A3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CCEEF-C6FF-6C44-B6A5-CD1FB47A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A028E-48F7-D845-9127-BA34368F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E8B2-E2B1-164D-B8FA-EF9228CB2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DAB6-A7BC-EF4F-8655-A00893C1AF3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2702-34F2-CE4E-B3C7-618E5E75B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6748-65DE-494C-8B4E-6079C9D1E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63EE-5582-F34E-8D90-B492DB9C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9.07118.pdf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181-A676-4041-ABE7-D53550DB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True Few-Shot Learning with Language Models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4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55838"/>
            <a:ext cx="910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总结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，在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few-shot learning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算法中仅使用少数有标签的示例是具有挑战性的。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，在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true few-shot learning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中，模型选择是最主要的障碍。</a:t>
            </a:r>
            <a:endParaRPr lang="zh-CN" altLang="en-US" sz="1600" spc="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D29AFC-4CFC-4284-B6A3-8520AC633F66}"/>
              </a:ext>
            </a:extLst>
          </p:cNvPr>
          <p:cNvSpPr txBox="1"/>
          <p:nvPr/>
        </p:nvSpPr>
        <p:spPr>
          <a:xfrm>
            <a:off x="838200" y="1802154"/>
            <a:ext cx="910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假设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，假设可以从其他任务中获取数据，以便进行学习和模型选择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，假设可以通过迁移学习和多任务学习访问与任务相关的数据？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，数据增强技术有没有可行的方法从有限的数据中创建更多的数据？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，假设有标签的数据是廉价的，最简单的方法就用更多的例子进行训练和验证。</a:t>
            </a:r>
            <a:b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 sz="1600" spc="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AD0F43-15F9-43D0-A089-D90CE4E22C66}"/>
              </a:ext>
            </a:extLst>
          </p:cNvPr>
          <p:cNvSpPr txBox="1"/>
          <p:nvPr/>
        </p:nvSpPr>
        <p:spPr>
          <a:xfrm>
            <a:off x="838200" y="3544300"/>
            <a:ext cx="9105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未来的工作方向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，不要依赖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SuperGLUE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中使用验证示例进行了调优的超参数，避免间接受益于验证示例。而是只需使用几个给定的例子重新调优这些超参数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，直接提交模型进行测试评估，而不是验证评估。验证示例包括用于决定学习的很多方面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超参数、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prompt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、训练目标、解码策略、模型架构等</a:t>
            </a:r>
            <a:endParaRPr lang="zh-CN" altLang="en-US" sz="1600" spc="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201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181-A676-4041-ABE7-D53550DB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9525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少样本学习</a:t>
            </a:r>
            <a:r>
              <a:rPr lang="en-US" altLang="zh-CN" dirty="0"/>
              <a:t>:</a:t>
            </a:r>
            <a:r>
              <a:rPr lang="en-US" altLang="zh-CN" dirty="0" err="1"/>
              <a:t>FewNLU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8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55838"/>
            <a:ext cx="4441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FewNLU</a:t>
            </a:r>
            <a:r>
              <a:rPr lang="en-US" altLang="zh-CN" dirty="0"/>
              <a:t>:</a:t>
            </a:r>
            <a:r>
              <a:rPr lang="zh-CN" altLang="en-US" dirty="0"/>
              <a:t>效果领先的少样本学习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DF7BD-7DF6-4960-B041-5689CC81F9BF}"/>
              </a:ext>
            </a:extLst>
          </p:cNvPr>
          <p:cNvSpPr txBox="1"/>
          <p:nvPr/>
        </p:nvSpPr>
        <p:spPr>
          <a:xfrm>
            <a:off x="1045349" y="1645481"/>
            <a:ext cx="44410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"/>
            </a:pP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少样本学习实验框架，集成多种最新方法</a:t>
            </a: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在</a:t>
            </a:r>
            <a:r>
              <a:rPr lang="en-US" altLang="zh-CN" sz="1600" dirty="0" err="1">
                <a:latin typeface="+mn-ea"/>
                <a:sym typeface="Wingdings 2" panose="05020102010507070707" pitchFamily="18" charset="2"/>
              </a:rPr>
              <a:t>SuperGLUE</a:t>
            </a: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七项任务上取得</a:t>
            </a:r>
            <a:r>
              <a:rPr lang="en-US" altLang="zh-CN" sz="1600" dirty="0" err="1">
                <a:latin typeface="+mn-ea"/>
                <a:sym typeface="Wingdings 2" panose="05020102010507070707" pitchFamily="18" charset="2"/>
              </a:rPr>
              <a:t>SotA</a:t>
            </a: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结果，相比之前最好的结果提升高达</a:t>
            </a:r>
            <a:r>
              <a:rPr lang="en-US" altLang="zh-CN" sz="1600" dirty="0">
                <a:latin typeface="+mn-ea"/>
                <a:sym typeface="Wingdings 2" panose="05020102010507070707" pitchFamily="18" charset="2"/>
              </a:rPr>
              <a:t>10+</a:t>
            </a: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百分点</a:t>
            </a: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规范的测评方法，纠正少样本学习的测评乱象</a:t>
            </a: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基于生成的自动增广</a:t>
            </a:r>
            <a:r>
              <a:rPr lang="en-US" altLang="zh-CN" sz="1600" dirty="0" err="1">
                <a:latin typeface="+mn-ea"/>
                <a:sym typeface="Wingdings 2" panose="05020102010507070707" pitchFamily="18" charset="2"/>
              </a:rPr>
              <a:t>FlipDA</a:t>
            </a: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，性能进一步提升</a:t>
            </a: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在三个数据集中取得跟</a:t>
            </a:r>
            <a:r>
              <a:rPr lang="en-US" altLang="zh-CN" sz="1600" dirty="0">
                <a:latin typeface="+mn-ea"/>
                <a:sym typeface="Wingdings 2" panose="05020102010507070707" pitchFamily="18" charset="2"/>
              </a:rPr>
              <a:t>full label</a:t>
            </a: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相近的效果</a:t>
            </a: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endParaRPr lang="en-US" altLang="zh-CN" sz="1600" dirty="0">
              <a:latin typeface="+mn-ea"/>
              <a:sym typeface="Wingdings 2" panose="05020102010507070707" pitchFamily="18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12C89A-5D81-4A5B-A374-BE299D54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424235"/>
            <a:ext cx="4441051" cy="30227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010593-3F5B-4882-9DA4-1F50A5CC455E}"/>
              </a:ext>
            </a:extLst>
          </p:cNvPr>
          <p:cNvSpPr txBox="1"/>
          <p:nvPr/>
        </p:nvSpPr>
        <p:spPr>
          <a:xfrm>
            <a:off x="6223000" y="555837"/>
            <a:ext cx="91059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不同超参数对少样本学习的影响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1E70A-3866-4F33-9B40-EEB84F1E34CF}"/>
              </a:ext>
            </a:extLst>
          </p:cNvPr>
          <p:cNvSpPr txBox="1"/>
          <p:nvPr/>
        </p:nvSpPr>
        <p:spPr>
          <a:xfrm>
            <a:off x="6705600" y="4699799"/>
            <a:ext cx="4642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"/>
            </a:pP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巨大的</a:t>
            </a:r>
            <a:r>
              <a:rPr lang="en-US" altLang="zh-CN" sz="1600" dirty="0">
                <a:latin typeface="+mn-ea"/>
                <a:sym typeface="Wingdings 2" panose="05020102010507070707" pitchFamily="18" charset="2"/>
              </a:rPr>
              <a:t>variance</a:t>
            </a:r>
          </a:p>
          <a:p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基于</a:t>
            </a:r>
            <a:r>
              <a:rPr lang="en-US" altLang="zh-CN" sz="1600" dirty="0">
                <a:latin typeface="+mn-ea"/>
                <a:sym typeface="Wingdings 2" panose="05020102010507070707" pitchFamily="18" charset="2"/>
              </a:rPr>
              <a:t>full dev</a:t>
            </a: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的调参范式往往意味着严重过拟合</a:t>
            </a: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"/>
            </a:pPr>
            <a:r>
              <a:rPr lang="zh-CN" altLang="en-US" sz="1600" dirty="0">
                <a:latin typeface="+mn-ea"/>
                <a:sym typeface="Wingdings 2" panose="05020102010507070707" pitchFamily="18" charset="2"/>
              </a:rPr>
              <a:t>需要一个科学合理的超参选择方式</a:t>
            </a:r>
            <a:endParaRPr lang="en-US" altLang="zh-CN" sz="1600" dirty="0">
              <a:latin typeface="+mn-ea"/>
              <a:sym typeface="Wingdings 2" panose="05020102010507070707" pitchFamily="18" charset="2"/>
            </a:endParaRPr>
          </a:p>
          <a:p>
            <a:endParaRPr lang="en-US" altLang="zh-CN" sz="1600" dirty="0">
              <a:latin typeface="+mn-ea"/>
              <a:sym typeface="Wingdings 2" panose="05020102010507070707" pitchFamily="18" charset="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765F23E-9EF2-42B6-A64F-65871B857A00}"/>
              </a:ext>
            </a:extLst>
          </p:cNvPr>
          <p:cNvCxnSpPr>
            <a:cxnSpLocks/>
          </p:cNvCxnSpPr>
          <p:nvPr/>
        </p:nvCxnSpPr>
        <p:spPr>
          <a:xfrm>
            <a:off x="5863840" y="453369"/>
            <a:ext cx="16674" cy="58160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553287" y="555837"/>
            <a:ext cx="51327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规范少样本学习的评测方法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257E41-BB80-4B6B-A2FD-2DC3AEF51B5D}"/>
              </a:ext>
            </a:extLst>
          </p:cNvPr>
          <p:cNvSpPr txBox="1"/>
          <p:nvPr/>
        </p:nvSpPr>
        <p:spPr>
          <a:xfrm>
            <a:off x="743927" y="1304690"/>
            <a:ext cx="53213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ym typeface="+mn-lt"/>
              </a:rPr>
              <a:t>  关键：引入只有</a:t>
            </a:r>
            <a:r>
              <a:rPr lang="en-US" altLang="zh-CN" sz="1400" dirty="0">
                <a:sym typeface="+mn-lt"/>
              </a:rPr>
              <a:t>32</a:t>
            </a:r>
            <a:r>
              <a:rPr lang="zh-CN" altLang="en-US" sz="1400" dirty="0">
                <a:sym typeface="+mn-lt"/>
              </a:rPr>
              <a:t>样本的</a:t>
            </a:r>
            <a:r>
              <a:rPr lang="en-US" altLang="zh-CN" sz="1400" dirty="0">
                <a:sym typeface="+mn-lt"/>
              </a:rPr>
              <a:t>dev</a:t>
            </a:r>
            <a:r>
              <a:rPr lang="zh-CN" altLang="en-US" sz="1400" dirty="0">
                <a:sym typeface="+mn-lt"/>
              </a:rPr>
              <a:t>集合</a:t>
            </a:r>
            <a:endParaRPr lang="en-US" altLang="zh-CN" sz="1400" dirty="0"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562764-0E65-4C97-A10E-5A192B0E236E}"/>
              </a:ext>
            </a:extLst>
          </p:cNvPr>
          <p:cNvSpPr txBox="1"/>
          <p:nvPr/>
        </p:nvSpPr>
        <p:spPr>
          <a:xfrm>
            <a:off x="795217" y="2047357"/>
            <a:ext cx="5021383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ym typeface="+mn-lt"/>
              </a:rPr>
              <a:t>超参数选择：</a:t>
            </a:r>
            <a:endParaRPr lang="en-US" altLang="zh-CN" sz="14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+mn-lt"/>
              </a:rPr>
              <a:t>       </a:t>
            </a:r>
            <a:r>
              <a:rPr lang="zh-CN" altLang="en-US" sz="1200" dirty="0">
                <a:sym typeface="Wingdings 2" panose="05020102010507070707" pitchFamily="18" charset="2"/>
              </a:rPr>
              <a:t> 对关键的超参数进行</a:t>
            </a:r>
            <a:r>
              <a:rPr lang="en-US" altLang="zh-CN" sz="1200" dirty="0" err="1">
                <a:sym typeface="Wingdings 2" panose="05020102010507070707" pitchFamily="18" charset="2"/>
              </a:rPr>
              <a:t>graid</a:t>
            </a:r>
            <a:r>
              <a:rPr lang="en-US" altLang="zh-CN" sz="1200" dirty="0">
                <a:sym typeface="Wingdings 2" panose="05020102010507070707" pitchFamily="18" charset="2"/>
              </a:rPr>
              <a:t> search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Wingdings 2" panose="05020102010507070707" pitchFamily="18" charset="2"/>
              </a:rPr>
              <a:t>     </a:t>
            </a:r>
            <a:r>
              <a:rPr lang="en-US" altLang="zh-CN" sz="1200" dirty="0">
                <a:sym typeface="+mn-lt"/>
              </a:rPr>
              <a:t>  </a:t>
            </a:r>
            <a:r>
              <a:rPr lang="zh-CN" altLang="en-US" sz="1200" dirty="0">
                <a:sym typeface="Wingdings 2" panose="05020102010507070707" pitchFamily="18" charset="2"/>
              </a:rPr>
              <a:t> 每个参数组合，跑多个随机种子，取</a:t>
            </a:r>
            <a:r>
              <a:rPr lang="en-US" altLang="zh-CN" sz="1200" dirty="0">
                <a:sym typeface="Wingdings 2" panose="05020102010507070707" pitchFamily="18" charset="2"/>
              </a:rPr>
              <a:t>dev32</a:t>
            </a:r>
            <a:r>
              <a:rPr lang="zh-CN" altLang="en-US" sz="1200" dirty="0">
                <a:sym typeface="Wingdings 2" panose="05020102010507070707" pitchFamily="18" charset="2"/>
              </a:rPr>
              <a:t>均值最高的参数组合</a:t>
            </a:r>
            <a:endParaRPr lang="en-US" altLang="zh-CN" sz="12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+mn-lt"/>
              </a:rPr>
              <a:t>       </a:t>
            </a:r>
            <a:r>
              <a:rPr lang="zh-CN" altLang="en-US" sz="1200" dirty="0">
                <a:sym typeface="Wingdings 2" panose="05020102010507070707" pitchFamily="18" charset="2"/>
              </a:rPr>
              <a:t> 对于选定的参数组合，选择</a:t>
            </a:r>
            <a:r>
              <a:rPr lang="en-US" altLang="zh-CN" sz="1200" dirty="0">
                <a:sym typeface="Wingdings 2" panose="05020102010507070707" pitchFamily="18" charset="2"/>
              </a:rPr>
              <a:t>dev32</a:t>
            </a:r>
            <a:r>
              <a:rPr lang="zh-CN" altLang="en-US" sz="1200" dirty="0">
                <a:sym typeface="Wingdings 2" panose="05020102010507070707" pitchFamily="18" charset="2"/>
              </a:rPr>
              <a:t>上最好</a:t>
            </a:r>
            <a:r>
              <a:rPr lang="en-US" altLang="zh-CN" sz="1200" dirty="0">
                <a:sym typeface="Wingdings 2" panose="05020102010507070707" pitchFamily="18" charset="2"/>
              </a:rPr>
              <a:t>/</a:t>
            </a:r>
            <a:r>
              <a:rPr lang="zh-CN" altLang="en-US" sz="1200" dirty="0">
                <a:sym typeface="Wingdings 2" panose="05020102010507070707" pitchFamily="18" charset="2"/>
              </a:rPr>
              <a:t>中位数的种子</a:t>
            </a:r>
            <a:endParaRPr lang="en-US" altLang="zh-CN" sz="1200" dirty="0"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732F05-2E61-4B95-9AD0-4D2C1FCB4D4A}"/>
              </a:ext>
            </a:extLst>
          </p:cNvPr>
          <p:cNvSpPr txBox="1"/>
          <p:nvPr/>
        </p:nvSpPr>
        <p:spPr>
          <a:xfrm>
            <a:off x="743927" y="3726045"/>
            <a:ext cx="5321300" cy="94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ym typeface="+mn-lt"/>
              </a:rPr>
              <a:t>模型选择：</a:t>
            </a:r>
            <a:endParaRPr lang="en-US" altLang="zh-CN" sz="14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+mn-lt"/>
              </a:rPr>
              <a:t>       </a:t>
            </a:r>
            <a:r>
              <a:rPr lang="zh-CN" altLang="en-US" sz="1200" dirty="0">
                <a:sym typeface="Wingdings 2" panose="05020102010507070707" pitchFamily="18" charset="2"/>
              </a:rPr>
              <a:t> 训练过程中每</a:t>
            </a:r>
            <a:r>
              <a:rPr lang="en-US" altLang="zh-CN" sz="1200" dirty="0">
                <a:sym typeface="Wingdings 2" panose="05020102010507070707" pitchFamily="18" charset="2"/>
              </a:rPr>
              <a:t>N</a:t>
            </a:r>
            <a:r>
              <a:rPr lang="zh-CN" altLang="en-US" sz="1200" dirty="0">
                <a:sym typeface="Wingdings 2" panose="05020102010507070707" pitchFamily="18" charset="2"/>
              </a:rPr>
              <a:t>步在</a:t>
            </a:r>
            <a:r>
              <a:rPr lang="en-US" altLang="zh-CN" sz="1200" dirty="0">
                <a:sym typeface="Wingdings 2" panose="05020102010507070707" pitchFamily="18" charset="2"/>
              </a:rPr>
              <a:t>dev32</a:t>
            </a:r>
            <a:r>
              <a:rPr lang="zh-CN" altLang="en-US" sz="1200" dirty="0">
                <a:sym typeface="Wingdings 2" panose="05020102010507070707" pitchFamily="18" charset="2"/>
              </a:rPr>
              <a:t>上</a:t>
            </a:r>
            <a:r>
              <a:rPr lang="en-US" altLang="zh-CN" sz="1200" dirty="0">
                <a:sym typeface="Wingdings 2" panose="05020102010507070707" pitchFamily="18" charset="2"/>
              </a:rPr>
              <a:t>eval</a:t>
            </a:r>
            <a:r>
              <a:rPr lang="zh-CN" altLang="en-US" sz="1200" dirty="0">
                <a:sym typeface="Wingdings 2" panose="05020102010507070707" pitchFamily="18" charset="2"/>
              </a:rPr>
              <a:t>一次</a:t>
            </a:r>
            <a:endParaRPr lang="en-US" altLang="zh-CN" sz="12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Wingdings 2" panose="05020102010507070707" pitchFamily="18" charset="2"/>
              </a:rPr>
              <a:t>     </a:t>
            </a:r>
            <a:r>
              <a:rPr lang="en-US" altLang="zh-CN" sz="1200" dirty="0">
                <a:sym typeface="+mn-lt"/>
              </a:rPr>
              <a:t>  </a:t>
            </a:r>
            <a:r>
              <a:rPr lang="zh-CN" altLang="en-US" sz="1200" dirty="0">
                <a:sym typeface="Wingdings 2" panose="05020102010507070707" pitchFamily="18" charset="2"/>
              </a:rPr>
              <a:t> 通过</a:t>
            </a:r>
            <a:r>
              <a:rPr lang="en-US" altLang="zh-CN" sz="1200" dirty="0">
                <a:sym typeface="Wingdings 2" panose="05020102010507070707" pitchFamily="18" charset="2"/>
              </a:rPr>
              <a:t>early stopping</a:t>
            </a:r>
            <a:r>
              <a:rPr lang="zh-CN" altLang="en-US" sz="1200" dirty="0">
                <a:sym typeface="Wingdings 2" panose="05020102010507070707" pitchFamily="18" charset="2"/>
              </a:rPr>
              <a:t>选取</a:t>
            </a:r>
            <a:r>
              <a:rPr lang="en-US" altLang="zh-CN" sz="1200" dirty="0">
                <a:sym typeface="Wingdings 2" panose="05020102010507070707" pitchFamily="18" charset="2"/>
              </a:rPr>
              <a:t>dev32</a:t>
            </a:r>
            <a:r>
              <a:rPr lang="zh-CN" altLang="en-US" sz="1200" dirty="0">
                <a:sym typeface="Wingdings 2" panose="05020102010507070707" pitchFamily="18" charset="2"/>
              </a:rPr>
              <a:t>最优的</a:t>
            </a:r>
            <a:r>
              <a:rPr lang="en-US" altLang="zh-CN" sz="1200" dirty="0" err="1">
                <a:sym typeface="Wingdings 2" panose="05020102010507070707" pitchFamily="18" charset="2"/>
              </a:rPr>
              <a:t>ckpt</a:t>
            </a:r>
            <a:endParaRPr lang="en-US" altLang="zh-CN" sz="1200" dirty="0">
              <a:sym typeface="Wingdings 2" panose="05020102010507070707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4D5B3-91F5-419A-8B99-F2F6618DC86C}"/>
              </a:ext>
            </a:extLst>
          </p:cNvPr>
          <p:cNvSpPr txBox="1"/>
          <p:nvPr/>
        </p:nvSpPr>
        <p:spPr>
          <a:xfrm>
            <a:off x="6719277" y="555838"/>
            <a:ext cx="51327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FewNLU</a:t>
            </a:r>
            <a:r>
              <a:rPr lang="en-US" altLang="zh-CN" dirty="0"/>
              <a:t>:</a:t>
            </a:r>
            <a:r>
              <a:rPr lang="zh-CN" altLang="en-US" dirty="0"/>
              <a:t>少样本学习效果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35F133-DC9F-4F7C-B0ED-9869EDE0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46" y="1005792"/>
            <a:ext cx="6622354" cy="21261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E32218-9AC3-429B-B5A4-FB04CCD7390A}"/>
              </a:ext>
            </a:extLst>
          </p:cNvPr>
          <p:cNvSpPr txBox="1"/>
          <p:nvPr/>
        </p:nvSpPr>
        <p:spPr>
          <a:xfrm>
            <a:off x="6065227" y="3581910"/>
            <a:ext cx="5321300" cy="61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ym typeface="Wingdings 2" panose="05020102010507070707" pitchFamily="18" charset="2"/>
              </a:rPr>
              <a:t>        比之前最好的少样本结果提升高达</a:t>
            </a:r>
            <a:r>
              <a:rPr lang="en-US" altLang="zh-CN" sz="1200" dirty="0">
                <a:sym typeface="Wingdings 2" panose="05020102010507070707" pitchFamily="18" charset="2"/>
              </a:rPr>
              <a:t>10</a:t>
            </a:r>
            <a:r>
              <a:rPr lang="zh-CN" altLang="en-US" sz="1200" dirty="0">
                <a:sym typeface="Wingdings 2" panose="05020102010507070707" pitchFamily="18" charset="2"/>
              </a:rPr>
              <a:t>个百分点</a:t>
            </a:r>
            <a:endParaRPr lang="en-US" altLang="zh-CN" sz="12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Wingdings 2" panose="05020102010507070707" pitchFamily="18" charset="2"/>
              </a:rPr>
              <a:t>     </a:t>
            </a:r>
            <a:r>
              <a:rPr lang="en-US" altLang="zh-CN" sz="1200" dirty="0">
                <a:sym typeface="+mn-lt"/>
              </a:rPr>
              <a:t>  </a:t>
            </a:r>
            <a:r>
              <a:rPr lang="zh-CN" altLang="en-US" sz="1200" dirty="0">
                <a:sym typeface="Wingdings 2" panose="05020102010507070707" pitchFamily="18" charset="2"/>
              </a:rPr>
              <a:t> 在三个数据集上取得和</a:t>
            </a:r>
            <a:r>
              <a:rPr lang="en-US" altLang="zh-CN" sz="1200" dirty="0">
                <a:sym typeface="Wingdings 2" panose="05020102010507070707" pitchFamily="18" charset="2"/>
              </a:rPr>
              <a:t>full-label Roberta</a:t>
            </a:r>
            <a:r>
              <a:rPr lang="zh-CN" altLang="en-US" sz="1200" dirty="0">
                <a:sym typeface="Wingdings 2" panose="05020102010507070707" pitchFamily="18" charset="2"/>
              </a:rPr>
              <a:t>相近的结果</a:t>
            </a:r>
            <a:endParaRPr lang="en-US" altLang="zh-CN" sz="1200" dirty="0">
              <a:sym typeface="Wingdings 2" panose="05020102010507070707" pitchFamily="18" charset="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2076103-A874-43E6-BC83-5BF398C047B5}"/>
              </a:ext>
            </a:extLst>
          </p:cNvPr>
          <p:cNvCxnSpPr>
            <a:cxnSpLocks/>
          </p:cNvCxnSpPr>
          <p:nvPr/>
        </p:nvCxnSpPr>
        <p:spPr>
          <a:xfrm>
            <a:off x="5463932" y="357210"/>
            <a:ext cx="16674" cy="58160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7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553287" y="555837"/>
            <a:ext cx="51327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通过增广提升少样本学习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562764-0E65-4C97-A10E-5A192B0E236E}"/>
              </a:ext>
            </a:extLst>
          </p:cNvPr>
          <p:cNvSpPr txBox="1"/>
          <p:nvPr/>
        </p:nvSpPr>
        <p:spPr>
          <a:xfrm>
            <a:off x="795217" y="1621344"/>
            <a:ext cx="5021383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en-US" sz="1400" dirty="0">
                <a:sym typeface="Wingdings 2" panose="05020102010507070707" pitchFamily="18" charset="2"/>
              </a:rPr>
              <a:t>之前的方法：</a:t>
            </a:r>
            <a:r>
              <a:rPr lang="en-US" altLang="zh-CN" sz="1400" dirty="0">
                <a:sym typeface="Wingdings 2" panose="05020102010507070707" pitchFamily="18" charset="2"/>
              </a:rPr>
              <a:t>word embedding replacement, MLM</a:t>
            </a:r>
            <a:r>
              <a:rPr lang="zh-CN" altLang="en-US" sz="1400" dirty="0">
                <a:sym typeface="Wingdings 2" panose="05020102010507070707" pitchFamily="18" charset="2"/>
              </a:rPr>
              <a:t>，</a:t>
            </a:r>
            <a:r>
              <a:rPr lang="en-US" altLang="zh-CN" sz="1400" dirty="0">
                <a:sym typeface="Wingdings 2" panose="05020102010507070707" pitchFamily="18" charset="2"/>
              </a:rPr>
              <a:t>back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translation…</a:t>
            </a:r>
          </a:p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en-US" sz="1400" dirty="0">
                <a:sym typeface="Wingdings 2" panose="05020102010507070707" pitchFamily="18" charset="2"/>
              </a:rPr>
              <a:t>都是基于简单任务、弱</a:t>
            </a:r>
            <a:r>
              <a:rPr lang="en-US" altLang="zh-CN" sz="1400" dirty="0">
                <a:sym typeface="Wingdings 2" panose="05020102010507070707" pitchFamily="18" charset="2"/>
              </a:rPr>
              <a:t>baseline</a:t>
            </a:r>
          </a:p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en-US" sz="1400" dirty="0">
                <a:sym typeface="Wingdings 2" panose="05020102010507070707" pitchFamily="18" charset="2"/>
              </a:rPr>
              <a:t>对于少样本学习</a:t>
            </a:r>
            <a:r>
              <a:rPr lang="en-US" altLang="zh-CN" sz="1400" dirty="0">
                <a:sym typeface="Wingdings 2" panose="05020102010507070707" pitchFamily="18" charset="2"/>
              </a:rPr>
              <a:t>+</a:t>
            </a:r>
            <a:r>
              <a:rPr lang="zh-CN" altLang="en-US" sz="1400" dirty="0">
                <a:sym typeface="Wingdings 2" panose="05020102010507070707" pitchFamily="18" charset="2"/>
              </a:rPr>
              <a:t>预训练，不仅效果不好，还经常掉点</a:t>
            </a:r>
            <a:endParaRPr lang="en-US" altLang="zh-CN" sz="1400" dirty="0">
              <a:sym typeface="Wingdings 2" panose="05020102010507070707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4D5B3-91F5-419A-8B99-F2F6618DC86C}"/>
              </a:ext>
            </a:extLst>
          </p:cNvPr>
          <p:cNvSpPr txBox="1"/>
          <p:nvPr/>
        </p:nvSpPr>
        <p:spPr>
          <a:xfrm>
            <a:off x="6348526" y="555836"/>
            <a:ext cx="51327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手工增广：相同标签 </a:t>
            </a:r>
            <a:r>
              <a:rPr lang="en-US" altLang="zh-CN" dirty="0"/>
              <a:t>vs </a:t>
            </a:r>
            <a:r>
              <a:rPr lang="zh-CN" altLang="en-US" dirty="0"/>
              <a:t>相反标签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E32218-9AC3-429B-B5A4-FB04CCD7390A}"/>
              </a:ext>
            </a:extLst>
          </p:cNvPr>
          <p:cNvSpPr txBox="1"/>
          <p:nvPr/>
        </p:nvSpPr>
        <p:spPr>
          <a:xfrm>
            <a:off x="6375403" y="3588933"/>
            <a:ext cx="5321300" cy="89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ym typeface="Wingdings 2" panose="05020102010507070707" pitchFamily="18" charset="2"/>
              </a:rPr>
              <a:t>        手工增广，探测数据增广的上限</a:t>
            </a:r>
            <a:endParaRPr lang="en-US" altLang="zh-CN" sz="12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ym typeface="Wingdings 2" panose="05020102010507070707" pitchFamily="18" charset="2"/>
              </a:rPr>
              <a:t>        相同标签的增广方式提升有限</a:t>
            </a:r>
            <a:endParaRPr lang="en-US" altLang="zh-CN" sz="12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Wingdings 2" panose="05020102010507070707" pitchFamily="18" charset="2"/>
              </a:rPr>
              <a:t>     </a:t>
            </a:r>
            <a:r>
              <a:rPr lang="en-US" altLang="zh-CN" sz="1200" dirty="0">
                <a:sym typeface="+mn-lt"/>
              </a:rPr>
              <a:t>  </a:t>
            </a:r>
            <a:r>
              <a:rPr lang="zh-CN" altLang="en-US" sz="1200" dirty="0">
                <a:sym typeface="Wingdings 2" panose="05020102010507070707" pitchFamily="18" charset="2"/>
              </a:rPr>
              <a:t> 相反标签的增广方式可以提升高达</a:t>
            </a:r>
            <a:r>
              <a:rPr lang="en-US" altLang="zh-CN" sz="1200" dirty="0">
                <a:sym typeface="Wingdings 2" panose="05020102010507070707" pitchFamily="18" charset="2"/>
              </a:rPr>
              <a:t>10+</a:t>
            </a:r>
            <a:r>
              <a:rPr lang="zh-CN" altLang="en-US" sz="1200" dirty="0">
                <a:sym typeface="Wingdings 2" panose="05020102010507070707" pitchFamily="18" charset="2"/>
              </a:rPr>
              <a:t>百分点</a:t>
            </a:r>
            <a:endParaRPr lang="en-US" altLang="zh-CN" sz="1200" dirty="0">
              <a:sym typeface="Wingdings 2" panose="05020102010507070707" pitchFamily="18" charset="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4A901D-59C5-4E6E-9825-83305703C103}"/>
              </a:ext>
            </a:extLst>
          </p:cNvPr>
          <p:cNvSpPr txBox="1"/>
          <p:nvPr/>
        </p:nvSpPr>
        <p:spPr>
          <a:xfrm>
            <a:off x="795216" y="3588933"/>
            <a:ext cx="5021383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en-US" sz="1400" dirty="0">
                <a:sym typeface="Wingdings 2" panose="05020102010507070707" pitchFamily="18" charset="2"/>
              </a:rPr>
              <a:t>理想的数据增广方法：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</a:t>
            </a:r>
            <a:r>
              <a:rPr lang="zh-CN" altLang="zh-CN" sz="1400" dirty="0">
                <a:sym typeface="Wingdings 2" panose="05020102010507070707" pitchFamily="18" charset="2"/>
              </a:rPr>
              <a:t></a:t>
            </a:r>
            <a:r>
              <a:rPr lang="en-US" altLang="zh-CN" sz="1400" dirty="0">
                <a:sym typeface="Wingdings 2" panose="05020102010507070707" pitchFamily="18" charset="2"/>
              </a:rPr>
              <a:t> </a:t>
            </a:r>
            <a:r>
              <a:rPr lang="zh-CN" altLang="en-US" sz="1400" dirty="0">
                <a:sym typeface="Wingdings 2" panose="05020102010507070707" pitchFamily="18" charset="2"/>
              </a:rPr>
              <a:t>有效性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</a:t>
            </a:r>
            <a:r>
              <a:rPr lang="zh-CN" altLang="zh-CN" sz="1400" dirty="0">
                <a:sym typeface="Wingdings 2" panose="05020102010507070707" pitchFamily="18" charset="2"/>
              </a:rPr>
              <a:t></a:t>
            </a:r>
            <a:r>
              <a:rPr lang="en-US" altLang="zh-CN" sz="1400" dirty="0">
                <a:sym typeface="Wingdings 2" panose="05020102010507070707" pitchFamily="18" charset="2"/>
              </a:rPr>
              <a:t> </a:t>
            </a:r>
            <a:r>
              <a:rPr lang="zh-CN" altLang="en-US" sz="1400" dirty="0">
                <a:sym typeface="Wingdings 2" panose="05020102010507070707" pitchFamily="18" charset="2"/>
              </a:rPr>
              <a:t>鲁棒性（不同</a:t>
            </a:r>
            <a:r>
              <a:rPr lang="en-US" altLang="zh-CN" sz="1400" dirty="0">
                <a:sym typeface="Wingdings 2" panose="05020102010507070707" pitchFamily="18" charset="2"/>
              </a:rPr>
              <a:t>base model </a:t>
            </a:r>
            <a:r>
              <a:rPr lang="zh-CN" altLang="en-US" sz="1400" dirty="0">
                <a:sym typeface="Wingdings 2" panose="05020102010507070707" pitchFamily="18" charset="2"/>
              </a:rPr>
              <a:t>、不同任务）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       </a:t>
            </a:r>
            <a:endParaRPr lang="zh-CN" altLang="en-US" sz="1400" dirty="0">
              <a:sym typeface="Wingdings 2" panose="05020102010507070707" pitchFamily="18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DD849C-EC70-4B86-BA93-07B18BF8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46" y="1420986"/>
            <a:ext cx="4320914" cy="175275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6DD1A33-08A0-4D7C-BC82-1F12C92B57E3}"/>
              </a:ext>
            </a:extLst>
          </p:cNvPr>
          <p:cNvCxnSpPr>
            <a:cxnSpLocks/>
          </p:cNvCxnSpPr>
          <p:nvPr/>
        </p:nvCxnSpPr>
        <p:spPr>
          <a:xfrm>
            <a:off x="5948769" y="450617"/>
            <a:ext cx="16674" cy="58160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7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553287" y="555837"/>
            <a:ext cx="51327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传统增广方法关于相同标签的假设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562764-0E65-4C97-A10E-5A192B0E236E}"/>
              </a:ext>
            </a:extLst>
          </p:cNvPr>
          <p:cNvSpPr txBox="1"/>
          <p:nvPr/>
        </p:nvSpPr>
        <p:spPr>
          <a:xfrm>
            <a:off x="795217" y="1621344"/>
            <a:ext cx="5021383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en-US" altLang="zh-CN" sz="1400" dirty="0">
                <a:sym typeface="Wingdings 2" panose="05020102010507070707" pitchFamily="18" charset="2"/>
              </a:rPr>
              <a:t>【</a:t>
            </a:r>
            <a:r>
              <a:rPr lang="zh-CN" altLang="en-US" sz="1400" dirty="0">
                <a:sym typeface="Wingdings 2" panose="05020102010507070707" pitchFamily="18" charset="2"/>
              </a:rPr>
              <a:t>相同标签</a:t>
            </a:r>
            <a:r>
              <a:rPr lang="en-US" altLang="zh-CN" sz="1400" dirty="0">
                <a:sym typeface="Wingdings 2" panose="05020102010507070707" pitchFamily="18" charset="2"/>
              </a:rPr>
              <a:t>】</a:t>
            </a:r>
            <a:r>
              <a:rPr lang="zh-CN" altLang="en-US" sz="1400" dirty="0">
                <a:sym typeface="Wingdings 2" panose="05020102010507070707" pitchFamily="18" charset="2"/>
              </a:rPr>
              <a:t>假设：增广出来的新数据跟原数据有相同标签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en-US" sz="1400" dirty="0">
                <a:sym typeface="Wingdings 2" panose="05020102010507070707" pitchFamily="18" charset="2"/>
              </a:rPr>
              <a:t>举例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 </a:t>
            </a:r>
            <a:r>
              <a:rPr lang="zh-CN" altLang="en-US" sz="1400" dirty="0">
                <a:sym typeface="Wingdings 2" panose="05020102010507070707" pitchFamily="18" charset="2"/>
              </a:rPr>
              <a:t>原数据：</a:t>
            </a:r>
            <a:r>
              <a:rPr lang="en-US" altLang="zh-CN" sz="1400" dirty="0">
                <a:sym typeface="Wingdings 2" panose="05020102010507070707" pitchFamily="18" charset="2"/>
              </a:rPr>
              <a:t>{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premise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: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This case of </a:t>
            </a:r>
            <a:r>
              <a:rPr lang="en-US" altLang="zh-CN" sz="1400" dirty="0">
                <a:solidFill>
                  <a:srgbClr val="FF0000"/>
                </a:solidFill>
                <a:sym typeface="Wingdings 2" panose="05020102010507070707" pitchFamily="18" charset="2"/>
              </a:rPr>
              <a:t>rabies</a:t>
            </a:r>
            <a:r>
              <a:rPr lang="en-US" altLang="zh-CN" sz="1400" dirty="0">
                <a:sym typeface="Wingdings 2" panose="05020102010507070707" pitchFamily="18" charset="2"/>
              </a:rPr>
              <a:t> in </a:t>
            </a:r>
            <a:r>
              <a:rPr lang="en-US" altLang="zh-CN" sz="1400" dirty="0" err="1">
                <a:sym typeface="Wingdings 2" panose="05020102010507070707" pitchFamily="18" charset="2"/>
              </a:rPr>
              <a:t>westen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 Newfoundland is the first confirmed on the island since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 1989.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,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hypothesis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: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A case of </a:t>
            </a:r>
            <a:r>
              <a:rPr lang="en-US" altLang="zh-CN" sz="1400" dirty="0">
                <a:solidFill>
                  <a:srgbClr val="FF0000"/>
                </a:solidFill>
                <a:sym typeface="Wingdings 2" panose="05020102010507070707" pitchFamily="18" charset="2"/>
              </a:rPr>
              <a:t>rabies</a:t>
            </a:r>
            <a:r>
              <a:rPr lang="en-US" altLang="zh-CN" sz="1400" dirty="0">
                <a:sym typeface="Wingdings 2" panose="05020102010507070707" pitchFamily="18" charset="2"/>
              </a:rPr>
              <a:t> was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 confirmed.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,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label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: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entailment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ym typeface="Wingdings 2" panose="05020102010507070707" pitchFamily="18" charset="2"/>
              </a:rPr>
              <a:t>       增广数据：</a:t>
            </a:r>
            <a:r>
              <a:rPr lang="en-US" altLang="zh-CN" sz="1400" dirty="0">
                <a:sym typeface="Wingdings 2" panose="05020102010507070707" pitchFamily="18" charset="2"/>
              </a:rPr>
              <a:t>{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premise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: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This case of </a:t>
            </a:r>
            <a:r>
              <a:rPr lang="en-US" altLang="zh-CN" sz="1400" dirty="0">
                <a:solidFill>
                  <a:srgbClr val="FF0000"/>
                </a:solidFill>
                <a:sym typeface="Wingdings 2" panose="05020102010507070707" pitchFamily="18" charset="2"/>
              </a:rPr>
              <a:t>cholera</a:t>
            </a:r>
            <a:r>
              <a:rPr lang="en-US" altLang="zh-CN" sz="1400" dirty="0">
                <a:sym typeface="Wingdings 2" panose="05020102010507070707" pitchFamily="18" charset="2"/>
              </a:rPr>
              <a:t> in </a:t>
            </a:r>
            <a:r>
              <a:rPr lang="en-US" altLang="zh-CN" sz="1400" dirty="0" err="1">
                <a:sym typeface="Wingdings 2" panose="05020102010507070707" pitchFamily="18" charset="2"/>
              </a:rPr>
              <a:t>westen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 Newfoundland is the first confirmed on the island since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 1989.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,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hypothesis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:</a:t>
            </a:r>
            <a:r>
              <a:rPr lang="zh-CN" altLang="en-US" sz="1400" dirty="0">
                <a:sym typeface="Wingdings 2" panose="05020102010507070707" pitchFamily="18" charset="2"/>
              </a:rPr>
              <a:t>“</a:t>
            </a:r>
            <a:r>
              <a:rPr lang="en-US" altLang="zh-CN" sz="1400" dirty="0">
                <a:sym typeface="Wingdings 2" panose="05020102010507070707" pitchFamily="18" charset="2"/>
              </a:rPr>
              <a:t>A case of </a:t>
            </a:r>
            <a:r>
              <a:rPr lang="en-US" altLang="zh-CN" sz="1400" dirty="0">
                <a:solidFill>
                  <a:srgbClr val="FF0000"/>
                </a:solidFill>
                <a:sym typeface="Wingdings 2" panose="05020102010507070707" pitchFamily="18" charset="2"/>
              </a:rPr>
              <a:t>rabies</a:t>
            </a:r>
            <a:r>
              <a:rPr lang="en-US" altLang="zh-CN" sz="1400" dirty="0">
                <a:sym typeface="Wingdings 2" panose="05020102010507070707" pitchFamily="18" charset="2"/>
              </a:rPr>
              <a:t> was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 confirmed.</a:t>
            </a:r>
            <a:r>
              <a:rPr lang="zh-CN" altLang="en-US" sz="1400" dirty="0">
                <a:sym typeface="Wingdings 2" panose="05020102010507070707" pitchFamily="18" charset="2"/>
              </a:rPr>
              <a:t>”</a:t>
            </a:r>
            <a:r>
              <a:rPr lang="en-US" altLang="zh-CN" sz="1400" dirty="0">
                <a:sym typeface="Wingdings 2" panose="050201020105070707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ym typeface="Wingdings 2" panose="05020102010507070707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4D5B3-91F5-419A-8B99-F2F6618DC86C}"/>
              </a:ext>
            </a:extLst>
          </p:cNvPr>
          <p:cNvSpPr txBox="1"/>
          <p:nvPr/>
        </p:nvSpPr>
        <p:spPr>
          <a:xfrm>
            <a:off x="6348526" y="555836"/>
            <a:ext cx="51327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FlipDA</a:t>
            </a:r>
            <a:r>
              <a:rPr lang="en-US" altLang="zh-CN" dirty="0"/>
              <a:t>:</a:t>
            </a:r>
            <a:r>
              <a:rPr lang="zh-CN" altLang="en-US" dirty="0"/>
              <a:t>基于生成模型和相反标签的增广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41F4FD-49AC-4E29-BF8E-5ADB5418FA09}"/>
              </a:ext>
            </a:extLst>
          </p:cNvPr>
          <p:cNvSpPr txBox="1"/>
          <p:nvPr/>
        </p:nvSpPr>
        <p:spPr>
          <a:xfrm>
            <a:off x="6621586" y="1395756"/>
            <a:ext cx="5021383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en-US" sz="1400" dirty="0">
                <a:sym typeface="Wingdings 2" panose="05020102010507070707" pitchFamily="18" charset="2"/>
              </a:rPr>
              <a:t>动机</a:t>
            </a:r>
            <a:r>
              <a:rPr lang="zh-CN" altLang="en-US" sz="1400" dirty="0">
                <a:sym typeface="Wingdings" panose="05000000000000000000" pitchFamily="2" charset="2"/>
              </a:rPr>
              <a:t>：相反标签更有效          </a:t>
            </a:r>
            <a:r>
              <a:rPr lang="en-US" altLang="zh-CN" sz="1400" dirty="0">
                <a:sym typeface="Wingdings" panose="05000000000000000000" pitchFamily="2" charset="2"/>
              </a:rPr>
              <a:t>【</a:t>
            </a:r>
            <a:r>
              <a:rPr lang="zh-CN" altLang="en-US" sz="1400" dirty="0">
                <a:sym typeface="Wingdings" panose="05000000000000000000" pitchFamily="2" charset="2"/>
              </a:rPr>
              <a:t>相同标签</a:t>
            </a:r>
            <a:r>
              <a:rPr lang="en-US" altLang="zh-CN" sz="1400" dirty="0">
                <a:sym typeface="Wingdings" panose="05000000000000000000" pitchFamily="2" charset="2"/>
              </a:rPr>
              <a:t>】</a:t>
            </a:r>
            <a:r>
              <a:rPr lang="zh-CN" altLang="en-US" sz="1400" dirty="0">
                <a:sym typeface="Wingdings" panose="05000000000000000000" pitchFamily="2" charset="2"/>
              </a:rPr>
              <a:t>假设不够鲁棒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en-US" sz="1400" dirty="0">
                <a:sym typeface="Wingdings 2" panose="05020102010507070707" pitchFamily="18" charset="2"/>
              </a:rPr>
              <a:t>思路：基于相反标签的增广，并且不依赖于</a:t>
            </a:r>
            <a:r>
              <a:rPr lang="en-US" altLang="zh-CN" sz="1400" dirty="0">
                <a:sym typeface="Wingdings 2" panose="05020102010507070707" pitchFamily="18" charset="2"/>
              </a:rPr>
              <a:t> [</a:t>
            </a:r>
            <a:r>
              <a:rPr lang="zh-CN" altLang="en-US" sz="1400" dirty="0">
                <a:sym typeface="Wingdings 2" panose="05020102010507070707" pitchFamily="18" charset="2"/>
              </a:rPr>
              <a:t>相同标签</a:t>
            </a:r>
            <a:r>
              <a:rPr lang="en-US" altLang="zh-CN" sz="1400" dirty="0">
                <a:sym typeface="Wingdings 2" panose="05020102010507070707" pitchFamily="18" charset="2"/>
              </a:rPr>
              <a:t>]</a:t>
            </a:r>
            <a:r>
              <a:rPr lang="zh-CN" altLang="en-US" sz="1400" dirty="0">
                <a:sym typeface="Wingdings 2" panose="05020102010507070707" pitchFamily="18" charset="2"/>
              </a:rPr>
              <a:t>假设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en-US" altLang="zh-CN" sz="1400" dirty="0">
                <a:sym typeface="Wingdings 2" panose="05020102010507070707" pitchFamily="18" charset="2"/>
              </a:rPr>
              <a:t>Step1: </a:t>
            </a:r>
            <a:r>
              <a:rPr lang="zh-CN" altLang="en-US" sz="1400" dirty="0">
                <a:sym typeface="Wingdings 2" panose="05020102010507070707" pitchFamily="18" charset="2"/>
              </a:rPr>
              <a:t>自动生成样本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</a:t>
            </a:r>
            <a:r>
              <a:rPr lang="zh-CN" altLang="zh-CN" sz="1400" dirty="0">
                <a:sym typeface="Wingdings 2" panose="05020102010507070707" pitchFamily="18" charset="2"/>
              </a:rPr>
              <a:t></a:t>
            </a:r>
            <a:r>
              <a:rPr lang="en-US" altLang="zh-CN" sz="1400" dirty="0">
                <a:sym typeface="Wingdings 2" panose="05020102010507070707" pitchFamily="18" charset="2"/>
              </a:rPr>
              <a:t> </a:t>
            </a:r>
            <a:r>
              <a:rPr lang="zh-CN" altLang="en-US" sz="1400" dirty="0">
                <a:sym typeface="Wingdings 2" panose="05020102010507070707" pitchFamily="18" charset="2"/>
              </a:rPr>
              <a:t>将样本和</a:t>
            </a:r>
            <a:r>
              <a:rPr lang="en-US" altLang="zh-CN" sz="1400" dirty="0">
                <a:sym typeface="Wingdings 2" panose="05020102010507070707" pitchFamily="18" charset="2"/>
              </a:rPr>
              <a:t>[</a:t>
            </a:r>
            <a:r>
              <a:rPr lang="zh-CN" altLang="en-US" sz="1400" dirty="0">
                <a:sym typeface="Wingdings 2" panose="05020102010507070707" pitchFamily="18" charset="2"/>
              </a:rPr>
              <a:t>相反标签</a:t>
            </a:r>
            <a:r>
              <a:rPr lang="en-US" altLang="zh-CN" sz="1400" dirty="0">
                <a:sym typeface="Wingdings 2" panose="05020102010507070707" pitchFamily="18" charset="2"/>
              </a:rPr>
              <a:t>]</a:t>
            </a:r>
            <a:r>
              <a:rPr lang="zh-CN" altLang="en-US" sz="1400" dirty="0">
                <a:sym typeface="Wingdings 2" panose="05020102010507070707" pitchFamily="18" charset="2"/>
              </a:rPr>
              <a:t>填入</a:t>
            </a:r>
            <a:r>
              <a:rPr lang="en-US" altLang="zh-CN" sz="1400" dirty="0">
                <a:sym typeface="Wingdings 2" panose="05020102010507070707" pitchFamily="18" charset="2"/>
              </a:rPr>
              <a:t>prompt pattern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</a:t>
            </a:r>
            <a:r>
              <a:rPr lang="zh-CN" altLang="zh-CN" sz="1400" dirty="0">
                <a:sym typeface="Wingdings 2" panose="05020102010507070707" pitchFamily="18" charset="2"/>
              </a:rPr>
              <a:t></a:t>
            </a:r>
            <a:r>
              <a:rPr lang="en-US" altLang="zh-CN" sz="1400" dirty="0">
                <a:sym typeface="Wingdings 2" panose="05020102010507070707" pitchFamily="18" charset="2"/>
              </a:rPr>
              <a:t> </a:t>
            </a:r>
            <a:r>
              <a:rPr lang="zh-CN" altLang="en-US" sz="1400" dirty="0">
                <a:sym typeface="Wingdings 2" panose="05020102010507070707" pitchFamily="18" charset="2"/>
              </a:rPr>
              <a:t>对样本进行随机挖空，使用预训练模型填入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ym typeface="Wingdings 2" panose="05020102010507070707" pitchFamily="18" charset="2"/>
            </a:endParaRPr>
          </a:p>
          <a:p>
            <a:pPr marL="285750" indent="-285750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en-US" altLang="zh-CN" sz="1400" dirty="0">
                <a:sym typeface="Wingdings 2" panose="05020102010507070707" pitchFamily="18" charset="2"/>
              </a:rPr>
              <a:t>Step2: </a:t>
            </a:r>
            <a:r>
              <a:rPr lang="zh-CN" altLang="en-US" sz="1400" dirty="0">
                <a:sym typeface="Wingdings 2" panose="05020102010507070707" pitchFamily="18" charset="2"/>
              </a:rPr>
              <a:t>基于标签反转的样本选择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</a:t>
            </a:r>
            <a:r>
              <a:rPr lang="zh-CN" altLang="zh-CN" sz="1400" dirty="0">
                <a:sym typeface="Wingdings 2" panose="05020102010507070707" pitchFamily="18" charset="2"/>
              </a:rPr>
              <a:t></a:t>
            </a:r>
            <a:r>
              <a:rPr lang="en-US" altLang="zh-CN" sz="1400" dirty="0">
                <a:sym typeface="Wingdings 2" panose="05020102010507070707" pitchFamily="18" charset="2"/>
              </a:rPr>
              <a:t> </a:t>
            </a:r>
            <a:r>
              <a:rPr lang="zh-CN" altLang="en-US" sz="1400" dirty="0">
                <a:sym typeface="Wingdings 2" panose="05020102010507070707" pitchFamily="18" charset="2"/>
              </a:rPr>
              <a:t>在无增广的条件下，训练分类器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</a:t>
            </a:r>
            <a:r>
              <a:rPr lang="zh-CN" altLang="zh-CN" sz="1400" dirty="0">
                <a:sym typeface="Wingdings 2" panose="05020102010507070707" pitchFamily="18" charset="2"/>
              </a:rPr>
              <a:t></a:t>
            </a:r>
            <a:r>
              <a:rPr lang="en-US" altLang="zh-CN" sz="1400" dirty="0">
                <a:sym typeface="Wingdings 2" panose="05020102010507070707" pitchFamily="18" charset="2"/>
              </a:rPr>
              <a:t> </a:t>
            </a:r>
            <a:r>
              <a:rPr lang="zh-CN" altLang="en-US" sz="1400" dirty="0">
                <a:sym typeface="Wingdings 2" panose="05020102010507070707" pitchFamily="18" charset="2"/>
              </a:rPr>
              <a:t>使用分类器对自动生成的样本进行筛选，选择相反标签分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  </a:t>
            </a:r>
            <a:r>
              <a:rPr lang="zh-CN" altLang="en-US" sz="1400" dirty="0">
                <a:sym typeface="Wingdings 2" panose="05020102010507070707" pitchFamily="18" charset="2"/>
              </a:rPr>
              <a:t> 数概率最高的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Wingdings 2" panose="05020102010507070707" pitchFamily="18" charset="2"/>
              </a:rPr>
              <a:t>       </a:t>
            </a:r>
            <a:r>
              <a:rPr lang="zh-CN" altLang="zh-CN" sz="1400" dirty="0">
                <a:sym typeface="Wingdings 2" panose="05020102010507070707" pitchFamily="18" charset="2"/>
              </a:rPr>
              <a:t></a:t>
            </a:r>
            <a:r>
              <a:rPr lang="en-US" altLang="zh-CN" sz="1400" dirty="0">
                <a:sym typeface="Wingdings 2" panose="05020102010507070707" pitchFamily="18" charset="2"/>
              </a:rPr>
              <a:t> </a:t>
            </a:r>
            <a:r>
              <a:rPr lang="zh-CN" altLang="en-US" sz="1400" dirty="0">
                <a:sym typeface="Wingdings 2" panose="05020102010507070707" pitchFamily="18" charset="2"/>
              </a:rPr>
              <a:t>使用增广数据重新训练分类器</a:t>
            </a: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ym typeface="Wingdings 2" panose="05020102010507070707" pitchFamily="18" charset="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688E3F-433C-42BA-B43D-9170CFB68957}"/>
              </a:ext>
            </a:extLst>
          </p:cNvPr>
          <p:cNvCxnSpPr>
            <a:cxnSpLocks/>
          </p:cNvCxnSpPr>
          <p:nvPr/>
        </p:nvCxnSpPr>
        <p:spPr>
          <a:xfrm>
            <a:off x="5921022" y="486074"/>
            <a:ext cx="16674" cy="58160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6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181-A676-4041-ABE7-D53550DB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Controllable Generation from Pre-trained Language Models via</a:t>
            </a:r>
            <a:br>
              <a:rPr lang="en-US" altLang="zh-CN" b="1" dirty="0"/>
            </a:br>
            <a:r>
              <a:rPr lang="en-US" altLang="zh-CN" b="1" dirty="0"/>
              <a:t>Inverse Prompting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13BFD84-814D-489A-B15F-D8F73142808F}"/>
              </a:ext>
            </a:extLst>
          </p:cNvPr>
          <p:cNvSpPr txBox="1"/>
          <p:nvPr/>
        </p:nvSpPr>
        <p:spPr>
          <a:xfrm>
            <a:off x="396873" y="444535"/>
            <a:ext cx="10798175" cy="79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spc="400" dirty="0">
                <a:cs typeface="+mn-ea"/>
                <a:sym typeface="+mn-lt"/>
              </a:rPr>
              <a:t>核心思想：</a:t>
            </a:r>
            <a:r>
              <a:rPr lang="zh-CN" altLang="en-US" sz="1600" dirty="0">
                <a:latin typeface="+mn-ea"/>
              </a:rPr>
              <a:t>就是用生成的内容反过来用同样的模型预测原来的</a:t>
            </a:r>
            <a:r>
              <a:rPr lang="en-US" altLang="zh-CN" sz="1600" dirty="0">
                <a:latin typeface="+mn-ea"/>
              </a:rPr>
              <a:t>Prompt</a:t>
            </a:r>
            <a:r>
              <a:rPr lang="zh-CN" altLang="en-US" sz="1600" dirty="0">
                <a:latin typeface="+mn-ea"/>
              </a:rPr>
              <a:t>，这样的方式就可以保证这两个东西之间的关联性更高</a:t>
            </a:r>
            <a:endParaRPr lang="zh-CN" altLang="en-US" sz="1600" spc="400" dirty="0">
              <a:latin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56495-DC54-4C8C-B302-61F22AAD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52" y="1594257"/>
            <a:ext cx="5494496" cy="41227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CF5484E-22E8-449A-B288-65952B81329A}"/>
              </a:ext>
            </a:extLst>
          </p:cNvPr>
          <p:cNvSpPr/>
          <p:nvPr/>
        </p:nvSpPr>
        <p:spPr>
          <a:xfrm>
            <a:off x="915377" y="1483943"/>
            <a:ext cx="5076821" cy="401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例：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如果我们想知道如何在考试中取得好成绩，我们可以将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“问题：如何在考试中取得好成绩？答案：”输入给模型，让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模型去预测，输入文本称作</a:t>
            </a:r>
            <a:r>
              <a:rPr lang="en-US" altLang="zh-CN" sz="1400" dirty="0"/>
              <a:t>prompt.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模型输出：“认真复习很重要。”或“上课仔细做笔记。”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Inverse Prompting: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为了评估这些答案的质量，将这些答案反向输入给模型，让模型去预测问题的出现概率。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输入：“ ‘认真学习很重要。’回答了问题”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计算‘如何在考试中取得好成绩？’的出现概率。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59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13BFD84-814D-489A-B15F-D8F73142808F}"/>
              </a:ext>
            </a:extLst>
          </p:cNvPr>
          <p:cNvSpPr txBox="1"/>
          <p:nvPr/>
        </p:nvSpPr>
        <p:spPr>
          <a:xfrm>
            <a:off x="396873" y="444535"/>
            <a:ext cx="10798175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spc="400" dirty="0">
                <a:latin typeface="+mn-ea"/>
                <a:cs typeface="+mn-ea"/>
                <a:sym typeface="+mn-lt"/>
              </a:rPr>
              <a:t>基于</a:t>
            </a:r>
            <a:r>
              <a:rPr lang="en-US" altLang="zh-CN" sz="1600" spc="400" dirty="0">
                <a:latin typeface="+mn-ea"/>
                <a:cs typeface="+mn-ea"/>
                <a:sym typeface="+mn-lt"/>
              </a:rPr>
              <a:t>Inverse Prompting</a:t>
            </a:r>
            <a:r>
              <a:rPr lang="zh-CN" altLang="en-US" sz="1600" spc="400" dirty="0">
                <a:latin typeface="+mn-ea"/>
                <a:cs typeface="+mn-ea"/>
                <a:sym typeface="+mn-lt"/>
              </a:rPr>
              <a:t>的开放域传统中国诗词的生成过程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F5484E-22E8-449A-B288-65952B81329A}"/>
              </a:ext>
            </a:extLst>
          </p:cNvPr>
          <p:cNvSpPr/>
          <p:nvPr/>
        </p:nvSpPr>
        <p:spPr>
          <a:xfrm>
            <a:off x="915377" y="1483943"/>
            <a:ext cx="5076821" cy="401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例：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如果我们想知道如何在考试中取得好成绩，我们可以将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“问题：如何在考试中取得好成绩？答案：”输入给模型，让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模型去预测，输入文本称作</a:t>
            </a:r>
            <a:r>
              <a:rPr lang="en-US" altLang="zh-CN" sz="1400" dirty="0"/>
              <a:t>prompt.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模型输出：“认真复习很重要。”或“上课仔细做笔记。”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Inverse Prompting: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为了评估这些答案的质量，将这些答案反向输入给模型，让模型去预测问题的出现概率。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输入：“ ‘认真学习很重要。’回答了问题”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计算‘如何在考试中取得好成绩？’的出现概率。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EC3E75-B662-4BD5-B94A-43B65BBC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1545892"/>
            <a:ext cx="10950889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6E3EDC-9F3D-4AEC-87B4-93450500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8" y="356575"/>
            <a:ext cx="4754523" cy="6144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CCF7D1-9CD1-4673-8BDF-2FF6D3E3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16" y="4265247"/>
            <a:ext cx="5174428" cy="20118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4EA53C-15BB-493F-9AC1-C68D78D1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49" y="1429656"/>
            <a:ext cx="4701947" cy="16384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89BF85-753A-42CF-AF3B-B3F0DBA57B2C}"/>
              </a:ext>
            </a:extLst>
          </p:cNvPr>
          <p:cNvSpPr txBox="1"/>
          <p:nvPr/>
        </p:nvSpPr>
        <p:spPr>
          <a:xfrm>
            <a:off x="679616" y="914400"/>
            <a:ext cx="147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训练细节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619937-08EE-4032-8EC8-18F8EA8AB1BF}"/>
              </a:ext>
            </a:extLst>
          </p:cNvPr>
          <p:cNvSpPr txBox="1"/>
          <p:nvPr/>
        </p:nvSpPr>
        <p:spPr>
          <a:xfrm>
            <a:off x="759549" y="3789903"/>
            <a:ext cx="18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图灵测试结果</a:t>
            </a:r>
          </a:p>
        </p:txBody>
      </p:sp>
    </p:spTree>
    <p:extLst>
      <p:ext uri="{BB962C8B-B14F-4D97-AF65-F5344CB8AC3E}">
        <p14:creationId xmlns:p14="http://schemas.microsoft.com/office/powerpoint/2010/main" val="320937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76184"/>
            <a:ext cx="1035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True few shot learning ?  </a:t>
            </a:r>
            <a:r>
              <a:rPr lang="zh-CN" altLang="en-US" sz="1600" dirty="0"/>
              <a:t>评估了保留样本不可用时，语言模型的少样本能力。</a:t>
            </a:r>
            <a:endParaRPr lang="zh-CN" altLang="en-US" sz="1400" spc="400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3BFD84-814D-489A-B15F-D8F73142808F}"/>
              </a:ext>
            </a:extLst>
          </p:cNvPr>
          <p:cNvSpPr txBox="1"/>
          <p:nvPr/>
        </p:nvSpPr>
        <p:spPr>
          <a:xfrm>
            <a:off x="396873" y="914738"/>
            <a:ext cx="10798175" cy="79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spc="400" dirty="0">
                <a:cs typeface="+mn-ea"/>
                <a:sym typeface="+mn-lt"/>
              </a:rPr>
              <a:t>核心思想：</a:t>
            </a:r>
            <a:r>
              <a:rPr lang="zh-CN" altLang="en-US" sz="1600" dirty="0">
                <a:latin typeface="+mn-ea"/>
              </a:rPr>
              <a:t>通过交叉验证和最小描述长度等模型选择标准，用于在真少样本学习环境中选择语言模型的提示和超参</a:t>
            </a: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46DD93-DAA3-419E-81CF-551E7332D3C0}"/>
              </a:ext>
            </a:extLst>
          </p:cNvPr>
          <p:cNvSpPr txBox="1"/>
          <p:nvPr/>
        </p:nvSpPr>
        <p:spPr>
          <a:xfrm>
            <a:off x="1113693" y="1826543"/>
            <a:ext cx="53213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ym typeface="+mn-lt"/>
              </a:rPr>
              <a:t>Cross-validation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1CB142E-549A-4D4F-8FBC-39AB7C50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78" y="2125842"/>
            <a:ext cx="6424217" cy="8154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9E21C6B-F9BA-4AAA-A4BF-6DDD22CE516A}"/>
              </a:ext>
            </a:extLst>
          </p:cNvPr>
          <p:cNvSpPr txBox="1"/>
          <p:nvPr/>
        </p:nvSpPr>
        <p:spPr>
          <a:xfrm>
            <a:off x="1135185" y="2696382"/>
            <a:ext cx="527831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ym typeface="+mn-lt"/>
              </a:rPr>
              <a:t>MDL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674C77C-AAB8-41AD-833E-45603E59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78" y="3009863"/>
            <a:ext cx="6904318" cy="8382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8052495-C723-466C-A8D9-2E4E8FB75213}"/>
              </a:ext>
            </a:extLst>
          </p:cNvPr>
          <p:cNvSpPr txBox="1"/>
          <p:nvPr/>
        </p:nvSpPr>
        <p:spPr>
          <a:xfrm>
            <a:off x="1086341" y="4388113"/>
            <a:ext cx="5021383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ym typeface="+mn-lt"/>
              </a:rPr>
              <a:t>超参数选择：</a:t>
            </a:r>
            <a:endParaRPr lang="en-US" altLang="zh-CN" sz="14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+mn-lt"/>
              </a:rPr>
              <a:t>       </a:t>
            </a:r>
            <a:r>
              <a:rPr lang="zh-CN" altLang="en-US" sz="1200" dirty="0">
                <a:sym typeface="Wingdings 2" panose="05020102010507070707" pitchFamily="18" charset="2"/>
              </a:rPr>
              <a:t> 对关键的超参数进行</a:t>
            </a:r>
            <a:r>
              <a:rPr lang="en-US" altLang="zh-CN" sz="1200" dirty="0">
                <a:sym typeface="Wingdings 2" panose="05020102010507070707" pitchFamily="18" charset="2"/>
              </a:rPr>
              <a:t>grid search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Wingdings 2" panose="05020102010507070707" pitchFamily="18" charset="2"/>
              </a:rPr>
              <a:t>     </a:t>
            </a:r>
            <a:r>
              <a:rPr lang="en-US" altLang="zh-CN" sz="1200" dirty="0">
                <a:sym typeface="+mn-lt"/>
              </a:rPr>
              <a:t>  </a:t>
            </a:r>
            <a:r>
              <a:rPr lang="zh-CN" altLang="en-US" sz="1200" dirty="0">
                <a:sym typeface="Wingdings 2" panose="05020102010507070707" pitchFamily="18" charset="2"/>
              </a:rPr>
              <a:t> 每个参数组合，跑多个随机种子，取</a:t>
            </a:r>
            <a:r>
              <a:rPr lang="en-US" altLang="zh-CN" sz="1200" dirty="0">
                <a:sym typeface="Wingdings 2" panose="05020102010507070707" pitchFamily="18" charset="2"/>
              </a:rPr>
              <a:t>dev32</a:t>
            </a:r>
            <a:r>
              <a:rPr lang="zh-CN" altLang="en-US" sz="1200" dirty="0">
                <a:sym typeface="Wingdings 2" panose="05020102010507070707" pitchFamily="18" charset="2"/>
              </a:rPr>
              <a:t>均值最高的参数组合</a:t>
            </a:r>
            <a:endParaRPr lang="en-US" altLang="zh-CN" sz="12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+mn-lt"/>
              </a:rPr>
              <a:t>       </a:t>
            </a:r>
            <a:r>
              <a:rPr lang="zh-CN" altLang="en-US" sz="1200" dirty="0">
                <a:sym typeface="Wingdings 2" panose="05020102010507070707" pitchFamily="18" charset="2"/>
              </a:rPr>
              <a:t> 对于选定的参数组合，选择</a:t>
            </a:r>
            <a:r>
              <a:rPr lang="en-US" altLang="zh-CN" sz="1200" dirty="0">
                <a:sym typeface="Wingdings 2" panose="05020102010507070707" pitchFamily="18" charset="2"/>
              </a:rPr>
              <a:t>dev32</a:t>
            </a:r>
            <a:r>
              <a:rPr lang="zh-CN" altLang="en-US" sz="1200" dirty="0">
                <a:sym typeface="Wingdings 2" panose="05020102010507070707" pitchFamily="18" charset="2"/>
              </a:rPr>
              <a:t>上最好</a:t>
            </a:r>
            <a:r>
              <a:rPr lang="en-US" altLang="zh-CN" sz="1200" dirty="0">
                <a:sym typeface="Wingdings 2" panose="05020102010507070707" pitchFamily="18" charset="2"/>
              </a:rPr>
              <a:t>/</a:t>
            </a:r>
            <a:r>
              <a:rPr lang="zh-CN" altLang="en-US" sz="1200" dirty="0">
                <a:sym typeface="Wingdings 2" panose="05020102010507070707" pitchFamily="18" charset="2"/>
              </a:rPr>
              <a:t>中位数的种子</a:t>
            </a:r>
            <a:endParaRPr lang="en-US" altLang="zh-CN" sz="1200" dirty="0"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7FF4E0-22B2-41F9-BA80-79B6B312A71D}"/>
              </a:ext>
            </a:extLst>
          </p:cNvPr>
          <p:cNvSpPr txBox="1"/>
          <p:nvPr/>
        </p:nvSpPr>
        <p:spPr>
          <a:xfrm>
            <a:off x="7414330" y="4526837"/>
            <a:ext cx="5321300" cy="94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ym typeface="+mn-lt"/>
              </a:rPr>
              <a:t>模型选择：</a:t>
            </a:r>
            <a:endParaRPr lang="en-US" altLang="zh-CN" sz="14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+mn-lt"/>
              </a:rPr>
              <a:t>       </a:t>
            </a:r>
            <a:r>
              <a:rPr lang="zh-CN" altLang="en-US" sz="1200" dirty="0">
                <a:sym typeface="Wingdings 2" panose="05020102010507070707" pitchFamily="18" charset="2"/>
              </a:rPr>
              <a:t> 训练过程中每</a:t>
            </a:r>
            <a:r>
              <a:rPr lang="en-US" altLang="zh-CN" sz="1200" dirty="0">
                <a:sym typeface="Wingdings 2" panose="05020102010507070707" pitchFamily="18" charset="2"/>
              </a:rPr>
              <a:t>N</a:t>
            </a:r>
            <a:r>
              <a:rPr lang="zh-CN" altLang="en-US" sz="1200" dirty="0">
                <a:sym typeface="Wingdings 2" panose="05020102010507070707" pitchFamily="18" charset="2"/>
              </a:rPr>
              <a:t>步在</a:t>
            </a:r>
            <a:r>
              <a:rPr lang="en-US" altLang="zh-CN" sz="1200" dirty="0">
                <a:sym typeface="Wingdings 2" panose="05020102010507070707" pitchFamily="18" charset="2"/>
              </a:rPr>
              <a:t>dev32</a:t>
            </a:r>
            <a:r>
              <a:rPr lang="zh-CN" altLang="en-US" sz="1200" dirty="0">
                <a:sym typeface="Wingdings 2" panose="05020102010507070707" pitchFamily="18" charset="2"/>
              </a:rPr>
              <a:t>上</a:t>
            </a:r>
            <a:r>
              <a:rPr lang="en-US" altLang="zh-CN" sz="1200" dirty="0">
                <a:sym typeface="Wingdings 2" panose="05020102010507070707" pitchFamily="18" charset="2"/>
              </a:rPr>
              <a:t>eval</a:t>
            </a:r>
            <a:r>
              <a:rPr lang="zh-CN" altLang="en-US" sz="1200" dirty="0">
                <a:sym typeface="Wingdings 2" panose="05020102010507070707" pitchFamily="18" charset="2"/>
              </a:rPr>
              <a:t>一次</a:t>
            </a:r>
            <a:endParaRPr lang="en-US" altLang="zh-CN" sz="1200" dirty="0"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ym typeface="Wingdings 2" panose="05020102010507070707" pitchFamily="18" charset="2"/>
              </a:rPr>
              <a:t>     </a:t>
            </a:r>
            <a:r>
              <a:rPr lang="en-US" altLang="zh-CN" sz="1200" dirty="0">
                <a:sym typeface="+mn-lt"/>
              </a:rPr>
              <a:t>  </a:t>
            </a:r>
            <a:r>
              <a:rPr lang="zh-CN" altLang="en-US" sz="1200" dirty="0">
                <a:sym typeface="Wingdings 2" panose="05020102010507070707" pitchFamily="18" charset="2"/>
              </a:rPr>
              <a:t> 通过</a:t>
            </a:r>
            <a:r>
              <a:rPr lang="en-US" altLang="zh-CN" sz="1200" dirty="0">
                <a:sym typeface="Wingdings 2" panose="05020102010507070707" pitchFamily="18" charset="2"/>
              </a:rPr>
              <a:t>early stopping</a:t>
            </a:r>
            <a:r>
              <a:rPr lang="zh-CN" altLang="en-US" sz="1200" dirty="0">
                <a:sym typeface="Wingdings 2" panose="05020102010507070707" pitchFamily="18" charset="2"/>
              </a:rPr>
              <a:t>选取</a:t>
            </a:r>
            <a:r>
              <a:rPr lang="en-US" altLang="zh-CN" sz="1200" dirty="0">
                <a:sym typeface="Wingdings 2" panose="05020102010507070707" pitchFamily="18" charset="2"/>
              </a:rPr>
              <a:t>dev32</a:t>
            </a:r>
            <a:r>
              <a:rPr lang="zh-CN" altLang="en-US" sz="1200" dirty="0">
                <a:sym typeface="Wingdings 2" panose="05020102010507070707" pitchFamily="18" charset="2"/>
              </a:rPr>
              <a:t>最优的</a:t>
            </a:r>
            <a:r>
              <a:rPr lang="en-US" altLang="zh-CN" sz="1200" dirty="0" err="1">
                <a:sym typeface="Wingdings 2" panose="05020102010507070707" pitchFamily="18" charset="2"/>
              </a:rPr>
              <a:t>ckpt</a:t>
            </a:r>
            <a:endParaRPr lang="en-US" altLang="zh-CN" sz="1200" dirty="0"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814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1337376"/>
            <a:ext cx="9105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贡献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，解决了预训练语言模型普通存在的一个问题：生成的句子和问题关联性较弱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Inverse Prompting 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可以将不同的概念（比如现代诗和古诗）糅合在一起，可以捕捉到对象里面核心的特征。</a:t>
            </a:r>
            <a:endParaRPr lang="zh-CN" altLang="en-US" sz="1600" spc="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AD0F43-15F9-43D0-A089-D90CE4E22C66}"/>
              </a:ext>
            </a:extLst>
          </p:cNvPr>
          <p:cNvSpPr txBox="1"/>
          <p:nvPr/>
        </p:nvSpPr>
        <p:spPr>
          <a:xfrm>
            <a:off x="838200" y="3137192"/>
            <a:ext cx="910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不足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，对含有数字的任务很难理解，常常导致一些混乱、自相矛盾的输出。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，受限于基础模型的性能。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48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181-A676-4041-ABE7-D53550DB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9525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少样本学习算法及实验部分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1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 </a:t>
            </a:r>
            <a:r>
              <a:rPr lang="en-US" altLang="zh-CN" sz="2800" dirty="0" err="1">
                <a:cs typeface="+mn-ea"/>
                <a:sym typeface="+mn-lt"/>
              </a:rPr>
              <a:t>Ptuning</a:t>
            </a:r>
            <a:r>
              <a:rPr lang="zh-CN" altLang="en-US" sz="2800" dirty="0">
                <a:cs typeface="+mn-ea"/>
                <a:sym typeface="+mn-lt"/>
              </a:rPr>
              <a:t>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6B54B3-1F5D-4B78-A4E0-029A16E915AF}"/>
              </a:ext>
            </a:extLst>
          </p:cNvPr>
          <p:cNvSpPr txBox="1"/>
          <p:nvPr/>
        </p:nvSpPr>
        <p:spPr>
          <a:xfrm>
            <a:off x="1425863" y="1254279"/>
            <a:ext cx="9291756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P-tuning</a:t>
            </a:r>
            <a:r>
              <a:rPr lang="zh-CN" altLang="en-US" sz="1400" dirty="0"/>
              <a:t>放弃了“模板由自然语言构成”这一要求，将模板的构建转化为连续参数优化的问题。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• p-tuning</a:t>
            </a:r>
            <a:r>
              <a:rPr lang="zh-CN" altLang="en-US" sz="1400" dirty="0"/>
              <a:t>并不是随机初始化几个新的</a:t>
            </a:r>
            <a:r>
              <a:rPr lang="en-US" altLang="zh-CN" sz="1400" dirty="0"/>
              <a:t>token</a:t>
            </a:r>
            <a:r>
              <a:rPr lang="zh-CN" altLang="en-US" sz="1400" dirty="0"/>
              <a:t>直接训练的，而是通过一个小型的</a:t>
            </a:r>
            <a:r>
              <a:rPr lang="en-US" altLang="zh-CN" sz="1400" dirty="0"/>
              <a:t>LSTM</a:t>
            </a:r>
            <a:r>
              <a:rPr lang="zh-CN" altLang="en-US" sz="1400" dirty="0"/>
              <a:t>模型把几个</a:t>
            </a:r>
            <a:r>
              <a:rPr lang="en-US" altLang="zh-CN" sz="1400" dirty="0"/>
              <a:t>embedding</a:t>
            </a:r>
            <a:r>
              <a:rPr lang="zh-CN" altLang="en-US" sz="1400" dirty="0"/>
              <a:t>算出来，并且把这个</a:t>
            </a:r>
            <a:r>
              <a:rPr lang="en-US" altLang="zh-CN" sz="1400" dirty="0"/>
              <a:t>LSTM</a:t>
            </a:r>
            <a:r>
              <a:rPr lang="zh-CN" altLang="en-US" sz="1400" dirty="0"/>
              <a:t>模型设为可学习的。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BF0A9-B2C2-46B2-A04A-1070B64C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63" y="2827037"/>
            <a:ext cx="8474162" cy="2776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3348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 </a:t>
            </a:r>
            <a:r>
              <a:rPr lang="en-US" altLang="zh-CN" sz="2800" dirty="0" err="1">
                <a:cs typeface="+mn-ea"/>
                <a:sym typeface="+mn-lt"/>
              </a:rPr>
              <a:t>Ptuning</a:t>
            </a:r>
            <a:r>
              <a:rPr lang="zh-CN" altLang="en-US" sz="2800" dirty="0">
                <a:cs typeface="+mn-ea"/>
                <a:sym typeface="+mn-lt"/>
              </a:rPr>
              <a:t>实验结果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6B54B3-1F5D-4B78-A4E0-029A16E915AF}"/>
              </a:ext>
            </a:extLst>
          </p:cNvPr>
          <p:cNvSpPr txBox="1"/>
          <p:nvPr/>
        </p:nvSpPr>
        <p:spPr>
          <a:xfrm>
            <a:off x="1191402" y="5068186"/>
            <a:ext cx="9291756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• </a:t>
            </a:r>
            <a:r>
              <a:rPr lang="zh-CN" altLang="en-US" sz="1400" dirty="0"/>
              <a:t>少样本学习任务取得</a:t>
            </a:r>
            <a:r>
              <a:rPr lang="en-US" altLang="zh-CN" sz="1400" dirty="0" err="1"/>
              <a:t>SotA</a:t>
            </a:r>
            <a:r>
              <a:rPr lang="en-US" altLang="zh-CN" sz="1400" dirty="0"/>
              <a:t>,</a:t>
            </a:r>
            <a:r>
              <a:rPr lang="zh-CN" altLang="en-US" sz="1400" dirty="0"/>
              <a:t>超越之前最好结果高达</a:t>
            </a:r>
            <a:r>
              <a:rPr lang="en-US" altLang="zh-CN" sz="1400" dirty="0"/>
              <a:t>14</a:t>
            </a:r>
            <a:r>
              <a:rPr lang="zh-CN" altLang="en-US" sz="1400" dirty="0"/>
              <a:t>百分点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• </a:t>
            </a:r>
            <a:r>
              <a:rPr lang="zh-CN" altLang="en-US" sz="1400" dirty="0"/>
              <a:t>亿级别的模型（仅使用</a:t>
            </a:r>
            <a:r>
              <a:rPr lang="en-US" altLang="zh-CN" sz="1400" dirty="0"/>
              <a:t>dev32</a:t>
            </a:r>
            <a:r>
              <a:rPr lang="zh-CN" altLang="en-US" sz="1400" dirty="0"/>
              <a:t>），通过</a:t>
            </a:r>
            <a:r>
              <a:rPr lang="en-US" altLang="zh-CN" sz="1400" dirty="0"/>
              <a:t>p-tuning,</a:t>
            </a:r>
            <a:r>
              <a:rPr lang="zh-CN" altLang="en-US" sz="1400" dirty="0"/>
              <a:t>显著超越千亿</a:t>
            </a:r>
            <a:r>
              <a:rPr lang="en-US" altLang="zh-CN" sz="1400" dirty="0"/>
              <a:t>GPT-3</a:t>
            </a:r>
            <a:r>
              <a:rPr lang="zh-CN" altLang="en-US" sz="1400" dirty="0"/>
              <a:t>的表现</a:t>
            </a: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616034-41E9-49FB-B686-E2BEBDC09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74" y="1357985"/>
            <a:ext cx="9594411" cy="30635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964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cs typeface="+mn-ea"/>
                <a:sym typeface="+mn-lt"/>
              </a:rPr>
              <a:t>Ptuning</a:t>
            </a:r>
            <a:r>
              <a:rPr lang="zh-CN" altLang="en-US" sz="2800" dirty="0">
                <a:cs typeface="+mn-ea"/>
                <a:sym typeface="+mn-lt"/>
              </a:rPr>
              <a:t>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A05A0-F424-4FBC-AEC8-696CB8D1A819}"/>
              </a:ext>
            </a:extLst>
          </p:cNvPr>
          <p:cNvSpPr txBox="1"/>
          <p:nvPr/>
        </p:nvSpPr>
        <p:spPr>
          <a:xfrm>
            <a:off x="881026" y="1130143"/>
            <a:ext cx="5870648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模型：</a:t>
            </a:r>
            <a:r>
              <a:rPr lang="en-US" altLang="zh-CN" sz="1400" dirty="0" err="1"/>
              <a:t>roberta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Batch_size</a:t>
            </a:r>
            <a:r>
              <a:rPr lang="en-US" altLang="zh-CN" sz="1400" dirty="0"/>
              <a:t>: 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Epoch:20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Example:</a:t>
            </a:r>
            <a:r>
              <a:rPr lang="zh-CN" altLang="en-US" sz="1400" dirty="0"/>
              <a:t>“ </a:t>
            </a:r>
            <a:r>
              <a:rPr lang="en-US" altLang="zh-CN" sz="1400" dirty="0"/>
              <a:t>{</a:t>
            </a:r>
            <a:r>
              <a:rPr lang="en-US" altLang="zh-CN" sz="1400" dirty="0" err="1"/>
              <a:t>abst</a:t>
            </a:r>
            <a:r>
              <a:rPr lang="en-US" altLang="zh-CN" sz="1400" dirty="0"/>
              <a:t>}</a:t>
            </a:r>
            <a:r>
              <a:rPr lang="zh-CN" altLang="en-US" sz="1400" dirty="0"/>
              <a:t>的关键词是</a:t>
            </a:r>
            <a:r>
              <a:rPr lang="en-US" altLang="zh-CN" sz="1400" dirty="0"/>
              <a:t>{keywords}</a:t>
            </a:r>
            <a:r>
              <a:rPr lang="zh-CN" altLang="en-US" sz="1400" dirty="0"/>
              <a:t>”</a:t>
            </a:r>
            <a:endParaRPr lang="zh-CN" altLang="en-US" sz="1400" spc="4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6B1890-6FA2-44FC-9DE0-1C7D2C095BA6}"/>
              </a:ext>
            </a:extLst>
          </p:cNvPr>
          <p:cNvSpPr txBox="1"/>
          <p:nvPr/>
        </p:nvSpPr>
        <p:spPr>
          <a:xfrm>
            <a:off x="881026" y="2482179"/>
            <a:ext cx="5572937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更新参数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+mn-ea"/>
                <a:cs typeface="+mn-ea"/>
                <a:sym typeface="+mn-lt"/>
              </a:rPr>
              <a:t> 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gotham"/>
              </a:rPr>
              <a:t>Total params: 102,290,312</a:t>
            </a:r>
            <a:br>
              <a:rPr lang="en-US" altLang="zh-CN" sz="1400" dirty="0"/>
            </a:br>
            <a:r>
              <a:rPr lang="en-US" altLang="zh-CN" sz="1400" dirty="0"/>
              <a:t>   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gotham"/>
              </a:rPr>
              <a:t>Trainable params: 16,226,304</a:t>
            </a:r>
            <a:br>
              <a:rPr lang="en-US" altLang="zh-CN" sz="1400" dirty="0"/>
            </a:br>
            <a:r>
              <a:rPr lang="en-US" altLang="zh-CN" sz="1400" dirty="0"/>
              <a:t>   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gotham"/>
              </a:rPr>
              <a:t>Non-trainable params: 86,064,008</a:t>
            </a:r>
            <a:endParaRPr lang="zh-CN" altLang="en-US" sz="1400" spc="4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F7D213-A0D1-4E1D-BA9B-1D02ADD3F0AC}"/>
              </a:ext>
            </a:extLst>
          </p:cNvPr>
          <p:cNvSpPr txBox="1"/>
          <p:nvPr/>
        </p:nvSpPr>
        <p:spPr>
          <a:xfrm>
            <a:off x="6015517" y="5096022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val_acc_0: 0.50000, val_acc_1: 0.65625, val_acc_2: 0.50000, val_acc_3: 0.53125, val_acc_4: 0.46875, </a:t>
            </a:r>
            <a:r>
              <a:rPr lang="en-US" altLang="zh-CN" b="0" i="0" dirty="0" err="1">
                <a:solidFill>
                  <a:srgbClr val="383838"/>
                </a:solidFill>
                <a:effectLst/>
                <a:latin typeface="gotham"/>
              </a:rPr>
              <a:t>val_acc_total</a:t>
            </a:r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: 0.53125, </a:t>
            </a:r>
            <a:r>
              <a:rPr lang="en-US" altLang="zh-CN" b="0" i="0" dirty="0" err="1">
                <a:solidFill>
                  <a:srgbClr val="383838"/>
                </a:solidFill>
                <a:effectLst/>
                <a:latin typeface="gotham"/>
              </a:rPr>
              <a:t>best_val_acc</a:t>
            </a:r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: 0.58750, </a:t>
            </a:r>
            <a:r>
              <a:rPr lang="en-US" altLang="zh-CN" b="0" i="0" dirty="0" err="1">
                <a:solidFill>
                  <a:srgbClr val="383838"/>
                </a:solidFill>
                <a:effectLst/>
                <a:latin typeface="gotham"/>
              </a:rPr>
              <a:t>test_acc</a:t>
            </a:r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: 0.50564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124692-A7EA-4441-9065-32F6E140E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44" y="123585"/>
            <a:ext cx="6500423" cy="471718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BCBCA53-A7FD-4758-84E4-6390E532C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162575"/>
            <a:ext cx="854207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embeddings_sg = K.stop_gradient(embeddings)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mask = np.zeros((K.int_shape(embeddings)[0], 1))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#e.g. mask = array([[0.],[0.],[0.],[0.],[0.],[0.],[0.],[0.],[0.]])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mask[1:unused_length] += 1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# 只优化id为1～8的token. 注：embedding第一位是[PAD]，跳过。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e.g. mask = array([[0.],[1.],[1.],[1.],[1.],[1.],[1.],[1.],[1.]]);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1-mask = array([[1.],[0.],[0.],[0.],[0.],[0.],[0.],[0.],[0.],[1.]])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self.embeddings = embeddings * mask + embeddings_sg * (1 - mask)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gotham"/>
              </a:rPr>
            </a:b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739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 PET</a:t>
            </a:r>
            <a:r>
              <a:rPr lang="zh-CN" altLang="en-US" sz="2800" dirty="0">
                <a:cs typeface="+mn-ea"/>
                <a:sym typeface="+mn-lt"/>
              </a:rPr>
              <a:t>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700" y="1199151"/>
            <a:ext cx="532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hlinkClick r:id="rId3"/>
              </a:rPr>
              <a:t>It’s Not Just Size That </a:t>
            </a:r>
            <a:r>
              <a:rPr lang="en-US" altLang="zh-CN" sz="1400" dirty="0" err="1">
                <a:hlinkClick r:id="rId3"/>
              </a:rPr>
              <a:t>Matters:Small</a:t>
            </a:r>
            <a:r>
              <a:rPr lang="en-US" altLang="zh-CN" sz="1400" dirty="0">
                <a:hlinkClick r:id="rId3"/>
              </a:rPr>
              <a:t> Language Models Are Also Few-Shot Learners</a:t>
            </a:r>
            <a:endParaRPr lang="zh-CN" altLang="en-US" sz="1400" spc="400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6B54B3-1F5D-4B78-A4E0-029A16E915AF}"/>
              </a:ext>
            </a:extLst>
          </p:cNvPr>
          <p:cNvSpPr txBox="1"/>
          <p:nvPr/>
        </p:nvSpPr>
        <p:spPr>
          <a:xfrm>
            <a:off x="774700" y="2612218"/>
            <a:ext cx="4670136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利用模板将任务转化为完形填空然后</a:t>
            </a:r>
            <a:r>
              <a:rPr lang="en-US" altLang="zh-CN" sz="1400" dirty="0"/>
              <a:t>finetune MLM </a:t>
            </a:r>
            <a:r>
              <a:rPr lang="zh-CN" altLang="en-US" sz="1400" dirty="0"/>
              <a:t>模板被定义为</a:t>
            </a:r>
            <a:r>
              <a:rPr lang="en-US" altLang="zh-CN" sz="1400" dirty="0"/>
              <a:t>PVP(pattern-verbalizer pairs) 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• a pattern P: </a:t>
            </a:r>
            <a:r>
              <a:rPr lang="zh-CN" altLang="en-US" sz="1400" dirty="0"/>
              <a:t>原始输入到完形填空式问题的映射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• a verbalizer v: </a:t>
            </a:r>
            <a:r>
              <a:rPr lang="zh-CN" altLang="en-US" sz="1400" dirty="0"/>
              <a:t>原始输出到完形填空是答案的映射</a:t>
            </a:r>
            <a:endParaRPr lang="zh-CN" altLang="en-US" sz="1400" spc="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95427E-CED6-4C6A-810D-1175AB07CD5B}"/>
              </a:ext>
            </a:extLst>
          </p:cNvPr>
          <p:cNvSpPr txBox="1"/>
          <p:nvPr/>
        </p:nvSpPr>
        <p:spPr>
          <a:xfrm>
            <a:off x="774700" y="2121128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PET — Pattern-Exploiting Training</a:t>
            </a:r>
            <a:endParaRPr lang="zh-CN" altLang="en-US" sz="1400" spc="400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F14BDD-538B-44D7-B2A3-BA0DD6A6E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544"/>
            <a:ext cx="5430377" cy="4201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0D6458-B96B-4560-A014-067834AA8DEA}"/>
              </a:ext>
            </a:extLst>
          </p:cNvPr>
          <p:cNvSpPr txBox="1"/>
          <p:nvPr/>
        </p:nvSpPr>
        <p:spPr>
          <a:xfrm>
            <a:off x="847482" y="4662230"/>
            <a:ext cx="9715328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● 单句分类 目标：预测“这趟北京之旅我感觉很不错”是正面评价还是负面评价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PVP: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 P: 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“____</a:t>
            </a:r>
            <a:r>
              <a:rPr lang="zh-CN" altLang="en-US" sz="1400" dirty="0"/>
              <a:t>满意。这趟北京之旅我感觉很不错。” </a:t>
            </a:r>
            <a:r>
              <a:rPr lang="en-US" altLang="zh-CN" sz="1400" dirty="0"/>
              <a:t>	or “</a:t>
            </a:r>
            <a:r>
              <a:rPr lang="zh-CN" altLang="en-US" sz="1400" dirty="0"/>
              <a:t>这趟北京之旅我感觉很不错。</a:t>
            </a:r>
            <a:r>
              <a:rPr lang="en-US" altLang="zh-CN" sz="1400" dirty="0"/>
              <a:t>____</a:t>
            </a:r>
            <a:r>
              <a:rPr lang="zh-CN" altLang="en-US" sz="1400" dirty="0"/>
              <a:t>满意。”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 </a:t>
            </a:r>
            <a:r>
              <a:rPr lang="en-US" altLang="zh-CN" sz="1400" dirty="0"/>
              <a:t>V: </a:t>
            </a:r>
            <a:r>
              <a:rPr lang="zh-CN" altLang="en-US" sz="1400" dirty="0"/>
              <a:t>正面 → “很”，负面 → “不</a:t>
            </a:r>
            <a:endParaRPr lang="zh-CN" altLang="en-US" sz="1400" spc="4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61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 PET</a:t>
            </a:r>
            <a:r>
              <a:rPr lang="zh-CN" altLang="en-US" sz="2800" dirty="0">
                <a:cs typeface="+mn-ea"/>
                <a:sym typeface="+mn-lt"/>
              </a:rPr>
              <a:t>实验结果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6B54B3-1F5D-4B78-A4E0-029A16E915AF}"/>
              </a:ext>
            </a:extLst>
          </p:cNvPr>
          <p:cNvSpPr txBox="1"/>
          <p:nvPr/>
        </p:nvSpPr>
        <p:spPr>
          <a:xfrm>
            <a:off x="1206913" y="5477454"/>
            <a:ext cx="9291756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• </a:t>
            </a:r>
            <a:r>
              <a:rPr lang="en-US" altLang="zh-CN" sz="1400" dirty="0" err="1"/>
              <a:t>albert+pet</a:t>
            </a:r>
            <a:r>
              <a:rPr lang="zh-CN" altLang="en-US" sz="1400" dirty="0"/>
              <a:t>的性能接近于最大</a:t>
            </a:r>
            <a:r>
              <a:rPr lang="en-US" altLang="zh-CN" sz="1400" dirty="0"/>
              <a:t>GPT3</a:t>
            </a:r>
            <a:r>
              <a:rPr lang="zh-CN" altLang="en-US" sz="1400" dirty="0"/>
              <a:t>的性能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• PET</a:t>
            </a:r>
            <a:r>
              <a:rPr lang="zh-CN" altLang="en-US" sz="1400" dirty="0"/>
              <a:t>的表现比</a:t>
            </a:r>
            <a:r>
              <a:rPr lang="en-US" altLang="zh-CN" sz="1400" dirty="0"/>
              <a:t>GPT-3 med</a:t>
            </a:r>
            <a:r>
              <a:rPr lang="zh-CN" altLang="en-US" sz="1400" dirty="0"/>
              <a:t>好近</a:t>
            </a:r>
            <a:r>
              <a:rPr lang="en-US" altLang="zh-CN" sz="1400" dirty="0"/>
              <a:t>18</a:t>
            </a:r>
            <a:r>
              <a:rPr lang="zh-CN" altLang="en-US" sz="1400" dirty="0"/>
              <a:t>个百分点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• </a:t>
            </a:r>
            <a:r>
              <a:rPr lang="en-US" altLang="zh-CN" sz="1400" dirty="0" err="1"/>
              <a:t>iPET</a:t>
            </a:r>
            <a:r>
              <a:rPr lang="zh-CN" altLang="en-US" sz="1400" dirty="0"/>
              <a:t>性能更好一些，</a:t>
            </a:r>
            <a:r>
              <a:rPr lang="en-US" altLang="zh-CN" sz="1400" dirty="0"/>
              <a:t>5</a:t>
            </a:r>
            <a:r>
              <a:rPr lang="zh-CN" altLang="en-US" sz="1400" dirty="0"/>
              <a:t>个任务中有</a:t>
            </a:r>
            <a:r>
              <a:rPr lang="en-US" altLang="zh-CN" sz="1400" dirty="0"/>
              <a:t>3</a:t>
            </a:r>
            <a:r>
              <a:rPr lang="zh-CN" altLang="en-US" sz="1400" dirty="0"/>
              <a:t>个带来了进一步的提升，</a:t>
            </a:r>
            <a:r>
              <a:rPr lang="en-US" altLang="zh-CN" sz="1400" dirty="0"/>
              <a:t>CB</a:t>
            </a:r>
            <a:r>
              <a:rPr lang="zh-CN" altLang="en-US" sz="1400" dirty="0"/>
              <a:t>任务上提升最明显，</a:t>
            </a:r>
            <a:r>
              <a:rPr lang="en-US" altLang="zh-CN" sz="1400" dirty="0" err="1"/>
              <a:t>MultiRC</a:t>
            </a:r>
            <a:r>
              <a:rPr lang="zh-CN" altLang="en-US" sz="1400" dirty="0"/>
              <a:t>上有所下降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• </a:t>
            </a:r>
            <a:r>
              <a:rPr lang="zh-CN" altLang="en-US" sz="1400" dirty="0"/>
              <a:t>尽管</a:t>
            </a:r>
            <a:r>
              <a:rPr lang="en-US" altLang="zh-CN" sz="1400" dirty="0"/>
              <a:t>PET</a:t>
            </a:r>
            <a:r>
              <a:rPr lang="zh-CN" altLang="en-US" sz="1400" dirty="0"/>
              <a:t>表现不错，但是和</a:t>
            </a:r>
            <a:r>
              <a:rPr lang="en-US" altLang="zh-CN" sz="1400" dirty="0" err="1"/>
              <a:t>SotA</a:t>
            </a:r>
            <a:r>
              <a:rPr lang="zh-CN" altLang="en-US" sz="1400" dirty="0"/>
              <a:t>相比差很多</a:t>
            </a: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C4463A-B547-4503-989A-9388BF53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1" y="874895"/>
            <a:ext cx="9072685" cy="45611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00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PET</a:t>
            </a:r>
            <a:r>
              <a:rPr lang="zh-CN" altLang="en-US" sz="2800" dirty="0">
                <a:cs typeface="+mn-ea"/>
                <a:sym typeface="+mn-lt"/>
              </a:rPr>
              <a:t>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A05A0-F424-4FBC-AEC8-696CB8D1A819}"/>
              </a:ext>
            </a:extLst>
          </p:cNvPr>
          <p:cNvSpPr txBox="1"/>
          <p:nvPr/>
        </p:nvSpPr>
        <p:spPr>
          <a:xfrm>
            <a:off x="881026" y="1130143"/>
            <a:ext cx="5870648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模型：</a:t>
            </a:r>
            <a:r>
              <a:rPr lang="en-US" altLang="zh-CN" sz="1400" dirty="0" err="1"/>
              <a:t>roberta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Batch_size</a:t>
            </a:r>
            <a:r>
              <a:rPr lang="en-US" altLang="zh-CN" sz="1400" dirty="0"/>
              <a:t>: 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Epoch:20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Example:</a:t>
            </a:r>
            <a:r>
              <a:rPr lang="zh-CN" altLang="en-US" sz="1400" dirty="0"/>
              <a:t>“</a:t>
            </a:r>
            <a:r>
              <a:rPr lang="en-US" altLang="zh-CN" sz="1400" dirty="0"/>
              <a:t>[CLS]</a:t>
            </a:r>
            <a:r>
              <a:rPr lang="zh-CN" altLang="en-US" sz="1400" dirty="0"/>
              <a:t>用</a:t>
            </a:r>
            <a:r>
              <a:rPr lang="en-US" altLang="zh-CN" sz="1400" dirty="0"/>
              <a:t>{keywords}</a:t>
            </a:r>
            <a:r>
              <a:rPr lang="zh-CN" altLang="en-US" sz="1400" dirty="0"/>
              <a:t>概括</a:t>
            </a:r>
            <a:r>
              <a:rPr lang="en-US" altLang="zh-CN" sz="1400" dirty="0"/>
              <a:t>{</a:t>
            </a:r>
            <a:r>
              <a:rPr lang="en-US" altLang="zh-CN" sz="1400" dirty="0" err="1"/>
              <a:t>abst</a:t>
            </a:r>
            <a:r>
              <a:rPr lang="en-US" altLang="zh-CN" sz="1400" dirty="0"/>
              <a:t>}</a:t>
            </a:r>
            <a:r>
              <a:rPr lang="zh-CN" altLang="en-US" sz="1400" dirty="0"/>
              <a:t>”  </a:t>
            </a:r>
            <a:r>
              <a:rPr lang="en-US" altLang="zh-CN" sz="1400" dirty="0"/>
              <a:t>labels=[“</a:t>
            </a:r>
            <a:r>
              <a:rPr lang="zh-CN" altLang="en-US" sz="1400" dirty="0"/>
              <a:t>不能</a:t>
            </a:r>
            <a:r>
              <a:rPr lang="en-US" altLang="zh-CN" sz="1400" dirty="0"/>
              <a:t>”,”</a:t>
            </a:r>
            <a:r>
              <a:rPr lang="zh-CN" altLang="en-US" sz="1400" dirty="0"/>
              <a:t>可以</a:t>
            </a:r>
            <a:r>
              <a:rPr lang="en-US" altLang="zh-CN" sz="1400" dirty="0"/>
              <a:t>”]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spc="4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6B1890-6FA2-44FC-9DE0-1C7D2C095BA6}"/>
              </a:ext>
            </a:extLst>
          </p:cNvPr>
          <p:cNvSpPr txBox="1"/>
          <p:nvPr/>
        </p:nvSpPr>
        <p:spPr>
          <a:xfrm>
            <a:off x="881026" y="3302730"/>
            <a:ext cx="5572937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更新参数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+mn-ea"/>
                <a:cs typeface="+mn-ea"/>
                <a:sym typeface="+mn-lt"/>
              </a:rPr>
              <a:t> 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gotham"/>
              </a:rPr>
              <a:t>Total params: 102,290,312</a:t>
            </a:r>
            <a:br>
              <a:rPr lang="en-US" altLang="zh-CN" sz="1400" dirty="0"/>
            </a:br>
            <a:r>
              <a:rPr lang="en-US" altLang="zh-CN" sz="1400" dirty="0"/>
              <a:t>   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gotham"/>
              </a:rPr>
              <a:t>Trainable params: 102,290,312</a:t>
            </a:r>
            <a:br>
              <a:rPr lang="en-US" altLang="zh-CN" sz="1400" dirty="0"/>
            </a:br>
            <a:r>
              <a:rPr lang="en-US" altLang="zh-CN" sz="1400" dirty="0"/>
              <a:t>   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gotham"/>
              </a:rPr>
              <a:t>Non-trainable params: 0</a:t>
            </a:r>
            <a:endParaRPr lang="zh-CN" altLang="en-US" sz="1400" spc="400" dirty="0">
              <a:latin typeface="+mn-ea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4817AA-D42E-4496-85AE-93C025FF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10" y="249447"/>
            <a:ext cx="6059484" cy="43024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F7D213-A0D1-4E1D-BA9B-1D02ADD3F0AC}"/>
              </a:ext>
            </a:extLst>
          </p:cNvPr>
          <p:cNvSpPr txBox="1"/>
          <p:nvPr/>
        </p:nvSpPr>
        <p:spPr>
          <a:xfrm>
            <a:off x="5739070" y="498402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val_acc_0: 0.65625, val_acc_1: 0.68750, val_acc_2: 0.65625, val_acc_3: 0.56250, val_acc_4: 0.65625, </a:t>
            </a:r>
            <a:r>
              <a:rPr lang="en-US" altLang="zh-CN" b="0" i="0" dirty="0" err="1">
                <a:solidFill>
                  <a:srgbClr val="383838"/>
                </a:solidFill>
                <a:effectLst/>
                <a:latin typeface="gotham"/>
              </a:rPr>
              <a:t>val_acc_total</a:t>
            </a:r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: 0.64375, </a:t>
            </a:r>
            <a:r>
              <a:rPr lang="en-US" altLang="zh-CN" b="0" i="0" dirty="0" err="1">
                <a:solidFill>
                  <a:srgbClr val="383838"/>
                </a:solidFill>
                <a:effectLst/>
                <a:latin typeface="gotham"/>
              </a:rPr>
              <a:t>best_val_acc</a:t>
            </a:r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: 0.65625, </a:t>
            </a:r>
            <a:r>
              <a:rPr lang="en-US" altLang="zh-CN" b="0" i="0" dirty="0" err="1">
                <a:solidFill>
                  <a:srgbClr val="383838"/>
                </a:solidFill>
                <a:effectLst/>
                <a:latin typeface="gotham"/>
              </a:rPr>
              <a:t>test_acc</a:t>
            </a:r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: 0.60430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71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ADAPET</a:t>
            </a:r>
            <a:r>
              <a:rPr lang="zh-CN" altLang="en-US" sz="2800" dirty="0">
                <a:cs typeface="+mn-ea"/>
                <a:sym typeface="+mn-lt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B5ADED-D76B-42F2-A1D7-3999604B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3553575"/>
            <a:ext cx="9001125" cy="2952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08A9E1-644D-4A7F-B2C7-E7705A2CD351}"/>
              </a:ext>
            </a:extLst>
          </p:cNvPr>
          <p:cNvSpPr txBox="1"/>
          <p:nvPr/>
        </p:nvSpPr>
        <p:spPr>
          <a:xfrm>
            <a:off x="774700" y="874895"/>
            <a:ext cx="53213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ym typeface="+mn-lt"/>
              </a:rPr>
              <a:t>Decoupling Label Losses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2254D-7C7E-43AE-80B7-FC3884D574AF}"/>
              </a:ext>
            </a:extLst>
          </p:cNvPr>
          <p:cNvSpPr/>
          <p:nvPr/>
        </p:nvSpPr>
        <p:spPr>
          <a:xfrm>
            <a:off x="1019179" y="1523101"/>
            <a:ext cx="5076821" cy="240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例：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单句分类 目标：预测“这趟北京之旅我感觉很不错”是正面评价还是负面评价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Pattern</a:t>
            </a:r>
            <a:r>
              <a:rPr lang="zh-CN" altLang="en-US" sz="1400" dirty="0"/>
              <a:t>：这趟北京之旅我感觉很不错。</a:t>
            </a:r>
            <a:r>
              <a:rPr lang="en-US" altLang="zh-CN" sz="1400" dirty="0"/>
              <a:t>____</a:t>
            </a:r>
            <a:r>
              <a:rPr lang="zh-CN" altLang="en-US" sz="1400" dirty="0"/>
              <a:t>满意。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候选词：“很”、“不”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DA287-0428-498A-B39A-314F40539C99}"/>
              </a:ext>
            </a:extLst>
          </p:cNvPr>
          <p:cNvSpPr txBox="1"/>
          <p:nvPr/>
        </p:nvSpPr>
        <p:spPr>
          <a:xfrm>
            <a:off x="6281930" y="874894"/>
            <a:ext cx="53213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ym typeface="+mn-lt"/>
              </a:rPr>
              <a:t>Label Conditioning</a:t>
            </a:r>
            <a:endParaRPr lang="zh-CN" altLang="en-US" sz="1400" dirty="0"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58279B-6E2F-48E4-BFDA-896B1C7B053F}"/>
              </a:ext>
            </a:extLst>
          </p:cNvPr>
          <p:cNvSpPr/>
          <p:nvPr/>
        </p:nvSpPr>
        <p:spPr>
          <a:xfrm>
            <a:off x="6589594" y="1282714"/>
            <a:ext cx="5321294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/>
              <a:t>PET:“Given</a:t>
            </a:r>
            <a:r>
              <a:rPr lang="en-US" altLang="zh-CN" sz="1400" dirty="0"/>
              <a:t> the input, what is the right label?“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ADAPET:“Given</a:t>
            </a:r>
            <a:r>
              <a:rPr lang="en-US" altLang="zh-CN" sz="1400" dirty="0"/>
              <a:t> the answer, what is the correct context?"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随机掩盖原句中的</a:t>
            </a:r>
            <a:r>
              <a:rPr lang="en-US" altLang="zh-CN" sz="1400" dirty="0"/>
              <a:t>original token</a:t>
            </a:r>
            <a:r>
              <a:rPr lang="zh-CN" altLang="en-US" sz="1400" dirty="0"/>
              <a:t>，根据</a:t>
            </a:r>
            <a:r>
              <a:rPr lang="en-US" altLang="zh-CN" sz="1400" dirty="0"/>
              <a:t>label</a:t>
            </a:r>
            <a:r>
              <a:rPr lang="zh-CN" altLang="en-US" sz="1400" dirty="0"/>
              <a:t>去预测这些</a:t>
            </a:r>
            <a:r>
              <a:rPr lang="en-US" altLang="zh-CN" sz="1400" dirty="0"/>
              <a:t>original token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上例中，随机掩盖</a:t>
            </a:r>
            <a:r>
              <a:rPr lang="en-US" altLang="zh-CN" sz="1400" dirty="0"/>
              <a:t>token</a:t>
            </a:r>
            <a:r>
              <a:rPr lang="zh-CN" altLang="en-US" sz="1400" dirty="0"/>
              <a:t>后，得到：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Pattern</a:t>
            </a:r>
            <a:r>
              <a:rPr lang="zh-CN" altLang="en-US" sz="1400" dirty="0"/>
              <a:t>：这趟北京之旅我感</a:t>
            </a:r>
            <a:r>
              <a:rPr lang="en-US" altLang="zh-CN" sz="1400" dirty="0"/>
              <a:t>[MASK]</a:t>
            </a:r>
            <a:r>
              <a:rPr lang="zh-CN" altLang="en-US" sz="1400" dirty="0"/>
              <a:t>很不错。</a:t>
            </a:r>
            <a:r>
              <a:rPr lang="en-US" altLang="zh-CN" sz="1400" dirty="0"/>
              <a:t>____</a:t>
            </a:r>
            <a:r>
              <a:rPr lang="zh-CN" altLang="en-US" sz="1400" dirty="0"/>
              <a:t>满意。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候选词：“很”</a:t>
            </a:r>
            <a:r>
              <a:rPr lang="en-US" altLang="zh-CN" sz="1400" dirty="0"/>
              <a:t>(</a:t>
            </a:r>
            <a:r>
              <a:rPr lang="zh-CN" altLang="en-US" sz="1400" dirty="0"/>
              <a:t>正确的标签</a:t>
            </a:r>
            <a:r>
              <a:rPr lang="en-US" altLang="zh-CN" sz="1400" dirty="0"/>
              <a:t>)</a:t>
            </a:r>
            <a:r>
              <a:rPr lang="zh-CN" altLang="en-US" sz="1400" dirty="0"/>
              <a:t>、“不”</a:t>
            </a:r>
            <a:r>
              <a:rPr lang="en-US" altLang="zh-CN" sz="1400" dirty="0"/>
              <a:t>(</a:t>
            </a:r>
            <a:r>
              <a:rPr lang="zh-CN" altLang="en-US" sz="1400" dirty="0"/>
              <a:t>错误的标签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651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ADAPET</a:t>
            </a:r>
            <a:r>
              <a:rPr lang="zh-CN" altLang="en-US" sz="2800" dirty="0">
                <a:cs typeface="+mn-ea"/>
                <a:sym typeface="+mn-lt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08A9E1-644D-4A7F-B2C7-E7705A2CD351}"/>
              </a:ext>
            </a:extLst>
          </p:cNvPr>
          <p:cNvSpPr txBox="1"/>
          <p:nvPr/>
        </p:nvSpPr>
        <p:spPr>
          <a:xfrm>
            <a:off x="774700" y="874895"/>
            <a:ext cx="5321300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ym typeface="+mn-lt"/>
              </a:rPr>
              <a:t>实验结果</a:t>
            </a:r>
            <a:endParaRPr lang="en-US" altLang="zh-CN" sz="1400" dirty="0"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DA287-0428-498A-B39A-314F40539C99}"/>
              </a:ext>
            </a:extLst>
          </p:cNvPr>
          <p:cNvSpPr txBox="1"/>
          <p:nvPr/>
        </p:nvSpPr>
        <p:spPr>
          <a:xfrm>
            <a:off x="8846408" y="997978"/>
            <a:ext cx="53213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ym typeface="+mn-lt"/>
              </a:rPr>
              <a:t>pattern</a:t>
            </a:r>
            <a:endParaRPr lang="zh-CN" altLang="en-US" sz="1400" dirty="0"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BA24D2-EE99-4AAA-8F30-47815304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0" y="1829780"/>
            <a:ext cx="7432672" cy="35221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0488FE-8E6A-446E-9126-BB3F26EE0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946" y="1937990"/>
            <a:ext cx="3111131" cy="3298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155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55838"/>
            <a:ext cx="910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How well does prompt selection do in true few-shot learning? </a:t>
            </a:r>
            <a:br>
              <a:rPr lang="en-US" altLang="zh-CN" sz="1400" dirty="0"/>
            </a:br>
            <a:endParaRPr lang="zh-CN" altLang="en-US" sz="14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spc="4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1E01A2-BFB3-4AF4-9CA4-DD283B96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64" y="971337"/>
            <a:ext cx="9198137" cy="49153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D1DF7BD-7DF6-4960-B041-5689CC81F9BF}"/>
              </a:ext>
            </a:extLst>
          </p:cNvPr>
          <p:cNvSpPr txBox="1"/>
          <p:nvPr/>
        </p:nvSpPr>
        <p:spPr>
          <a:xfrm>
            <a:off x="1201656" y="5886663"/>
            <a:ext cx="9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CV DML</a:t>
            </a:r>
            <a:r>
              <a:rPr lang="zh-CN" altLang="en-US" dirty="0"/>
              <a:t>这两种方法都略优于随机选择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，将</a:t>
            </a:r>
            <a:r>
              <a:rPr lang="en-US" altLang="zh-CN" dirty="0"/>
              <a:t>Ave prompt</a:t>
            </a:r>
            <a:r>
              <a:rPr lang="zh-CN" altLang="en-US" dirty="0"/>
              <a:t>和</a:t>
            </a:r>
            <a:r>
              <a:rPr lang="en-US" altLang="zh-CN" dirty="0"/>
              <a:t>best prompt</a:t>
            </a:r>
            <a:r>
              <a:rPr lang="zh-CN" altLang="en-US" dirty="0"/>
              <a:t>之间的差距缩小</a:t>
            </a:r>
            <a:r>
              <a:rPr lang="en-US" altLang="zh-CN" dirty="0"/>
              <a:t>20-40%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732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EFL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A05A0-F424-4FBC-AEC8-696CB8D1A819}"/>
              </a:ext>
            </a:extLst>
          </p:cNvPr>
          <p:cNvSpPr txBox="1"/>
          <p:nvPr/>
        </p:nvSpPr>
        <p:spPr>
          <a:xfrm>
            <a:off x="881026" y="1130143"/>
            <a:ext cx="5870648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模型：</a:t>
            </a:r>
            <a:r>
              <a:rPr lang="en-US" altLang="zh-CN" sz="1400" dirty="0" err="1"/>
              <a:t>roberta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Batch_size</a:t>
            </a:r>
            <a:r>
              <a:rPr lang="en-US" altLang="zh-CN" sz="1400" dirty="0"/>
              <a:t>: 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Epoch:10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Example:[CLS][</a:t>
            </a:r>
            <a:r>
              <a:rPr lang="en-US" altLang="zh-CN" sz="1400" dirty="0" err="1"/>
              <a:t>abst</a:t>
            </a:r>
            <a:r>
              <a:rPr lang="en-US" altLang="zh-CN" sz="1400" dirty="0"/>
              <a:t>] [SEP] [keyword]+</a:t>
            </a:r>
            <a:r>
              <a:rPr lang="en-US" altLang="zh-CN" sz="1400" b="0" i="0" dirty="0"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lang="zh-CN" altLang="en-US" sz="1400" b="0" i="0" dirty="0">
                <a:solidFill>
                  <a:srgbClr val="032F62"/>
                </a:solidFill>
                <a:effectLst/>
                <a:latin typeface="SFMono-Regular"/>
              </a:rPr>
              <a:t>这些关键词都为真实关键词</a:t>
            </a:r>
            <a:r>
              <a:rPr lang="en-US" altLang="zh-CN" sz="1400" b="0" i="0" dirty="0"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lang="en-US" altLang="zh-CN" sz="1400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9F5D1D-4245-4651-8D13-93580FD2E058}"/>
              </a:ext>
            </a:extLst>
          </p:cNvPr>
          <p:cNvSpPr txBox="1"/>
          <p:nvPr/>
        </p:nvSpPr>
        <p:spPr>
          <a:xfrm>
            <a:off x="5652386" y="1044478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results:</a:t>
            </a:r>
          </a:p>
          <a:p>
            <a:pPr algn="l"/>
            <a:endParaRPr lang="en-US" altLang="zh-CN" b="0" i="0" dirty="0">
              <a:solidFill>
                <a:srgbClr val="383838"/>
              </a:solidFill>
              <a:effectLst/>
              <a:latin typeface="gotha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E19753-B4A8-4A63-887F-069AB623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22" y="2805473"/>
            <a:ext cx="8245555" cy="35359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2E255C-35CD-4F91-9338-5B7CB8543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408" y="1404766"/>
            <a:ext cx="7064352" cy="6553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9387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E6907-8676-429A-9B5A-DC3FAFE110A8}"/>
              </a:ext>
            </a:extLst>
          </p:cNvPr>
          <p:cNvSpPr txBox="1"/>
          <p:nvPr/>
        </p:nvSpPr>
        <p:spPr>
          <a:xfrm>
            <a:off x="774700" y="351675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 EFT</a:t>
            </a:r>
            <a:r>
              <a:rPr lang="zh-CN" altLang="en-US" sz="2800" dirty="0">
                <a:cs typeface="+mn-ea"/>
                <a:sym typeface="+mn-lt"/>
              </a:rPr>
              <a:t>实验结果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6B54B3-1F5D-4B78-A4E0-029A16E915AF}"/>
              </a:ext>
            </a:extLst>
          </p:cNvPr>
          <p:cNvSpPr txBox="1"/>
          <p:nvPr/>
        </p:nvSpPr>
        <p:spPr>
          <a:xfrm>
            <a:off x="1191402" y="5068186"/>
            <a:ext cx="9291756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• </a:t>
            </a:r>
            <a:r>
              <a:rPr lang="zh-CN" altLang="en-US" sz="1400" dirty="0"/>
              <a:t>在</a:t>
            </a:r>
            <a:r>
              <a:rPr lang="en-US" altLang="zh-CN" sz="1400" dirty="0"/>
              <a:t>full training dataset</a:t>
            </a:r>
            <a:r>
              <a:rPr lang="zh-CN" altLang="en-US" sz="1400" dirty="0"/>
              <a:t>中，相比</a:t>
            </a:r>
            <a:r>
              <a:rPr lang="en-US" altLang="zh-CN" sz="1400" dirty="0"/>
              <a:t>fine tuning</a:t>
            </a:r>
            <a:r>
              <a:rPr lang="zh-CN" altLang="en-US" sz="1400" dirty="0"/>
              <a:t>是比较全面超越的，一般是高了</a:t>
            </a:r>
            <a:r>
              <a:rPr lang="en-US" altLang="zh-CN" sz="1400" dirty="0"/>
              <a:t>1-2</a:t>
            </a:r>
            <a:r>
              <a:rPr lang="zh-CN" altLang="en-US" sz="1400" dirty="0"/>
              <a:t>个点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• </a:t>
            </a:r>
            <a:r>
              <a:rPr lang="zh-CN" altLang="en-US" sz="1400" dirty="0"/>
              <a:t>在</a:t>
            </a:r>
            <a:r>
              <a:rPr lang="en-US" altLang="zh-CN" sz="1400" dirty="0"/>
              <a:t>few-shot</a:t>
            </a:r>
            <a:r>
              <a:rPr lang="zh-CN" altLang="en-US" sz="1400" dirty="0"/>
              <a:t>上，相比</a:t>
            </a:r>
            <a:r>
              <a:rPr lang="en-US" altLang="zh-CN" sz="1400" dirty="0"/>
              <a:t>LM-BFF</a:t>
            </a:r>
            <a:r>
              <a:rPr lang="zh-CN" altLang="en-US" sz="1400" dirty="0"/>
              <a:t>，整体都有所提高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1CEA20-E92E-4AB1-8AEC-208E1476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76" y="874895"/>
            <a:ext cx="8466554" cy="4153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277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55838"/>
            <a:ext cx="910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How reliably does prompt selection improve over the average prompt? </a:t>
            </a:r>
            <a:br>
              <a:rPr lang="en-US" altLang="zh-CN" sz="1400" dirty="0"/>
            </a:br>
            <a:endParaRPr lang="zh-CN" altLang="en-US" sz="14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spc="400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9CAE9-8923-4BAE-8287-614F8D43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35" y="1230464"/>
            <a:ext cx="9342930" cy="38255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1ACEB1-B8E9-4710-BDC9-80F85166CEA7}"/>
              </a:ext>
            </a:extLst>
          </p:cNvPr>
          <p:cNvSpPr txBox="1"/>
          <p:nvPr/>
        </p:nvSpPr>
        <p:spPr>
          <a:xfrm>
            <a:off x="1119735" y="5167095"/>
            <a:ext cx="9744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，难以选择</a:t>
            </a:r>
            <a:r>
              <a:rPr lang="en-US" altLang="zh-CN" sz="1600" dirty="0"/>
              <a:t>top prompt</a:t>
            </a:r>
            <a:r>
              <a:rPr lang="zh-CN" altLang="en-US" sz="1600" dirty="0"/>
              <a:t>，</a:t>
            </a:r>
            <a:r>
              <a:rPr lang="en-US" altLang="zh-CN" sz="1600" dirty="0"/>
              <a:t>gpt3 21% 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zh-CN" altLang="en-US" sz="1600" b="0" i="0" dirty="0">
                <a:solidFill>
                  <a:srgbClr val="383838"/>
                </a:solidFill>
                <a:effectLst/>
                <a:latin typeface="gotham"/>
              </a:rPr>
              <a:t>提示选择表现为长尾分布</a:t>
            </a:r>
            <a:r>
              <a:rPr lang="en-US" altLang="zh-CN" sz="1600" b="0" i="0" dirty="0">
                <a:solidFill>
                  <a:srgbClr val="383838"/>
                </a:solidFill>
                <a:effectLst/>
                <a:latin typeface="gotham"/>
              </a:rPr>
              <a:t>;</a:t>
            </a:r>
            <a:r>
              <a:rPr lang="zh-CN" altLang="en-US" sz="1600" b="0" i="0" dirty="0">
                <a:solidFill>
                  <a:srgbClr val="383838"/>
                </a:solidFill>
                <a:effectLst/>
                <a:latin typeface="gotham"/>
              </a:rPr>
              <a:t>对于大模型尤为明显</a:t>
            </a:r>
            <a:endParaRPr lang="en-US" altLang="zh-CN" sz="1600" b="0" i="0" dirty="0">
              <a:solidFill>
                <a:srgbClr val="383838"/>
              </a:solidFill>
              <a:effectLst/>
              <a:latin typeface="gotham"/>
            </a:endParaRPr>
          </a:p>
          <a:p>
            <a:r>
              <a:rPr lang="en-US" altLang="zh-CN" sz="1600" dirty="0">
                <a:solidFill>
                  <a:srgbClr val="383838"/>
                </a:solidFill>
                <a:latin typeface="gotham"/>
              </a:rPr>
              <a:t>3</a:t>
            </a:r>
            <a:r>
              <a:rPr lang="zh-CN" altLang="en-US" sz="1600" dirty="0">
                <a:solidFill>
                  <a:srgbClr val="383838"/>
                </a:solidFill>
                <a:latin typeface="gotham"/>
              </a:rPr>
              <a:t>，对</a:t>
            </a:r>
            <a:r>
              <a:rPr lang="en-US" altLang="zh-CN" sz="1600" dirty="0">
                <a:solidFill>
                  <a:srgbClr val="383838"/>
                </a:solidFill>
                <a:latin typeface="gotham"/>
              </a:rPr>
              <a:t>175B</a:t>
            </a:r>
            <a:r>
              <a:rPr lang="zh-CN" altLang="en-US" sz="1600" dirty="0">
                <a:solidFill>
                  <a:srgbClr val="383838"/>
                </a:solidFill>
                <a:latin typeface="gotham"/>
              </a:rPr>
              <a:t>模型，</a:t>
            </a:r>
            <a:r>
              <a:rPr lang="en-US" altLang="zh-CN" sz="1600" dirty="0">
                <a:solidFill>
                  <a:srgbClr val="383838"/>
                </a:solidFill>
                <a:latin typeface="gotham"/>
              </a:rPr>
              <a:t>CV/MDL</a:t>
            </a:r>
            <a:r>
              <a:rPr lang="zh-CN" altLang="en-US" sz="1600" dirty="0">
                <a:solidFill>
                  <a:srgbClr val="383838"/>
                </a:solidFill>
                <a:latin typeface="gotham"/>
              </a:rPr>
              <a:t>选择的提示比平均提示</a:t>
            </a:r>
            <a:r>
              <a:rPr lang="en-US" altLang="zh-CN" sz="1600" dirty="0">
                <a:solidFill>
                  <a:srgbClr val="383838"/>
                </a:solidFill>
                <a:latin typeface="gotham"/>
              </a:rPr>
              <a:t>40%</a:t>
            </a:r>
            <a:r>
              <a:rPr lang="zh-CN" altLang="en-US" sz="1600" dirty="0">
                <a:solidFill>
                  <a:srgbClr val="383838"/>
                </a:solidFill>
                <a:latin typeface="gotham"/>
              </a:rPr>
              <a:t>都差，随着模型越来越大，泛化的更好，选择好的提示的能力在下降</a:t>
            </a:r>
            <a:endParaRPr lang="en-US" altLang="zh-CN" sz="1600" dirty="0">
              <a:solidFill>
                <a:srgbClr val="383838"/>
              </a:solidFill>
              <a:latin typeface="gotham"/>
            </a:endParaRPr>
          </a:p>
          <a:p>
            <a:r>
              <a:rPr lang="en-US" altLang="zh-CN" sz="1600" dirty="0">
                <a:solidFill>
                  <a:srgbClr val="383838"/>
                </a:solidFill>
                <a:latin typeface="gotham"/>
              </a:rPr>
              <a:t>4</a:t>
            </a:r>
            <a:r>
              <a:rPr lang="zh-CN" altLang="en-US" sz="1600" dirty="0">
                <a:solidFill>
                  <a:srgbClr val="383838"/>
                </a:solidFill>
                <a:latin typeface="gotham"/>
              </a:rPr>
              <a:t>，</a:t>
            </a:r>
            <a:r>
              <a:rPr lang="zh-CN" altLang="en-US" sz="1600" dirty="0"/>
              <a:t>在</a:t>
            </a:r>
            <a:r>
              <a:rPr lang="en-US" altLang="zh-CN" sz="1600" dirty="0"/>
              <a:t>true few-shot learning,</a:t>
            </a:r>
            <a:r>
              <a:rPr lang="zh-CN" altLang="en-US" sz="1600" dirty="0"/>
              <a:t>有效的提示选择是很困难的，先前使用一些保留样例作为</a:t>
            </a:r>
            <a:r>
              <a:rPr lang="en-US" altLang="zh-CN" sz="1600" dirty="0"/>
              <a:t>prompt</a:t>
            </a:r>
            <a:r>
              <a:rPr lang="zh-CN" altLang="en-US" sz="1600" dirty="0"/>
              <a:t>高估了</a:t>
            </a:r>
            <a:r>
              <a:rPr lang="en-US" altLang="zh-CN" sz="1600" dirty="0"/>
              <a:t>LM</a:t>
            </a:r>
            <a:r>
              <a:rPr lang="zh-CN" altLang="en-US" sz="1600" dirty="0"/>
              <a:t>的能力</a:t>
            </a:r>
          </a:p>
        </p:txBody>
      </p:sp>
    </p:spTree>
    <p:extLst>
      <p:ext uri="{BB962C8B-B14F-4D97-AF65-F5344CB8AC3E}">
        <p14:creationId xmlns:p14="http://schemas.microsoft.com/office/powerpoint/2010/main" val="20735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55838"/>
            <a:ext cx="9105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Does prompt selection improve with more labeled examples?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sz="1400" dirty="0"/>
            </a:br>
            <a:endParaRPr lang="zh-CN" altLang="en-US" sz="14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DF7BD-7DF6-4960-B041-5689CC81F9BF}"/>
              </a:ext>
            </a:extLst>
          </p:cNvPr>
          <p:cNvSpPr txBox="1"/>
          <p:nvPr/>
        </p:nvSpPr>
        <p:spPr>
          <a:xfrm>
            <a:off x="1201656" y="5407496"/>
            <a:ext cx="9744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在任务性能和选择最高提示精度方面，没有一致的趋势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5AB9BC-A542-49DD-80F4-0CE53BF1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56" y="1084567"/>
            <a:ext cx="9533446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4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55838"/>
            <a:ext cx="9105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Does prompt selection improve with more computation?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1400" dirty="0"/>
            </a:br>
            <a:endParaRPr lang="zh-CN" altLang="en-US" sz="14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DF7BD-7DF6-4960-B041-5689CC81F9BF}"/>
              </a:ext>
            </a:extLst>
          </p:cNvPr>
          <p:cNvSpPr txBox="1"/>
          <p:nvPr/>
        </p:nvSpPr>
        <p:spPr>
          <a:xfrm>
            <a:off x="1201656" y="5407496"/>
            <a:ext cx="9744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增加用于评估</a:t>
            </a:r>
            <a:r>
              <a:rPr lang="en-US" altLang="zh-CN" sz="1600" dirty="0"/>
              <a:t>CV/DML</a:t>
            </a:r>
            <a:r>
              <a:rPr lang="zh-CN" altLang="en-US" sz="1600" dirty="0"/>
              <a:t>计算量并不能显著提升准确性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10F1F4-615B-4635-9002-76808BF0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56" y="1127621"/>
            <a:ext cx="920575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0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55838"/>
            <a:ext cx="91059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To what extent are chosen prompts specific to the model? </a:t>
            </a:r>
            <a:br>
              <a:rPr lang="en-US" altLang="zh-CN" dirty="0"/>
            </a:br>
            <a:br>
              <a:rPr lang="en-US" altLang="zh-CN" sz="1400" dirty="0"/>
            </a:br>
            <a:endParaRPr lang="zh-CN" altLang="en-US" sz="14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DF7BD-7DF6-4960-B041-5689CC81F9BF}"/>
              </a:ext>
            </a:extLst>
          </p:cNvPr>
          <p:cNvSpPr txBox="1"/>
          <p:nvPr/>
        </p:nvSpPr>
        <p:spPr>
          <a:xfrm>
            <a:off x="1201656" y="5407496"/>
            <a:ext cx="9744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，根据测试准确度选择的</a:t>
            </a:r>
            <a:r>
              <a:rPr lang="en-US" altLang="zh-CN" sz="1600" dirty="0">
                <a:latin typeface="+mn-ea"/>
              </a:rPr>
              <a:t>prompt </a:t>
            </a:r>
            <a:r>
              <a:rPr lang="zh-CN" altLang="en-US" sz="1600" dirty="0">
                <a:latin typeface="+mn-ea"/>
              </a:rPr>
              <a:t>在相似的模型尺寸中泛化得相当好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CV </a:t>
            </a:r>
            <a:r>
              <a:rPr lang="zh-CN" altLang="en-US" sz="1600" dirty="0">
                <a:latin typeface="+mn-ea"/>
              </a:rPr>
              <a:t>选择的提示可以很好的迁移到类似的模型尺寸。但不如</a:t>
            </a:r>
            <a:r>
              <a:rPr lang="en-US" altLang="zh-CN" sz="1600" dirty="0">
                <a:latin typeface="+mn-ea"/>
              </a:rPr>
              <a:t>test Accuracy</a:t>
            </a:r>
            <a:r>
              <a:rPr lang="zh-CN" altLang="en-US" sz="1600" dirty="0">
                <a:latin typeface="+mn-ea"/>
              </a:rPr>
              <a:t>好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DML </a:t>
            </a:r>
            <a:r>
              <a:rPr lang="zh-CN" altLang="en-US" sz="1600" dirty="0">
                <a:latin typeface="+mn-ea"/>
              </a:rPr>
              <a:t>选择的提示不适合给定的模型，在很多模型尺寸上表现相似</a:t>
            </a:r>
            <a:br>
              <a:rPr lang="en-US" altLang="zh-CN" sz="1600" dirty="0">
                <a:latin typeface="+mn-ea"/>
              </a:rPr>
            </a:br>
            <a:endParaRPr lang="zh-CN" altLang="en-US" sz="16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E7A13B-3BA4-48E8-B049-FBB6D224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24" y="1079058"/>
            <a:ext cx="925910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9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55838"/>
            <a:ext cx="91059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Is prompt selection challenging on other tasks?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DF7BD-7DF6-4960-B041-5689CC81F9BF}"/>
              </a:ext>
            </a:extLst>
          </p:cNvPr>
          <p:cNvSpPr txBox="1"/>
          <p:nvPr/>
        </p:nvSpPr>
        <p:spPr>
          <a:xfrm>
            <a:off x="1201656" y="5407496"/>
            <a:ext cx="9744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CV/MDL</a:t>
            </a:r>
            <a:r>
              <a:rPr lang="zh-CN" altLang="en-US" sz="1600" dirty="0">
                <a:latin typeface="+mn-ea"/>
              </a:rPr>
              <a:t>选择的</a:t>
            </a:r>
            <a:r>
              <a:rPr lang="en-US" altLang="zh-CN" sz="1600" dirty="0">
                <a:latin typeface="+mn-ea"/>
              </a:rPr>
              <a:t>prompt</a:t>
            </a:r>
            <a:r>
              <a:rPr lang="zh-CN" altLang="en-US" sz="1600" dirty="0">
                <a:latin typeface="+mn-ea"/>
              </a:rPr>
              <a:t>总是比基于测试精度选择</a:t>
            </a:r>
            <a:r>
              <a:rPr lang="en-US" altLang="zh-CN" sz="1600" dirty="0">
                <a:latin typeface="+mn-ea"/>
              </a:rPr>
              <a:t>prompt</a:t>
            </a:r>
            <a:r>
              <a:rPr lang="zh-CN" altLang="en-US" sz="1600" dirty="0">
                <a:latin typeface="+mn-ea"/>
              </a:rPr>
              <a:t>获得更低的平均精度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，根据任务和模型大小，准确性差异很大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，在</a:t>
            </a:r>
            <a:r>
              <a:rPr lang="en-US" altLang="zh-CN" sz="1600" dirty="0">
                <a:latin typeface="+mn-ea"/>
              </a:rPr>
              <a:t>CB</a:t>
            </a:r>
            <a:r>
              <a:rPr lang="zh-CN" altLang="en-US" sz="1600" dirty="0">
                <a:latin typeface="+mn-ea"/>
              </a:rPr>
              <a:t>任务上，基本都低于平均</a:t>
            </a:r>
            <a:r>
              <a:rPr lang="en-US" altLang="zh-CN" sz="1600" dirty="0">
                <a:latin typeface="+mn-ea"/>
              </a:rPr>
              <a:t>prompt</a:t>
            </a:r>
            <a:r>
              <a:rPr lang="zh-CN" altLang="en-US" sz="1600" dirty="0">
                <a:latin typeface="+mn-ea"/>
              </a:rPr>
              <a:t>精度</a:t>
            </a:r>
            <a:br>
              <a:rPr lang="en-US" altLang="zh-CN" sz="1600" dirty="0">
                <a:latin typeface="+mn-ea"/>
              </a:rPr>
            </a:br>
            <a:endParaRPr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A7BB53-6D4F-429F-8581-51FEF82F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56" y="1171391"/>
            <a:ext cx="941151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6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A56DA81-06C2-4F0B-97FB-5BE0DBCC65FA}"/>
              </a:ext>
            </a:extLst>
          </p:cNvPr>
          <p:cNvSpPr txBox="1"/>
          <p:nvPr/>
        </p:nvSpPr>
        <p:spPr>
          <a:xfrm>
            <a:off x="838200" y="555838"/>
            <a:ext cx="91059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True Few-Shot Hyperparameter Selection </a:t>
            </a:r>
            <a:br>
              <a:rPr lang="en-US" altLang="zh-CN" dirty="0"/>
            </a:br>
            <a:endParaRPr lang="zh-CN" altLang="en-US" sz="1600" spc="4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DF7BD-7DF6-4960-B041-5689CC81F9BF}"/>
              </a:ext>
            </a:extLst>
          </p:cNvPr>
          <p:cNvSpPr txBox="1"/>
          <p:nvPr/>
        </p:nvSpPr>
        <p:spPr>
          <a:xfrm>
            <a:off x="1201656" y="5193665"/>
            <a:ext cx="9744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CV/MDL</a:t>
            </a:r>
            <a:r>
              <a:rPr lang="zh-CN" altLang="en-US" sz="1600" dirty="0">
                <a:latin typeface="+mn-ea"/>
              </a:rPr>
              <a:t>选择的超参表现类似或低于平均水平，比最佳超参低几个点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 err="1"/>
              <a:t>MultiRC</a:t>
            </a:r>
            <a:r>
              <a:rPr lang="zh-CN" altLang="en-US" sz="1600" dirty="0"/>
              <a:t>中，</a:t>
            </a:r>
            <a:r>
              <a:rPr lang="en-US" altLang="zh-CN" sz="1600" dirty="0"/>
              <a:t>CV/MDL</a:t>
            </a:r>
            <a:r>
              <a:rPr lang="zh-CN" altLang="en-US" sz="1600" dirty="0"/>
              <a:t>选择与最差超参数性能相似， 模型选择方法不能始终防止最坏情况发生</a:t>
            </a:r>
            <a:endParaRPr lang="en-US" altLang="zh-CN" sz="1600" dirty="0"/>
          </a:p>
          <a:p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，</a:t>
            </a:r>
            <a:r>
              <a:rPr lang="zh-CN" altLang="en-US" sz="1600" dirty="0"/>
              <a:t>在数据非常少的情况下，不仅是提示选择，而且模型选择都具有挑战性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6B7A70-3770-474A-A8AF-2A8A1F42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56" y="990433"/>
            <a:ext cx="9289585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7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16836</TotalTime>
  <Words>2596</Words>
  <Application>Microsoft Office PowerPoint</Application>
  <PresentationFormat>宽屏</PresentationFormat>
  <Paragraphs>217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gotham</vt:lpstr>
      <vt:lpstr>SFMono-Regular</vt:lpstr>
      <vt:lpstr>等线</vt:lpstr>
      <vt:lpstr>等线 Light</vt:lpstr>
      <vt:lpstr>华文仿宋</vt:lpstr>
      <vt:lpstr>Arial</vt:lpstr>
      <vt:lpstr>Calibri</vt:lpstr>
      <vt:lpstr>Calibri Light</vt:lpstr>
      <vt:lpstr>Wingdings</vt:lpstr>
      <vt:lpstr>Wingdings 2</vt:lpstr>
      <vt:lpstr>Office Theme</vt:lpstr>
      <vt:lpstr>True Few-Shot Learning with Language Models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少样本学习:FewNLU</vt:lpstr>
      <vt:lpstr>PowerPoint 演示文稿</vt:lpstr>
      <vt:lpstr>PowerPoint 演示文稿</vt:lpstr>
      <vt:lpstr>PowerPoint 演示文稿</vt:lpstr>
      <vt:lpstr>PowerPoint 演示文稿</vt:lpstr>
      <vt:lpstr>Controllable Generation from Pre-trained Language Models via Inverse Prompting </vt:lpstr>
      <vt:lpstr>PowerPoint 演示文稿</vt:lpstr>
      <vt:lpstr>PowerPoint 演示文稿</vt:lpstr>
      <vt:lpstr>PowerPoint 演示文稿</vt:lpstr>
      <vt:lpstr>PowerPoint 演示文稿</vt:lpstr>
      <vt:lpstr>少样本学习算法及实验部分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稀疏Transformer简介</dc:title>
  <dc:creator>Yehong Zhang</dc:creator>
  <cp:lastModifiedBy>zhangyan</cp:lastModifiedBy>
  <cp:revision>192</cp:revision>
  <dcterms:created xsi:type="dcterms:W3CDTF">2020-12-06T07:09:42Z</dcterms:created>
  <dcterms:modified xsi:type="dcterms:W3CDTF">2021-06-07T11:52:41Z</dcterms:modified>
</cp:coreProperties>
</file>