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Welcome to my project where I will exploring how reinforcement learning algorithms are extended into the multi agent environment of 2-on-2 Soccergames</a:t>
            </a:r>
            <a:endParaRPr sz="2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0db0730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0db0730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 problem arises, where this method does not scale well as the agent or action spaces increase, since the model’s parameters would increase exponentially.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we can bootstrap a general probability distribution by randomly sampling from the environment’s action history (or from experience replay).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some applications, this method actually performs better than the directly calculating the probability distribution, due to the model learning a generalized distribution and additional noise lead to more robust 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0d7bd99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0d7bd99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the implementation of the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DQN, each agent maintains its own model and replay buffer, allowing them to learn their own </a:t>
            </a:r>
            <a:r>
              <a:rPr lang="en"/>
              <a:t>unique</a:t>
            </a:r>
            <a:r>
              <a:rPr lang="en"/>
              <a:t> Q-values. Then, at every time step, the environment queries each agent for an action before transitioning. Finally, individual transitions and rewards are distributed to each agent.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JAL follows mostly the same procedure, except the replay history now also includes the action histories of other agents as well. In this project, I only included on actions of the agent’s teammates, to improve the efficiency of the algorithm. So each agent is tasked with learning to cooperate and not compete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in addition to these algorithms, I also included an </a:t>
            </a:r>
            <a:r>
              <a:rPr lang="en"/>
              <a:t>evolutionary</a:t>
            </a:r>
            <a:r>
              <a:rPr lang="en"/>
              <a:t> strategy in both algorithms, which updates the models of all agents to the best performing one at a defined interval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0d7bd99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0d7bd99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hyperparameters chosen for both algorithms. I chose to fix these settings between both to ensure a control during training, which would help with analysis </a:t>
            </a:r>
            <a:r>
              <a:rPr lang="en"/>
              <a:t>during evaluations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0db07305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0db07305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terms of training, the independent DQN was trained for 4502 epochs while the JAL was trained for 11233. I allowed the JAL agent to train for longer to see if it would converge to better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testing, I deployed teams of each agent to compete against the other for 100 episodes, and collated the rewards.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0d7bd99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0d7bd99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0db0730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0db0730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0db0906f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0db0906f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100 episodes of testing, JAL was able to accrue a more rewards than DQN, but, as it can be seen in the demo, that may not explain the whole story,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0db0906f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0db0906f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examining the testing process, the JAL agents looked to be more controlled, while DQN’s were stronger and more erratic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JAL performed better </a:t>
            </a:r>
            <a:r>
              <a:rPr lang="en"/>
              <a:t>quantitatively in terms of training rewards and the competition against DQN, visually, the majority of movements exhibited by both agents were random and noisy. This could indicate a failure of convergence to optimal policies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0d7bd99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0d7bd99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solve this, I believe that a longer training time could benefit both learning agents, to allow the models to converge. This is due to the fact that rewards are so sparse, due to only being assigned at the end of episodes, the agent needs more time exploring to better learn an appropriate policy.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same reasoning, using Recurrent Neural Network would also improve learning, since this would allow for multiple time steps to be passed into the model for a more comprehensive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improvements I would perform would be to remove the </a:t>
            </a:r>
            <a:r>
              <a:rPr lang="en"/>
              <a:t>simplifications</a:t>
            </a:r>
            <a:r>
              <a:rPr lang="en"/>
              <a:t> I modified within the environment, such as using joint actions of all agents (to learn both </a:t>
            </a:r>
            <a:r>
              <a:rPr lang="en"/>
              <a:t>cooperation and competition), as well as allowing for full range of actions. This would allow the agent to learn a more complex policy which could lead to better performance. The only limitation for these is that they would require more processing power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using a unique hyperparameter search for each algorithm, and involving improvements to each, such as Double-DQN, would also help to improve performance.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0db0906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0db0906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learnt a great deal on the topic of multi-agent learning and how strategies can be executed to extend single agent algorithms into a multi-agent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future steps I would like to take past this project, are comparing other algorithms and strategies between the single and multi-agent worlds, such as Actor-Critics.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researching into multi-agent algorithms such as V-Learning and Value Decomposition Networks would be incredibly enticing.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there is also promise in single agent strategies such as Proximal policy optimization, which could also extend my learning in the field.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0db0730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0db0730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500">
                <a:solidFill>
                  <a:srgbClr val="789098"/>
                </a:solidFill>
              </a:rPr>
              <a:t>Multi-agent reinforcement learning (MARL)</a:t>
            </a:r>
            <a:r>
              <a:rPr lang="en" sz="1500">
                <a:solidFill>
                  <a:srgbClr val="595959"/>
                </a:solidFill>
              </a:rPr>
              <a:t> explores how interactions between </a:t>
            </a:r>
            <a:r>
              <a:rPr lang="en" sz="1500">
                <a:solidFill>
                  <a:srgbClr val="789098"/>
                </a:solidFill>
              </a:rPr>
              <a:t>coexisting agents </a:t>
            </a:r>
            <a:r>
              <a:rPr lang="en" sz="1500">
                <a:solidFill>
                  <a:srgbClr val="595959"/>
                </a:solidFill>
              </a:rPr>
              <a:t>affects their </a:t>
            </a:r>
            <a:r>
              <a:rPr lang="en" sz="1500">
                <a:solidFill>
                  <a:srgbClr val="789098"/>
                </a:solidFill>
              </a:rPr>
              <a:t>policies </a:t>
            </a:r>
            <a:r>
              <a:rPr lang="en" sz="1500">
                <a:solidFill>
                  <a:srgbClr val="595959"/>
                </a:solidFill>
              </a:rPr>
              <a:t>and </a:t>
            </a:r>
            <a:r>
              <a:rPr lang="en" sz="1500">
                <a:solidFill>
                  <a:srgbClr val="789098"/>
                </a:solidFill>
              </a:rPr>
              <a:t>behavior. </a:t>
            </a:r>
            <a:endParaRPr sz="1500">
              <a:solidFill>
                <a:srgbClr val="789098"/>
              </a:solidFill>
            </a:endParaRPr>
          </a:p>
          <a:p>
            <a:pPr indent="0" lvl="0" marL="0" rtl="0" algn="l">
              <a:lnSpc>
                <a:spcPct val="150000"/>
              </a:lnSpc>
              <a:spcBef>
                <a:spcPts val="1200"/>
              </a:spcBef>
              <a:spcAft>
                <a:spcPts val="0"/>
              </a:spcAft>
              <a:buNone/>
            </a:pPr>
            <a:r>
              <a:rPr lang="en" sz="1500">
                <a:solidFill>
                  <a:srgbClr val="595959"/>
                </a:solidFill>
              </a:rPr>
              <a:t>Multi agent environment closely resemble </a:t>
            </a:r>
            <a:r>
              <a:rPr lang="en" sz="1500">
                <a:solidFill>
                  <a:srgbClr val="789098"/>
                </a:solidFill>
              </a:rPr>
              <a:t>real-world dilemmas</a:t>
            </a:r>
            <a:r>
              <a:rPr lang="en" sz="1500">
                <a:solidFill>
                  <a:srgbClr val="595959"/>
                </a:solidFill>
              </a:rPr>
              <a:t>, such as autonomous vehicles, sports, economic markets, networks where there can be multiple actors working together or against one another at any stage. </a:t>
            </a:r>
            <a:endParaRPr sz="1500">
              <a:solidFill>
                <a:srgbClr val="595959"/>
              </a:solidFill>
            </a:endParaRPr>
          </a:p>
          <a:p>
            <a:pPr indent="0" lvl="0" marL="0" rtl="0" algn="l">
              <a:lnSpc>
                <a:spcPct val="150000"/>
              </a:lnSpc>
              <a:spcBef>
                <a:spcPts val="1200"/>
              </a:spcBef>
              <a:spcAft>
                <a:spcPts val="0"/>
              </a:spcAft>
              <a:buNone/>
            </a:pPr>
            <a:r>
              <a:rPr lang="en" sz="1500">
                <a:solidFill>
                  <a:srgbClr val="595959"/>
                </a:solidFill>
              </a:rPr>
              <a:t>Independent algorithms, such as the ones we have learnt in class tend to not perform well in multi-agent settings, since there are additional factors at play between cooperating and competing with the other agents in the environment. </a:t>
            </a:r>
            <a:endParaRPr sz="1500">
              <a:solidFill>
                <a:srgbClr val="595959"/>
              </a:solidFill>
            </a:endParaRPr>
          </a:p>
          <a:p>
            <a:pPr indent="0" lvl="0" marL="0" rtl="0" algn="l">
              <a:lnSpc>
                <a:spcPct val="150000"/>
              </a:lnSpc>
              <a:spcBef>
                <a:spcPts val="1200"/>
              </a:spcBef>
              <a:spcAft>
                <a:spcPts val="0"/>
              </a:spcAft>
              <a:buNone/>
            </a:pPr>
            <a:r>
              <a:rPr lang="en" sz="1500">
                <a:solidFill>
                  <a:srgbClr val="595959"/>
                </a:solidFill>
              </a:rPr>
              <a:t>Thus, implementing strategies to account for these complex interactions between dynamic actors is vital to improve learning.</a:t>
            </a:r>
            <a:endParaRPr sz="1500">
              <a:solidFill>
                <a:srgbClr val="595959"/>
              </a:solidFill>
            </a:endParaRPr>
          </a:p>
          <a:p>
            <a:pPr indent="0" lvl="0" marL="0" rtl="0" algn="l">
              <a:lnSpc>
                <a:spcPct val="150000"/>
              </a:lnSpc>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db07305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0db07305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0db0730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0db0730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to my project topic, applying </a:t>
            </a:r>
            <a:r>
              <a:rPr lang="en"/>
              <a:t>deep reinforcement learning on a multi-agent scale. Specifically, through the </a:t>
            </a:r>
            <a:r>
              <a:rPr lang="en"/>
              <a:t>research I aimed to experiment </a:t>
            </a:r>
            <a:r>
              <a:rPr lang="en"/>
              <a:t>between single agent vs multi agent algorithms in MARL environments (i.e. SoccerTwos), discerning the differences in approach and how the policies of these agents evolve.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0d7bd994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0d7bd994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environment setting I used for this project is called ML-agents, which uses the Unity game </a:t>
            </a:r>
            <a:r>
              <a:rPr lang="en"/>
              <a:t>engine library to create realistic simulations. The python API provides training and evaluation modules, as well as prebuilt trainers and visualizations for both single and multi-agent environments. The API also allows for integrating custom environments and training algorithms.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0db0730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0db0730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specific</a:t>
            </a:r>
            <a:r>
              <a:rPr lang="en"/>
              <a:t> environment i will be using is called SoccerTwos, an example environment provided with the ML-Agents package. The set up is simple: 2 </a:t>
            </a:r>
            <a:r>
              <a:rPr lang="en"/>
              <a:t>competing</a:t>
            </a:r>
            <a:r>
              <a:rPr lang="en"/>
              <a:t> teams of 2 agents with an objective to score the ball in their opponents goal, while preventing conceding in their own goal.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0db07305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0db0730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environment specifications are as follows: an agent has 336 observation values, with 254 of them representing forward-facing observations (or what each agent sees in front of them), and 72 backward-facing observations (or what they can see behind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action space is discrete, meaning there are a finite number of values for each branch of actions. Each agent can choose between 3 options in each </a:t>
            </a:r>
            <a:r>
              <a:rPr lang="en"/>
              <a:t>direction (forwards-backwards, sideways, rotation). Each direction is independent of the other. Initially, the environment allows for 8 distinct branches of actions, where an action constituted a shape of (8,3) which the environment would evaluate. But I chose to simplify this to ease the overall complexity, so the action tensor was shrunk to a shape of (1,3)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reward function is assigned after every scored goal or environment reset, with the goal scoring team receiving a varying reward dependent on how quickly the team was able to score, while the conceding team receiving a -1 reward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there are also adjustable environment parameters such as ball size and gravity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0d7bd99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0d7bd99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the algorithms that I chose to implement and experiment with in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is independent Deep Q Learning, which we have learnt in class. As we are familiar with, DQNs are used to approximate the value function, Q. And using strategies such as experience replay and </a:t>
            </a:r>
            <a:r>
              <a:rPr lang="en"/>
              <a:t>epsilon</a:t>
            </a:r>
            <a:r>
              <a:rPr lang="en"/>
              <a:t>-greedy exploration, we apply gradient ascent on the loss function to improve the convergence to the optimal policy.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d7bd99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d7bd99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as I mentioned before, independent learners struggle in multiagent environments, since it is harder for them to grasp the dynamics of having multiple profit-maximizing agents in the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as a proposed solution was introduced, which procedurally, follows similarly to DQN, such that it also utilizes experience replay and exploration strategy in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key difference, is its ability to model the value function with respect to the policies of other agents in the environment, as opposed to just its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concept of conditioned learning on a combination of agent actions, is called Joint Action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0dc7f7b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0dc7f7b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theory, a joint </a:t>
            </a:r>
            <a:r>
              <a:rPr lang="en"/>
              <a:t>action</a:t>
            </a:r>
            <a:r>
              <a:rPr lang="en"/>
              <a:t> </a:t>
            </a:r>
            <a:r>
              <a:rPr lang="en"/>
              <a:t>learner of agent, i, </a:t>
            </a:r>
            <a:r>
              <a:rPr lang="en"/>
              <a:t>models the policies of each of the relevant agents, j, in the environment, creating a set of model parameters phi(i of j). This model represents the action </a:t>
            </a:r>
            <a:r>
              <a:rPr lang="en"/>
              <a:t>probabilities</a:t>
            </a:r>
            <a:r>
              <a:rPr lang="en"/>
              <a:t> of agent j given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target model is expanded to include values for all combinations of joint actions	at a st</a:t>
            </a:r>
            <a:r>
              <a:rPr lang="en"/>
              <a:t>ate, and evaluates an expected Q-value using these probabilities.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agent is able to greedily select its own action, and perform gradient ascent as normal.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8450" lvl="0" marL="457200">
              <a:lnSpc>
                <a:spcPct val="150000"/>
              </a:lnSpc>
              <a:spcBef>
                <a:spcPts val="1200"/>
              </a:spcBef>
              <a:spcAft>
                <a:spcPts val="0"/>
              </a:spcAft>
              <a:buClr>
                <a:schemeClr val="dk1"/>
              </a:buClr>
              <a:buSzPts val="1100"/>
              <a:buChar char="●"/>
              <a:defRPr sz="1600"/>
            </a:lvl1pPr>
            <a:lvl2pPr indent="-298450" lvl="1" marL="914400">
              <a:lnSpc>
                <a:spcPct val="150000"/>
              </a:lnSpc>
              <a:spcBef>
                <a:spcPts val="0"/>
              </a:spcBef>
              <a:spcAft>
                <a:spcPts val="0"/>
              </a:spcAft>
              <a:buClr>
                <a:schemeClr val="dk1"/>
              </a:buClr>
              <a:buSzPts val="1100"/>
              <a:buChar char="○"/>
              <a:defRPr/>
            </a:lvl2pPr>
            <a:lvl3pPr indent="-298450" lvl="2" marL="1371600">
              <a:spcBef>
                <a:spcPts val="0"/>
              </a:spcBef>
              <a:spcAft>
                <a:spcPts val="0"/>
              </a:spcAft>
              <a:buClr>
                <a:schemeClr val="dk1"/>
              </a:buClr>
              <a:buSzPts val="1100"/>
              <a:buChar char="■"/>
              <a:defRPr/>
            </a:lvl3pPr>
            <a:lvl4pPr indent="-298450" lvl="3" marL="1828800">
              <a:spcBef>
                <a:spcPts val="0"/>
              </a:spcBef>
              <a:spcAft>
                <a:spcPts val="0"/>
              </a:spcAft>
              <a:buClr>
                <a:schemeClr val="dk1"/>
              </a:buClr>
              <a:buSzPts val="1100"/>
              <a:buAutoNum type="arabicPeriod"/>
              <a:defRPr/>
            </a:lvl4pPr>
            <a:lvl5pPr indent="-298450" lvl="4" marL="2286000">
              <a:spcBef>
                <a:spcPts val="0"/>
              </a:spcBef>
              <a:spcAft>
                <a:spcPts val="0"/>
              </a:spcAft>
              <a:buClr>
                <a:schemeClr val="dk1"/>
              </a:buClr>
              <a:buSzPts val="1100"/>
              <a:buAutoNum type="alphaLcPeriod"/>
              <a:defRPr/>
            </a:lvl5pPr>
            <a:lvl6pPr indent="-298450" lvl="5" marL="2743200">
              <a:spcBef>
                <a:spcPts val="0"/>
              </a:spcBef>
              <a:spcAft>
                <a:spcPts val="0"/>
              </a:spcAft>
              <a:buClr>
                <a:schemeClr val="dk1"/>
              </a:buClr>
              <a:buSzPts val="1100"/>
              <a:buAutoNum type="romanLcPeriod"/>
              <a:defRPr/>
            </a:lvl6pPr>
            <a:lvl7pPr indent="-298450" lvl="6" marL="3200400">
              <a:spcBef>
                <a:spcPts val="0"/>
              </a:spcBef>
              <a:spcAft>
                <a:spcPts val="0"/>
              </a:spcAft>
              <a:buClr>
                <a:schemeClr val="dk1"/>
              </a:buClr>
              <a:buSzPts val="1100"/>
              <a:buAutoNum type="arabicPeriod"/>
              <a:defRPr/>
            </a:lvl7pPr>
            <a:lvl8pPr indent="-298450" lvl="7" marL="3657600">
              <a:spcBef>
                <a:spcPts val="0"/>
              </a:spcBef>
              <a:spcAft>
                <a:spcPts val="0"/>
              </a:spcAft>
              <a:buClr>
                <a:schemeClr val="dk1"/>
              </a:buClr>
              <a:buSzPts val="1100"/>
              <a:buAutoNum type="alphaLcPeriod"/>
              <a:defRPr/>
            </a:lvl8pPr>
            <a:lvl9pPr indent="-298450" lvl="8" marL="4114800">
              <a:spcBef>
                <a:spcPts val="0"/>
              </a:spcBef>
              <a:spcAft>
                <a:spcPts val="0"/>
              </a:spcAft>
              <a:buClr>
                <a:schemeClr val="dk1"/>
              </a:buClr>
              <a:buSzPts val="11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789098"/>
              </a:buClr>
              <a:buSzPts val="2800"/>
              <a:buNone/>
              <a:defRPr b="1">
                <a:solidFill>
                  <a:srgbClr val="789098"/>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lvl1pPr indent="-317500" lvl="0" marL="457200">
              <a:lnSpc>
                <a:spcPct val="150000"/>
              </a:lnSpc>
              <a:spcBef>
                <a:spcPts val="0"/>
              </a:spcBef>
              <a:spcAft>
                <a:spcPts val="0"/>
              </a:spcAft>
              <a:buSzPts val="1400"/>
              <a:buChar char="●"/>
              <a:defRPr sz="1400"/>
            </a:lvl1pPr>
            <a:lvl2pPr indent="-304800" lvl="1" marL="914400">
              <a:lnSpc>
                <a:spcPct val="150000"/>
              </a:lnSpc>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789098"/>
              </a:buClr>
              <a:buSzPts val="2800"/>
              <a:buNone/>
              <a:defRPr b="1" sz="2800">
                <a:solidFill>
                  <a:srgbClr val="789098"/>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rive.google.com/file/d/1h9_31A4jzCzfx_VFWXm63_WTSgU5Jvaw/view"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researchgate.net/publication/338322207_Joint_Action_Learning_for_Multi-Agent_Cooperation_using_Recurrent_Reinforcement_Learning" TargetMode="External"/><Relationship Id="rId4" Type="http://schemas.openxmlformats.org/officeDocument/2006/relationships/hyperlink" Target="https://www.marl-book.com/" TargetMode="External"/><Relationship Id="rId5" Type="http://schemas.openxmlformats.org/officeDocument/2006/relationships/hyperlink" Target="https://arxiv.org/abs/1312.5602" TargetMode="External"/><Relationship Id="rId6" Type="http://schemas.openxmlformats.org/officeDocument/2006/relationships/hyperlink" Target="https://arxiv.org/abs/2106.15691" TargetMode="External"/><Relationship Id="rId7" Type="http://schemas.openxmlformats.org/officeDocument/2006/relationships/hyperlink" Target="https://arxiv.org/abs/2008.041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github.com/Unity-Technologies/ml-agents/blob/develop/docs/Learning-Environment-Examples.md#soccer-tw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8909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1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600">
                <a:solidFill>
                  <a:schemeClr val="lt1"/>
                </a:solidFill>
              </a:rPr>
              <a:t>Strategic Interplay: Independent vs. Cooperative Multi-Agent Reinforcement Learning in 2-on-2 Soccer</a:t>
            </a:r>
            <a:endParaRPr b="1" sz="2600">
              <a:solidFill>
                <a:schemeClr val="lt1"/>
              </a:solidFill>
            </a:endParaRPr>
          </a:p>
        </p:txBody>
      </p:sp>
      <p:sp>
        <p:nvSpPr>
          <p:cNvPr id="55" name="Google Shape;55;p13"/>
          <p:cNvSpPr txBox="1"/>
          <p:nvPr>
            <p:ph idx="1" type="subTitle"/>
          </p:nvPr>
        </p:nvSpPr>
        <p:spPr>
          <a:xfrm>
            <a:off x="311700" y="23204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chemeClr val="lt1"/>
                </a:solidFill>
              </a:rPr>
              <a:t>Nelson Lin (nl2873)</a:t>
            </a:r>
            <a:endParaRPr sz="2200">
              <a:solidFill>
                <a:schemeClr val="lt1"/>
              </a:solidFill>
            </a:endParaRPr>
          </a:p>
        </p:txBody>
      </p:sp>
      <p:pic>
        <p:nvPicPr>
          <p:cNvPr id="56" name="Google Shape;56;p13"/>
          <p:cNvPicPr preferRelativeResize="0"/>
          <p:nvPr/>
        </p:nvPicPr>
        <p:blipFill rotWithShape="1">
          <a:blip r:embed="rId3">
            <a:alphaModFix/>
          </a:blip>
          <a:srcRect b="0" l="0" r="0" t="8214"/>
          <a:stretch/>
        </p:blipFill>
        <p:spPr>
          <a:xfrm>
            <a:off x="5830173" y="3189225"/>
            <a:ext cx="3002127" cy="142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Joint Actions</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Char char="●"/>
            </a:pPr>
            <a:r>
              <a:rPr lang="en"/>
              <a:t>But, a problem arises: this method </a:t>
            </a:r>
            <a:r>
              <a:rPr lang="en"/>
              <a:t>scales poorly as the number of agents (or even the action space) increases</a:t>
            </a:r>
            <a:endParaRPr/>
          </a:p>
          <a:p>
            <a:pPr indent="-298450" lvl="0" marL="457200" rtl="0" algn="l">
              <a:spcBef>
                <a:spcPts val="0"/>
              </a:spcBef>
              <a:spcAft>
                <a:spcPts val="0"/>
              </a:spcAft>
              <a:buSzPts val="1100"/>
              <a:buChar char="●"/>
            </a:pPr>
            <a:r>
              <a:rPr lang="en"/>
              <a:t>A solution was found </a:t>
            </a:r>
            <a:r>
              <a:rPr lang="en"/>
              <a:t>where the general </a:t>
            </a:r>
            <a:r>
              <a:rPr lang="en"/>
              <a:t>probability distributions can be </a:t>
            </a:r>
            <a:r>
              <a:rPr lang="en"/>
              <a:t>bootstrapped</a:t>
            </a:r>
            <a:r>
              <a:rPr lang="en"/>
              <a:t> by using actions from history</a:t>
            </a:r>
            <a:endParaRPr/>
          </a:p>
          <a:p>
            <a:pPr indent="-298450" lvl="0" marL="457200" rtl="0" algn="l">
              <a:spcBef>
                <a:spcPts val="0"/>
              </a:spcBef>
              <a:spcAft>
                <a:spcPts val="0"/>
              </a:spcAft>
              <a:buSzPts val="1100"/>
              <a:buChar char="●"/>
            </a:pPr>
            <a:r>
              <a:rPr lang="en"/>
              <a:t>Sample a fixed number K joint actions, and compute the expected Q values:</a:t>
            </a:r>
            <a:endParaRPr/>
          </a:p>
        </p:txBody>
      </p:sp>
      <p:pic>
        <p:nvPicPr>
          <p:cNvPr id="125" name="Google Shape;125;p22"/>
          <p:cNvPicPr preferRelativeResize="0"/>
          <p:nvPr/>
        </p:nvPicPr>
        <p:blipFill>
          <a:blip r:embed="rId3">
            <a:alphaModFix/>
          </a:blip>
          <a:stretch>
            <a:fillRect/>
          </a:stretch>
        </p:blipFill>
        <p:spPr>
          <a:xfrm>
            <a:off x="2113900" y="3246038"/>
            <a:ext cx="4317469" cy="521208"/>
          </a:xfrm>
          <a:prstGeom prst="rect">
            <a:avLst/>
          </a:prstGeom>
          <a:noFill/>
          <a:ln>
            <a:noFill/>
          </a:ln>
        </p:spPr>
      </p:pic>
      <p:sp>
        <p:nvSpPr>
          <p:cNvPr id="126" name="Google Shape;126;p22"/>
          <p:cNvSpPr txBox="1"/>
          <p:nvPr/>
        </p:nvSpPr>
        <p:spPr>
          <a:xfrm>
            <a:off x="6553100" y="3246100"/>
            <a:ext cx="4770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[2]</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27" name="Google Shape;127;p22"/>
          <p:cNvSpPr txBox="1"/>
          <p:nvPr/>
        </p:nvSpPr>
        <p:spPr>
          <a:xfrm>
            <a:off x="311700" y="3951675"/>
            <a:ext cx="8520600" cy="4311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dk1"/>
              </a:buClr>
              <a:buSzPts val="1100"/>
              <a:buChar char="●"/>
            </a:pPr>
            <a:r>
              <a:rPr lang="en" sz="1600">
                <a:solidFill>
                  <a:schemeClr val="dk2"/>
                </a:solidFill>
              </a:rPr>
              <a:t>In some cases, this converges faster and performs better than the original  [2]</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3" name="Google Shape;133;p23"/>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89098"/>
                </a:solidFill>
              </a:rPr>
              <a:t>IDQN</a:t>
            </a:r>
            <a:endParaRPr b="1">
              <a:solidFill>
                <a:srgbClr val="789098"/>
              </a:solidFill>
            </a:endParaRPr>
          </a:p>
          <a:p>
            <a:pPr indent="-317500" lvl="0" marL="457200" rtl="0" algn="l">
              <a:spcBef>
                <a:spcPts val="1200"/>
              </a:spcBef>
              <a:spcAft>
                <a:spcPts val="0"/>
              </a:spcAft>
              <a:buSzPts val="1400"/>
              <a:buChar char="●"/>
            </a:pPr>
            <a:r>
              <a:rPr lang="en"/>
              <a:t>E</a:t>
            </a:r>
            <a:r>
              <a:rPr lang="en"/>
              <a:t>ach agent has a unique replay history</a:t>
            </a:r>
            <a:endParaRPr/>
          </a:p>
          <a:p>
            <a:pPr indent="-317500" lvl="0" marL="457200" rtl="0" algn="l">
              <a:spcBef>
                <a:spcPts val="0"/>
              </a:spcBef>
              <a:spcAft>
                <a:spcPts val="0"/>
              </a:spcAft>
              <a:buSzPts val="1400"/>
              <a:buChar char="●"/>
            </a:pPr>
            <a:r>
              <a:rPr lang="en"/>
              <a:t>Allowing them to learn their own Q-values</a:t>
            </a:r>
            <a:endParaRPr/>
          </a:p>
          <a:p>
            <a:pPr indent="-317500" lvl="0" marL="457200" rtl="0" algn="l">
              <a:spcBef>
                <a:spcPts val="0"/>
              </a:spcBef>
              <a:spcAft>
                <a:spcPts val="0"/>
              </a:spcAft>
              <a:buSzPts val="1400"/>
              <a:buChar char="●"/>
            </a:pPr>
            <a:r>
              <a:rPr lang="en"/>
              <a:t>The environment gets an action from every agent before taking a step</a:t>
            </a:r>
            <a:endParaRPr/>
          </a:p>
          <a:p>
            <a:pPr indent="-317500" lvl="0" marL="457200" rtl="0" algn="l">
              <a:spcBef>
                <a:spcPts val="0"/>
              </a:spcBef>
              <a:spcAft>
                <a:spcPts val="0"/>
              </a:spcAft>
              <a:buSzPts val="1400"/>
              <a:buChar char="●"/>
            </a:pPr>
            <a:r>
              <a:rPr lang="en"/>
              <a:t>Then individual transitions and rewards are distributed to each agent </a:t>
            </a:r>
            <a:endParaRPr/>
          </a:p>
          <a:p>
            <a:pPr indent="0" lvl="0" marL="0" rtl="0" algn="l">
              <a:spcBef>
                <a:spcPts val="1200"/>
              </a:spcBef>
              <a:spcAft>
                <a:spcPts val="1200"/>
              </a:spcAft>
              <a:buNone/>
            </a:pPr>
            <a:r>
              <a:t/>
            </a:r>
            <a:endParaRPr/>
          </a:p>
        </p:txBody>
      </p:sp>
      <p:sp>
        <p:nvSpPr>
          <p:cNvPr id="134" name="Google Shape;134;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89098"/>
                </a:solidFill>
              </a:rPr>
              <a:t>JAL</a:t>
            </a:r>
            <a:endParaRPr b="1">
              <a:solidFill>
                <a:srgbClr val="789098"/>
              </a:solidFill>
            </a:endParaRPr>
          </a:p>
          <a:p>
            <a:pPr indent="-317500" lvl="0" marL="457200" rtl="0" algn="l">
              <a:spcBef>
                <a:spcPts val="1200"/>
              </a:spcBef>
              <a:spcAft>
                <a:spcPts val="0"/>
              </a:spcAft>
              <a:buSzPts val="1400"/>
              <a:buChar char="●"/>
            </a:pPr>
            <a:r>
              <a:rPr lang="en"/>
              <a:t>E</a:t>
            </a:r>
            <a:r>
              <a:rPr lang="en"/>
              <a:t>ach agent has a unique replay history</a:t>
            </a:r>
            <a:endParaRPr/>
          </a:p>
          <a:p>
            <a:pPr indent="-317500" lvl="0" marL="457200" rtl="0" algn="l">
              <a:spcBef>
                <a:spcPts val="0"/>
              </a:spcBef>
              <a:spcAft>
                <a:spcPts val="0"/>
              </a:spcAft>
              <a:buSzPts val="1400"/>
              <a:buChar char="●"/>
            </a:pPr>
            <a:r>
              <a:rPr lang="en"/>
              <a:t>But, this buffer also includes actions of other agents as well.</a:t>
            </a:r>
            <a:endParaRPr/>
          </a:p>
          <a:p>
            <a:pPr indent="-317500" lvl="0" marL="457200" rtl="0" algn="l">
              <a:spcBef>
                <a:spcPts val="0"/>
              </a:spcBef>
              <a:spcAft>
                <a:spcPts val="0"/>
              </a:spcAft>
              <a:buSzPts val="1400"/>
              <a:buChar char="●"/>
            </a:pPr>
            <a:r>
              <a:rPr lang="en"/>
              <a:t>For this project, only the actions of </a:t>
            </a:r>
            <a:r>
              <a:rPr lang="en"/>
              <a:t>agent’s </a:t>
            </a:r>
            <a:r>
              <a:rPr lang="en"/>
              <a:t>teammate</a:t>
            </a:r>
            <a:r>
              <a:rPr lang="en"/>
              <a:t>s are added to the buffer</a:t>
            </a:r>
            <a:endParaRPr/>
          </a:p>
          <a:p>
            <a:pPr indent="-317500" lvl="0" marL="457200" rtl="0" algn="l">
              <a:spcBef>
                <a:spcPts val="0"/>
              </a:spcBef>
              <a:spcAft>
                <a:spcPts val="0"/>
              </a:spcAft>
              <a:buSzPts val="1400"/>
              <a:buChar char="●"/>
            </a:pPr>
            <a:r>
              <a:rPr lang="en"/>
              <a:t>So, each agent only explicitly learns to cooperate</a:t>
            </a:r>
            <a:endParaRPr/>
          </a:p>
          <a:p>
            <a:pPr indent="-317500" lvl="0" marL="457200" rtl="0" algn="l">
              <a:lnSpc>
                <a:spcPct val="150000"/>
              </a:lnSpc>
              <a:spcBef>
                <a:spcPts val="0"/>
              </a:spcBef>
              <a:spcAft>
                <a:spcPts val="0"/>
              </a:spcAft>
              <a:buSzPts val="1400"/>
              <a:buChar char="●"/>
            </a:pPr>
            <a:r>
              <a:rPr lang="en"/>
              <a:t>Evolutionary strategy: updates each agent to the best performing one at defined intervals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Hyperparameter Setting</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SzPts val="1100"/>
              <a:buChar char="●"/>
            </a:pPr>
            <a:r>
              <a:rPr lang="en"/>
              <a:t>e</a:t>
            </a:r>
            <a:r>
              <a:rPr lang="en"/>
              <a:t>pisodes: </a:t>
            </a:r>
            <a:r>
              <a:rPr lang="en">
                <a:solidFill>
                  <a:srgbClr val="789098"/>
                </a:solidFill>
              </a:rPr>
              <a:t>50000</a:t>
            </a:r>
            <a:endParaRPr>
              <a:solidFill>
                <a:srgbClr val="789098"/>
              </a:solidFill>
            </a:endParaRPr>
          </a:p>
          <a:p>
            <a:pPr indent="-298450" lvl="0" marL="457200" rtl="0" algn="l">
              <a:spcBef>
                <a:spcPts val="0"/>
              </a:spcBef>
              <a:spcAft>
                <a:spcPts val="0"/>
              </a:spcAft>
              <a:buSzPts val="1100"/>
              <a:buChar char="●"/>
            </a:pPr>
            <a:r>
              <a:rPr lang="en"/>
              <a:t>epsilon strategy: adaptive decaying epsilon from </a:t>
            </a:r>
            <a:r>
              <a:rPr lang="en">
                <a:solidFill>
                  <a:srgbClr val="789098"/>
                </a:solidFill>
              </a:rPr>
              <a:t>1 </a:t>
            </a:r>
            <a:r>
              <a:rPr lang="en"/>
              <a:t>to </a:t>
            </a:r>
            <a:r>
              <a:rPr lang="en">
                <a:solidFill>
                  <a:srgbClr val="789098"/>
                </a:solidFill>
              </a:rPr>
              <a:t>0.001</a:t>
            </a:r>
            <a:endParaRPr>
              <a:solidFill>
                <a:srgbClr val="789098"/>
              </a:solidFill>
            </a:endParaRPr>
          </a:p>
          <a:p>
            <a:pPr indent="-298450" lvl="0" marL="457200" rtl="0" algn="l">
              <a:spcBef>
                <a:spcPts val="0"/>
              </a:spcBef>
              <a:spcAft>
                <a:spcPts val="0"/>
              </a:spcAft>
              <a:buSzPts val="1100"/>
              <a:buChar char="●"/>
            </a:pPr>
            <a:r>
              <a:rPr lang="en"/>
              <a:t>learning_rate:</a:t>
            </a:r>
            <a:r>
              <a:rPr lang="en">
                <a:solidFill>
                  <a:srgbClr val="789098"/>
                </a:solidFill>
              </a:rPr>
              <a:t> 0.0005</a:t>
            </a:r>
            <a:r>
              <a:rPr lang="en"/>
              <a:t> </a:t>
            </a:r>
            <a:endParaRPr/>
          </a:p>
          <a:p>
            <a:pPr indent="-298450" lvl="0" marL="457200" rtl="0" algn="l">
              <a:spcBef>
                <a:spcPts val="0"/>
              </a:spcBef>
              <a:spcAft>
                <a:spcPts val="0"/>
              </a:spcAft>
              <a:buSzPts val="1100"/>
              <a:buChar char="●"/>
            </a:pPr>
            <a:r>
              <a:rPr lang="en"/>
              <a:t>gamma: </a:t>
            </a:r>
            <a:r>
              <a:rPr lang="en">
                <a:solidFill>
                  <a:srgbClr val="789098"/>
                </a:solidFill>
              </a:rPr>
              <a:t>0.</a:t>
            </a:r>
            <a:r>
              <a:rPr lang="en">
                <a:solidFill>
                  <a:srgbClr val="789098"/>
                </a:solidFill>
              </a:rPr>
              <a:t>99</a:t>
            </a:r>
            <a:endParaRPr>
              <a:solidFill>
                <a:srgbClr val="789098"/>
              </a:solidFill>
            </a:endParaRPr>
          </a:p>
          <a:p>
            <a:pPr indent="-298450" lvl="0" marL="457200" rtl="0" algn="l">
              <a:spcBef>
                <a:spcPts val="0"/>
              </a:spcBef>
              <a:spcAft>
                <a:spcPts val="0"/>
              </a:spcAft>
              <a:buSzPts val="1100"/>
              <a:buChar char="●"/>
            </a:pPr>
            <a:r>
              <a:rPr lang="en"/>
              <a:t>model updates:  every </a:t>
            </a:r>
            <a:r>
              <a:rPr lang="en">
                <a:solidFill>
                  <a:srgbClr val="789098"/>
                </a:solidFill>
              </a:rPr>
              <a:t>256 </a:t>
            </a:r>
            <a:r>
              <a:rPr lang="en"/>
              <a:t>actions</a:t>
            </a:r>
            <a:endParaRPr/>
          </a:p>
          <a:p>
            <a:pPr indent="-298450" lvl="0" marL="457200" rtl="0" algn="l">
              <a:spcBef>
                <a:spcPts val="0"/>
              </a:spcBef>
              <a:spcAft>
                <a:spcPts val="0"/>
              </a:spcAft>
              <a:buSzPts val="1100"/>
              <a:buChar char="●"/>
            </a:pPr>
            <a:r>
              <a:rPr lang="en"/>
              <a:t>target model updates: every </a:t>
            </a:r>
            <a:r>
              <a:rPr lang="en">
                <a:solidFill>
                  <a:srgbClr val="789098"/>
                </a:solidFill>
              </a:rPr>
              <a:t>1000 </a:t>
            </a:r>
            <a:r>
              <a:rPr lang="en"/>
              <a:t>actions</a:t>
            </a:r>
            <a:endParaRPr/>
          </a:p>
          <a:p>
            <a:pPr indent="-298450" lvl="0" marL="457200" rtl="0" algn="l">
              <a:spcBef>
                <a:spcPts val="0"/>
              </a:spcBef>
              <a:spcAft>
                <a:spcPts val="0"/>
              </a:spcAft>
              <a:buSzPts val="1100"/>
              <a:buChar char="●"/>
            </a:pPr>
            <a:r>
              <a:rPr lang="en"/>
              <a:t>generation updates: every </a:t>
            </a:r>
            <a:r>
              <a:rPr lang="en">
                <a:solidFill>
                  <a:srgbClr val="789098"/>
                </a:solidFill>
              </a:rPr>
              <a:t>100 </a:t>
            </a:r>
            <a:r>
              <a:rPr lang="en"/>
              <a:t>episodes</a:t>
            </a:r>
            <a:endParaRPr/>
          </a:p>
          <a:p>
            <a:pPr indent="-298450" lvl="0" marL="457200" rtl="0" algn="l">
              <a:spcBef>
                <a:spcPts val="0"/>
              </a:spcBef>
              <a:spcAft>
                <a:spcPts val="0"/>
              </a:spcAft>
              <a:buSzPts val="1100"/>
              <a:buChar char="●"/>
            </a:pPr>
            <a:r>
              <a:rPr lang="en"/>
              <a:t>replay </a:t>
            </a:r>
            <a:r>
              <a:rPr lang="en"/>
              <a:t>b</a:t>
            </a:r>
            <a:r>
              <a:rPr lang="en"/>
              <a:t>atch size: </a:t>
            </a:r>
            <a:r>
              <a:rPr lang="en">
                <a:solidFill>
                  <a:srgbClr val="789098"/>
                </a:solidFill>
              </a:rPr>
              <a:t>128</a:t>
            </a:r>
            <a:endParaRPr>
              <a:solidFill>
                <a:srgbClr val="789098"/>
              </a:solidFill>
            </a:endParaRPr>
          </a:p>
          <a:p>
            <a:pPr indent="-298450" lvl="0" marL="457200" rtl="0" algn="l">
              <a:spcBef>
                <a:spcPts val="0"/>
              </a:spcBef>
              <a:spcAft>
                <a:spcPts val="0"/>
              </a:spcAft>
              <a:buSzPts val="1100"/>
              <a:buChar char="●"/>
            </a:pPr>
            <a:r>
              <a:rPr lang="en"/>
              <a:t>r</a:t>
            </a:r>
            <a:r>
              <a:rPr lang="en"/>
              <a:t>eplay </a:t>
            </a:r>
            <a:r>
              <a:rPr lang="en"/>
              <a:t>max. memory: </a:t>
            </a:r>
            <a:r>
              <a:rPr lang="en">
                <a:solidFill>
                  <a:srgbClr val="789098"/>
                </a:solidFill>
              </a:rPr>
              <a:t>10000</a:t>
            </a:r>
            <a:endParaRPr>
              <a:solidFill>
                <a:srgbClr val="789098"/>
              </a:solidFill>
            </a:endParaRPr>
          </a:p>
          <a:p>
            <a:pPr indent="-298450" lvl="0" marL="457200" rtl="0" algn="l">
              <a:spcBef>
                <a:spcPts val="0"/>
              </a:spcBef>
              <a:spcAft>
                <a:spcPts val="0"/>
              </a:spcAft>
              <a:buSzPts val="1100"/>
              <a:buChar char="●"/>
            </a:pPr>
            <a:r>
              <a:rPr lang="en"/>
              <a:t>state done penalty:</a:t>
            </a:r>
            <a:r>
              <a:rPr lang="en"/>
              <a:t> </a:t>
            </a:r>
            <a:r>
              <a:rPr lang="en">
                <a:solidFill>
                  <a:srgbClr val="789098"/>
                </a:solidFill>
              </a:rPr>
              <a:t>0</a:t>
            </a:r>
            <a:endParaRPr>
              <a:solidFill>
                <a:srgbClr val="78909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Experiments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IDQN</a:t>
            </a:r>
            <a:endParaRPr/>
          </a:p>
          <a:p>
            <a:pPr indent="-298450" lvl="0" marL="457200" rtl="0" algn="l">
              <a:spcBef>
                <a:spcPts val="1200"/>
              </a:spcBef>
              <a:spcAft>
                <a:spcPts val="0"/>
              </a:spcAft>
              <a:buSzPts val="1100"/>
              <a:buChar char="●"/>
            </a:pPr>
            <a:r>
              <a:rPr lang="en"/>
              <a:t>Trained for </a:t>
            </a:r>
            <a:r>
              <a:rPr lang="en">
                <a:solidFill>
                  <a:srgbClr val="789098"/>
                </a:solidFill>
              </a:rPr>
              <a:t>4502 </a:t>
            </a:r>
            <a:r>
              <a:rPr lang="en"/>
              <a:t>episodes, </a:t>
            </a:r>
            <a:r>
              <a:rPr lang="en">
                <a:solidFill>
                  <a:srgbClr val="789098"/>
                </a:solidFill>
              </a:rPr>
              <a:t>580000 </a:t>
            </a:r>
            <a:r>
              <a:rPr lang="en"/>
              <a:t>time steps</a:t>
            </a:r>
            <a:endParaRPr/>
          </a:p>
          <a:p>
            <a:pPr indent="0" lvl="0" marL="0" rtl="0" algn="l">
              <a:spcBef>
                <a:spcPts val="1200"/>
              </a:spcBef>
              <a:spcAft>
                <a:spcPts val="0"/>
              </a:spcAft>
              <a:buNone/>
            </a:pPr>
            <a:r>
              <a:rPr lang="en"/>
              <a:t>JAL</a:t>
            </a:r>
            <a:endParaRPr/>
          </a:p>
          <a:p>
            <a:pPr indent="-298450" lvl="0" marL="457200" rtl="0" algn="l">
              <a:spcBef>
                <a:spcPts val="1200"/>
              </a:spcBef>
              <a:spcAft>
                <a:spcPts val="0"/>
              </a:spcAft>
              <a:buSzPts val="1100"/>
              <a:buChar char="●"/>
            </a:pPr>
            <a:r>
              <a:rPr lang="en"/>
              <a:t>Trained for </a:t>
            </a:r>
            <a:r>
              <a:rPr lang="en">
                <a:solidFill>
                  <a:srgbClr val="789098"/>
                </a:solidFill>
              </a:rPr>
              <a:t>11233 </a:t>
            </a:r>
            <a:r>
              <a:rPr lang="en"/>
              <a:t>episodes, </a:t>
            </a:r>
            <a:r>
              <a:rPr lang="en">
                <a:solidFill>
                  <a:srgbClr val="789098"/>
                </a:solidFill>
              </a:rPr>
              <a:t>1367000 </a:t>
            </a:r>
            <a:r>
              <a:rPr lang="en"/>
              <a:t>time steps</a:t>
            </a:r>
            <a:endParaRPr/>
          </a:p>
          <a:p>
            <a:pPr indent="0" lvl="0" marL="0" rtl="0" algn="l">
              <a:spcBef>
                <a:spcPts val="1200"/>
              </a:spcBef>
              <a:spcAft>
                <a:spcPts val="0"/>
              </a:spcAft>
              <a:buNone/>
            </a:pPr>
            <a:r>
              <a:rPr lang="en"/>
              <a:t>IDQN vs JAL</a:t>
            </a:r>
            <a:endParaRPr/>
          </a:p>
          <a:p>
            <a:pPr indent="-298450" lvl="0" marL="457200" rtl="0" algn="l">
              <a:spcBef>
                <a:spcPts val="1200"/>
              </a:spcBef>
              <a:spcAft>
                <a:spcPts val="0"/>
              </a:spcAft>
              <a:buSzPts val="1100"/>
              <a:buChar char="●"/>
            </a:pPr>
            <a:r>
              <a:rPr lang="en"/>
              <a:t>Tested against each other for </a:t>
            </a:r>
            <a:r>
              <a:rPr lang="en">
                <a:solidFill>
                  <a:srgbClr val="789098"/>
                </a:solidFill>
              </a:rPr>
              <a:t>100 </a:t>
            </a:r>
            <a:r>
              <a:rPr lang="en"/>
              <a:t>episodes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Running Rewards</a:t>
            </a:r>
            <a:endParaRPr/>
          </a:p>
        </p:txBody>
      </p:sp>
      <p:sp>
        <p:nvSpPr>
          <p:cNvPr id="152" name="Google Shape;152;p26"/>
          <p:cNvSpPr txBox="1"/>
          <p:nvPr>
            <p:ph idx="1" type="body"/>
          </p:nvPr>
        </p:nvSpPr>
        <p:spPr>
          <a:xfrm>
            <a:off x="311700" y="1121075"/>
            <a:ext cx="4245000" cy="33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IDQN</a:t>
            </a:r>
            <a:endParaRPr b="1"/>
          </a:p>
        </p:txBody>
      </p:sp>
      <p:pic>
        <p:nvPicPr>
          <p:cNvPr id="153" name="Google Shape;153;p26"/>
          <p:cNvPicPr preferRelativeResize="0"/>
          <p:nvPr/>
        </p:nvPicPr>
        <p:blipFill>
          <a:blip r:embed="rId3">
            <a:alphaModFix/>
          </a:blip>
          <a:stretch>
            <a:fillRect/>
          </a:stretch>
        </p:blipFill>
        <p:spPr>
          <a:xfrm>
            <a:off x="311700" y="1526188"/>
            <a:ext cx="4141426" cy="3169313"/>
          </a:xfrm>
          <a:prstGeom prst="rect">
            <a:avLst/>
          </a:prstGeom>
          <a:noFill/>
          <a:ln>
            <a:noFill/>
          </a:ln>
        </p:spPr>
      </p:pic>
      <p:pic>
        <p:nvPicPr>
          <p:cNvPr id="154" name="Google Shape;154;p26"/>
          <p:cNvPicPr preferRelativeResize="0"/>
          <p:nvPr/>
        </p:nvPicPr>
        <p:blipFill>
          <a:blip r:embed="rId4">
            <a:alphaModFix/>
          </a:blip>
          <a:stretch>
            <a:fillRect/>
          </a:stretch>
        </p:blipFill>
        <p:spPr>
          <a:xfrm>
            <a:off x="4706563" y="1526188"/>
            <a:ext cx="4141426" cy="3169313"/>
          </a:xfrm>
          <a:prstGeom prst="rect">
            <a:avLst/>
          </a:prstGeom>
          <a:noFill/>
          <a:ln>
            <a:noFill/>
          </a:ln>
        </p:spPr>
      </p:pic>
      <p:sp>
        <p:nvSpPr>
          <p:cNvPr id="155" name="Google Shape;155;p26"/>
          <p:cNvSpPr txBox="1"/>
          <p:nvPr>
            <p:ph idx="1" type="body"/>
          </p:nvPr>
        </p:nvSpPr>
        <p:spPr>
          <a:xfrm>
            <a:off x="4733116" y="1121075"/>
            <a:ext cx="4245000" cy="33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JAL</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8909B"/>
        </a:solidFill>
      </p:bgPr>
    </p:bg>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r>
              <a:rPr lang="en">
                <a:solidFill>
                  <a:schemeClr val="lt1"/>
                </a:solidFill>
              </a:rPr>
              <a:t>: </a:t>
            </a:r>
            <a:r>
              <a:rPr lang="en">
                <a:solidFill>
                  <a:srgbClr val="50ADDB"/>
                </a:solidFill>
              </a:rPr>
              <a:t>DQN </a:t>
            </a:r>
            <a:r>
              <a:rPr lang="en">
                <a:solidFill>
                  <a:schemeClr val="lt1"/>
                </a:solidFill>
              </a:rPr>
              <a:t>vs </a:t>
            </a:r>
            <a:r>
              <a:rPr lang="en">
                <a:solidFill>
                  <a:srgbClr val="B883C2"/>
                </a:solidFill>
              </a:rPr>
              <a:t>JAL</a:t>
            </a:r>
            <a:endParaRPr>
              <a:solidFill>
                <a:srgbClr val="B883C2"/>
              </a:solidFill>
            </a:endParaRPr>
          </a:p>
        </p:txBody>
      </p:sp>
      <p:pic>
        <p:nvPicPr>
          <p:cNvPr id="161" name="Google Shape;161;p27" title="SoccerTwos 2024-05-11 02-36-27.mp4">
            <a:hlinkClick r:id="rId3"/>
          </p:cNvPr>
          <p:cNvPicPr preferRelativeResize="0"/>
          <p:nvPr/>
        </p:nvPicPr>
        <p:blipFill>
          <a:blip r:embed="rId4">
            <a:alphaModFix/>
          </a:blip>
          <a:stretch>
            <a:fillRect/>
          </a:stretch>
        </p:blipFill>
        <p:spPr>
          <a:xfrm>
            <a:off x="874288" y="1107925"/>
            <a:ext cx="7395437" cy="3820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DQN vs JAL</a:t>
            </a:r>
            <a:endParaRPr/>
          </a:p>
        </p:txBody>
      </p:sp>
      <p:sp>
        <p:nvSpPr>
          <p:cNvPr id="167" name="Google Shape;167;p28"/>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Rewards (over 100 episodes):</a:t>
            </a:r>
            <a:endParaRPr/>
          </a:p>
          <a:p>
            <a:pPr indent="-317500" lvl="0" marL="457200" rtl="0" algn="l">
              <a:spcBef>
                <a:spcPts val="1200"/>
              </a:spcBef>
              <a:spcAft>
                <a:spcPts val="0"/>
              </a:spcAft>
              <a:buSzPts val="1400"/>
              <a:buChar char="●"/>
            </a:pPr>
            <a:r>
              <a:rPr lang="en"/>
              <a:t>DQN = -29.311</a:t>
            </a:r>
            <a:endParaRPr/>
          </a:p>
          <a:p>
            <a:pPr indent="-317500" lvl="0" marL="457200" rtl="0" algn="l">
              <a:spcBef>
                <a:spcPts val="0"/>
              </a:spcBef>
              <a:spcAft>
                <a:spcPts val="0"/>
              </a:spcAft>
              <a:buSzPts val="1400"/>
              <a:buChar char="●"/>
            </a:pPr>
            <a:r>
              <a:rPr lang="en"/>
              <a:t>JAL = -4.</a:t>
            </a:r>
            <a:r>
              <a:rPr lang="en"/>
              <a:t>717</a:t>
            </a:r>
            <a:endParaRPr/>
          </a:p>
        </p:txBody>
      </p:sp>
      <p:pic>
        <p:nvPicPr>
          <p:cNvPr id="168" name="Google Shape;168;p28"/>
          <p:cNvPicPr preferRelativeResize="0"/>
          <p:nvPr/>
        </p:nvPicPr>
        <p:blipFill>
          <a:blip r:embed="rId3">
            <a:alphaModFix/>
          </a:blip>
          <a:stretch>
            <a:fillRect/>
          </a:stretch>
        </p:blipFill>
        <p:spPr>
          <a:xfrm>
            <a:off x="4760775" y="1172513"/>
            <a:ext cx="4211100" cy="3376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Analysis</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Char char="●"/>
            </a:pPr>
            <a:r>
              <a:rPr lang="en"/>
              <a:t>Visually, the movements of the JAL agent are more controlled, while DQN’s are more erratic</a:t>
            </a:r>
            <a:endParaRPr/>
          </a:p>
          <a:p>
            <a:pPr indent="-298450" lvl="0" marL="457200" rtl="0" algn="l">
              <a:spcBef>
                <a:spcPts val="0"/>
              </a:spcBef>
              <a:spcAft>
                <a:spcPts val="0"/>
              </a:spcAft>
              <a:buSzPts val="1100"/>
              <a:buChar char="●"/>
            </a:pPr>
            <a:r>
              <a:rPr lang="en"/>
              <a:t>JAL quantitatively performed better both in a standalone test and head-to-head against DQN</a:t>
            </a:r>
            <a:endParaRPr/>
          </a:p>
          <a:p>
            <a:pPr indent="-298450" lvl="1" marL="914400" rtl="0" algn="l">
              <a:spcBef>
                <a:spcPts val="0"/>
              </a:spcBef>
              <a:spcAft>
                <a:spcPts val="0"/>
              </a:spcAft>
              <a:buSzPts val="1100"/>
              <a:buChar char="○"/>
            </a:pPr>
            <a:r>
              <a:rPr lang="en"/>
              <a:t>Could be attributed to the learning of joint actions between teammates</a:t>
            </a:r>
            <a:endParaRPr/>
          </a:p>
          <a:p>
            <a:pPr indent="-298450" lvl="0" marL="457200" rtl="0" algn="l">
              <a:spcBef>
                <a:spcPts val="0"/>
              </a:spcBef>
              <a:spcAft>
                <a:spcPts val="0"/>
              </a:spcAft>
              <a:buSzPts val="1100"/>
              <a:buChar char="●"/>
            </a:pPr>
            <a:r>
              <a:rPr lang="en"/>
              <a:t>Yet, both models still exhibit random movements for a majority of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Improvements</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Longer training time: since positive rewards are very sparse, it might benefit the model to train for longer</a:t>
            </a:r>
            <a:endParaRPr/>
          </a:p>
          <a:p>
            <a:pPr indent="-298450" lvl="0" marL="457200" rtl="0" algn="l">
              <a:spcBef>
                <a:spcPts val="0"/>
              </a:spcBef>
              <a:spcAft>
                <a:spcPts val="0"/>
              </a:spcAft>
              <a:buClr>
                <a:schemeClr val="dk1"/>
              </a:buClr>
              <a:buSzPts val="1100"/>
              <a:buChar char="●"/>
            </a:pPr>
            <a:r>
              <a:rPr lang="en"/>
              <a:t>R</a:t>
            </a:r>
            <a:r>
              <a:rPr lang="en"/>
              <a:t>emoving simplifications made to environment and models</a:t>
            </a:r>
            <a:endParaRPr/>
          </a:p>
          <a:p>
            <a:pPr indent="-298450" lvl="1" marL="914400" rtl="0" algn="l">
              <a:spcBef>
                <a:spcPts val="0"/>
              </a:spcBef>
              <a:spcAft>
                <a:spcPts val="0"/>
              </a:spcAft>
              <a:buClr>
                <a:schemeClr val="dk1"/>
              </a:buClr>
              <a:buSzPts val="1100"/>
              <a:buChar char="○"/>
            </a:pPr>
            <a:r>
              <a:rPr lang="en"/>
              <a:t>Using other (or all) agents in Joint Action approximation</a:t>
            </a:r>
            <a:endParaRPr/>
          </a:p>
          <a:p>
            <a:pPr indent="-298450" lvl="1" marL="914400" rtl="0" algn="l">
              <a:spcBef>
                <a:spcPts val="0"/>
              </a:spcBef>
              <a:spcAft>
                <a:spcPts val="0"/>
              </a:spcAft>
              <a:buClr>
                <a:schemeClr val="dk1"/>
              </a:buClr>
              <a:buSzPts val="1100"/>
              <a:buChar char="○"/>
            </a:pPr>
            <a:r>
              <a:rPr lang="en"/>
              <a:t>Utilizing full range of actions</a:t>
            </a:r>
            <a:endParaRPr/>
          </a:p>
          <a:p>
            <a:pPr indent="-298450" lvl="0" marL="457200" rtl="0" algn="l">
              <a:spcBef>
                <a:spcPts val="0"/>
              </a:spcBef>
              <a:spcAft>
                <a:spcPts val="0"/>
              </a:spcAft>
              <a:buClr>
                <a:schemeClr val="dk1"/>
              </a:buClr>
              <a:buSzPts val="1100"/>
              <a:buChar char="●"/>
            </a:pPr>
            <a:r>
              <a:rPr lang="en"/>
              <a:t>More comprehensive hyperparameter search</a:t>
            </a:r>
            <a:endParaRPr/>
          </a:p>
          <a:p>
            <a:pPr indent="-298450" lvl="0" marL="457200" rtl="0" algn="l">
              <a:spcBef>
                <a:spcPts val="0"/>
              </a:spcBef>
              <a:spcAft>
                <a:spcPts val="0"/>
              </a:spcAft>
              <a:buClr>
                <a:schemeClr val="dk1"/>
              </a:buClr>
              <a:buSzPts val="1100"/>
              <a:buChar char="●"/>
            </a:pPr>
            <a:r>
              <a:rPr lang="en"/>
              <a:t>Experiment with improving the existing algorithms: Double-DQN</a:t>
            </a:r>
            <a:endParaRPr/>
          </a:p>
          <a:p>
            <a:pPr indent="-298450" lvl="0" marL="457200" rtl="0" algn="l">
              <a:spcBef>
                <a:spcPts val="0"/>
              </a:spcBef>
              <a:spcAft>
                <a:spcPts val="0"/>
              </a:spcAft>
              <a:buClr>
                <a:schemeClr val="dk1"/>
              </a:buClr>
              <a:buSzPts val="1100"/>
              <a:buChar char="●"/>
            </a:pPr>
            <a:r>
              <a:rPr lang="en"/>
              <a:t>Exploring more complex NN architectures: RNNs [1]</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Future Steps</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1200"/>
              </a:spcBef>
              <a:spcAft>
                <a:spcPts val="0"/>
              </a:spcAft>
              <a:buSzPts val="900"/>
              <a:buChar char="●"/>
            </a:pPr>
            <a:r>
              <a:rPr lang="en"/>
              <a:t>Comparing other single vs multi-agent algorithms: Actor-Critic</a:t>
            </a:r>
            <a:endParaRPr/>
          </a:p>
          <a:p>
            <a:pPr indent="-285750" lvl="0" marL="457200" rtl="0" algn="l">
              <a:spcBef>
                <a:spcPts val="0"/>
              </a:spcBef>
              <a:spcAft>
                <a:spcPts val="0"/>
              </a:spcAft>
              <a:buSzPts val="900"/>
              <a:buChar char="●"/>
            </a:pPr>
            <a:r>
              <a:rPr lang="en"/>
              <a:t>Exploring other multi-agent algorithms: V-Learning, Value-Decomposition Networks</a:t>
            </a:r>
            <a:endParaRPr/>
          </a:p>
          <a:p>
            <a:pPr indent="-285750" lvl="0" marL="457200" rtl="0" algn="l">
              <a:spcBef>
                <a:spcPts val="0"/>
              </a:spcBef>
              <a:spcAft>
                <a:spcPts val="0"/>
              </a:spcAft>
              <a:buSzPts val="900"/>
              <a:buChar char="●"/>
            </a:pPr>
            <a:r>
              <a:rPr lang="en"/>
              <a:t>Exploring single agent algorithms: PPO (has shown promise in MARL)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89098"/>
                </a:solidFill>
              </a:rPr>
              <a:t>Overview</a:t>
            </a:r>
            <a:endParaRPr b="1">
              <a:solidFill>
                <a:srgbClr val="789098"/>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Char char="●"/>
            </a:pPr>
            <a:r>
              <a:rPr b="1" lang="en">
                <a:solidFill>
                  <a:srgbClr val="789098"/>
                </a:solidFill>
              </a:rPr>
              <a:t>M</a:t>
            </a:r>
            <a:r>
              <a:rPr b="1" lang="en">
                <a:solidFill>
                  <a:srgbClr val="789098"/>
                </a:solidFill>
              </a:rPr>
              <a:t>ulti-agent reinforcement learning (MARL)</a:t>
            </a:r>
            <a:r>
              <a:rPr lang="en"/>
              <a:t> explores how interactions between </a:t>
            </a:r>
            <a:r>
              <a:rPr lang="en">
                <a:solidFill>
                  <a:srgbClr val="789098"/>
                </a:solidFill>
              </a:rPr>
              <a:t>coexisting agents </a:t>
            </a:r>
            <a:r>
              <a:rPr lang="en"/>
              <a:t>affects their </a:t>
            </a:r>
            <a:r>
              <a:rPr lang="en">
                <a:solidFill>
                  <a:srgbClr val="789098"/>
                </a:solidFill>
              </a:rPr>
              <a:t>policies </a:t>
            </a:r>
            <a:r>
              <a:rPr lang="en"/>
              <a:t>and </a:t>
            </a:r>
            <a:r>
              <a:rPr lang="en">
                <a:solidFill>
                  <a:srgbClr val="789098"/>
                </a:solidFill>
              </a:rPr>
              <a:t>behavior</a:t>
            </a:r>
            <a:endParaRPr>
              <a:solidFill>
                <a:srgbClr val="789098"/>
              </a:solidFill>
            </a:endParaRPr>
          </a:p>
          <a:p>
            <a:pPr indent="-298450" lvl="0" marL="457200" rtl="0" algn="l">
              <a:spcBef>
                <a:spcPts val="0"/>
              </a:spcBef>
              <a:spcAft>
                <a:spcPts val="0"/>
              </a:spcAft>
              <a:buSzPts val="1100"/>
              <a:buChar char="●"/>
            </a:pPr>
            <a:r>
              <a:rPr lang="en"/>
              <a:t>Closely </a:t>
            </a:r>
            <a:r>
              <a:rPr lang="en"/>
              <a:t>resembles </a:t>
            </a:r>
            <a:r>
              <a:rPr lang="en">
                <a:solidFill>
                  <a:srgbClr val="789098"/>
                </a:solidFill>
              </a:rPr>
              <a:t>real-world dilemmas</a:t>
            </a:r>
            <a:r>
              <a:rPr lang="en"/>
              <a:t>, where there can be multiple actors in play at any point</a:t>
            </a:r>
            <a:endParaRPr/>
          </a:p>
          <a:p>
            <a:pPr indent="-298450" lvl="1" marL="914400" rtl="0" algn="l">
              <a:spcBef>
                <a:spcPts val="0"/>
              </a:spcBef>
              <a:spcAft>
                <a:spcPts val="0"/>
              </a:spcAft>
              <a:buSzPts val="1100"/>
              <a:buChar char="○"/>
            </a:pPr>
            <a:r>
              <a:rPr lang="en"/>
              <a:t>i.e. autonomous vehicles, sports, economic markets, networks </a:t>
            </a:r>
            <a:endParaRPr/>
          </a:p>
          <a:p>
            <a:pPr indent="-298450" lvl="0" marL="457200" rtl="0" algn="l">
              <a:spcBef>
                <a:spcPts val="0"/>
              </a:spcBef>
              <a:spcAft>
                <a:spcPts val="0"/>
              </a:spcAft>
              <a:buSzPts val="1100"/>
              <a:buChar char="●"/>
            </a:pPr>
            <a:r>
              <a:rPr lang="en"/>
              <a:t>Independent </a:t>
            </a:r>
            <a:r>
              <a:rPr lang="en"/>
              <a:t>algorithms (i.e. </a:t>
            </a:r>
            <a:r>
              <a:rPr lang="en">
                <a:solidFill>
                  <a:srgbClr val="78909B"/>
                </a:solidFill>
              </a:rPr>
              <a:t>DQN</a:t>
            </a:r>
            <a:r>
              <a:rPr lang="en"/>
              <a:t>) tend to not perform well in multi-agent settings.</a:t>
            </a:r>
            <a:endParaRPr/>
          </a:p>
          <a:p>
            <a:pPr indent="-298450" lvl="0" marL="457200" rtl="0" algn="l">
              <a:spcBef>
                <a:spcPts val="0"/>
              </a:spcBef>
              <a:spcAft>
                <a:spcPts val="0"/>
              </a:spcAft>
              <a:buSzPts val="1100"/>
              <a:buChar char="●"/>
            </a:pPr>
            <a:r>
              <a:rPr lang="en"/>
              <a:t>So implementing strategies (i.e. </a:t>
            </a:r>
            <a:r>
              <a:rPr lang="en">
                <a:solidFill>
                  <a:srgbClr val="78909B"/>
                </a:solidFill>
              </a:rPr>
              <a:t>joint actions</a:t>
            </a:r>
            <a:r>
              <a:rPr lang="en"/>
              <a:t>) to account for these complex interactions between dynamic actors is vital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None/>
            </a:pPr>
            <a:r>
              <a:rPr lang="en" sz="1400" u="sng">
                <a:solidFill>
                  <a:schemeClr val="hlink"/>
                </a:solidFill>
                <a:hlinkClick r:id="rId3"/>
              </a:rPr>
              <a:t>[1] J. Posor, L. Belzner, A. Knapp. "Joint Action Learning for Multi-Agent Cooperation using Recurrent Reinforcement Learning," in *Digitale Welt*, vol. 4, pp. 79-84, 2020.</a:t>
            </a:r>
            <a:endParaRPr sz="1400"/>
          </a:p>
          <a:p>
            <a:pPr indent="0" lvl="0" marL="0" rtl="0" algn="l">
              <a:lnSpc>
                <a:spcPct val="95000"/>
              </a:lnSpc>
              <a:spcBef>
                <a:spcPts val="1200"/>
              </a:spcBef>
              <a:spcAft>
                <a:spcPts val="0"/>
              </a:spcAft>
              <a:buNone/>
            </a:pPr>
            <a:r>
              <a:rPr lang="en" sz="1400" u="sng">
                <a:solidFill>
                  <a:schemeClr val="hlink"/>
                </a:solidFill>
                <a:hlinkClick r:id="rId4"/>
              </a:rPr>
              <a:t>[2] S. Albrecht, C. Filippos, L. Schäfer, *Multi-Agent Reinforcement Learning: Foundations and Modern Approaches.* MIT Press, 2024.</a:t>
            </a:r>
            <a:endParaRPr sz="1400"/>
          </a:p>
          <a:p>
            <a:pPr indent="0" lvl="0" marL="0" rtl="0" algn="l">
              <a:lnSpc>
                <a:spcPct val="95000"/>
              </a:lnSpc>
              <a:spcBef>
                <a:spcPts val="1200"/>
              </a:spcBef>
              <a:spcAft>
                <a:spcPts val="0"/>
              </a:spcAft>
              <a:buNone/>
            </a:pPr>
            <a:r>
              <a:rPr lang="en" sz="1400" u="sng">
                <a:solidFill>
                  <a:schemeClr val="hlink"/>
                </a:solidFill>
                <a:hlinkClick r:id="rId5"/>
              </a:rPr>
              <a:t>[3] Mnih, V., et al, "Playing Atari with Deep Reinforcement Learning," 2013.</a:t>
            </a:r>
            <a:endParaRPr sz="1400"/>
          </a:p>
          <a:p>
            <a:pPr indent="0" lvl="0" marL="0" rtl="0" algn="l">
              <a:lnSpc>
                <a:spcPct val="95000"/>
              </a:lnSpc>
              <a:spcBef>
                <a:spcPts val="1200"/>
              </a:spcBef>
              <a:spcAft>
                <a:spcPts val="0"/>
              </a:spcAft>
              <a:buNone/>
            </a:pPr>
            <a:r>
              <a:rPr lang="en" sz="1400" u="sng">
                <a:solidFill>
                  <a:schemeClr val="hlink"/>
                </a:solidFill>
                <a:hlinkClick r:id="rId6"/>
              </a:rPr>
              <a:t>[4] Wong, A., et al, "Deep Multiagent Reinforcement Learning: Challenges and Directions," 2022.</a:t>
            </a:r>
            <a:endParaRPr sz="1400"/>
          </a:p>
          <a:p>
            <a:pPr indent="0" lvl="0" marL="0" rtl="0" algn="l">
              <a:lnSpc>
                <a:spcPct val="95000"/>
              </a:lnSpc>
              <a:spcBef>
                <a:spcPts val="1200"/>
              </a:spcBef>
              <a:spcAft>
                <a:spcPts val="1200"/>
              </a:spcAft>
              <a:buNone/>
            </a:pPr>
            <a:r>
              <a:rPr lang="en" sz="1400" u="sng">
                <a:solidFill>
                  <a:schemeClr val="hlink"/>
                </a:solidFill>
                <a:hlinkClick r:id="rId7"/>
              </a:rPr>
              <a:t>[5] A. Hafiz, G. Bhat, "Deep Q-Network Based Multi-agent Reinforcement Learning with Binary Action Agents," 2020.</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602438"/>
            <a:ext cx="8520600" cy="841800"/>
          </a:xfrm>
          <a:prstGeom prst="rect">
            <a:avLst/>
          </a:prstGeom>
          <a:ln>
            <a:noFill/>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1200"/>
              </a:spcAft>
              <a:buNone/>
            </a:pPr>
            <a:r>
              <a:rPr lang="en" sz="1800">
                <a:solidFill>
                  <a:schemeClr val="dk2"/>
                </a:solidFill>
              </a:rPr>
              <a:t>This project aims to discern the differences between single-agent algorithms (i.e. Deep Q-Learning),</a:t>
            </a:r>
            <a:r>
              <a:rPr lang="en" sz="1800">
                <a:solidFill>
                  <a:schemeClr val="dk2"/>
                </a:solidFill>
              </a:rPr>
              <a:t> and multi-</a:t>
            </a:r>
            <a:r>
              <a:rPr lang="en" sz="1800">
                <a:solidFill>
                  <a:schemeClr val="dk2"/>
                </a:solidFill>
              </a:rPr>
              <a:t>agent algorithms (i.e. Joint Action Learning).</a:t>
            </a:r>
            <a:endParaRPr/>
          </a:p>
        </p:txBody>
      </p:sp>
      <p:sp>
        <p:nvSpPr>
          <p:cNvPr id="68" name="Google Shape;68;p15"/>
          <p:cNvSpPr txBox="1"/>
          <p:nvPr>
            <p:ph type="title"/>
          </p:nvPr>
        </p:nvSpPr>
        <p:spPr>
          <a:xfrm>
            <a:off x="311700" y="1699263"/>
            <a:ext cx="8520600" cy="841800"/>
          </a:xfrm>
          <a:prstGeom prst="rect">
            <a:avLst/>
          </a:prstGeom>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sz="3000">
                <a:solidFill>
                  <a:srgbClr val="789098"/>
                </a:solidFill>
              </a:rPr>
              <a:t>Problem Statement</a:t>
            </a:r>
            <a:endParaRPr b="1" sz="1200">
              <a:solidFill>
                <a:srgbClr val="78909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O</a:t>
            </a:r>
            <a:r>
              <a:rPr lang="en" sz="1300"/>
              <a:t>pen-source project developed by Unity Technologies</a:t>
            </a:r>
            <a:endParaRPr sz="1300"/>
          </a:p>
          <a:p>
            <a:pPr indent="-311150" lvl="0" marL="457200" rtl="0" algn="l">
              <a:spcBef>
                <a:spcPts val="0"/>
              </a:spcBef>
              <a:spcAft>
                <a:spcPts val="0"/>
              </a:spcAft>
              <a:buSzPts val="1300"/>
              <a:buChar char="●"/>
            </a:pPr>
            <a:r>
              <a:rPr lang="en" sz="1300"/>
              <a:t>Set within Unity’s game engine environment</a:t>
            </a:r>
            <a:endParaRPr sz="1300"/>
          </a:p>
          <a:p>
            <a:pPr indent="-311150" lvl="0" marL="457200" rtl="0" algn="l">
              <a:spcBef>
                <a:spcPts val="0"/>
              </a:spcBef>
              <a:spcAft>
                <a:spcPts val="0"/>
              </a:spcAft>
              <a:buSzPts val="1300"/>
              <a:buChar char="●"/>
            </a:pPr>
            <a:r>
              <a:rPr lang="en" sz="1300"/>
              <a:t>Offers a set of pre-built environments and example projects to help developers get started quickly.</a:t>
            </a:r>
            <a:endParaRPr sz="1300"/>
          </a:p>
          <a:p>
            <a:pPr indent="-311150" lvl="0" marL="457200" rtl="0" algn="l">
              <a:spcBef>
                <a:spcPts val="0"/>
              </a:spcBef>
              <a:spcAft>
                <a:spcPts val="0"/>
              </a:spcAft>
              <a:buSzPts val="1300"/>
              <a:buChar char="●"/>
            </a:pPr>
            <a:r>
              <a:rPr lang="en" sz="1300"/>
              <a:t>T</a:t>
            </a:r>
            <a:r>
              <a:rPr lang="en" sz="1300"/>
              <a:t>ools for training, testing, and evaluating AI agents</a:t>
            </a:r>
            <a:endParaRPr sz="1300"/>
          </a:p>
          <a:p>
            <a:pPr indent="-311150" lvl="0" marL="457200" rtl="0" algn="l">
              <a:spcBef>
                <a:spcPts val="0"/>
              </a:spcBef>
              <a:spcAft>
                <a:spcPts val="0"/>
              </a:spcAft>
              <a:buSzPts val="1300"/>
              <a:buChar char="●"/>
            </a:pPr>
            <a:r>
              <a:rPr lang="en" sz="1300"/>
              <a:t>Python API for integrating custom training algorithms</a:t>
            </a:r>
            <a:endParaRPr sz="1300"/>
          </a:p>
        </p:txBody>
      </p:sp>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89098"/>
                </a:solidFill>
              </a:rPr>
              <a:t>Project Environment: ML-Agents</a:t>
            </a:r>
            <a:endParaRPr b="1">
              <a:solidFill>
                <a:srgbClr val="789098"/>
              </a:solidFill>
            </a:endParaRPr>
          </a:p>
        </p:txBody>
      </p:sp>
      <p:pic>
        <p:nvPicPr>
          <p:cNvPr descr="Basic" id="75" name="Google Shape;75;p16"/>
          <p:cNvPicPr preferRelativeResize="0"/>
          <p:nvPr/>
        </p:nvPicPr>
        <p:blipFill>
          <a:blip r:embed="rId3">
            <a:alphaModFix/>
          </a:blip>
          <a:stretch>
            <a:fillRect/>
          </a:stretch>
        </p:blipFill>
        <p:spPr>
          <a:xfrm>
            <a:off x="6388650" y="1759225"/>
            <a:ext cx="2603075" cy="1625050"/>
          </a:xfrm>
          <a:prstGeom prst="rect">
            <a:avLst/>
          </a:prstGeom>
          <a:noFill/>
          <a:ln>
            <a:noFill/>
          </a:ln>
        </p:spPr>
      </p:pic>
      <p:pic>
        <p:nvPicPr>
          <p:cNvPr descr="澄安國際-軟體經銷商| Unity 遊戲開發軟體" id="76" name="Google Shape;76;p16"/>
          <p:cNvPicPr preferRelativeResize="0"/>
          <p:nvPr/>
        </p:nvPicPr>
        <p:blipFill>
          <a:blip r:embed="rId4">
            <a:alphaModFix/>
          </a:blip>
          <a:stretch>
            <a:fillRect/>
          </a:stretch>
        </p:blipFill>
        <p:spPr>
          <a:xfrm>
            <a:off x="4855044" y="1759225"/>
            <a:ext cx="1533606" cy="162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Set-up: Four agents competing in a 2 vs 2 soccer game.</a:t>
            </a:r>
            <a:endParaRPr/>
          </a:p>
          <a:p>
            <a:pPr indent="-317500" lvl="0" marL="457200" rtl="0" algn="l">
              <a:spcBef>
                <a:spcPts val="0"/>
              </a:spcBef>
              <a:spcAft>
                <a:spcPts val="0"/>
              </a:spcAft>
              <a:buSzPts val="1400"/>
              <a:buChar char="●"/>
            </a:pPr>
            <a:r>
              <a:rPr lang="en"/>
              <a:t>Objective: Score the ball through opponent's goal while preventing them from scoring on own goal</a:t>
            </a:r>
            <a:endParaRPr/>
          </a:p>
        </p:txBody>
      </p:sp>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Environment: SoccerTwos</a:t>
            </a:r>
            <a:endParaRPr/>
          </a:p>
        </p:txBody>
      </p:sp>
      <p:pic>
        <p:nvPicPr>
          <p:cNvPr id="83" name="Google Shape;83;p17"/>
          <p:cNvPicPr preferRelativeResize="0"/>
          <p:nvPr/>
        </p:nvPicPr>
        <p:blipFill>
          <a:blip r:embed="rId3">
            <a:alphaModFix/>
          </a:blip>
          <a:stretch>
            <a:fillRect/>
          </a:stretch>
        </p:blipFill>
        <p:spPr>
          <a:xfrm>
            <a:off x="5162850" y="2004350"/>
            <a:ext cx="3669450" cy="2446300"/>
          </a:xfrm>
          <a:prstGeom prst="rect">
            <a:avLst/>
          </a:prstGeom>
          <a:noFill/>
          <a:ln>
            <a:noFill/>
          </a:ln>
        </p:spPr>
      </p:pic>
      <p:sp>
        <p:nvSpPr>
          <p:cNvPr id="84" name="Google Shape;84;p17"/>
          <p:cNvSpPr txBox="1"/>
          <p:nvPr/>
        </p:nvSpPr>
        <p:spPr>
          <a:xfrm>
            <a:off x="5162750" y="4516825"/>
            <a:ext cx="366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4"/>
              </a:rPr>
              <a:t>https://github.com/Unity-Technologies/ml-agents/blob/develop/docs/Learning-Environment-Examples.md#soccer-twos</a:t>
            </a:r>
            <a:endParaRPr sz="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SoccerTwos: Parameters</a:t>
            </a:r>
            <a:endParaRPr b="1"/>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1200"/>
              </a:spcBef>
              <a:spcAft>
                <a:spcPts val="0"/>
              </a:spcAft>
              <a:buSzPts val="1200"/>
              <a:buChar char="●"/>
            </a:pPr>
            <a:r>
              <a:rPr lang="en" sz="1200"/>
              <a:t>Observation Space</a:t>
            </a:r>
            <a:endParaRPr sz="1200"/>
          </a:p>
          <a:p>
            <a:pPr indent="-304800" lvl="1" marL="914400" rtl="0" algn="l">
              <a:lnSpc>
                <a:spcPct val="130000"/>
              </a:lnSpc>
              <a:spcBef>
                <a:spcPts val="0"/>
              </a:spcBef>
              <a:spcAft>
                <a:spcPts val="0"/>
              </a:spcAft>
              <a:buSzPts val="1200"/>
              <a:buChar char="○"/>
            </a:pPr>
            <a:r>
              <a:rPr lang="en" sz="1200">
                <a:solidFill>
                  <a:srgbClr val="789098"/>
                </a:solidFill>
              </a:rPr>
              <a:t>336 </a:t>
            </a:r>
            <a:r>
              <a:rPr lang="en" sz="1200"/>
              <a:t>total units, that can represent 6 objects as well as object distances</a:t>
            </a:r>
            <a:endParaRPr sz="1200"/>
          </a:p>
          <a:p>
            <a:pPr indent="-304800" lvl="1" marL="914400" rtl="0" algn="l">
              <a:lnSpc>
                <a:spcPct val="130000"/>
              </a:lnSpc>
              <a:spcBef>
                <a:spcPts val="0"/>
              </a:spcBef>
              <a:spcAft>
                <a:spcPts val="0"/>
              </a:spcAft>
              <a:buSzPts val="1200"/>
              <a:buChar char="○"/>
            </a:pPr>
            <a:r>
              <a:rPr lang="en" sz="1200">
                <a:solidFill>
                  <a:srgbClr val="789098"/>
                </a:solidFill>
              </a:rPr>
              <a:t>264 </a:t>
            </a:r>
            <a:r>
              <a:rPr lang="en" sz="1200"/>
              <a:t>forward-facing units, </a:t>
            </a:r>
            <a:r>
              <a:rPr lang="en" sz="1200">
                <a:solidFill>
                  <a:srgbClr val="789098"/>
                </a:solidFill>
              </a:rPr>
              <a:t>11 </a:t>
            </a:r>
            <a:r>
              <a:rPr lang="en" sz="1200"/>
              <a:t>ray-casts, spanning </a:t>
            </a:r>
            <a:r>
              <a:rPr lang="en" sz="1200">
                <a:solidFill>
                  <a:srgbClr val="789098"/>
                </a:solidFill>
              </a:rPr>
              <a:t>120 </a:t>
            </a:r>
            <a:r>
              <a:rPr lang="en" sz="1200"/>
              <a:t>degrees of rotation</a:t>
            </a:r>
            <a:endParaRPr sz="1200"/>
          </a:p>
          <a:p>
            <a:pPr indent="-304800" lvl="1" marL="914400" rtl="0" algn="l">
              <a:lnSpc>
                <a:spcPct val="130000"/>
              </a:lnSpc>
              <a:spcBef>
                <a:spcPts val="0"/>
              </a:spcBef>
              <a:spcAft>
                <a:spcPts val="0"/>
              </a:spcAft>
              <a:buSzPts val="1200"/>
              <a:buChar char="○"/>
            </a:pPr>
            <a:r>
              <a:rPr lang="en" sz="1200">
                <a:solidFill>
                  <a:srgbClr val="789098"/>
                </a:solidFill>
              </a:rPr>
              <a:t>72 </a:t>
            </a:r>
            <a:r>
              <a:rPr lang="en" sz="1200"/>
              <a:t>backward, </a:t>
            </a:r>
            <a:r>
              <a:rPr lang="en" sz="1200">
                <a:solidFill>
                  <a:srgbClr val="789098"/>
                </a:solidFill>
              </a:rPr>
              <a:t>3 </a:t>
            </a:r>
            <a:r>
              <a:rPr lang="en" sz="1200"/>
              <a:t>ray-casts, spanning </a:t>
            </a:r>
            <a:r>
              <a:rPr lang="en" sz="1200">
                <a:solidFill>
                  <a:srgbClr val="789098"/>
                </a:solidFill>
              </a:rPr>
              <a:t>90 </a:t>
            </a:r>
            <a:r>
              <a:rPr lang="en" sz="1200"/>
              <a:t>degree</a:t>
            </a:r>
            <a:endParaRPr sz="1200"/>
          </a:p>
          <a:p>
            <a:pPr indent="-304800" lvl="0" marL="457200" rtl="0" algn="l">
              <a:lnSpc>
                <a:spcPct val="130000"/>
              </a:lnSpc>
              <a:spcBef>
                <a:spcPts val="0"/>
              </a:spcBef>
              <a:spcAft>
                <a:spcPts val="0"/>
              </a:spcAft>
              <a:buSzPts val="1200"/>
              <a:buChar char="●"/>
            </a:pPr>
            <a:r>
              <a:rPr lang="en" sz="1200"/>
              <a:t>Action Space</a:t>
            </a:r>
            <a:endParaRPr sz="1200"/>
          </a:p>
          <a:p>
            <a:pPr indent="-304800" lvl="1" marL="914400" rtl="0" algn="l">
              <a:lnSpc>
                <a:spcPct val="130000"/>
              </a:lnSpc>
              <a:spcBef>
                <a:spcPts val="0"/>
              </a:spcBef>
              <a:spcAft>
                <a:spcPts val="0"/>
              </a:spcAft>
              <a:buSzPts val="1200"/>
              <a:buChar char="○"/>
            </a:pPr>
            <a:r>
              <a:rPr lang="en" sz="1200"/>
              <a:t>Discrete actions</a:t>
            </a:r>
            <a:endParaRPr sz="1200"/>
          </a:p>
          <a:p>
            <a:pPr indent="-304800" lvl="1" marL="914400" rtl="0" algn="l">
              <a:lnSpc>
                <a:spcPct val="130000"/>
              </a:lnSpc>
              <a:spcBef>
                <a:spcPts val="0"/>
              </a:spcBef>
              <a:spcAft>
                <a:spcPts val="0"/>
              </a:spcAft>
              <a:buSzPts val="1200"/>
              <a:buChar char="○"/>
            </a:pPr>
            <a:r>
              <a:rPr lang="en" sz="1200">
                <a:solidFill>
                  <a:srgbClr val="789098"/>
                </a:solidFill>
              </a:rPr>
              <a:t>3 </a:t>
            </a:r>
            <a:r>
              <a:rPr lang="en" sz="1200"/>
              <a:t>directions: forwards-backwards, sideways and rotation</a:t>
            </a:r>
            <a:endParaRPr sz="1200"/>
          </a:p>
          <a:p>
            <a:pPr indent="-304800" lvl="1" marL="914400" rtl="0" algn="l">
              <a:lnSpc>
                <a:spcPct val="130000"/>
              </a:lnSpc>
              <a:spcBef>
                <a:spcPts val="0"/>
              </a:spcBef>
              <a:spcAft>
                <a:spcPts val="0"/>
              </a:spcAft>
              <a:buSzPts val="1200"/>
              <a:buChar char="○"/>
            </a:pPr>
            <a:r>
              <a:rPr lang="en" sz="1200"/>
              <a:t>Each agent originally had </a:t>
            </a:r>
            <a:r>
              <a:rPr lang="en" sz="1200">
                <a:solidFill>
                  <a:srgbClr val="789098"/>
                </a:solidFill>
              </a:rPr>
              <a:t>8 </a:t>
            </a:r>
            <a:r>
              <a:rPr lang="en" sz="1200"/>
              <a:t>distinct action branches, but was simplified for project</a:t>
            </a:r>
            <a:endParaRPr sz="1200"/>
          </a:p>
          <a:p>
            <a:pPr indent="-304800" lvl="0" marL="457200" rtl="0" algn="l">
              <a:lnSpc>
                <a:spcPct val="130000"/>
              </a:lnSpc>
              <a:spcBef>
                <a:spcPts val="0"/>
              </a:spcBef>
              <a:spcAft>
                <a:spcPts val="0"/>
              </a:spcAft>
              <a:buSzPts val="1200"/>
              <a:buChar char="●"/>
            </a:pPr>
            <a:r>
              <a:rPr lang="en" sz="1200"/>
              <a:t>Reward: </a:t>
            </a:r>
            <a:endParaRPr sz="1200"/>
          </a:p>
          <a:p>
            <a:pPr indent="-304800" lvl="1" marL="914400" rtl="0" algn="l">
              <a:lnSpc>
                <a:spcPct val="130000"/>
              </a:lnSpc>
              <a:spcBef>
                <a:spcPts val="0"/>
              </a:spcBef>
              <a:spcAft>
                <a:spcPts val="0"/>
              </a:spcAft>
              <a:buSzPts val="1200"/>
              <a:buChar char="○"/>
            </a:pPr>
            <a:r>
              <a:rPr lang="en" sz="1200"/>
              <a:t>Issued after every goal scored or episode end to each team</a:t>
            </a:r>
            <a:endParaRPr sz="1200"/>
          </a:p>
          <a:p>
            <a:pPr indent="-304800" lvl="1" marL="914400" rtl="0" algn="l">
              <a:lnSpc>
                <a:spcPct val="130000"/>
              </a:lnSpc>
              <a:spcBef>
                <a:spcPts val="0"/>
              </a:spcBef>
              <a:spcAft>
                <a:spcPts val="0"/>
              </a:spcAft>
              <a:buSzPts val="1200"/>
              <a:buChar char="○"/>
            </a:pPr>
            <a:r>
              <a:rPr lang="en" sz="1200"/>
              <a:t>If goal scored: </a:t>
            </a:r>
            <a:r>
              <a:rPr lang="en" sz="1200">
                <a:solidFill>
                  <a:srgbClr val="789098"/>
                </a:solidFill>
              </a:rPr>
              <a:t>(1 - accumulated time penalty)</a:t>
            </a:r>
            <a:endParaRPr sz="1200">
              <a:solidFill>
                <a:srgbClr val="789098"/>
              </a:solidFill>
            </a:endParaRPr>
          </a:p>
          <a:p>
            <a:pPr indent="-304800" lvl="1" marL="914400" rtl="0" algn="l">
              <a:lnSpc>
                <a:spcPct val="130000"/>
              </a:lnSpc>
              <a:spcBef>
                <a:spcPts val="0"/>
              </a:spcBef>
              <a:spcAft>
                <a:spcPts val="0"/>
              </a:spcAft>
              <a:buSzPts val="1200"/>
              <a:buChar char="○"/>
            </a:pPr>
            <a:r>
              <a:rPr lang="en" sz="1200"/>
              <a:t>If goal conceded: </a:t>
            </a:r>
            <a:r>
              <a:rPr lang="en" sz="1200">
                <a:solidFill>
                  <a:srgbClr val="789098"/>
                </a:solidFill>
              </a:rPr>
              <a:t>-1</a:t>
            </a:r>
            <a:endParaRPr sz="1200">
              <a:solidFill>
                <a:srgbClr val="789098"/>
              </a:solidFill>
            </a:endParaRPr>
          </a:p>
          <a:p>
            <a:pPr indent="-304800" lvl="0" marL="457200" rtl="0" algn="l">
              <a:lnSpc>
                <a:spcPct val="130000"/>
              </a:lnSpc>
              <a:spcBef>
                <a:spcPts val="0"/>
              </a:spcBef>
              <a:spcAft>
                <a:spcPts val="0"/>
              </a:spcAft>
              <a:buSzPts val="1200"/>
              <a:buChar char="●"/>
            </a:pPr>
            <a:r>
              <a:rPr lang="en" sz="1200"/>
              <a:t>Other Parameters / Information</a:t>
            </a:r>
            <a:endParaRPr sz="1200"/>
          </a:p>
          <a:p>
            <a:pPr indent="-304800" lvl="1" marL="914400" rtl="0" algn="l">
              <a:lnSpc>
                <a:spcPct val="130000"/>
              </a:lnSpc>
              <a:spcBef>
                <a:spcPts val="0"/>
              </a:spcBef>
              <a:spcAft>
                <a:spcPts val="0"/>
              </a:spcAft>
              <a:buSzPts val="1200"/>
              <a:buChar char="○"/>
            </a:pPr>
            <a:r>
              <a:rPr lang="en" sz="1200"/>
              <a:t>Ball scale, gravity</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t>Algorithms</a:t>
            </a:r>
            <a:r>
              <a:rPr lang="en" sz="1960"/>
              <a:t>: Deep Q Learning (IDQN)</a:t>
            </a:r>
            <a:endParaRPr sz="1960"/>
          </a:p>
        </p:txBody>
      </p:sp>
      <p:sp>
        <p:nvSpPr>
          <p:cNvPr id="96" name="Google Shape;96;p19"/>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U</a:t>
            </a:r>
            <a:r>
              <a:rPr lang="en"/>
              <a:t>tilization of neural network (DQN) for value function approximation:                    </a:t>
            </a:r>
            <a:endParaRPr/>
          </a:p>
          <a:p>
            <a:pPr indent="-317500" lvl="0" marL="457200" rtl="0" algn="l">
              <a:spcBef>
                <a:spcPts val="0"/>
              </a:spcBef>
              <a:spcAft>
                <a:spcPts val="0"/>
              </a:spcAft>
              <a:buSzPts val="1400"/>
              <a:buChar char="●"/>
            </a:pPr>
            <a:r>
              <a:rPr lang="en"/>
              <a:t>Experience replay</a:t>
            </a:r>
            <a:endParaRPr/>
          </a:p>
          <a:p>
            <a:pPr indent="-317500" lvl="0" marL="457200" rtl="0" algn="l">
              <a:spcBef>
                <a:spcPts val="0"/>
              </a:spcBef>
              <a:spcAft>
                <a:spcPts val="0"/>
              </a:spcAft>
              <a:buSzPts val="1400"/>
              <a:buChar char="●"/>
            </a:pPr>
            <a:r>
              <a:rPr lang="en"/>
              <a:t>Epsilon-greedy exploration strategy</a:t>
            </a:r>
            <a:endParaRPr/>
          </a:p>
          <a:p>
            <a:pPr indent="-317500" lvl="0" marL="457200" rtl="0" algn="l">
              <a:spcBef>
                <a:spcPts val="0"/>
              </a:spcBef>
              <a:spcAft>
                <a:spcPts val="0"/>
              </a:spcAft>
              <a:buSzPts val="1400"/>
              <a:buChar char="●"/>
            </a:pPr>
            <a:r>
              <a:rPr lang="en"/>
              <a:t>Goal: minimize loss function between Q value and expected reward</a:t>
            </a:r>
            <a:endParaRPr/>
          </a:p>
          <a:p>
            <a:pPr indent="-317500" lvl="0" marL="457200" rtl="0" algn="l">
              <a:spcBef>
                <a:spcPts val="0"/>
              </a:spcBef>
              <a:spcAft>
                <a:spcPts val="0"/>
              </a:spcAft>
              <a:buSzPts val="1400"/>
              <a:buChar char="●"/>
            </a:pPr>
            <a:r>
              <a:rPr lang="en"/>
              <a:t>Loss Function: </a:t>
            </a:r>
            <a:endParaRPr/>
          </a:p>
        </p:txBody>
      </p:sp>
      <p:pic>
        <p:nvPicPr>
          <p:cNvPr id="97" name="Google Shape;97;p19"/>
          <p:cNvPicPr preferRelativeResize="0"/>
          <p:nvPr/>
        </p:nvPicPr>
        <p:blipFill rotWithShape="1">
          <a:blip r:embed="rId3">
            <a:alphaModFix/>
          </a:blip>
          <a:srcRect b="0" l="3061" r="23522" t="4131"/>
          <a:stretch/>
        </p:blipFill>
        <p:spPr>
          <a:xfrm>
            <a:off x="5029200" y="782075"/>
            <a:ext cx="3657601" cy="3240633"/>
          </a:xfrm>
          <a:prstGeom prst="rect">
            <a:avLst/>
          </a:prstGeom>
          <a:noFill/>
          <a:ln>
            <a:noFill/>
          </a:ln>
        </p:spPr>
      </p:pic>
      <p:sp>
        <p:nvSpPr>
          <p:cNvPr id="98" name="Google Shape;98;p19"/>
          <p:cNvSpPr txBox="1"/>
          <p:nvPr/>
        </p:nvSpPr>
        <p:spPr>
          <a:xfrm>
            <a:off x="5715000" y="4022713"/>
            <a:ext cx="2286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DQN Pseudocode [2]</a:t>
            </a:r>
            <a:endParaRPr sz="1000">
              <a:solidFill>
                <a:schemeClr val="dk2"/>
              </a:solidFill>
            </a:endParaRPr>
          </a:p>
        </p:txBody>
      </p:sp>
      <p:pic>
        <p:nvPicPr>
          <p:cNvPr id="99" name="Google Shape;99;p19"/>
          <p:cNvPicPr preferRelativeResize="0"/>
          <p:nvPr/>
        </p:nvPicPr>
        <p:blipFill>
          <a:blip r:embed="rId4">
            <a:alphaModFix/>
          </a:blip>
          <a:stretch>
            <a:fillRect/>
          </a:stretch>
        </p:blipFill>
        <p:spPr>
          <a:xfrm>
            <a:off x="2813925" y="1582550"/>
            <a:ext cx="725825" cy="216350"/>
          </a:xfrm>
          <a:prstGeom prst="rect">
            <a:avLst/>
          </a:prstGeom>
          <a:noFill/>
          <a:ln>
            <a:noFill/>
          </a:ln>
        </p:spPr>
      </p:pic>
      <p:pic>
        <p:nvPicPr>
          <p:cNvPr id="100" name="Google Shape;100;p19"/>
          <p:cNvPicPr preferRelativeResize="0"/>
          <p:nvPr/>
        </p:nvPicPr>
        <p:blipFill>
          <a:blip r:embed="rId5">
            <a:alphaModFix/>
          </a:blip>
          <a:stretch>
            <a:fillRect/>
          </a:stretch>
        </p:blipFill>
        <p:spPr>
          <a:xfrm>
            <a:off x="2163874" y="3084400"/>
            <a:ext cx="2464276" cy="4130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t>Algorithms</a:t>
            </a:r>
            <a:r>
              <a:rPr lang="en" sz="1960"/>
              <a:t>: Joint Action Learning (JAL)</a:t>
            </a:r>
            <a:endParaRPr sz="1960"/>
          </a:p>
        </p:txBody>
      </p:sp>
      <p:pic>
        <p:nvPicPr>
          <p:cNvPr id="106" name="Google Shape;106;p20"/>
          <p:cNvPicPr preferRelativeResize="0"/>
          <p:nvPr/>
        </p:nvPicPr>
        <p:blipFill>
          <a:blip r:embed="rId3">
            <a:alphaModFix/>
          </a:blip>
          <a:stretch>
            <a:fillRect/>
          </a:stretch>
        </p:blipFill>
        <p:spPr>
          <a:xfrm>
            <a:off x="5322475" y="581838"/>
            <a:ext cx="3657601" cy="4255009"/>
          </a:xfrm>
          <a:prstGeom prst="rect">
            <a:avLst/>
          </a:prstGeom>
          <a:noFill/>
          <a:ln>
            <a:noFill/>
          </a:ln>
        </p:spPr>
      </p:pic>
      <p:sp>
        <p:nvSpPr>
          <p:cNvPr id="107" name="Google Shape;107;p20"/>
          <p:cNvSpPr txBox="1"/>
          <p:nvPr/>
        </p:nvSpPr>
        <p:spPr>
          <a:xfrm>
            <a:off x="6008275" y="4836838"/>
            <a:ext cx="2286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JAL</a:t>
            </a:r>
            <a:r>
              <a:rPr lang="en" sz="1000">
                <a:solidFill>
                  <a:schemeClr val="dk2"/>
                </a:solidFill>
              </a:rPr>
              <a:t> Pseudocode [2]</a:t>
            </a:r>
            <a:endParaRPr sz="1000">
              <a:solidFill>
                <a:schemeClr val="dk2"/>
              </a:solidFill>
            </a:endParaRPr>
          </a:p>
        </p:txBody>
      </p:sp>
      <p:sp>
        <p:nvSpPr>
          <p:cNvPr id="108" name="Google Shape;108;p20"/>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Similar approach to DQN</a:t>
            </a:r>
            <a:endParaRPr/>
          </a:p>
          <a:p>
            <a:pPr indent="-304800" lvl="1" marL="914400" rtl="0" algn="l">
              <a:spcBef>
                <a:spcPts val="0"/>
              </a:spcBef>
              <a:spcAft>
                <a:spcPts val="0"/>
              </a:spcAft>
              <a:buSzPts val="1200"/>
              <a:buChar char="○"/>
            </a:pPr>
            <a:r>
              <a:rPr lang="en"/>
              <a:t>Uses experience replay and epsilon-greedy</a:t>
            </a:r>
            <a:r>
              <a:rPr lang="en"/>
              <a:t>            </a:t>
            </a:r>
            <a:endParaRPr/>
          </a:p>
          <a:p>
            <a:pPr indent="-317500" lvl="0" marL="457200" rtl="0" algn="l">
              <a:spcBef>
                <a:spcPts val="0"/>
              </a:spcBef>
              <a:spcAft>
                <a:spcPts val="0"/>
              </a:spcAft>
              <a:buSzPts val="1400"/>
              <a:buChar char="●"/>
            </a:pPr>
            <a:r>
              <a:rPr lang="en"/>
              <a:t>But, </a:t>
            </a:r>
            <a:r>
              <a:rPr lang="en"/>
              <a:t>value function is not based solely off actions of the current agent</a:t>
            </a:r>
            <a:endParaRPr/>
          </a:p>
          <a:p>
            <a:pPr indent="-317500" lvl="0" marL="457200" rtl="0" algn="l">
              <a:spcBef>
                <a:spcPts val="0"/>
              </a:spcBef>
              <a:spcAft>
                <a:spcPts val="0"/>
              </a:spcAft>
              <a:buSzPts val="1400"/>
              <a:buChar char="●"/>
            </a:pPr>
            <a:r>
              <a:rPr lang="en"/>
              <a:t>Instead it attempts to learn a joint-action value function conditioned on the actions taken by every agent at a given time step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Joint Actions</a:t>
            </a:r>
            <a:endParaRPr/>
          </a:p>
        </p:txBody>
      </p:sp>
      <p:sp>
        <p:nvSpPr>
          <p:cNvPr id="114" name="Google Shape;114;p21"/>
          <p:cNvSpPr txBox="1"/>
          <p:nvPr>
            <p:ph idx="1" type="body"/>
          </p:nvPr>
        </p:nvSpPr>
        <p:spPr>
          <a:xfrm>
            <a:off x="311700" y="1152475"/>
            <a:ext cx="8520600" cy="4299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Char char="●"/>
            </a:pPr>
            <a:r>
              <a:rPr lang="en"/>
              <a:t>E</a:t>
            </a:r>
            <a:r>
              <a:rPr lang="en"/>
              <a:t>ach agent, i, estimates the policy of the other agents, j, parametrized as: </a:t>
            </a:r>
            <a:endParaRPr/>
          </a:p>
        </p:txBody>
      </p:sp>
      <p:pic>
        <p:nvPicPr>
          <p:cNvPr id="115" name="Google Shape;115;p21"/>
          <p:cNvPicPr preferRelativeResize="0"/>
          <p:nvPr/>
        </p:nvPicPr>
        <p:blipFill>
          <a:blip r:embed="rId3">
            <a:alphaModFix/>
          </a:blip>
          <a:stretch>
            <a:fillRect/>
          </a:stretch>
        </p:blipFill>
        <p:spPr>
          <a:xfrm>
            <a:off x="3745663" y="1717125"/>
            <a:ext cx="1652678" cy="269825"/>
          </a:xfrm>
          <a:prstGeom prst="rect">
            <a:avLst/>
          </a:prstGeom>
          <a:noFill/>
          <a:ln>
            <a:noFill/>
          </a:ln>
        </p:spPr>
      </p:pic>
      <p:sp>
        <p:nvSpPr>
          <p:cNvPr id="116" name="Google Shape;116;p21"/>
          <p:cNvSpPr txBox="1"/>
          <p:nvPr>
            <p:ph idx="1" type="body"/>
          </p:nvPr>
        </p:nvSpPr>
        <p:spPr>
          <a:xfrm>
            <a:off x="311700" y="2066875"/>
            <a:ext cx="8520600" cy="1879500"/>
          </a:xfrm>
          <a:prstGeom prst="rect">
            <a:avLst/>
          </a:prstGeom>
        </p:spPr>
        <p:txBody>
          <a:bodyPr anchorCtr="0" anchor="t" bIns="91425" lIns="91425" spcFirstLastPara="1" rIns="91425" wrap="square" tIns="91425">
            <a:noAutofit/>
          </a:bodyPr>
          <a:lstStyle/>
          <a:p>
            <a:pPr indent="-333375" lvl="0" marL="457200" rtl="0" algn="l">
              <a:lnSpc>
                <a:spcPct val="150000"/>
              </a:lnSpc>
              <a:spcBef>
                <a:spcPts val="1200"/>
              </a:spcBef>
              <a:spcAft>
                <a:spcPts val="0"/>
              </a:spcAft>
              <a:buSzPts val="1650"/>
              <a:buChar char="●"/>
            </a:pPr>
            <a:r>
              <a:rPr lang="en" sz="1650"/>
              <a:t>This </a:t>
            </a:r>
            <a:r>
              <a:rPr lang="en" sz="1650"/>
              <a:t>can be done by modelling each policy, with parameters,</a:t>
            </a:r>
            <a:endParaRPr sz="1650"/>
          </a:p>
          <a:p>
            <a:pPr indent="-333375" lvl="0" marL="457200" rtl="0" algn="l">
              <a:lnSpc>
                <a:spcPct val="150000"/>
              </a:lnSpc>
              <a:spcBef>
                <a:spcPts val="0"/>
              </a:spcBef>
              <a:spcAft>
                <a:spcPts val="0"/>
              </a:spcAft>
              <a:buSzPts val="1650"/>
              <a:buChar char="●"/>
            </a:pPr>
            <a:r>
              <a:rPr lang="en" sz="1650"/>
              <a:t>Then, we can generate a probability distribution of each agent’s action at any given state, and using that to evaluate a greedy action:</a:t>
            </a:r>
            <a:endParaRPr sz="1650"/>
          </a:p>
        </p:txBody>
      </p:sp>
      <p:pic>
        <p:nvPicPr>
          <p:cNvPr id="117" name="Google Shape;117;p21"/>
          <p:cNvPicPr preferRelativeResize="0"/>
          <p:nvPr/>
        </p:nvPicPr>
        <p:blipFill>
          <a:blip r:embed="rId4">
            <a:alphaModFix/>
          </a:blip>
          <a:stretch>
            <a:fillRect/>
          </a:stretch>
        </p:blipFill>
        <p:spPr>
          <a:xfrm>
            <a:off x="6553750" y="2143688"/>
            <a:ext cx="361950" cy="276225"/>
          </a:xfrm>
          <a:prstGeom prst="rect">
            <a:avLst/>
          </a:prstGeom>
          <a:noFill/>
          <a:ln>
            <a:noFill/>
          </a:ln>
        </p:spPr>
      </p:pic>
      <p:pic>
        <p:nvPicPr>
          <p:cNvPr id="118" name="Google Shape;118;p21"/>
          <p:cNvPicPr preferRelativeResize="0"/>
          <p:nvPr/>
        </p:nvPicPr>
        <p:blipFill>
          <a:blip r:embed="rId5">
            <a:alphaModFix/>
          </a:blip>
          <a:stretch>
            <a:fillRect/>
          </a:stretch>
        </p:blipFill>
        <p:spPr>
          <a:xfrm>
            <a:off x="1902937" y="3545900"/>
            <a:ext cx="5338119" cy="274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32788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