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185400" cy="20104100"/>
  <p:notesSz cx="101854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5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3905" y="6232271"/>
            <a:ext cx="865759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7810" y="11258296"/>
            <a:ext cx="712978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9270" y="4623943"/>
            <a:ext cx="4430649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45481" y="4623943"/>
            <a:ext cx="4430649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303"/>
            <a:ext cx="10184663" cy="50764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47346" y="307661"/>
            <a:ext cx="8837930" cy="19064605"/>
          </a:xfrm>
          <a:custGeom>
            <a:avLst/>
            <a:gdLst/>
            <a:ahLst/>
            <a:cxnLst/>
            <a:rect l="l" t="t" r="r" b="b"/>
            <a:pathLst>
              <a:path w="8837930" h="19064605">
                <a:moveTo>
                  <a:pt x="8823524" y="19064415"/>
                </a:moveTo>
                <a:lnTo>
                  <a:pt x="13803" y="19064415"/>
                </a:lnTo>
                <a:lnTo>
                  <a:pt x="11773" y="19063990"/>
                </a:lnTo>
                <a:lnTo>
                  <a:pt x="0" y="19050623"/>
                </a:lnTo>
                <a:lnTo>
                  <a:pt x="0" y="19048501"/>
                </a:lnTo>
                <a:lnTo>
                  <a:pt x="0" y="13803"/>
                </a:lnTo>
                <a:lnTo>
                  <a:pt x="13803" y="0"/>
                </a:lnTo>
                <a:lnTo>
                  <a:pt x="8823524" y="0"/>
                </a:lnTo>
                <a:lnTo>
                  <a:pt x="8837316" y="13803"/>
                </a:lnTo>
                <a:lnTo>
                  <a:pt x="8837316" y="19050623"/>
                </a:lnTo>
                <a:lnTo>
                  <a:pt x="8825540" y="19063990"/>
                </a:lnTo>
                <a:lnTo>
                  <a:pt x="8823524" y="19064415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33544" y="8233928"/>
            <a:ext cx="8676005" cy="2416810"/>
          </a:xfrm>
          <a:custGeom>
            <a:avLst/>
            <a:gdLst/>
            <a:ahLst/>
            <a:cxnLst/>
            <a:rect l="l" t="t" r="r" b="b"/>
            <a:pathLst>
              <a:path w="8676005" h="2416809">
                <a:moveTo>
                  <a:pt x="8661737" y="2416205"/>
                </a:moveTo>
                <a:lnTo>
                  <a:pt x="13803" y="2416205"/>
                </a:lnTo>
                <a:lnTo>
                  <a:pt x="11773" y="2415801"/>
                </a:lnTo>
                <a:lnTo>
                  <a:pt x="0" y="2402402"/>
                </a:lnTo>
                <a:lnTo>
                  <a:pt x="0" y="2400291"/>
                </a:lnTo>
                <a:lnTo>
                  <a:pt x="0" y="13803"/>
                </a:lnTo>
                <a:lnTo>
                  <a:pt x="13803" y="0"/>
                </a:lnTo>
                <a:lnTo>
                  <a:pt x="8661737" y="0"/>
                </a:lnTo>
                <a:lnTo>
                  <a:pt x="8675528" y="13803"/>
                </a:lnTo>
                <a:lnTo>
                  <a:pt x="8675528" y="2402402"/>
                </a:lnTo>
                <a:lnTo>
                  <a:pt x="8663752" y="2415801"/>
                </a:lnTo>
                <a:lnTo>
                  <a:pt x="8661737" y="2416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33544" y="8233928"/>
            <a:ext cx="8676005" cy="2416810"/>
          </a:xfrm>
          <a:custGeom>
            <a:avLst/>
            <a:gdLst/>
            <a:ahLst/>
            <a:cxnLst/>
            <a:rect l="l" t="t" r="r" b="b"/>
            <a:pathLst>
              <a:path w="8676005" h="2416809">
                <a:moveTo>
                  <a:pt x="0" y="2401617"/>
                </a:moveTo>
                <a:lnTo>
                  <a:pt x="0" y="14587"/>
                </a:lnTo>
                <a:lnTo>
                  <a:pt x="0" y="12653"/>
                </a:lnTo>
                <a:lnTo>
                  <a:pt x="370" y="10792"/>
                </a:lnTo>
                <a:lnTo>
                  <a:pt x="1110" y="9005"/>
                </a:lnTo>
                <a:lnTo>
                  <a:pt x="1850" y="7217"/>
                </a:lnTo>
                <a:lnTo>
                  <a:pt x="2904" y="5640"/>
                </a:lnTo>
                <a:lnTo>
                  <a:pt x="4272" y="4272"/>
                </a:lnTo>
                <a:lnTo>
                  <a:pt x="5640" y="2904"/>
                </a:lnTo>
                <a:lnTo>
                  <a:pt x="7217" y="1850"/>
                </a:lnTo>
                <a:lnTo>
                  <a:pt x="9005" y="1110"/>
                </a:lnTo>
                <a:lnTo>
                  <a:pt x="10792" y="370"/>
                </a:lnTo>
                <a:lnTo>
                  <a:pt x="12653" y="0"/>
                </a:lnTo>
                <a:lnTo>
                  <a:pt x="14587" y="0"/>
                </a:lnTo>
                <a:lnTo>
                  <a:pt x="8660941" y="0"/>
                </a:lnTo>
                <a:lnTo>
                  <a:pt x="8662851" y="0"/>
                </a:lnTo>
                <a:lnTo>
                  <a:pt x="8664760" y="370"/>
                </a:lnTo>
                <a:lnTo>
                  <a:pt x="8666511" y="1110"/>
                </a:lnTo>
                <a:lnTo>
                  <a:pt x="8668314" y="1850"/>
                </a:lnTo>
                <a:lnTo>
                  <a:pt x="8669906" y="2904"/>
                </a:lnTo>
                <a:lnTo>
                  <a:pt x="8671232" y="4272"/>
                </a:lnTo>
                <a:lnTo>
                  <a:pt x="8672611" y="5640"/>
                </a:lnTo>
                <a:lnTo>
                  <a:pt x="8673672" y="7217"/>
                </a:lnTo>
                <a:lnTo>
                  <a:pt x="8674414" y="9005"/>
                </a:lnTo>
                <a:lnTo>
                  <a:pt x="8675157" y="10792"/>
                </a:lnTo>
                <a:lnTo>
                  <a:pt x="8675528" y="12653"/>
                </a:lnTo>
                <a:lnTo>
                  <a:pt x="8675528" y="14587"/>
                </a:lnTo>
                <a:lnTo>
                  <a:pt x="8675528" y="2401617"/>
                </a:lnTo>
                <a:lnTo>
                  <a:pt x="8675528" y="2403553"/>
                </a:lnTo>
                <a:lnTo>
                  <a:pt x="8675157" y="2405410"/>
                </a:lnTo>
                <a:lnTo>
                  <a:pt x="8674414" y="2407198"/>
                </a:lnTo>
                <a:lnTo>
                  <a:pt x="8673672" y="2408985"/>
                </a:lnTo>
                <a:lnTo>
                  <a:pt x="8672611" y="2410566"/>
                </a:lnTo>
                <a:lnTo>
                  <a:pt x="8671232" y="2411934"/>
                </a:lnTo>
                <a:lnTo>
                  <a:pt x="8669906" y="2413298"/>
                </a:lnTo>
                <a:lnTo>
                  <a:pt x="8668314" y="2414353"/>
                </a:lnTo>
                <a:lnTo>
                  <a:pt x="8666511" y="2415096"/>
                </a:lnTo>
                <a:lnTo>
                  <a:pt x="8664760" y="2415833"/>
                </a:lnTo>
                <a:lnTo>
                  <a:pt x="8662851" y="2416205"/>
                </a:lnTo>
                <a:lnTo>
                  <a:pt x="8660941" y="2416205"/>
                </a:lnTo>
                <a:lnTo>
                  <a:pt x="14587" y="2416205"/>
                </a:lnTo>
                <a:lnTo>
                  <a:pt x="12653" y="2416205"/>
                </a:lnTo>
                <a:lnTo>
                  <a:pt x="10792" y="2415833"/>
                </a:lnTo>
                <a:lnTo>
                  <a:pt x="0" y="2403553"/>
                </a:lnTo>
                <a:lnTo>
                  <a:pt x="0" y="2401617"/>
                </a:lnTo>
                <a:close/>
              </a:path>
            </a:pathLst>
          </a:custGeom>
          <a:ln w="3175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1571" y="53045"/>
            <a:ext cx="918210" cy="217804"/>
          </a:xfrm>
          <a:custGeom>
            <a:avLst/>
            <a:gdLst/>
            <a:ahLst/>
            <a:cxnLst/>
            <a:rect l="l" t="t" r="r" b="b"/>
            <a:pathLst>
              <a:path w="918210" h="217804">
                <a:moveTo>
                  <a:pt x="917680" y="217484"/>
                </a:moveTo>
                <a:lnTo>
                  <a:pt x="0" y="217484"/>
                </a:lnTo>
                <a:lnTo>
                  <a:pt x="0" y="0"/>
                </a:lnTo>
                <a:lnTo>
                  <a:pt x="917680" y="0"/>
                </a:lnTo>
                <a:lnTo>
                  <a:pt x="917680" y="217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090" y="15913"/>
            <a:ext cx="578191" cy="26522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438848" y="1041010"/>
            <a:ext cx="1721485" cy="782955"/>
          </a:xfrm>
          <a:custGeom>
            <a:avLst/>
            <a:gdLst/>
            <a:ahLst/>
            <a:cxnLst/>
            <a:rect l="l" t="t" r="r" b="b"/>
            <a:pathLst>
              <a:path w="1721485" h="782955">
                <a:moveTo>
                  <a:pt x="1696531" y="782415"/>
                </a:moveTo>
                <a:lnTo>
                  <a:pt x="24781" y="782415"/>
                </a:lnTo>
                <a:lnTo>
                  <a:pt x="23056" y="782245"/>
                </a:lnTo>
                <a:lnTo>
                  <a:pt x="0" y="757632"/>
                </a:lnTo>
                <a:lnTo>
                  <a:pt x="0" y="755892"/>
                </a:lnTo>
                <a:lnTo>
                  <a:pt x="0" y="24781"/>
                </a:lnTo>
                <a:lnTo>
                  <a:pt x="24781" y="0"/>
                </a:lnTo>
                <a:lnTo>
                  <a:pt x="1696531" y="0"/>
                </a:lnTo>
                <a:lnTo>
                  <a:pt x="1721314" y="24781"/>
                </a:lnTo>
                <a:lnTo>
                  <a:pt x="1721314" y="757632"/>
                </a:lnTo>
                <a:lnTo>
                  <a:pt x="1698255" y="782245"/>
                </a:lnTo>
                <a:lnTo>
                  <a:pt x="1696531" y="782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38848" y="1041010"/>
            <a:ext cx="1721485" cy="782955"/>
          </a:xfrm>
          <a:custGeom>
            <a:avLst/>
            <a:gdLst/>
            <a:ahLst/>
            <a:cxnLst/>
            <a:rect l="l" t="t" r="r" b="b"/>
            <a:pathLst>
              <a:path w="1721485" h="782955">
                <a:moveTo>
                  <a:pt x="0" y="757219"/>
                </a:moveTo>
                <a:lnTo>
                  <a:pt x="0" y="25196"/>
                </a:lnTo>
                <a:lnTo>
                  <a:pt x="0" y="23542"/>
                </a:lnTo>
                <a:lnTo>
                  <a:pt x="161" y="21903"/>
                </a:lnTo>
                <a:lnTo>
                  <a:pt x="484" y="20280"/>
                </a:lnTo>
                <a:lnTo>
                  <a:pt x="806" y="18658"/>
                </a:lnTo>
                <a:lnTo>
                  <a:pt x="1284" y="17082"/>
                </a:lnTo>
                <a:lnTo>
                  <a:pt x="20280" y="484"/>
                </a:lnTo>
                <a:lnTo>
                  <a:pt x="21903" y="161"/>
                </a:lnTo>
                <a:lnTo>
                  <a:pt x="23542" y="0"/>
                </a:lnTo>
                <a:lnTo>
                  <a:pt x="25196" y="0"/>
                </a:lnTo>
                <a:lnTo>
                  <a:pt x="1696117" y="0"/>
                </a:lnTo>
                <a:lnTo>
                  <a:pt x="1697772" y="0"/>
                </a:lnTo>
                <a:lnTo>
                  <a:pt x="1699411" y="161"/>
                </a:lnTo>
                <a:lnTo>
                  <a:pt x="1701034" y="484"/>
                </a:lnTo>
                <a:lnTo>
                  <a:pt x="1702658" y="806"/>
                </a:lnTo>
                <a:lnTo>
                  <a:pt x="1717065" y="11198"/>
                </a:lnTo>
                <a:lnTo>
                  <a:pt x="1717988" y="12573"/>
                </a:lnTo>
                <a:lnTo>
                  <a:pt x="1718762" y="14025"/>
                </a:lnTo>
                <a:lnTo>
                  <a:pt x="1719393" y="15554"/>
                </a:lnTo>
                <a:lnTo>
                  <a:pt x="1720030" y="17082"/>
                </a:lnTo>
                <a:lnTo>
                  <a:pt x="1720507" y="18658"/>
                </a:lnTo>
                <a:lnTo>
                  <a:pt x="1720831" y="20280"/>
                </a:lnTo>
                <a:lnTo>
                  <a:pt x="1721154" y="21903"/>
                </a:lnTo>
                <a:lnTo>
                  <a:pt x="1721314" y="23542"/>
                </a:lnTo>
                <a:lnTo>
                  <a:pt x="1721314" y="25196"/>
                </a:lnTo>
                <a:lnTo>
                  <a:pt x="1721314" y="757219"/>
                </a:lnTo>
                <a:lnTo>
                  <a:pt x="1721314" y="758874"/>
                </a:lnTo>
                <a:lnTo>
                  <a:pt x="1721154" y="760513"/>
                </a:lnTo>
                <a:lnTo>
                  <a:pt x="1720831" y="762136"/>
                </a:lnTo>
                <a:lnTo>
                  <a:pt x="1720507" y="763759"/>
                </a:lnTo>
                <a:lnTo>
                  <a:pt x="1720030" y="765334"/>
                </a:lnTo>
                <a:lnTo>
                  <a:pt x="1719393" y="766862"/>
                </a:lnTo>
                <a:lnTo>
                  <a:pt x="1718762" y="768390"/>
                </a:lnTo>
                <a:lnTo>
                  <a:pt x="1717988" y="769843"/>
                </a:lnTo>
                <a:lnTo>
                  <a:pt x="1717065" y="771217"/>
                </a:lnTo>
                <a:lnTo>
                  <a:pt x="1716147" y="772591"/>
                </a:lnTo>
                <a:lnTo>
                  <a:pt x="1710116" y="778166"/>
                </a:lnTo>
                <a:lnTo>
                  <a:pt x="1708742" y="779089"/>
                </a:lnTo>
                <a:lnTo>
                  <a:pt x="1707288" y="779864"/>
                </a:lnTo>
                <a:lnTo>
                  <a:pt x="1705761" y="780495"/>
                </a:lnTo>
                <a:lnTo>
                  <a:pt x="1704233" y="781131"/>
                </a:lnTo>
                <a:lnTo>
                  <a:pt x="1702658" y="781609"/>
                </a:lnTo>
                <a:lnTo>
                  <a:pt x="1701034" y="781932"/>
                </a:lnTo>
                <a:lnTo>
                  <a:pt x="1699411" y="782256"/>
                </a:lnTo>
                <a:lnTo>
                  <a:pt x="1697772" y="782415"/>
                </a:lnTo>
                <a:lnTo>
                  <a:pt x="1696117" y="782415"/>
                </a:lnTo>
                <a:lnTo>
                  <a:pt x="25196" y="782415"/>
                </a:lnTo>
                <a:lnTo>
                  <a:pt x="23542" y="782415"/>
                </a:lnTo>
                <a:lnTo>
                  <a:pt x="21903" y="782256"/>
                </a:lnTo>
                <a:lnTo>
                  <a:pt x="20280" y="781932"/>
                </a:lnTo>
                <a:lnTo>
                  <a:pt x="18658" y="781609"/>
                </a:lnTo>
                <a:lnTo>
                  <a:pt x="17082" y="781131"/>
                </a:lnTo>
                <a:lnTo>
                  <a:pt x="15554" y="780495"/>
                </a:lnTo>
                <a:lnTo>
                  <a:pt x="14025" y="779864"/>
                </a:lnTo>
                <a:lnTo>
                  <a:pt x="12573" y="779089"/>
                </a:lnTo>
                <a:lnTo>
                  <a:pt x="11198" y="778166"/>
                </a:lnTo>
                <a:lnTo>
                  <a:pt x="9822" y="777248"/>
                </a:lnTo>
                <a:lnTo>
                  <a:pt x="484" y="762136"/>
                </a:lnTo>
                <a:lnTo>
                  <a:pt x="161" y="760513"/>
                </a:lnTo>
                <a:lnTo>
                  <a:pt x="0" y="758874"/>
                </a:lnTo>
                <a:lnTo>
                  <a:pt x="0" y="757219"/>
                </a:lnTo>
                <a:close/>
              </a:path>
            </a:pathLst>
          </a:custGeom>
          <a:ln w="3175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199946" y="1041010"/>
            <a:ext cx="1721485" cy="782955"/>
          </a:xfrm>
          <a:custGeom>
            <a:avLst/>
            <a:gdLst/>
            <a:ahLst/>
            <a:cxnLst/>
            <a:rect l="l" t="t" r="r" b="b"/>
            <a:pathLst>
              <a:path w="1721485" h="782955">
                <a:moveTo>
                  <a:pt x="1696531" y="782415"/>
                </a:moveTo>
                <a:lnTo>
                  <a:pt x="24781" y="782415"/>
                </a:lnTo>
                <a:lnTo>
                  <a:pt x="23056" y="782245"/>
                </a:lnTo>
                <a:lnTo>
                  <a:pt x="0" y="757632"/>
                </a:lnTo>
                <a:lnTo>
                  <a:pt x="0" y="755892"/>
                </a:lnTo>
                <a:lnTo>
                  <a:pt x="0" y="24781"/>
                </a:lnTo>
                <a:lnTo>
                  <a:pt x="24781" y="0"/>
                </a:lnTo>
                <a:lnTo>
                  <a:pt x="1696531" y="0"/>
                </a:lnTo>
                <a:lnTo>
                  <a:pt x="1721314" y="24781"/>
                </a:lnTo>
                <a:lnTo>
                  <a:pt x="1721314" y="757632"/>
                </a:lnTo>
                <a:lnTo>
                  <a:pt x="1698255" y="782245"/>
                </a:lnTo>
                <a:lnTo>
                  <a:pt x="1696531" y="782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199946" y="1041010"/>
            <a:ext cx="1721485" cy="782955"/>
          </a:xfrm>
          <a:custGeom>
            <a:avLst/>
            <a:gdLst/>
            <a:ahLst/>
            <a:cxnLst/>
            <a:rect l="l" t="t" r="r" b="b"/>
            <a:pathLst>
              <a:path w="1721485" h="782955">
                <a:moveTo>
                  <a:pt x="0" y="757219"/>
                </a:moveTo>
                <a:lnTo>
                  <a:pt x="0" y="25196"/>
                </a:lnTo>
                <a:lnTo>
                  <a:pt x="0" y="23542"/>
                </a:lnTo>
                <a:lnTo>
                  <a:pt x="161" y="21903"/>
                </a:lnTo>
                <a:lnTo>
                  <a:pt x="484" y="20280"/>
                </a:lnTo>
                <a:lnTo>
                  <a:pt x="806" y="18658"/>
                </a:lnTo>
                <a:lnTo>
                  <a:pt x="1284" y="17082"/>
                </a:lnTo>
                <a:lnTo>
                  <a:pt x="20280" y="484"/>
                </a:lnTo>
                <a:lnTo>
                  <a:pt x="21903" y="161"/>
                </a:lnTo>
                <a:lnTo>
                  <a:pt x="23542" y="0"/>
                </a:lnTo>
                <a:lnTo>
                  <a:pt x="25196" y="0"/>
                </a:lnTo>
                <a:lnTo>
                  <a:pt x="1696117" y="0"/>
                </a:lnTo>
                <a:lnTo>
                  <a:pt x="1697772" y="0"/>
                </a:lnTo>
                <a:lnTo>
                  <a:pt x="1699411" y="161"/>
                </a:lnTo>
                <a:lnTo>
                  <a:pt x="1701034" y="484"/>
                </a:lnTo>
                <a:lnTo>
                  <a:pt x="1702658" y="806"/>
                </a:lnTo>
                <a:lnTo>
                  <a:pt x="1717065" y="11198"/>
                </a:lnTo>
                <a:lnTo>
                  <a:pt x="1717988" y="12573"/>
                </a:lnTo>
                <a:lnTo>
                  <a:pt x="1718762" y="14025"/>
                </a:lnTo>
                <a:lnTo>
                  <a:pt x="1719393" y="15554"/>
                </a:lnTo>
                <a:lnTo>
                  <a:pt x="1720030" y="17082"/>
                </a:lnTo>
                <a:lnTo>
                  <a:pt x="1720507" y="18658"/>
                </a:lnTo>
                <a:lnTo>
                  <a:pt x="1720831" y="20280"/>
                </a:lnTo>
                <a:lnTo>
                  <a:pt x="1721154" y="21903"/>
                </a:lnTo>
                <a:lnTo>
                  <a:pt x="1721314" y="23542"/>
                </a:lnTo>
                <a:lnTo>
                  <a:pt x="1721314" y="25196"/>
                </a:lnTo>
                <a:lnTo>
                  <a:pt x="1721314" y="757219"/>
                </a:lnTo>
                <a:lnTo>
                  <a:pt x="1721314" y="758874"/>
                </a:lnTo>
                <a:lnTo>
                  <a:pt x="1721154" y="760513"/>
                </a:lnTo>
                <a:lnTo>
                  <a:pt x="1720831" y="762136"/>
                </a:lnTo>
                <a:lnTo>
                  <a:pt x="1720507" y="763759"/>
                </a:lnTo>
                <a:lnTo>
                  <a:pt x="1720030" y="765334"/>
                </a:lnTo>
                <a:lnTo>
                  <a:pt x="1719393" y="766862"/>
                </a:lnTo>
                <a:lnTo>
                  <a:pt x="1718762" y="768390"/>
                </a:lnTo>
                <a:lnTo>
                  <a:pt x="1717988" y="769843"/>
                </a:lnTo>
                <a:lnTo>
                  <a:pt x="1717065" y="771217"/>
                </a:lnTo>
                <a:lnTo>
                  <a:pt x="1716147" y="772591"/>
                </a:lnTo>
                <a:lnTo>
                  <a:pt x="1710116" y="778166"/>
                </a:lnTo>
                <a:lnTo>
                  <a:pt x="1708742" y="779089"/>
                </a:lnTo>
                <a:lnTo>
                  <a:pt x="1707288" y="779864"/>
                </a:lnTo>
                <a:lnTo>
                  <a:pt x="1705761" y="780495"/>
                </a:lnTo>
                <a:lnTo>
                  <a:pt x="1704233" y="781131"/>
                </a:lnTo>
                <a:lnTo>
                  <a:pt x="1702658" y="781609"/>
                </a:lnTo>
                <a:lnTo>
                  <a:pt x="1701034" y="781932"/>
                </a:lnTo>
                <a:lnTo>
                  <a:pt x="1699411" y="782256"/>
                </a:lnTo>
                <a:lnTo>
                  <a:pt x="1697772" y="782415"/>
                </a:lnTo>
                <a:lnTo>
                  <a:pt x="1696117" y="782415"/>
                </a:lnTo>
                <a:lnTo>
                  <a:pt x="25196" y="782415"/>
                </a:lnTo>
                <a:lnTo>
                  <a:pt x="23542" y="782415"/>
                </a:lnTo>
                <a:lnTo>
                  <a:pt x="21903" y="782256"/>
                </a:lnTo>
                <a:lnTo>
                  <a:pt x="20280" y="781932"/>
                </a:lnTo>
                <a:lnTo>
                  <a:pt x="18658" y="781609"/>
                </a:lnTo>
                <a:lnTo>
                  <a:pt x="17082" y="781131"/>
                </a:lnTo>
                <a:lnTo>
                  <a:pt x="15554" y="780495"/>
                </a:lnTo>
                <a:lnTo>
                  <a:pt x="14025" y="779864"/>
                </a:lnTo>
                <a:lnTo>
                  <a:pt x="12573" y="779089"/>
                </a:lnTo>
                <a:lnTo>
                  <a:pt x="11198" y="778166"/>
                </a:lnTo>
                <a:lnTo>
                  <a:pt x="9822" y="777248"/>
                </a:lnTo>
                <a:lnTo>
                  <a:pt x="484" y="762136"/>
                </a:lnTo>
                <a:lnTo>
                  <a:pt x="161" y="760513"/>
                </a:lnTo>
                <a:lnTo>
                  <a:pt x="0" y="758874"/>
                </a:lnTo>
                <a:lnTo>
                  <a:pt x="0" y="757219"/>
                </a:lnTo>
                <a:close/>
              </a:path>
            </a:pathLst>
          </a:custGeom>
          <a:ln w="3175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955740" y="1041010"/>
            <a:ext cx="1721485" cy="782955"/>
          </a:xfrm>
          <a:custGeom>
            <a:avLst/>
            <a:gdLst/>
            <a:ahLst/>
            <a:cxnLst/>
            <a:rect l="l" t="t" r="r" b="b"/>
            <a:pathLst>
              <a:path w="1721484" h="782955">
                <a:moveTo>
                  <a:pt x="1696531" y="782415"/>
                </a:moveTo>
                <a:lnTo>
                  <a:pt x="24781" y="782415"/>
                </a:lnTo>
                <a:lnTo>
                  <a:pt x="23056" y="782245"/>
                </a:lnTo>
                <a:lnTo>
                  <a:pt x="0" y="757632"/>
                </a:lnTo>
                <a:lnTo>
                  <a:pt x="0" y="755892"/>
                </a:lnTo>
                <a:lnTo>
                  <a:pt x="0" y="24781"/>
                </a:lnTo>
                <a:lnTo>
                  <a:pt x="24781" y="0"/>
                </a:lnTo>
                <a:lnTo>
                  <a:pt x="1696531" y="0"/>
                </a:lnTo>
                <a:lnTo>
                  <a:pt x="1721314" y="24781"/>
                </a:lnTo>
                <a:lnTo>
                  <a:pt x="1721314" y="757632"/>
                </a:lnTo>
                <a:lnTo>
                  <a:pt x="1698255" y="782245"/>
                </a:lnTo>
                <a:lnTo>
                  <a:pt x="1696531" y="782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955740" y="1041010"/>
            <a:ext cx="1721485" cy="782955"/>
          </a:xfrm>
          <a:custGeom>
            <a:avLst/>
            <a:gdLst/>
            <a:ahLst/>
            <a:cxnLst/>
            <a:rect l="l" t="t" r="r" b="b"/>
            <a:pathLst>
              <a:path w="1721484" h="782955">
                <a:moveTo>
                  <a:pt x="0" y="757219"/>
                </a:moveTo>
                <a:lnTo>
                  <a:pt x="0" y="25196"/>
                </a:lnTo>
                <a:lnTo>
                  <a:pt x="0" y="23542"/>
                </a:lnTo>
                <a:lnTo>
                  <a:pt x="161" y="21903"/>
                </a:lnTo>
                <a:lnTo>
                  <a:pt x="484" y="20280"/>
                </a:lnTo>
                <a:lnTo>
                  <a:pt x="806" y="18658"/>
                </a:lnTo>
                <a:lnTo>
                  <a:pt x="1284" y="17082"/>
                </a:lnTo>
                <a:lnTo>
                  <a:pt x="20280" y="484"/>
                </a:lnTo>
                <a:lnTo>
                  <a:pt x="21903" y="161"/>
                </a:lnTo>
                <a:lnTo>
                  <a:pt x="23542" y="0"/>
                </a:lnTo>
                <a:lnTo>
                  <a:pt x="25196" y="0"/>
                </a:lnTo>
                <a:lnTo>
                  <a:pt x="1696117" y="0"/>
                </a:lnTo>
                <a:lnTo>
                  <a:pt x="1697772" y="0"/>
                </a:lnTo>
                <a:lnTo>
                  <a:pt x="1699411" y="161"/>
                </a:lnTo>
                <a:lnTo>
                  <a:pt x="1701034" y="484"/>
                </a:lnTo>
                <a:lnTo>
                  <a:pt x="1702658" y="806"/>
                </a:lnTo>
                <a:lnTo>
                  <a:pt x="1717065" y="11198"/>
                </a:lnTo>
                <a:lnTo>
                  <a:pt x="1717988" y="12573"/>
                </a:lnTo>
                <a:lnTo>
                  <a:pt x="1718762" y="14025"/>
                </a:lnTo>
                <a:lnTo>
                  <a:pt x="1719393" y="15554"/>
                </a:lnTo>
                <a:lnTo>
                  <a:pt x="1720030" y="17082"/>
                </a:lnTo>
                <a:lnTo>
                  <a:pt x="1720507" y="18658"/>
                </a:lnTo>
                <a:lnTo>
                  <a:pt x="1720831" y="20280"/>
                </a:lnTo>
                <a:lnTo>
                  <a:pt x="1721154" y="21903"/>
                </a:lnTo>
                <a:lnTo>
                  <a:pt x="1721314" y="23542"/>
                </a:lnTo>
                <a:lnTo>
                  <a:pt x="1721314" y="25196"/>
                </a:lnTo>
                <a:lnTo>
                  <a:pt x="1721314" y="757219"/>
                </a:lnTo>
                <a:lnTo>
                  <a:pt x="1721314" y="758874"/>
                </a:lnTo>
                <a:lnTo>
                  <a:pt x="1721154" y="760513"/>
                </a:lnTo>
                <a:lnTo>
                  <a:pt x="1720831" y="762136"/>
                </a:lnTo>
                <a:lnTo>
                  <a:pt x="1720507" y="763759"/>
                </a:lnTo>
                <a:lnTo>
                  <a:pt x="1720030" y="765334"/>
                </a:lnTo>
                <a:lnTo>
                  <a:pt x="1719393" y="766862"/>
                </a:lnTo>
                <a:lnTo>
                  <a:pt x="1718762" y="768390"/>
                </a:lnTo>
                <a:lnTo>
                  <a:pt x="1717988" y="769843"/>
                </a:lnTo>
                <a:lnTo>
                  <a:pt x="1717065" y="771217"/>
                </a:lnTo>
                <a:lnTo>
                  <a:pt x="1716147" y="772591"/>
                </a:lnTo>
                <a:lnTo>
                  <a:pt x="1710116" y="778166"/>
                </a:lnTo>
                <a:lnTo>
                  <a:pt x="1708742" y="779089"/>
                </a:lnTo>
                <a:lnTo>
                  <a:pt x="1707288" y="779864"/>
                </a:lnTo>
                <a:lnTo>
                  <a:pt x="1705761" y="780495"/>
                </a:lnTo>
                <a:lnTo>
                  <a:pt x="1704233" y="781131"/>
                </a:lnTo>
                <a:lnTo>
                  <a:pt x="1702658" y="781609"/>
                </a:lnTo>
                <a:lnTo>
                  <a:pt x="1701034" y="781932"/>
                </a:lnTo>
                <a:lnTo>
                  <a:pt x="1699411" y="782256"/>
                </a:lnTo>
                <a:lnTo>
                  <a:pt x="1697772" y="782415"/>
                </a:lnTo>
                <a:lnTo>
                  <a:pt x="1696117" y="782415"/>
                </a:lnTo>
                <a:lnTo>
                  <a:pt x="25196" y="782415"/>
                </a:lnTo>
                <a:lnTo>
                  <a:pt x="23542" y="782415"/>
                </a:lnTo>
                <a:lnTo>
                  <a:pt x="21903" y="782256"/>
                </a:lnTo>
                <a:lnTo>
                  <a:pt x="20280" y="781932"/>
                </a:lnTo>
                <a:lnTo>
                  <a:pt x="18658" y="781609"/>
                </a:lnTo>
                <a:lnTo>
                  <a:pt x="17082" y="781131"/>
                </a:lnTo>
                <a:lnTo>
                  <a:pt x="15554" y="780495"/>
                </a:lnTo>
                <a:lnTo>
                  <a:pt x="14025" y="779864"/>
                </a:lnTo>
                <a:lnTo>
                  <a:pt x="12573" y="779089"/>
                </a:lnTo>
                <a:lnTo>
                  <a:pt x="11198" y="778166"/>
                </a:lnTo>
                <a:lnTo>
                  <a:pt x="9822" y="777248"/>
                </a:lnTo>
                <a:lnTo>
                  <a:pt x="484" y="762136"/>
                </a:lnTo>
                <a:lnTo>
                  <a:pt x="161" y="760513"/>
                </a:lnTo>
                <a:lnTo>
                  <a:pt x="0" y="758874"/>
                </a:lnTo>
                <a:lnTo>
                  <a:pt x="0" y="757219"/>
                </a:lnTo>
                <a:close/>
              </a:path>
            </a:pathLst>
          </a:custGeom>
          <a:ln w="3175">
            <a:solidFill>
              <a:srgbClr val="6F6F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270" y="804164"/>
            <a:ext cx="916686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9270" y="4623943"/>
            <a:ext cx="916686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63036" y="18696814"/>
            <a:ext cx="32593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9270" y="18696814"/>
            <a:ext cx="234264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33488" y="18696814"/>
            <a:ext cx="234264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7258" y="411660"/>
            <a:ext cx="60261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0" dirty="0">
                <a:latin typeface="Trebuchet MS"/>
                <a:cs typeface="Trebuchet MS"/>
              </a:rPr>
              <a:t>Clement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4220" y="1047581"/>
            <a:ext cx="1093470" cy="6121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140" dirty="0">
                <a:solidFill>
                  <a:srgbClr val="FF0000"/>
                </a:solidFill>
                <a:latin typeface="Trebuchet MS"/>
                <a:cs typeface="Trebuchet MS"/>
              </a:rPr>
              <a:t>$2,000</a:t>
            </a:r>
            <a:endParaRPr sz="2500">
              <a:latin typeface="Trebuchet MS"/>
              <a:cs typeface="Trebuchet MS"/>
            </a:endParaRPr>
          </a:p>
          <a:p>
            <a:pPr marL="3810" algn="ctr">
              <a:lnSpc>
                <a:spcPct val="100000"/>
              </a:lnSpc>
              <a:spcBef>
                <a:spcPts val="180"/>
              </a:spcBef>
            </a:pPr>
            <a:r>
              <a:rPr sz="700" spc="-25" dirty="0">
                <a:latin typeface="Trebuchet MS"/>
                <a:cs typeface="Trebuchet MS"/>
              </a:rPr>
              <a:t>Total</a:t>
            </a:r>
            <a:r>
              <a:rPr sz="700" spc="-30" dirty="0">
                <a:latin typeface="Trebuchet MS"/>
                <a:cs typeface="Trebuchet MS"/>
              </a:rPr>
              <a:t> </a:t>
            </a:r>
            <a:r>
              <a:rPr sz="700" spc="65" dirty="0">
                <a:latin typeface="Trebuchet MS"/>
                <a:cs typeface="Trebuchet MS"/>
              </a:rPr>
              <a:t>GP</a:t>
            </a:r>
            <a:r>
              <a:rPr sz="700" spc="-25" dirty="0">
                <a:latin typeface="Trebuchet MS"/>
                <a:cs typeface="Trebuchet MS"/>
              </a:rPr>
              <a:t> </a:t>
            </a:r>
            <a:r>
              <a:rPr sz="700" spc="-20" dirty="0">
                <a:latin typeface="Trebuchet MS"/>
                <a:cs typeface="Trebuchet MS"/>
              </a:rPr>
              <a:t>Sold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065" y="1047581"/>
            <a:ext cx="1175385" cy="6121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10" dirty="0">
                <a:solidFill>
                  <a:srgbClr val="FF0000"/>
                </a:solidFill>
                <a:latin typeface="Trebuchet MS"/>
                <a:cs typeface="Trebuchet MS"/>
              </a:rPr>
              <a:t>$45,561</a:t>
            </a:r>
            <a:endParaRPr sz="25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700" spc="-25" dirty="0">
                <a:latin typeface="Trebuchet MS"/>
                <a:cs typeface="Trebuchet MS"/>
              </a:rPr>
              <a:t>Total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10" dirty="0">
                <a:latin typeface="Trebuchet MS"/>
                <a:cs typeface="Trebuchet MS"/>
              </a:rPr>
              <a:t>Revenue</a:t>
            </a:r>
            <a:endParaRPr sz="7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7109" y="498624"/>
            <a:ext cx="69215" cy="58419"/>
          </a:xfrm>
          <a:custGeom>
            <a:avLst/>
            <a:gdLst/>
            <a:ahLst/>
            <a:cxnLst/>
            <a:rect l="l" t="t" r="r" b="b"/>
            <a:pathLst>
              <a:path w="69214" h="58420">
                <a:moveTo>
                  <a:pt x="0" y="0"/>
                </a:moveTo>
                <a:lnTo>
                  <a:pt x="68958" y="0"/>
                </a:lnTo>
                <a:lnTo>
                  <a:pt x="34479" y="58349"/>
                </a:lnTo>
                <a:lnTo>
                  <a:pt x="0" y="0"/>
                </a:lnTo>
                <a:close/>
              </a:path>
            </a:pathLst>
          </a:custGeom>
          <a:solidFill>
            <a:srgbClr val="505050">
              <a:alpha val="525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8848" y="669694"/>
            <a:ext cx="8676005" cy="294640"/>
          </a:xfrm>
          <a:custGeom>
            <a:avLst/>
            <a:gdLst/>
            <a:ahLst/>
            <a:cxnLst/>
            <a:rect l="l" t="t" r="r" b="b"/>
            <a:pathLst>
              <a:path w="8676005" h="294640">
                <a:moveTo>
                  <a:pt x="8661737" y="294400"/>
                </a:moveTo>
                <a:lnTo>
                  <a:pt x="13803" y="294400"/>
                </a:lnTo>
                <a:lnTo>
                  <a:pt x="11773" y="293996"/>
                </a:lnTo>
                <a:lnTo>
                  <a:pt x="0" y="280596"/>
                </a:lnTo>
                <a:lnTo>
                  <a:pt x="0" y="278486"/>
                </a:lnTo>
                <a:lnTo>
                  <a:pt x="0" y="13803"/>
                </a:lnTo>
                <a:lnTo>
                  <a:pt x="13803" y="0"/>
                </a:lnTo>
                <a:lnTo>
                  <a:pt x="8661737" y="0"/>
                </a:lnTo>
                <a:lnTo>
                  <a:pt x="8675528" y="13803"/>
                </a:lnTo>
                <a:lnTo>
                  <a:pt x="8675528" y="280596"/>
                </a:lnTo>
                <a:lnTo>
                  <a:pt x="8663752" y="293996"/>
                </a:lnTo>
                <a:lnTo>
                  <a:pt x="8661737" y="29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8848" y="669694"/>
            <a:ext cx="8676005" cy="203902"/>
          </a:xfrm>
          <a:prstGeom prst="rect">
            <a:avLst/>
          </a:prstGeom>
          <a:ln w="4508">
            <a:solidFill>
              <a:srgbClr val="6F6F6F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750"/>
              </a:spcBef>
              <a:tabLst>
                <a:tab pos="7180580" algn="l"/>
              </a:tabLst>
            </a:pPr>
            <a:r>
              <a:rPr sz="700" b="1" spc="-10" dirty="0" err="1">
                <a:latin typeface="Trebuchet MS"/>
                <a:cs typeface="Trebuchet MS"/>
              </a:rPr>
              <a:t>Sales</a:t>
            </a:r>
            <a:r>
              <a:rPr sz="7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vi</a:t>
            </a:r>
            <a:r>
              <a:rPr sz="700" b="1" spc="-10" dirty="0" err="1">
                <a:latin typeface="Trebuchet MS"/>
                <a:cs typeface="Trebuchet MS"/>
              </a:rPr>
              <a:t>Summary</a:t>
            </a:r>
            <a:r>
              <a:rPr sz="700" b="1" dirty="0">
                <a:latin typeface="Trebuchet MS"/>
                <a:cs typeface="Trebuchet MS"/>
              </a:rPr>
              <a:t>	</a:t>
            </a:r>
            <a:r>
              <a:rPr sz="700" dirty="0">
                <a:latin typeface="Trebuchet MS"/>
                <a:cs typeface="Trebuchet MS"/>
              </a:rPr>
              <a:t>January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20,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65" dirty="0">
                <a:latin typeface="Trebuchet MS"/>
                <a:cs typeface="Trebuchet MS"/>
              </a:rPr>
              <a:t>2025</a:t>
            </a:r>
            <a:r>
              <a:rPr sz="700" spc="-10" dirty="0">
                <a:latin typeface="Trebuchet MS"/>
                <a:cs typeface="Trebuchet MS"/>
              </a:rPr>
              <a:t> to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10" dirty="0">
                <a:latin typeface="Trebuchet MS"/>
                <a:cs typeface="Trebuchet MS"/>
              </a:rPr>
              <a:t>April </a:t>
            </a:r>
            <a:r>
              <a:rPr sz="700" spc="-100" dirty="0">
                <a:latin typeface="Trebuchet MS"/>
                <a:cs typeface="Trebuchet MS"/>
              </a:rPr>
              <a:t>1,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2025</a:t>
            </a:r>
            <a:endParaRPr sz="7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99005" y="800981"/>
            <a:ext cx="48260" cy="37465"/>
          </a:xfrm>
          <a:custGeom>
            <a:avLst/>
            <a:gdLst/>
            <a:ahLst/>
            <a:cxnLst/>
            <a:rect l="l" t="t" r="r" b="b"/>
            <a:pathLst>
              <a:path w="48259" h="37465">
                <a:moveTo>
                  <a:pt x="0" y="0"/>
                </a:moveTo>
                <a:lnTo>
                  <a:pt x="47740" y="0"/>
                </a:lnTo>
                <a:lnTo>
                  <a:pt x="23870" y="37131"/>
                </a:lnTo>
                <a:lnTo>
                  <a:pt x="0" y="0"/>
                </a:lnTo>
                <a:close/>
              </a:path>
            </a:pathLst>
          </a:custGeom>
          <a:solidFill>
            <a:srgbClr val="505050">
              <a:alpha val="525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8097" y="10928620"/>
            <a:ext cx="4856480" cy="1610360"/>
          </a:xfrm>
          <a:custGeom>
            <a:avLst/>
            <a:gdLst/>
            <a:ahLst/>
            <a:cxnLst/>
            <a:rect l="l" t="t" r="r" b="b"/>
            <a:pathLst>
              <a:path w="4856480" h="1610359">
                <a:moveTo>
                  <a:pt x="4842478" y="1609919"/>
                </a:moveTo>
                <a:lnTo>
                  <a:pt x="13803" y="1609919"/>
                </a:lnTo>
                <a:lnTo>
                  <a:pt x="11773" y="1609516"/>
                </a:lnTo>
                <a:lnTo>
                  <a:pt x="0" y="1596116"/>
                </a:lnTo>
                <a:lnTo>
                  <a:pt x="0" y="1594005"/>
                </a:lnTo>
                <a:lnTo>
                  <a:pt x="0" y="13803"/>
                </a:lnTo>
                <a:lnTo>
                  <a:pt x="13803" y="0"/>
                </a:lnTo>
                <a:lnTo>
                  <a:pt x="4842478" y="0"/>
                </a:lnTo>
                <a:lnTo>
                  <a:pt x="4856280" y="13803"/>
                </a:lnTo>
                <a:lnTo>
                  <a:pt x="4856280" y="1596116"/>
                </a:lnTo>
                <a:lnTo>
                  <a:pt x="4844504" y="1609516"/>
                </a:lnTo>
                <a:lnTo>
                  <a:pt x="4842478" y="1609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4975631"/>
            <a:ext cx="1347470" cy="15128875"/>
            <a:chOff x="0" y="4975631"/>
            <a:chExt cx="1347470" cy="15128875"/>
          </a:xfrm>
        </p:grpSpPr>
        <p:sp>
          <p:nvSpPr>
            <p:cNvPr id="11" name="object 11"/>
            <p:cNvSpPr/>
            <p:nvPr/>
          </p:nvSpPr>
          <p:spPr>
            <a:xfrm>
              <a:off x="0" y="4975631"/>
              <a:ext cx="1347470" cy="15128875"/>
            </a:xfrm>
            <a:custGeom>
              <a:avLst/>
              <a:gdLst/>
              <a:ahLst/>
              <a:cxnLst/>
              <a:rect l="l" t="t" r="r" b="b"/>
              <a:pathLst>
                <a:path w="1347470" h="15128875">
                  <a:moveTo>
                    <a:pt x="0" y="15128468"/>
                  </a:moveTo>
                  <a:lnTo>
                    <a:pt x="0" y="0"/>
                  </a:lnTo>
                  <a:lnTo>
                    <a:pt x="1347346" y="0"/>
                  </a:lnTo>
                  <a:lnTo>
                    <a:pt x="1347346" y="15128468"/>
                  </a:lnTo>
                  <a:lnTo>
                    <a:pt x="0" y="15128468"/>
                  </a:lnTo>
                  <a:close/>
                </a:path>
              </a:pathLst>
            </a:custGeom>
            <a:solidFill>
              <a:srgbClr val="ECE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975631"/>
              <a:ext cx="1321435" cy="15128875"/>
            </a:xfrm>
            <a:custGeom>
              <a:avLst/>
              <a:gdLst/>
              <a:ahLst/>
              <a:cxnLst/>
              <a:rect l="l" t="t" r="r" b="b"/>
              <a:pathLst>
                <a:path w="1321435" h="15128875">
                  <a:moveTo>
                    <a:pt x="0" y="15128468"/>
                  </a:moveTo>
                  <a:lnTo>
                    <a:pt x="0" y="0"/>
                  </a:lnTo>
                  <a:lnTo>
                    <a:pt x="1320823" y="0"/>
                  </a:lnTo>
                  <a:lnTo>
                    <a:pt x="1320823" y="15128468"/>
                  </a:lnTo>
                  <a:lnTo>
                    <a:pt x="0" y="15128468"/>
                  </a:lnTo>
                  <a:close/>
                </a:path>
              </a:pathLst>
            </a:custGeom>
            <a:solidFill>
              <a:srgbClr val="E7E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38848" y="4181281"/>
            <a:ext cx="8676005" cy="1827530"/>
            <a:chOff x="1438848" y="4181281"/>
            <a:chExt cx="8676005" cy="1827530"/>
          </a:xfrm>
        </p:grpSpPr>
        <p:sp>
          <p:nvSpPr>
            <p:cNvPr id="14" name="object 14"/>
            <p:cNvSpPr/>
            <p:nvPr/>
          </p:nvSpPr>
          <p:spPr>
            <a:xfrm>
              <a:off x="1438848" y="4181281"/>
              <a:ext cx="8676005" cy="1827530"/>
            </a:xfrm>
            <a:custGeom>
              <a:avLst/>
              <a:gdLst/>
              <a:ahLst/>
              <a:cxnLst/>
              <a:rect l="l" t="t" r="r" b="b"/>
              <a:pathLst>
                <a:path w="8676005" h="1827529">
                  <a:moveTo>
                    <a:pt x="8661737" y="1827404"/>
                  </a:moveTo>
                  <a:lnTo>
                    <a:pt x="13803" y="1827404"/>
                  </a:lnTo>
                  <a:lnTo>
                    <a:pt x="11773" y="1827001"/>
                  </a:lnTo>
                  <a:lnTo>
                    <a:pt x="0" y="1813601"/>
                  </a:lnTo>
                  <a:lnTo>
                    <a:pt x="0" y="1811490"/>
                  </a:lnTo>
                  <a:lnTo>
                    <a:pt x="0" y="13803"/>
                  </a:lnTo>
                  <a:lnTo>
                    <a:pt x="13803" y="0"/>
                  </a:lnTo>
                  <a:lnTo>
                    <a:pt x="8661737" y="0"/>
                  </a:lnTo>
                  <a:lnTo>
                    <a:pt x="8675528" y="13803"/>
                  </a:lnTo>
                  <a:lnTo>
                    <a:pt x="8675528" y="1813601"/>
                  </a:lnTo>
                  <a:lnTo>
                    <a:pt x="8663752" y="1827001"/>
                  </a:lnTo>
                  <a:lnTo>
                    <a:pt x="8661737" y="1827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47036" y="4318124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79">
                  <a:moveTo>
                    <a:pt x="27758" y="55516"/>
                  </a:moveTo>
                  <a:lnTo>
                    <a:pt x="16950" y="53335"/>
                  </a:lnTo>
                  <a:lnTo>
                    <a:pt x="8127" y="47388"/>
                  </a:lnTo>
                  <a:lnTo>
                    <a:pt x="2180" y="38565"/>
                  </a:lnTo>
                  <a:lnTo>
                    <a:pt x="0" y="27758"/>
                  </a:lnTo>
                  <a:lnTo>
                    <a:pt x="2180" y="16950"/>
                  </a:lnTo>
                  <a:lnTo>
                    <a:pt x="8127" y="8127"/>
                  </a:lnTo>
                  <a:lnTo>
                    <a:pt x="16950" y="2180"/>
                  </a:lnTo>
                  <a:lnTo>
                    <a:pt x="27758" y="0"/>
                  </a:lnTo>
                  <a:lnTo>
                    <a:pt x="38565" y="2180"/>
                  </a:lnTo>
                  <a:lnTo>
                    <a:pt x="47388" y="8127"/>
                  </a:lnTo>
                  <a:lnTo>
                    <a:pt x="51265" y="13879"/>
                  </a:lnTo>
                  <a:lnTo>
                    <a:pt x="24982" y="13879"/>
                  </a:lnTo>
                  <a:lnTo>
                    <a:pt x="24982" y="24982"/>
                  </a:lnTo>
                  <a:lnTo>
                    <a:pt x="13879" y="24982"/>
                  </a:lnTo>
                  <a:lnTo>
                    <a:pt x="13879" y="30534"/>
                  </a:lnTo>
                  <a:lnTo>
                    <a:pt x="24982" y="30534"/>
                  </a:lnTo>
                  <a:lnTo>
                    <a:pt x="24982" y="41637"/>
                  </a:lnTo>
                  <a:lnTo>
                    <a:pt x="51265" y="41637"/>
                  </a:lnTo>
                  <a:lnTo>
                    <a:pt x="47388" y="47388"/>
                  </a:lnTo>
                  <a:lnTo>
                    <a:pt x="38565" y="53335"/>
                  </a:lnTo>
                  <a:lnTo>
                    <a:pt x="27758" y="55516"/>
                  </a:lnTo>
                  <a:close/>
                </a:path>
                <a:path w="55879" h="55879">
                  <a:moveTo>
                    <a:pt x="51265" y="41637"/>
                  </a:moveTo>
                  <a:lnTo>
                    <a:pt x="30534" y="41637"/>
                  </a:lnTo>
                  <a:lnTo>
                    <a:pt x="30534" y="30534"/>
                  </a:lnTo>
                  <a:lnTo>
                    <a:pt x="41637" y="30534"/>
                  </a:lnTo>
                  <a:lnTo>
                    <a:pt x="41637" y="24982"/>
                  </a:lnTo>
                  <a:lnTo>
                    <a:pt x="30534" y="24982"/>
                  </a:lnTo>
                  <a:lnTo>
                    <a:pt x="30534" y="13879"/>
                  </a:lnTo>
                  <a:lnTo>
                    <a:pt x="51265" y="13879"/>
                  </a:lnTo>
                  <a:lnTo>
                    <a:pt x="53335" y="16950"/>
                  </a:lnTo>
                  <a:lnTo>
                    <a:pt x="55516" y="27758"/>
                  </a:lnTo>
                  <a:lnTo>
                    <a:pt x="53335" y="38565"/>
                  </a:lnTo>
                  <a:lnTo>
                    <a:pt x="51265" y="41637"/>
                  </a:lnTo>
                  <a:close/>
                </a:path>
              </a:pathLst>
            </a:custGeom>
            <a:solidFill>
              <a:srgbClr val="002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3088" y="4652326"/>
              <a:ext cx="8662035" cy="928369"/>
            </a:xfrm>
            <a:custGeom>
              <a:avLst/>
              <a:gdLst/>
              <a:ahLst/>
              <a:cxnLst/>
              <a:rect l="l" t="t" r="r" b="b"/>
              <a:pathLst>
                <a:path w="8662035" h="928370">
                  <a:moveTo>
                    <a:pt x="8661730" y="742632"/>
                  </a:moveTo>
                  <a:lnTo>
                    <a:pt x="0" y="742632"/>
                  </a:lnTo>
                  <a:lnTo>
                    <a:pt x="0" y="927760"/>
                  </a:lnTo>
                  <a:lnTo>
                    <a:pt x="8661730" y="927760"/>
                  </a:lnTo>
                  <a:lnTo>
                    <a:pt x="8661730" y="742632"/>
                  </a:lnTo>
                  <a:close/>
                </a:path>
                <a:path w="8662035" h="928370">
                  <a:moveTo>
                    <a:pt x="8661730" y="371322"/>
                  </a:moveTo>
                  <a:lnTo>
                    <a:pt x="0" y="371322"/>
                  </a:lnTo>
                  <a:lnTo>
                    <a:pt x="0" y="556450"/>
                  </a:lnTo>
                  <a:lnTo>
                    <a:pt x="8661730" y="556450"/>
                  </a:lnTo>
                  <a:lnTo>
                    <a:pt x="8661730" y="371322"/>
                  </a:lnTo>
                  <a:close/>
                </a:path>
                <a:path w="8662035" h="928370">
                  <a:moveTo>
                    <a:pt x="8661730" y="0"/>
                  </a:moveTo>
                  <a:lnTo>
                    <a:pt x="0" y="0"/>
                  </a:lnTo>
                  <a:lnTo>
                    <a:pt x="0" y="185127"/>
                  </a:lnTo>
                  <a:lnTo>
                    <a:pt x="8661730" y="185127"/>
                  </a:lnTo>
                  <a:lnTo>
                    <a:pt x="8661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438846" y="10928629"/>
            <a:ext cx="3747770" cy="1610360"/>
          </a:xfrm>
          <a:custGeom>
            <a:avLst/>
            <a:gdLst/>
            <a:ahLst/>
            <a:cxnLst/>
            <a:rect l="l" t="t" r="r" b="b"/>
            <a:pathLst>
              <a:path w="3747770" h="1610359">
                <a:moveTo>
                  <a:pt x="3747630" y="13804"/>
                </a:moveTo>
                <a:lnTo>
                  <a:pt x="3733825" y="0"/>
                </a:lnTo>
                <a:lnTo>
                  <a:pt x="13804" y="0"/>
                </a:lnTo>
                <a:lnTo>
                  <a:pt x="0" y="13804"/>
                </a:lnTo>
                <a:lnTo>
                  <a:pt x="0" y="1594002"/>
                </a:lnTo>
                <a:lnTo>
                  <a:pt x="0" y="1596110"/>
                </a:lnTo>
                <a:lnTo>
                  <a:pt x="13804" y="1609915"/>
                </a:lnTo>
                <a:lnTo>
                  <a:pt x="3733825" y="1609915"/>
                </a:lnTo>
                <a:lnTo>
                  <a:pt x="3747630" y="1596110"/>
                </a:lnTo>
                <a:lnTo>
                  <a:pt x="3747630" y="13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438848" y="15585981"/>
            <a:ext cx="8676640" cy="2909570"/>
            <a:chOff x="1438848" y="15585981"/>
            <a:chExt cx="8676640" cy="2909570"/>
          </a:xfrm>
        </p:grpSpPr>
        <p:sp>
          <p:nvSpPr>
            <p:cNvPr id="19" name="object 19"/>
            <p:cNvSpPr/>
            <p:nvPr/>
          </p:nvSpPr>
          <p:spPr>
            <a:xfrm>
              <a:off x="1438848" y="15585981"/>
              <a:ext cx="8676005" cy="2909570"/>
            </a:xfrm>
            <a:custGeom>
              <a:avLst/>
              <a:gdLst/>
              <a:ahLst/>
              <a:cxnLst/>
              <a:rect l="l" t="t" r="r" b="b"/>
              <a:pathLst>
                <a:path w="8676005" h="2909569">
                  <a:moveTo>
                    <a:pt x="8661737" y="2909524"/>
                  </a:moveTo>
                  <a:lnTo>
                    <a:pt x="13803" y="2909524"/>
                  </a:lnTo>
                  <a:lnTo>
                    <a:pt x="11773" y="2909121"/>
                  </a:lnTo>
                  <a:lnTo>
                    <a:pt x="0" y="2895722"/>
                  </a:lnTo>
                  <a:lnTo>
                    <a:pt x="0" y="2893611"/>
                  </a:lnTo>
                  <a:lnTo>
                    <a:pt x="0" y="13803"/>
                  </a:lnTo>
                  <a:lnTo>
                    <a:pt x="13803" y="0"/>
                  </a:lnTo>
                  <a:lnTo>
                    <a:pt x="8661737" y="0"/>
                  </a:lnTo>
                  <a:lnTo>
                    <a:pt x="8675528" y="13803"/>
                  </a:lnTo>
                  <a:lnTo>
                    <a:pt x="8675528" y="2895722"/>
                  </a:lnTo>
                  <a:lnTo>
                    <a:pt x="8663752" y="2909121"/>
                  </a:lnTo>
                  <a:lnTo>
                    <a:pt x="8661737" y="2909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47036" y="15722838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27758" y="55516"/>
                  </a:moveTo>
                  <a:lnTo>
                    <a:pt x="16950" y="53335"/>
                  </a:lnTo>
                  <a:lnTo>
                    <a:pt x="8127" y="47388"/>
                  </a:lnTo>
                  <a:lnTo>
                    <a:pt x="2180" y="38565"/>
                  </a:lnTo>
                  <a:lnTo>
                    <a:pt x="0" y="27758"/>
                  </a:lnTo>
                  <a:lnTo>
                    <a:pt x="2180" y="16950"/>
                  </a:lnTo>
                  <a:lnTo>
                    <a:pt x="8127" y="8127"/>
                  </a:lnTo>
                  <a:lnTo>
                    <a:pt x="16950" y="2180"/>
                  </a:lnTo>
                  <a:lnTo>
                    <a:pt x="27758" y="0"/>
                  </a:lnTo>
                  <a:lnTo>
                    <a:pt x="38565" y="2180"/>
                  </a:lnTo>
                  <a:lnTo>
                    <a:pt x="47388" y="8127"/>
                  </a:lnTo>
                  <a:lnTo>
                    <a:pt x="51265" y="13879"/>
                  </a:lnTo>
                  <a:lnTo>
                    <a:pt x="24982" y="13879"/>
                  </a:lnTo>
                  <a:lnTo>
                    <a:pt x="24982" y="24982"/>
                  </a:lnTo>
                  <a:lnTo>
                    <a:pt x="13879" y="24982"/>
                  </a:lnTo>
                  <a:lnTo>
                    <a:pt x="13879" y="30534"/>
                  </a:lnTo>
                  <a:lnTo>
                    <a:pt x="24982" y="30534"/>
                  </a:lnTo>
                  <a:lnTo>
                    <a:pt x="24982" y="41637"/>
                  </a:lnTo>
                  <a:lnTo>
                    <a:pt x="51265" y="41637"/>
                  </a:lnTo>
                  <a:lnTo>
                    <a:pt x="47388" y="47388"/>
                  </a:lnTo>
                  <a:lnTo>
                    <a:pt x="38565" y="53335"/>
                  </a:lnTo>
                  <a:lnTo>
                    <a:pt x="27758" y="55516"/>
                  </a:lnTo>
                  <a:close/>
                </a:path>
                <a:path w="55879" h="55880">
                  <a:moveTo>
                    <a:pt x="51265" y="41637"/>
                  </a:moveTo>
                  <a:lnTo>
                    <a:pt x="30534" y="41637"/>
                  </a:lnTo>
                  <a:lnTo>
                    <a:pt x="30534" y="30534"/>
                  </a:lnTo>
                  <a:lnTo>
                    <a:pt x="41637" y="30534"/>
                  </a:lnTo>
                  <a:lnTo>
                    <a:pt x="41637" y="24982"/>
                  </a:lnTo>
                  <a:lnTo>
                    <a:pt x="30534" y="24982"/>
                  </a:lnTo>
                  <a:lnTo>
                    <a:pt x="30534" y="13879"/>
                  </a:lnTo>
                  <a:lnTo>
                    <a:pt x="51265" y="13879"/>
                  </a:lnTo>
                  <a:lnTo>
                    <a:pt x="53335" y="16950"/>
                  </a:lnTo>
                  <a:lnTo>
                    <a:pt x="55516" y="27758"/>
                  </a:lnTo>
                  <a:lnTo>
                    <a:pt x="53335" y="38565"/>
                  </a:lnTo>
                  <a:lnTo>
                    <a:pt x="51265" y="41637"/>
                  </a:lnTo>
                  <a:close/>
                </a:path>
              </a:pathLst>
            </a:custGeom>
            <a:solidFill>
              <a:srgbClr val="002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53692" y="16067633"/>
              <a:ext cx="8662035" cy="949325"/>
            </a:xfrm>
            <a:custGeom>
              <a:avLst/>
              <a:gdLst/>
              <a:ahLst/>
              <a:cxnLst/>
              <a:rect l="l" t="t" r="r" b="b"/>
              <a:pathLst>
                <a:path w="8662035" h="949325">
                  <a:moveTo>
                    <a:pt x="8661743" y="843419"/>
                  </a:moveTo>
                  <a:lnTo>
                    <a:pt x="0" y="843419"/>
                  </a:lnTo>
                  <a:lnTo>
                    <a:pt x="0" y="948982"/>
                  </a:lnTo>
                  <a:lnTo>
                    <a:pt x="8661743" y="948982"/>
                  </a:lnTo>
                  <a:lnTo>
                    <a:pt x="8661743" y="843419"/>
                  </a:lnTo>
                  <a:close/>
                </a:path>
                <a:path w="8662035" h="949325">
                  <a:moveTo>
                    <a:pt x="8661743" y="631240"/>
                  </a:moveTo>
                  <a:lnTo>
                    <a:pt x="0" y="631240"/>
                  </a:lnTo>
                  <a:lnTo>
                    <a:pt x="0" y="736803"/>
                  </a:lnTo>
                  <a:lnTo>
                    <a:pt x="8661743" y="736803"/>
                  </a:lnTo>
                  <a:lnTo>
                    <a:pt x="8661743" y="631240"/>
                  </a:lnTo>
                  <a:close/>
                </a:path>
                <a:path w="8662035" h="949325">
                  <a:moveTo>
                    <a:pt x="8661743" y="424370"/>
                  </a:moveTo>
                  <a:lnTo>
                    <a:pt x="0" y="424370"/>
                  </a:lnTo>
                  <a:lnTo>
                    <a:pt x="0" y="529920"/>
                  </a:lnTo>
                  <a:lnTo>
                    <a:pt x="8661743" y="529920"/>
                  </a:lnTo>
                  <a:lnTo>
                    <a:pt x="8661743" y="424370"/>
                  </a:lnTo>
                  <a:close/>
                </a:path>
                <a:path w="8662035" h="949325">
                  <a:moveTo>
                    <a:pt x="8661743" y="212178"/>
                  </a:moveTo>
                  <a:lnTo>
                    <a:pt x="0" y="212178"/>
                  </a:lnTo>
                  <a:lnTo>
                    <a:pt x="0" y="317741"/>
                  </a:lnTo>
                  <a:lnTo>
                    <a:pt x="8661743" y="317741"/>
                  </a:lnTo>
                  <a:lnTo>
                    <a:pt x="8661743" y="212178"/>
                  </a:lnTo>
                  <a:close/>
                </a:path>
                <a:path w="8662035" h="949325">
                  <a:moveTo>
                    <a:pt x="8661743" y="0"/>
                  </a:moveTo>
                  <a:lnTo>
                    <a:pt x="0" y="0"/>
                  </a:lnTo>
                  <a:lnTo>
                    <a:pt x="0" y="105562"/>
                  </a:lnTo>
                  <a:lnTo>
                    <a:pt x="8661743" y="105562"/>
                  </a:lnTo>
                  <a:lnTo>
                    <a:pt x="86617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715511" y="1039684"/>
            <a:ext cx="3470910" cy="785495"/>
            <a:chOff x="6715511" y="1039684"/>
            <a:chExt cx="3470910" cy="785495"/>
          </a:xfrm>
        </p:grpSpPr>
        <p:sp>
          <p:nvSpPr>
            <p:cNvPr id="23" name="object 23"/>
            <p:cNvSpPr/>
            <p:nvPr/>
          </p:nvSpPr>
          <p:spPr>
            <a:xfrm>
              <a:off x="8472631" y="1041010"/>
              <a:ext cx="1712595" cy="782955"/>
            </a:xfrm>
            <a:custGeom>
              <a:avLst/>
              <a:gdLst/>
              <a:ahLst/>
              <a:cxnLst/>
              <a:rect l="l" t="t" r="r" b="b"/>
              <a:pathLst>
                <a:path w="1712595" h="782955">
                  <a:moveTo>
                    <a:pt x="1696531" y="782415"/>
                  </a:moveTo>
                  <a:lnTo>
                    <a:pt x="24781" y="782415"/>
                  </a:lnTo>
                  <a:lnTo>
                    <a:pt x="23056" y="782245"/>
                  </a:lnTo>
                  <a:lnTo>
                    <a:pt x="0" y="757632"/>
                  </a:lnTo>
                  <a:lnTo>
                    <a:pt x="0" y="24781"/>
                  </a:lnTo>
                  <a:lnTo>
                    <a:pt x="24781" y="0"/>
                  </a:lnTo>
                  <a:lnTo>
                    <a:pt x="1696531" y="0"/>
                  </a:lnTo>
                  <a:lnTo>
                    <a:pt x="1712031" y="6305"/>
                  </a:lnTo>
                  <a:lnTo>
                    <a:pt x="1712031" y="776111"/>
                  </a:lnTo>
                  <a:lnTo>
                    <a:pt x="1696531" y="782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72631" y="1041010"/>
              <a:ext cx="1712595" cy="782955"/>
            </a:xfrm>
            <a:custGeom>
              <a:avLst/>
              <a:gdLst/>
              <a:ahLst/>
              <a:cxnLst/>
              <a:rect l="l" t="t" r="r" b="b"/>
              <a:pathLst>
                <a:path w="1712595" h="782955">
                  <a:moveTo>
                    <a:pt x="1712031" y="776804"/>
                  </a:moveTo>
                  <a:lnTo>
                    <a:pt x="1711490" y="777248"/>
                  </a:lnTo>
                  <a:lnTo>
                    <a:pt x="1710116" y="778166"/>
                  </a:lnTo>
                  <a:lnTo>
                    <a:pt x="1708742" y="779089"/>
                  </a:lnTo>
                  <a:lnTo>
                    <a:pt x="1707288" y="779864"/>
                  </a:lnTo>
                  <a:lnTo>
                    <a:pt x="1705761" y="780495"/>
                  </a:lnTo>
                  <a:lnTo>
                    <a:pt x="1704233" y="781131"/>
                  </a:lnTo>
                  <a:lnTo>
                    <a:pt x="1702658" y="781609"/>
                  </a:lnTo>
                  <a:lnTo>
                    <a:pt x="1701034" y="781932"/>
                  </a:lnTo>
                  <a:lnTo>
                    <a:pt x="1699411" y="782256"/>
                  </a:lnTo>
                  <a:lnTo>
                    <a:pt x="1697772" y="782415"/>
                  </a:lnTo>
                  <a:lnTo>
                    <a:pt x="1696117" y="782415"/>
                  </a:lnTo>
                  <a:lnTo>
                    <a:pt x="25196" y="782415"/>
                  </a:lnTo>
                  <a:lnTo>
                    <a:pt x="23542" y="782415"/>
                  </a:lnTo>
                  <a:lnTo>
                    <a:pt x="21903" y="782256"/>
                  </a:lnTo>
                  <a:lnTo>
                    <a:pt x="20280" y="781932"/>
                  </a:lnTo>
                  <a:lnTo>
                    <a:pt x="18658" y="781609"/>
                  </a:lnTo>
                  <a:lnTo>
                    <a:pt x="17082" y="781131"/>
                  </a:lnTo>
                  <a:lnTo>
                    <a:pt x="15554" y="780495"/>
                  </a:lnTo>
                  <a:lnTo>
                    <a:pt x="14025" y="779864"/>
                  </a:lnTo>
                  <a:lnTo>
                    <a:pt x="12573" y="779089"/>
                  </a:lnTo>
                  <a:lnTo>
                    <a:pt x="11198" y="778166"/>
                  </a:lnTo>
                  <a:lnTo>
                    <a:pt x="9822" y="777248"/>
                  </a:lnTo>
                  <a:lnTo>
                    <a:pt x="484" y="762136"/>
                  </a:lnTo>
                  <a:lnTo>
                    <a:pt x="161" y="760513"/>
                  </a:lnTo>
                  <a:lnTo>
                    <a:pt x="0" y="758874"/>
                  </a:lnTo>
                  <a:lnTo>
                    <a:pt x="0" y="757219"/>
                  </a:lnTo>
                  <a:lnTo>
                    <a:pt x="0" y="25196"/>
                  </a:lnTo>
                  <a:lnTo>
                    <a:pt x="0" y="23542"/>
                  </a:lnTo>
                  <a:lnTo>
                    <a:pt x="161" y="21903"/>
                  </a:lnTo>
                  <a:lnTo>
                    <a:pt x="484" y="20280"/>
                  </a:lnTo>
                  <a:lnTo>
                    <a:pt x="806" y="18658"/>
                  </a:lnTo>
                  <a:lnTo>
                    <a:pt x="7379" y="7379"/>
                  </a:lnTo>
                  <a:lnTo>
                    <a:pt x="8549" y="6209"/>
                  </a:lnTo>
                  <a:lnTo>
                    <a:pt x="20280" y="484"/>
                  </a:lnTo>
                  <a:lnTo>
                    <a:pt x="21903" y="161"/>
                  </a:lnTo>
                  <a:lnTo>
                    <a:pt x="23542" y="0"/>
                  </a:lnTo>
                  <a:lnTo>
                    <a:pt x="25196" y="0"/>
                  </a:lnTo>
                  <a:lnTo>
                    <a:pt x="1696117" y="0"/>
                  </a:lnTo>
                  <a:lnTo>
                    <a:pt x="1697772" y="0"/>
                  </a:lnTo>
                  <a:lnTo>
                    <a:pt x="1699411" y="161"/>
                  </a:lnTo>
                  <a:lnTo>
                    <a:pt x="1701034" y="484"/>
                  </a:lnTo>
                  <a:lnTo>
                    <a:pt x="1702658" y="806"/>
                  </a:lnTo>
                  <a:lnTo>
                    <a:pt x="1711490" y="5165"/>
                  </a:lnTo>
                  <a:lnTo>
                    <a:pt x="1712031" y="5609"/>
                  </a:lnTo>
                </a:path>
              </a:pathLst>
            </a:custGeom>
            <a:ln w="3175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16837" y="1041010"/>
              <a:ext cx="1721485" cy="782955"/>
            </a:xfrm>
            <a:custGeom>
              <a:avLst/>
              <a:gdLst/>
              <a:ahLst/>
              <a:cxnLst/>
              <a:rect l="l" t="t" r="r" b="b"/>
              <a:pathLst>
                <a:path w="1721484" h="782955">
                  <a:moveTo>
                    <a:pt x="1696531" y="782415"/>
                  </a:moveTo>
                  <a:lnTo>
                    <a:pt x="24781" y="782415"/>
                  </a:lnTo>
                  <a:lnTo>
                    <a:pt x="23056" y="782245"/>
                  </a:lnTo>
                  <a:lnTo>
                    <a:pt x="0" y="757632"/>
                  </a:lnTo>
                  <a:lnTo>
                    <a:pt x="0" y="755892"/>
                  </a:lnTo>
                  <a:lnTo>
                    <a:pt x="0" y="24781"/>
                  </a:lnTo>
                  <a:lnTo>
                    <a:pt x="24781" y="0"/>
                  </a:lnTo>
                  <a:lnTo>
                    <a:pt x="1696531" y="0"/>
                  </a:lnTo>
                  <a:lnTo>
                    <a:pt x="1721314" y="24781"/>
                  </a:lnTo>
                  <a:lnTo>
                    <a:pt x="1721314" y="757632"/>
                  </a:lnTo>
                  <a:lnTo>
                    <a:pt x="1698255" y="782245"/>
                  </a:lnTo>
                  <a:lnTo>
                    <a:pt x="1696531" y="782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16837" y="1041010"/>
              <a:ext cx="1721485" cy="782955"/>
            </a:xfrm>
            <a:custGeom>
              <a:avLst/>
              <a:gdLst/>
              <a:ahLst/>
              <a:cxnLst/>
              <a:rect l="l" t="t" r="r" b="b"/>
              <a:pathLst>
                <a:path w="1721484" h="782955">
                  <a:moveTo>
                    <a:pt x="0" y="757219"/>
                  </a:moveTo>
                  <a:lnTo>
                    <a:pt x="0" y="25196"/>
                  </a:lnTo>
                  <a:lnTo>
                    <a:pt x="0" y="23542"/>
                  </a:lnTo>
                  <a:lnTo>
                    <a:pt x="161" y="21903"/>
                  </a:lnTo>
                  <a:lnTo>
                    <a:pt x="484" y="20280"/>
                  </a:lnTo>
                  <a:lnTo>
                    <a:pt x="806" y="18658"/>
                  </a:lnTo>
                  <a:lnTo>
                    <a:pt x="1284" y="17082"/>
                  </a:lnTo>
                  <a:lnTo>
                    <a:pt x="20280" y="484"/>
                  </a:lnTo>
                  <a:lnTo>
                    <a:pt x="21903" y="161"/>
                  </a:lnTo>
                  <a:lnTo>
                    <a:pt x="23542" y="0"/>
                  </a:lnTo>
                  <a:lnTo>
                    <a:pt x="25196" y="0"/>
                  </a:lnTo>
                  <a:lnTo>
                    <a:pt x="1696117" y="0"/>
                  </a:lnTo>
                  <a:lnTo>
                    <a:pt x="1697772" y="0"/>
                  </a:lnTo>
                  <a:lnTo>
                    <a:pt x="1699411" y="161"/>
                  </a:lnTo>
                  <a:lnTo>
                    <a:pt x="1701034" y="484"/>
                  </a:lnTo>
                  <a:lnTo>
                    <a:pt x="1702658" y="806"/>
                  </a:lnTo>
                  <a:lnTo>
                    <a:pt x="1717065" y="11198"/>
                  </a:lnTo>
                  <a:lnTo>
                    <a:pt x="1717988" y="12573"/>
                  </a:lnTo>
                  <a:lnTo>
                    <a:pt x="1718762" y="14025"/>
                  </a:lnTo>
                  <a:lnTo>
                    <a:pt x="1719393" y="15554"/>
                  </a:lnTo>
                  <a:lnTo>
                    <a:pt x="1720030" y="17082"/>
                  </a:lnTo>
                  <a:lnTo>
                    <a:pt x="1720507" y="18658"/>
                  </a:lnTo>
                  <a:lnTo>
                    <a:pt x="1720831" y="20280"/>
                  </a:lnTo>
                  <a:lnTo>
                    <a:pt x="1721154" y="21903"/>
                  </a:lnTo>
                  <a:lnTo>
                    <a:pt x="1721314" y="23542"/>
                  </a:lnTo>
                  <a:lnTo>
                    <a:pt x="1721314" y="25196"/>
                  </a:lnTo>
                  <a:lnTo>
                    <a:pt x="1721314" y="757219"/>
                  </a:lnTo>
                  <a:lnTo>
                    <a:pt x="1721314" y="758874"/>
                  </a:lnTo>
                  <a:lnTo>
                    <a:pt x="1721154" y="760513"/>
                  </a:lnTo>
                  <a:lnTo>
                    <a:pt x="1720831" y="762136"/>
                  </a:lnTo>
                  <a:lnTo>
                    <a:pt x="1720507" y="763759"/>
                  </a:lnTo>
                  <a:lnTo>
                    <a:pt x="1720030" y="765334"/>
                  </a:lnTo>
                  <a:lnTo>
                    <a:pt x="1719393" y="766862"/>
                  </a:lnTo>
                  <a:lnTo>
                    <a:pt x="1718762" y="768390"/>
                  </a:lnTo>
                  <a:lnTo>
                    <a:pt x="1717988" y="769843"/>
                  </a:lnTo>
                  <a:lnTo>
                    <a:pt x="1717065" y="771217"/>
                  </a:lnTo>
                  <a:lnTo>
                    <a:pt x="1716147" y="772591"/>
                  </a:lnTo>
                  <a:lnTo>
                    <a:pt x="1710116" y="778166"/>
                  </a:lnTo>
                  <a:lnTo>
                    <a:pt x="1708742" y="779089"/>
                  </a:lnTo>
                  <a:lnTo>
                    <a:pt x="1707288" y="779864"/>
                  </a:lnTo>
                  <a:lnTo>
                    <a:pt x="1705761" y="780495"/>
                  </a:lnTo>
                  <a:lnTo>
                    <a:pt x="1704233" y="781131"/>
                  </a:lnTo>
                  <a:lnTo>
                    <a:pt x="1702658" y="781609"/>
                  </a:lnTo>
                  <a:lnTo>
                    <a:pt x="1701034" y="781932"/>
                  </a:lnTo>
                  <a:lnTo>
                    <a:pt x="1699411" y="782256"/>
                  </a:lnTo>
                  <a:lnTo>
                    <a:pt x="1697772" y="782415"/>
                  </a:lnTo>
                  <a:lnTo>
                    <a:pt x="1696117" y="782415"/>
                  </a:lnTo>
                  <a:lnTo>
                    <a:pt x="25196" y="782415"/>
                  </a:lnTo>
                  <a:lnTo>
                    <a:pt x="23542" y="782415"/>
                  </a:lnTo>
                  <a:lnTo>
                    <a:pt x="21903" y="782256"/>
                  </a:lnTo>
                  <a:lnTo>
                    <a:pt x="20280" y="781932"/>
                  </a:lnTo>
                  <a:lnTo>
                    <a:pt x="18658" y="781609"/>
                  </a:lnTo>
                  <a:lnTo>
                    <a:pt x="17082" y="781131"/>
                  </a:lnTo>
                  <a:lnTo>
                    <a:pt x="15554" y="780495"/>
                  </a:lnTo>
                  <a:lnTo>
                    <a:pt x="14025" y="779864"/>
                  </a:lnTo>
                  <a:lnTo>
                    <a:pt x="12573" y="779089"/>
                  </a:lnTo>
                  <a:lnTo>
                    <a:pt x="11198" y="778166"/>
                  </a:lnTo>
                  <a:lnTo>
                    <a:pt x="9822" y="777248"/>
                  </a:lnTo>
                  <a:lnTo>
                    <a:pt x="484" y="762136"/>
                  </a:lnTo>
                  <a:lnTo>
                    <a:pt x="161" y="760513"/>
                  </a:lnTo>
                  <a:lnTo>
                    <a:pt x="0" y="758874"/>
                  </a:lnTo>
                  <a:lnTo>
                    <a:pt x="0" y="757219"/>
                  </a:lnTo>
                  <a:close/>
                </a:path>
              </a:pathLst>
            </a:custGeom>
            <a:ln w="3175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80778" y="1047581"/>
            <a:ext cx="991869" cy="6121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10" dirty="0">
                <a:solidFill>
                  <a:srgbClr val="FF0000"/>
                </a:solidFill>
                <a:latin typeface="Trebuchet MS"/>
                <a:cs typeface="Trebuchet MS"/>
              </a:rPr>
              <a:t>$1,289</a:t>
            </a:r>
            <a:endParaRPr sz="2500" dirty="0">
              <a:latin typeface="Trebuchet MS"/>
              <a:cs typeface="Trebuchet MS"/>
            </a:endParaRPr>
          </a:p>
          <a:p>
            <a:pPr marL="4445" algn="ctr">
              <a:lnSpc>
                <a:spcPct val="100000"/>
              </a:lnSpc>
              <a:spcBef>
                <a:spcPts val="180"/>
              </a:spcBef>
            </a:pPr>
            <a:r>
              <a:rPr sz="700" dirty="0">
                <a:latin typeface="Trebuchet MS"/>
                <a:cs typeface="Trebuchet MS"/>
              </a:rPr>
              <a:t>Average</a:t>
            </a:r>
            <a:r>
              <a:rPr sz="700" spc="75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Deal</a:t>
            </a:r>
            <a:r>
              <a:rPr sz="700" spc="75" dirty="0">
                <a:latin typeface="Trebuchet MS"/>
                <a:cs typeface="Trebuchet MS"/>
              </a:rPr>
              <a:t> </a:t>
            </a:r>
            <a:r>
              <a:rPr sz="700" spc="-20" dirty="0">
                <a:latin typeface="Trebuchet MS"/>
                <a:cs typeface="Trebuchet MS"/>
              </a:rPr>
              <a:t>Size</a:t>
            </a:r>
            <a:endParaRPr sz="700" dirty="0">
              <a:latin typeface="Trebuchet MS"/>
              <a:cs typeface="Trebuchet MS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430494" y="4179165"/>
          <a:ext cx="8672827" cy="1824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650" b="1" spc="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GP</a:t>
                      </a:r>
                      <a:r>
                        <a:rPr sz="650" b="1" spc="-4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50" b="1" spc="3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SOLD</a:t>
                      </a:r>
                      <a:endParaRPr sz="650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L w="6350">
                      <a:solidFill>
                        <a:srgbClr val="6F6F6F"/>
                      </a:solidFill>
                      <a:prstDash val="solid"/>
                    </a:lnL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98425" algn="r">
                        <a:lnSpc>
                          <a:spcPct val="100000"/>
                        </a:lnSpc>
                      </a:pPr>
                      <a:r>
                        <a:rPr sz="500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Add</a:t>
                      </a:r>
                      <a:r>
                        <a:rPr sz="500" spc="50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-25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New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R w="19050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20" dirty="0">
                          <a:latin typeface="Trebuchet MS"/>
                          <a:cs typeface="Trebuchet MS"/>
                        </a:rPr>
                        <a:t>Name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6350">
                      <a:solidFill>
                        <a:srgbClr val="6F6F6F"/>
                      </a:solidFill>
                      <a:prstDash val="solid"/>
                    </a:lnL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Q4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FY 2024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Total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Q4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FY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2025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Total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Clement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Grant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20" dirty="0">
                          <a:latin typeface="Trebuchet MS"/>
                          <a:cs typeface="Trebuchet MS"/>
                        </a:rPr>
                        <a:t>Mark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Sarvani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Talha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Former</a:t>
                      </a:r>
                      <a:r>
                        <a:rPr sz="500" b="1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Staff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TOTAL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1438848" y="6085601"/>
            <a:ext cx="8676005" cy="1795780"/>
            <a:chOff x="1438848" y="6085601"/>
            <a:chExt cx="8676005" cy="1795780"/>
          </a:xfrm>
        </p:grpSpPr>
        <p:sp>
          <p:nvSpPr>
            <p:cNvPr id="30" name="object 30"/>
            <p:cNvSpPr/>
            <p:nvPr/>
          </p:nvSpPr>
          <p:spPr>
            <a:xfrm>
              <a:off x="1438848" y="6085601"/>
              <a:ext cx="8676005" cy="1795780"/>
            </a:xfrm>
            <a:custGeom>
              <a:avLst/>
              <a:gdLst/>
              <a:ahLst/>
              <a:cxnLst/>
              <a:rect l="l" t="t" r="r" b="b"/>
              <a:pathLst>
                <a:path w="8676005" h="1795779">
                  <a:moveTo>
                    <a:pt x="8661737" y="1795577"/>
                  </a:moveTo>
                  <a:lnTo>
                    <a:pt x="13803" y="1795577"/>
                  </a:lnTo>
                  <a:lnTo>
                    <a:pt x="11773" y="1795174"/>
                  </a:lnTo>
                  <a:lnTo>
                    <a:pt x="0" y="1781774"/>
                  </a:lnTo>
                  <a:lnTo>
                    <a:pt x="0" y="1779663"/>
                  </a:lnTo>
                  <a:lnTo>
                    <a:pt x="0" y="13803"/>
                  </a:lnTo>
                  <a:lnTo>
                    <a:pt x="13803" y="0"/>
                  </a:lnTo>
                  <a:lnTo>
                    <a:pt x="8661737" y="0"/>
                  </a:lnTo>
                  <a:lnTo>
                    <a:pt x="8675528" y="13803"/>
                  </a:lnTo>
                  <a:lnTo>
                    <a:pt x="8675528" y="1781774"/>
                  </a:lnTo>
                  <a:lnTo>
                    <a:pt x="8663752" y="1795174"/>
                  </a:lnTo>
                  <a:lnTo>
                    <a:pt x="8661737" y="17955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47036" y="6222444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79">
                  <a:moveTo>
                    <a:pt x="27758" y="55516"/>
                  </a:moveTo>
                  <a:lnTo>
                    <a:pt x="16950" y="53335"/>
                  </a:lnTo>
                  <a:lnTo>
                    <a:pt x="8127" y="47388"/>
                  </a:lnTo>
                  <a:lnTo>
                    <a:pt x="2180" y="38565"/>
                  </a:lnTo>
                  <a:lnTo>
                    <a:pt x="0" y="27758"/>
                  </a:lnTo>
                  <a:lnTo>
                    <a:pt x="2180" y="16950"/>
                  </a:lnTo>
                  <a:lnTo>
                    <a:pt x="8127" y="8127"/>
                  </a:lnTo>
                  <a:lnTo>
                    <a:pt x="16950" y="2180"/>
                  </a:lnTo>
                  <a:lnTo>
                    <a:pt x="27758" y="0"/>
                  </a:lnTo>
                  <a:lnTo>
                    <a:pt x="38565" y="2180"/>
                  </a:lnTo>
                  <a:lnTo>
                    <a:pt x="47388" y="8127"/>
                  </a:lnTo>
                  <a:lnTo>
                    <a:pt x="51265" y="13879"/>
                  </a:lnTo>
                  <a:lnTo>
                    <a:pt x="24982" y="13879"/>
                  </a:lnTo>
                  <a:lnTo>
                    <a:pt x="24982" y="24982"/>
                  </a:lnTo>
                  <a:lnTo>
                    <a:pt x="13879" y="24982"/>
                  </a:lnTo>
                  <a:lnTo>
                    <a:pt x="13879" y="30534"/>
                  </a:lnTo>
                  <a:lnTo>
                    <a:pt x="24982" y="30534"/>
                  </a:lnTo>
                  <a:lnTo>
                    <a:pt x="24982" y="41637"/>
                  </a:lnTo>
                  <a:lnTo>
                    <a:pt x="51265" y="41637"/>
                  </a:lnTo>
                  <a:lnTo>
                    <a:pt x="47388" y="47388"/>
                  </a:lnTo>
                  <a:lnTo>
                    <a:pt x="38565" y="53335"/>
                  </a:lnTo>
                  <a:lnTo>
                    <a:pt x="27758" y="55516"/>
                  </a:lnTo>
                  <a:close/>
                </a:path>
                <a:path w="55879" h="55879">
                  <a:moveTo>
                    <a:pt x="51265" y="41637"/>
                  </a:moveTo>
                  <a:lnTo>
                    <a:pt x="30534" y="41637"/>
                  </a:lnTo>
                  <a:lnTo>
                    <a:pt x="30534" y="30534"/>
                  </a:lnTo>
                  <a:lnTo>
                    <a:pt x="41637" y="30534"/>
                  </a:lnTo>
                  <a:lnTo>
                    <a:pt x="41637" y="24982"/>
                  </a:lnTo>
                  <a:lnTo>
                    <a:pt x="30534" y="24982"/>
                  </a:lnTo>
                  <a:lnTo>
                    <a:pt x="30534" y="13879"/>
                  </a:lnTo>
                  <a:lnTo>
                    <a:pt x="51265" y="13879"/>
                  </a:lnTo>
                  <a:lnTo>
                    <a:pt x="53335" y="16950"/>
                  </a:lnTo>
                  <a:lnTo>
                    <a:pt x="55516" y="27758"/>
                  </a:lnTo>
                  <a:lnTo>
                    <a:pt x="53335" y="38565"/>
                  </a:lnTo>
                  <a:lnTo>
                    <a:pt x="51265" y="41637"/>
                  </a:lnTo>
                  <a:close/>
                </a:path>
              </a:pathLst>
            </a:custGeom>
            <a:solidFill>
              <a:srgbClr val="002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43088" y="6556653"/>
              <a:ext cx="8662035" cy="1299210"/>
            </a:xfrm>
            <a:custGeom>
              <a:avLst/>
              <a:gdLst/>
              <a:ahLst/>
              <a:cxnLst/>
              <a:rect l="l" t="t" r="r" b="b"/>
              <a:pathLst>
                <a:path w="8662035" h="1299209">
                  <a:moveTo>
                    <a:pt x="8661730" y="1113942"/>
                  </a:moveTo>
                  <a:lnTo>
                    <a:pt x="0" y="1113942"/>
                  </a:lnTo>
                  <a:lnTo>
                    <a:pt x="0" y="1299070"/>
                  </a:lnTo>
                  <a:lnTo>
                    <a:pt x="8661730" y="1299070"/>
                  </a:lnTo>
                  <a:lnTo>
                    <a:pt x="8661730" y="1113942"/>
                  </a:lnTo>
                  <a:close/>
                </a:path>
                <a:path w="8662035" h="1299209">
                  <a:moveTo>
                    <a:pt x="8661730" y="742619"/>
                  </a:moveTo>
                  <a:lnTo>
                    <a:pt x="0" y="742619"/>
                  </a:lnTo>
                  <a:lnTo>
                    <a:pt x="0" y="927747"/>
                  </a:lnTo>
                  <a:lnTo>
                    <a:pt x="8661730" y="927747"/>
                  </a:lnTo>
                  <a:lnTo>
                    <a:pt x="8661730" y="742619"/>
                  </a:lnTo>
                  <a:close/>
                </a:path>
                <a:path w="8662035" h="1299209">
                  <a:moveTo>
                    <a:pt x="8661730" y="371309"/>
                  </a:moveTo>
                  <a:lnTo>
                    <a:pt x="0" y="371309"/>
                  </a:lnTo>
                  <a:lnTo>
                    <a:pt x="0" y="556437"/>
                  </a:lnTo>
                  <a:lnTo>
                    <a:pt x="8661730" y="556437"/>
                  </a:lnTo>
                  <a:lnTo>
                    <a:pt x="8661730" y="371309"/>
                  </a:lnTo>
                  <a:close/>
                </a:path>
                <a:path w="8662035" h="1299209">
                  <a:moveTo>
                    <a:pt x="8661730" y="0"/>
                  </a:moveTo>
                  <a:lnTo>
                    <a:pt x="0" y="0"/>
                  </a:lnTo>
                  <a:lnTo>
                    <a:pt x="0" y="185115"/>
                  </a:lnTo>
                  <a:lnTo>
                    <a:pt x="8661730" y="185115"/>
                  </a:lnTo>
                  <a:lnTo>
                    <a:pt x="8661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432483" y="6083485"/>
          <a:ext cx="8665841" cy="178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423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29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650" b="1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REVENUE</a:t>
                      </a:r>
                      <a:endParaRPr sz="650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6F6F6F"/>
                      </a:solidFill>
                      <a:prstDash val="solid"/>
                    </a:lnL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98425" algn="r">
                        <a:lnSpc>
                          <a:spcPct val="100000"/>
                        </a:lnSpc>
                      </a:pPr>
                      <a:r>
                        <a:rPr sz="500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Add</a:t>
                      </a:r>
                      <a:r>
                        <a:rPr sz="500" spc="50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-25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New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R w="19050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20" dirty="0">
                          <a:latin typeface="Trebuchet MS"/>
                          <a:cs typeface="Trebuchet MS"/>
                        </a:rPr>
                        <a:t>Name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6F6F6F"/>
                      </a:solidFill>
                      <a:prstDash val="solid"/>
                    </a:lnL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Q4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FY 2024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Total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Q4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FY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2025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Total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Clement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Grant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20" dirty="0">
                          <a:latin typeface="Trebuchet MS"/>
                          <a:cs typeface="Trebuchet MS"/>
                        </a:rPr>
                        <a:t>Mark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Sarvani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Talha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Former</a:t>
                      </a:r>
                      <a:r>
                        <a:rPr sz="500" b="1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Staff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TOTAL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1433537" y="7942185"/>
            <a:ext cx="8681085" cy="2920365"/>
          </a:xfrm>
          <a:custGeom>
            <a:avLst/>
            <a:gdLst/>
            <a:ahLst/>
            <a:cxnLst/>
            <a:rect l="l" t="t" r="r" b="b"/>
            <a:pathLst>
              <a:path w="8681085" h="2920365">
                <a:moveTo>
                  <a:pt x="8680831" y="13804"/>
                </a:moveTo>
                <a:lnTo>
                  <a:pt x="8667039" y="0"/>
                </a:lnTo>
                <a:lnTo>
                  <a:pt x="13804" y="0"/>
                </a:lnTo>
                <a:lnTo>
                  <a:pt x="0" y="13804"/>
                </a:lnTo>
                <a:lnTo>
                  <a:pt x="0" y="2904223"/>
                </a:lnTo>
                <a:lnTo>
                  <a:pt x="0" y="2906331"/>
                </a:lnTo>
                <a:lnTo>
                  <a:pt x="13804" y="2920136"/>
                </a:lnTo>
                <a:lnTo>
                  <a:pt x="8667039" y="2920136"/>
                </a:lnTo>
                <a:lnTo>
                  <a:pt x="8680831" y="2906331"/>
                </a:lnTo>
                <a:lnTo>
                  <a:pt x="8680831" y="138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44633" y="17885647"/>
            <a:ext cx="123825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500" spc="35" dirty="0">
                <a:latin typeface="Trebuchet MS"/>
                <a:cs typeface="Trebuchet MS"/>
              </a:rPr>
              <a:t>600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40145" y="18097827"/>
            <a:ext cx="132715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500" spc="-20" dirty="0">
                <a:latin typeface="Trebuchet MS"/>
                <a:cs typeface="Trebuchet MS"/>
              </a:rPr>
              <a:t>1100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48070" y="18310007"/>
            <a:ext cx="116839" cy="72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65"/>
              </a:lnSpc>
            </a:pPr>
            <a:r>
              <a:rPr sz="500" spc="-25" dirty="0">
                <a:latin typeface="Trebuchet MS"/>
                <a:cs typeface="Trebuchet MS"/>
              </a:rPr>
              <a:t>556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68823" y="1047581"/>
            <a:ext cx="935990" cy="6121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695"/>
              </a:spcBef>
            </a:pPr>
            <a:r>
              <a:rPr sz="2500" spc="-10" dirty="0">
                <a:solidFill>
                  <a:srgbClr val="FF0000"/>
                </a:solidFill>
                <a:latin typeface="Trebuchet MS"/>
                <a:cs typeface="Trebuchet MS"/>
              </a:rPr>
              <a:t>1,289</a:t>
            </a:r>
            <a:endParaRPr sz="2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700" spc="10" dirty="0">
                <a:latin typeface="Trebuchet MS"/>
                <a:cs typeface="Trebuchet MS"/>
              </a:rPr>
              <a:t>Number</a:t>
            </a:r>
            <a:r>
              <a:rPr sz="700" spc="45" dirty="0">
                <a:latin typeface="Trebuchet MS"/>
                <a:cs typeface="Trebuchet MS"/>
              </a:rPr>
              <a:t> </a:t>
            </a:r>
            <a:r>
              <a:rPr sz="700" dirty="0">
                <a:latin typeface="Trebuchet MS"/>
                <a:cs typeface="Trebuchet MS"/>
              </a:rPr>
              <a:t>of</a:t>
            </a:r>
            <a:r>
              <a:rPr sz="700" spc="45" dirty="0">
                <a:latin typeface="Trebuchet MS"/>
                <a:cs typeface="Trebuchet MS"/>
              </a:rPr>
              <a:t> </a:t>
            </a:r>
            <a:r>
              <a:rPr sz="700" spc="10" dirty="0">
                <a:latin typeface="Trebuchet MS"/>
                <a:cs typeface="Trebuchet MS"/>
              </a:rPr>
              <a:t>Deals</a:t>
            </a:r>
            <a:r>
              <a:rPr sz="700" spc="45" dirty="0">
                <a:latin typeface="Trebuchet MS"/>
                <a:cs typeface="Trebuchet MS"/>
              </a:rPr>
              <a:t> </a:t>
            </a:r>
            <a:r>
              <a:rPr sz="700" spc="-20" dirty="0">
                <a:latin typeface="Trebuchet MS"/>
                <a:cs typeface="Trebuchet MS"/>
              </a:rPr>
              <a:t>Sold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28797" y="1047581"/>
            <a:ext cx="729615" cy="6121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440" dirty="0">
                <a:solidFill>
                  <a:srgbClr val="FF0000"/>
                </a:solidFill>
                <a:latin typeface="Trebuchet MS"/>
                <a:cs typeface="Trebuchet MS"/>
              </a:rPr>
              <a:t>55%</a:t>
            </a:r>
            <a:endParaRPr sz="2500" dirty="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  <a:spcBef>
                <a:spcPts val="180"/>
              </a:spcBef>
            </a:pPr>
            <a:r>
              <a:rPr sz="700" spc="-25" dirty="0">
                <a:latin typeface="Trebuchet MS"/>
                <a:cs typeface="Trebuchet MS"/>
              </a:rPr>
              <a:t>Total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110" dirty="0">
                <a:latin typeface="Trebuchet MS"/>
                <a:cs typeface="Trebuchet MS"/>
              </a:rPr>
              <a:t>GP%</a:t>
            </a:r>
            <a:endParaRPr sz="700" dirty="0">
              <a:latin typeface="Trebuchet MS"/>
              <a:cs typeface="Trebuchet MS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426913" y="7934223"/>
          <a:ext cx="8677902" cy="2906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59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63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8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92100">
                <a:tc gridSpan="18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650" b="1" spc="3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PRODUCTIVITY</a:t>
                      </a:r>
                      <a:r>
                        <a:rPr sz="650" b="1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REPORT</a:t>
                      </a:r>
                      <a:endParaRPr sz="650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15430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Quarter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500" b="1" spc="10" dirty="0">
                          <a:latin typeface="Trebuchet MS"/>
                          <a:cs typeface="Trebuchet MS"/>
                        </a:rPr>
                        <a:t>Comparison</a:t>
                      </a:r>
                      <a:r>
                        <a:rPr sz="5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Quarter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588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 gridSpan="3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FY25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3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FY25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6F6F"/>
                      </a:solidFill>
                      <a:prstDash val="solid"/>
                    </a:lnL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3/04/2025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10/04/2025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17/04/2025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24/04/2025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1/05/2025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8/05/2025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15/05/2025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22/05/2025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29/05/2025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5/06/2025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12/06/2025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19/06/2025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FY25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FY25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KPI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New</a:t>
                      </a:r>
                      <a:r>
                        <a:rPr sz="500" b="1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Leads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Site</a:t>
                      </a:r>
                      <a:r>
                        <a:rPr sz="5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Inspection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spc="-50" dirty="0">
                          <a:latin typeface="Trebuchet MS"/>
                          <a:cs typeface="Trebuchet MS"/>
                        </a:rPr>
                        <a:t>8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Complete</a:t>
                      </a:r>
                      <a:r>
                        <a:rPr sz="5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Estimate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spc="15" dirty="0">
                          <a:latin typeface="Trebuchet MS"/>
                          <a:cs typeface="Trebuchet MS"/>
                        </a:rPr>
                        <a:t>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Proposal</a:t>
                      </a:r>
                      <a:r>
                        <a:rPr sz="500" b="1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Presentions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spc="15" dirty="0">
                          <a:latin typeface="Trebuchet MS"/>
                          <a:cs typeface="Trebuchet MS"/>
                        </a:rPr>
                        <a:t>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500" b="1" spc="10" dirty="0">
                          <a:latin typeface="Trebuchet MS"/>
                          <a:cs typeface="Trebuchet MS"/>
                        </a:rPr>
                        <a:t>Closable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F2F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spc="15" dirty="0">
                          <a:latin typeface="Trebuchet MS"/>
                          <a:cs typeface="Trebuchet MS"/>
                        </a:rPr>
                        <a:t>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Contract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Negotiation</a:t>
                      </a:r>
                      <a:endParaRPr sz="500" dirty="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Follow</a:t>
                      </a:r>
                      <a:r>
                        <a:rPr sz="5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up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spc="15" dirty="0">
                          <a:latin typeface="Trebuchet MS"/>
                          <a:cs typeface="Trebuchet MS"/>
                        </a:rPr>
                        <a:t>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Sales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500" b="1" spc="-20" dirty="0">
                          <a:latin typeface="Trebuchet MS"/>
                          <a:cs typeface="Trebuchet MS"/>
                        </a:rPr>
                        <a:t>Lost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500" b="1" spc="-20" dirty="0">
                          <a:latin typeface="Trebuchet MS"/>
                          <a:cs typeface="Trebuchet MS"/>
                        </a:rPr>
                        <a:t>Cold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1" name="object 41"/>
          <p:cNvGrpSpPr/>
          <p:nvPr/>
        </p:nvGrpSpPr>
        <p:grpSpPr>
          <a:xfrm>
            <a:off x="1438848" y="12604846"/>
            <a:ext cx="8676640" cy="2909570"/>
            <a:chOff x="1438848" y="12604846"/>
            <a:chExt cx="8676640" cy="2909570"/>
          </a:xfrm>
        </p:grpSpPr>
        <p:sp>
          <p:nvSpPr>
            <p:cNvPr id="42" name="object 42"/>
            <p:cNvSpPr/>
            <p:nvPr/>
          </p:nvSpPr>
          <p:spPr>
            <a:xfrm>
              <a:off x="1438848" y="12604846"/>
              <a:ext cx="8676005" cy="2909570"/>
            </a:xfrm>
            <a:custGeom>
              <a:avLst/>
              <a:gdLst/>
              <a:ahLst/>
              <a:cxnLst/>
              <a:rect l="l" t="t" r="r" b="b"/>
              <a:pathLst>
                <a:path w="8676005" h="2909569">
                  <a:moveTo>
                    <a:pt x="8661737" y="2909524"/>
                  </a:moveTo>
                  <a:lnTo>
                    <a:pt x="13803" y="2909524"/>
                  </a:lnTo>
                  <a:lnTo>
                    <a:pt x="11773" y="2909121"/>
                  </a:lnTo>
                  <a:lnTo>
                    <a:pt x="0" y="2895722"/>
                  </a:lnTo>
                  <a:lnTo>
                    <a:pt x="0" y="2893611"/>
                  </a:lnTo>
                  <a:lnTo>
                    <a:pt x="0" y="13803"/>
                  </a:lnTo>
                  <a:lnTo>
                    <a:pt x="13803" y="0"/>
                  </a:lnTo>
                  <a:lnTo>
                    <a:pt x="8661737" y="0"/>
                  </a:lnTo>
                  <a:lnTo>
                    <a:pt x="8675528" y="13803"/>
                  </a:lnTo>
                  <a:lnTo>
                    <a:pt x="8675528" y="2895722"/>
                  </a:lnTo>
                  <a:lnTo>
                    <a:pt x="8663752" y="2909121"/>
                  </a:lnTo>
                  <a:lnTo>
                    <a:pt x="8661737" y="2909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647036" y="12741689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79">
                  <a:moveTo>
                    <a:pt x="27758" y="55516"/>
                  </a:moveTo>
                  <a:lnTo>
                    <a:pt x="16950" y="53335"/>
                  </a:lnTo>
                  <a:lnTo>
                    <a:pt x="8127" y="47388"/>
                  </a:lnTo>
                  <a:lnTo>
                    <a:pt x="2180" y="38565"/>
                  </a:lnTo>
                  <a:lnTo>
                    <a:pt x="0" y="27758"/>
                  </a:lnTo>
                  <a:lnTo>
                    <a:pt x="2180" y="16950"/>
                  </a:lnTo>
                  <a:lnTo>
                    <a:pt x="8127" y="8127"/>
                  </a:lnTo>
                  <a:lnTo>
                    <a:pt x="16950" y="2180"/>
                  </a:lnTo>
                  <a:lnTo>
                    <a:pt x="27758" y="0"/>
                  </a:lnTo>
                  <a:lnTo>
                    <a:pt x="38565" y="2180"/>
                  </a:lnTo>
                  <a:lnTo>
                    <a:pt x="47388" y="8127"/>
                  </a:lnTo>
                  <a:lnTo>
                    <a:pt x="51265" y="13879"/>
                  </a:lnTo>
                  <a:lnTo>
                    <a:pt x="24982" y="13879"/>
                  </a:lnTo>
                  <a:lnTo>
                    <a:pt x="24982" y="24982"/>
                  </a:lnTo>
                  <a:lnTo>
                    <a:pt x="13879" y="24982"/>
                  </a:lnTo>
                  <a:lnTo>
                    <a:pt x="13879" y="30534"/>
                  </a:lnTo>
                  <a:lnTo>
                    <a:pt x="24982" y="30534"/>
                  </a:lnTo>
                  <a:lnTo>
                    <a:pt x="24982" y="41637"/>
                  </a:lnTo>
                  <a:lnTo>
                    <a:pt x="51265" y="41637"/>
                  </a:lnTo>
                  <a:lnTo>
                    <a:pt x="47388" y="47388"/>
                  </a:lnTo>
                  <a:lnTo>
                    <a:pt x="38565" y="53335"/>
                  </a:lnTo>
                  <a:lnTo>
                    <a:pt x="27758" y="55516"/>
                  </a:lnTo>
                  <a:close/>
                </a:path>
                <a:path w="55879" h="55879">
                  <a:moveTo>
                    <a:pt x="51265" y="41637"/>
                  </a:moveTo>
                  <a:lnTo>
                    <a:pt x="30534" y="41637"/>
                  </a:lnTo>
                  <a:lnTo>
                    <a:pt x="30534" y="30534"/>
                  </a:lnTo>
                  <a:lnTo>
                    <a:pt x="41637" y="30534"/>
                  </a:lnTo>
                  <a:lnTo>
                    <a:pt x="41637" y="24982"/>
                  </a:lnTo>
                  <a:lnTo>
                    <a:pt x="30534" y="24982"/>
                  </a:lnTo>
                  <a:lnTo>
                    <a:pt x="30534" y="13879"/>
                  </a:lnTo>
                  <a:lnTo>
                    <a:pt x="51265" y="13879"/>
                  </a:lnTo>
                  <a:lnTo>
                    <a:pt x="53335" y="16950"/>
                  </a:lnTo>
                  <a:lnTo>
                    <a:pt x="55516" y="27758"/>
                  </a:lnTo>
                  <a:lnTo>
                    <a:pt x="53335" y="38565"/>
                  </a:lnTo>
                  <a:lnTo>
                    <a:pt x="51265" y="41637"/>
                  </a:lnTo>
                  <a:close/>
                </a:path>
              </a:pathLst>
            </a:custGeom>
            <a:solidFill>
              <a:srgbClr val="002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53692" y="13086498"/>
              <a:ext cx="8662035" cy="949325"/>
            </a:xfrm>
            <a:custGeom>
              <a:avLst/>
              <a:gdLst/>
              <a:ahLst/>
              <a:cxnLst/>
              <a:rect l="l" t="t" r="r" b="b"/>
              <a:pathLst>
                <a:path w="8662035" h="949325">
                  <a:moveTo>
                    <a:pt x="8661743" y="843419"/>
                  </a:moveTo>
                  <a:lnTo>
                    <a:pt x="0" y="843419"/>
                  </a:lnTo>
                  <a:lnTo>
                    <a:pt x="0" y="948982"/>
                  </a:lnTo>
                  <a:lnTo>
                    <a:pt x="8661743" y="948982"/>
                  </a:lnTo>
                  <a:lnTo>
                    <a:pt x="8661743" y="843419"/>
                  </a:lnTo>
                  <a:close/>
                </a:path>
                <a:path w="8662035" h="949325">
                  <a:moveTo>
                    <a:pt x="8661743" y="631240"/>
                  </a:moveTo>
                  <a:lnTo>
                    <a:pt x="0" y="631240"/>
                  </a:lnTo>
                  <a:lnTo>
                    <a:pt x="0" y="736803"/>
                  </a:lnTo>
                  <a:lnTo>
                    <a:pt x="8661743" y="736803"/>
                  </a:lnTo>
                  <a:lnTo>
                    <a:pt x="8661743" y="631240"/>
                  </a:lnTo>
                  <a:close/>
                </a:path>
                <a:path w="8662035" h="949325">
                  <a:moveTo>
                    <a:pt x="8661743" y="424370"/>
                  </a:moveTo>
                  <a:lnTo>
                    <a:pt x="0" y="424370"/>
                  </a:lnTo>
                  <a:lnTo>
                    <a:pt x="0" y="529920"/>
                  </a:lnTo>
                  <a:lnTo>
                    <a:pt x="8661743" y="529920"/>
                  </a:lnTo>
                  <a:lnTo>
                    <a:pt x="8661743" y="424370"/>
                  </a:lnTo>
                  <a:close/>
                </a:path>
                <a:path w="8662035" h="949325">
                  <a:moveTo>
                    <a:pt x="8661743" y="212178"/>
                  </a:moveTo>
                  <a:lnTo>
                    <a:pt x="0" y="212178"/>
                  </a:lnTo>
                  <a:lnTo>
                    <a:pt x="0" y="317741"/>
                  </a:lnTo>
                  <a:lnTo>
                    <a:pt x="8661743" y="317741"/>
                  </a:lnTo>
                  <a:lnTo>
                    <a:pt x="8661743" y="212178"/>
                  </a:lnTo>
                  <a:close/>
                </a:path>
                <a:path w="8662035" h="949325">
                  <a:moveTo>
                    <a:pt x="8661743" y="0"/>
                  </a:moveTo>
                  <a:lnTo>
                    <a:pt x="0" y="0"/>
                  </a:lnTo>
                  <a:lnTo>
                    <a:pt x="0" y="105562"/>
                  </a:lnTo>
                  <a:lnTo>
                    <a:pt x="8661743" y="105562"/>
                  </a:lnTo>
                  <a:lnTo>
                    <a:pt x="86617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437261" y="18565530"/>
            <a:ext cx="8673465" cy="1454150"/>
            <a:chOff x="1437261" y="18565530"/>
            <a:chExt cx="8673465" cy="1454150"/>
          </a:xfrm>
        </p:grpSpPr>
        <p:sp>
          <p:nvSpPr>
            <p:cNvPr id="46" name="object 46"/>
            <p:cNvSpPr/>
            <p:nvPr/>
          </p:nvSpPr>
          <p:spPr>
            <a:xfrm>
              <a:off x="1438848" y="18567117"/>
              <a:ext cx="8670290" cy="1450975"/>
            </a:xfrm>
            <a:custGeom>
              <a:avLst/>
              <a:gdLst/>
              <a:ahLst/>
              <a:cxnLst/>
              <a:rect l="l" t="t" r="r" b="b"/>
              <a:pathLst>
                <a:path w="8670290" h="1450975">
                  <a:moveTo>
                    <a:pt x="8656432" y="1450783"/>
                  </a:moveTo>
                  <a:lnTo>
                    <a:pt x="13803" y="1450783"/>
                  </a:lnTo>
                  <a:lnTo>
                    <a:pt x="11773" y="1450380"/>
                  </a:lnTo>
                  <a:lnTo>
                    <a:pt x="0" y="1436981"/>
                  </a:lnTo>
                  <a:lnTo>
                    <a:pt x="0" y="1434870"/>
                  </a:lnTo>
                  <a:lnTo>
                    <a:pt x="0" y="13803"/>
                  </a:lnTo>
                  <a:lnTo>
                    <a:pt x="13803" y="0"/>
                  </a:lnTo>
                  <a:lnTo>
                    <a:pt x="8656432" y="0"/>
                  </a:lnTo>
                  <a:lnTo>
                    <a:pt x="8670224" y="13803"/>
                  </a:lnTo>
                  <a:lnTo>
                    <a:pt x="8670224" y="1436981"/>
                  </a:lnTo>
                  <a:lnTo>
                    <a:pt x="8658448" y="1450380"/>
                  </a:lnTo>
                  <a:lnTo>
                    <a:pt x="8656432" y="14507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38848" y="18567117"/>
              <a:ext cx="8670290" cy="1450975"/>
            </a:xfrm>
            <a:custGeom>
              <a:avLst/>
              <a:gdLst/>
              <a:ahLst/>
              <a:cxnLst/>
              <a:rect l="l" t="t" r="r" b="b"/>
              <a:pathLst>
                <a:path w="8670290" h="1450975">
                  <a:moveTo>
                    <a:pt x="0" y="1436196"/>
                  </a:moveTo>
                  <a:lnTo>
                    <a:pt x="0" y="14587"/>
                  </a:lnTo>
                  <a:lnTo>
                    <a:pt x="0" y="12653"/>
                  </a:lnTo>
                  <a:lnTo>
                    <a:pt x="370" y="10792"/>
                  </a:lnTo>
                  <a:lnTo>
                    <a:pt x="1110" y="9005"/>
                  </a:lnTo>
                  <a:lnTo>
                    <a:pt x="1850" y="7217"/>
                  </a:lnTo>
                  <a:lnTo>
                    <a:pt x="2904" y="5640"/>
                  </a:lnTo>
                  <a:lnTo>
                    <a:pt x="4272" y="4272"/>
                  </a:lnTo>
                  <a:lnTo>
                    <a:pt x="5640" y="2904"/>
                  </a:lnTo>
                  <a:lnTo>
                    <a:pt x="7217" y="1850"/>
                  </a:lnTo>
                  <a:lnTo>
                    <a:pt x="9005" y="1110"/>
                  </a:lnTo>
                  <a:lnTo>
                    <a:pt x="10792" y="370"/>
                  </a:lnTo>
                  <a:lnTo>
                    <a:pt x="12653" y="0"/>
                  </a:lnTo>
                  <a:lnTo>
                    <a:pt x="14587" y="0"/>
                  </a:lnTo>
                  <a:lnTo>
                    <a:pt x="8655636" y="0"/>
                  </a:lnTo>
                  <a:lnTo>
                    <a:pt x="8657546" y="0"/>
                  </a:lnTo>
                  <a:lnTo>
                    <a:pt x="8659456" y="370"/>
                  </a:lnTo>
                  <a:lnTo>
                    <a:pt x="8661206" y="1110"/>
                  </a:lnTo>
                  <a:lnTo>
                    <a:pt x="8663010" y="1850"/>
                  </a:lnTo>
                  <a:lnTo>
                    <a:pt x="8664601" y="2904"/>
                  </a:lnTo>
                  <a:lnTo>
                    <a:pt x="8665927" y="4272"/>
                  </a:lnTo>
                  <a:lnTo>
                    <a:pt x="8667306" y="5640"/>
                  </a:lnTo>
                  <a:lnTo>
                    <a:pt x="8668367" y="7217"/>
                  </a:lnTo>
                  <a:lnTo>
                    <a:pt x="8669110" y="9005"/>
                  </a:lnTo>
                  <a:lnTo>
                    <a:pt x="8669853" y="10792"/>
                  </a:lnTo>
                  <a:lnTo>
                    <a:pt x="8670224" y="12653"/>
                  </a:lnTo>
                  <a:lnTo>
                    <a:pt x="8670224" y="14587"/>
                  </a:lnTo>
                  <a:lnTo>
                    <a:pt x="8670224" y="1436196"/>
                  </a:lnTo>
                  <a:lnTo>
                    <a:pt x="8670224" y="1438132"/>
                  </a:lnTo>
                  <a:lnTo>
                    <a:pt x="8669853" y="1439989"/>
                  </a:lnTo>
                  <a:lnTo>
                    <a:pt x="8669110" y="1441776"/>
                  </a:lnTo>
                  <a:lnTo>
                    <a:pt x="8668367" y="1443564"/>
                  </a:lnTo>
                  <a:lnTo>
                    <a:pt x="8667306" y="1445145"/>
                  </a:lnTo>
                  <a:lnTo>
                    <a:pt x="8665927" y="1446513"/>
                  </a:lnTo>
                  <a:lnTo>
                    <a:pt x="8664601" y="1447877"/>
                  </a:lnTo>
                  <a:lnTo>
                    <a:pt x="8663010" y="1448932"/>
                  </a:lnTo>
                  <a:lnTo>
                    <a:pt x="8661206" y="1449675"/>
                  </a:lnTo>
                  <a:lnTo>
                    <a:pt x="8659456" y="1450412"/>
                  </a:lnTo>
                  <a:lnTo>
                    <a:pt x="8657546" y="1450783"/>
                  </a:lnTo>
                  <a:lnTo>
                    <a:pt x="8655636" y="1450783"/>
                  </a:lnTo>
                  <a:lnTo>
                    <a:pt x="14587" y="1450783"/>
                  </a:lnTo>
                  <a:lnTo>
                    <a:pt x="12653" y="1450783"/>
                  </a:lnTo>
                  <a:lnTo>
                    <a:pt x="10792" y="1450412"/>
                  </a:lnTo>
                  <a:lnTo>
                    <a:pt x="0" y="1438132"/>
                  </a:lnTo>
                  <a:lnTo>
                    <a:pt x="0" y="1436196"/>
                  </a:lnTo>
                  <a:close/>
                </a:path>
              </a:pathLst>
            </a:custGeom>
            <a:ln w="3175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45437" y="18878765"/>
              <a:ext cx="8500110" cy="504190"/>
            </a:xfrm>
            <a:custGeom>
              <a:avLst/>
              <a:gdLst/>
              <a:ahLst/>
              <a:cxnLst/>
              <a:rect l="l" t="t" r="r" b="b"/>
              <a:pathLst>
                <a:path w="8500110" h="504190">
                  <a:moveTo>
                    <a:pt x="804456" y="0"/>
                  </a:moveTo>
                  <a:lnTo>
                    <a:pt x="777938" y="0"/>
                  </a:lnTo>
                  <a:lnTo>
                    <a:pt x="791197" y="26517"/>
                  </a:lnTo>
                  <a:lnTo>
                    <a:pt x="804456" y="0"/>
                  </a:lnTo>
                  <a:close/>
                </a:path>
                <a:path w="8500110" h="504190">
                  <a:moveTo>
                    <a:pt x="8499996" y="38455"/>
                  </a:moveTo>
                  <a:lnTo>
                    <a:pt x="0" y="38455"/>
                  </a:lnTo>
                  <a:lnTo>
                    <a:pt x="0" y="495909"/>
                  </a:lnTo>
                  <a:lnTo>
                    <a:pt x="6502" y="504075"/>
                  </a:lnTo>
                  <a:lnTo>
                    <a:pt x="8485467" y="504075"/>
                  </a:lnTo>
                  <a:lnTo>
                    <a:pt x="8493481" y="504075"/>
                  </a:lnTo>
                  <a:lnTo>
                    <a:pt x="8499996" y="495909"/>
                  </a:lnTo>
                  <a:lnTo>
                    <a:pt x="8499996" y="384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44116" y="18915890"/>
              <a:ext cx="8502650" cy="468630"/>
            </a:xfrm>
            <a:custGeom>
              <a:avLst/>
              <a:gdLst/>
              <a:ahLst/>
              <a:cxnLst/>
              <a:rect l="l" t="t" r="r" b="b"/>
              <a:pathLst>
                <a:path w="8502650" h="468630">
                  <a:moveTo>
                    <a:pt x="8495547" y="468266"/>
                  </a:moveTo>
                  <a:lnTo>
                    <a:pt x="7085" y="468266"/>
                  </a:lnTo>
                  <a:lnTo>
                    <a:pt x="0" y="459532"/>
                  </a:lnTo>
                  <a:lnTo>
                    <a:pt x="0" y="0"/>
                  </a:lnTo>
                  <a:lnTo>
                    <a:pt x="8502655" y="0"/>
                  </a:lnTo>
                  <a:lnTo>
                    <a:pt x="8502655" y="2652"/>
                  </a:lnTo>
                  <a:lnTo>
                    <a:pt x="2652" y="2652"/>
                  </a:lnTo>
                  <a:lnTo>
                    <a:pt x="2652" y="458052"/>
                  </a:lnTo>
                  <a:lnTo>
                    <a:pt x="8560" y="465614"/>
                  </a:lnTo>
                  <a:lnTo>
                    <a:pt x="8497706" y="465614"/>
                  </a:lnTo>
                  <a:lnTo>
                    <a:pt x="8495547" y="468266"/>
                  </a:lnTo>
                  <a:close/>
                </a:path>
                <a:path w="8502650" h="468630">
                  <a:moveTo>
                    <a:pt x="8497706" y="465614"/>
                  </a:moveTo>
                  <a:lnTo>
                    <a:pt x="8494062" y="465614"/>
                  </a:lnTo>
                  <a:lnTo>
                    <a:pt x="8500003" y="458052"/>
                  </a:lnTo>
                  <a:lnTo>
                    <a:pt x="8500003" y="2652"/>
                  </a:lnTo>
                  <a:lnTo>
                    <a:pt x="8502655" y="2652"/>
                  </a:lnTo>
                  <a:lnTo>
                    <a:pt x="8502655" y="459532"/>
                  </a:lnTo>
                  <a:lnTo>
                    <a:pt x="8497706" y="465614"/>
                  </a:lnTo>
                  <a:close/>
                </a:path>
              </a:pathLst>
            </a:custGeom>
            <a:solidFill>
              <a:srgbClr val="006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50243" y="18837647"/>
              <a:ext cx="8500745" cy="135890"/>
            </a:xfrm>
            <a:custGeom>
              <a:avLst/>
              <a:gdLst/>
              <a:ahLst/>
              <a:cxnLst/>
              <a:rect l="l" t="t" r="r" b="b"/>
              <a:pathLst>
                <a:path w="8500745" h="135890">
                  <a:moveTo>
                    <a:pt x="8465788" y="135265"/>
                  </a:moveTo>
                  <a:lnTo>
                    <a:pt x="34693" y="135265"/>
                  </a:lnTo>
                  <a:lnTo>
                    <a:pt x="32278" y="135027"/>
                  </a:lnTo>
                  <a:lnTo>
                    <a:pt x="1893" y="110090"/>
                  </a:lnTo>
                  <a:lnTo>
                    <a:pt x="0" y="100571"/>
                  </a:lnTo>
                  <a:lnTo>
                    <a:pt x="0" y="98133"/>
                  </a:lnTo>
                  <a:lnTo>
                    <a:pt x="0" y="34693"/>
                  </a:lnTo>
                  <a:lnTo>
                    <a:pt x="25174" y="1893"/>
                  </a:lnTo>
                  <a:lnTo>
                    <a:pt x="34693" y="0"/>
                  </a:lnTo>
                  <a:lnTo>
                    <a:pt x="8465788" y="0"/>
                  </a:lnTo>
                  <a:lnTo>
                    <a:pt x="8498570" y="25174"/>
                  </a:lnTo>
                  <a:lnTo>
                    <a:pt x="8500480" y="34693"/>
                  </a:lnTo>
                  <a:lnTo>
                    <a:pt x="8500480" y="100571"/>
                  </a:lnTo>
                  <a:lnTo>
                    <a:pt x="8475283" y="133371"/>
                  </a:lnTo>
                  <a:lnTo>
                    <a:pt x="8468175" y="135027"/>
                  </a:lnTo>
                  <a:lnTo>
                    <a:pt x="8465788" y="1352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50243" y="18837647"/>
              <a:ext cx="8500745" cy="135890"/>
            </a:xfrm>
            <a:custGeom>
              <a:avLst/>
              <a:gdLst/>
              <a:ahLst/>
              <a:cxnLst/>
              <a:rect l="l" t="t" r="r" b="b"/>
              <a:pathLst>
                <a:path w="8500745" h="135890">
                  <a:moveTo>
                    <a:pt x="0" y="99459"/>
                  </a:moveTo>
                  <a:lnTo>
                    <a:pt x="0" y="35805"/>
                  </a:lnTo>
                  <a:lnTo>
                    <a:pt x="0" y="33454"/>
                  </a:lnTo>
                  <a:lnTo>
                    <a:pt x="229" y="31126"/>
                  </a:lnTo>
                  <a:lnTo>
                    <a:pt x="687" y="28820"/>
                  </a:lnTo>
                  <a:lnTo>
                    <a:pt x="1146" y="26514"/>
                  </a:lnTo>
                  <a:lnTo>
                    <a:pt x="1825" y="24275"/>
                  </a:lnTo>
                  <a:lnTo>
                    <a:pt x="2725" y="22103"/>
                  </a:lnTo>
                  <a:lnTo>
                    <a:pt x="3625" y="19931"/>
                  </a:lnTo>
                  <a:lnTo>
                    <a:pt x="4728" y="17867"/>
                  </a:lnTo>
                  <a:lnTo>
                    <a:pt x="6034" y="15913"/>
                  </a:lnTo>
                  <a:lnTo>
                    <a:pt x="7340" y="13958"/>
                  </a:lnTo>
                  <a:lnTo>
                    <a:pt x="8824" y="12149"/>
                  </a:lnTo>
                  <a:lnTo>
                    <a:pt x="10487" y="10487"/>
                  </a:lnTo>
                  <a:lnTo>
                    <a:pt x="12149" y="8824"/>
                  </a:lnTo>
                  <a:lnTo>
                    <a:pt x="13958" y="7340"/>
                  </a:lnTo>
                  <a:lnTo>
                    <a:pt x="15913" y="6034"/>
                  </a:lnTo>
                  <a:lnTo>
                    <a:pt x="17867" y="4728"/>
                  </a:lnTo>
                  <a:lnTo>
                    <a:pt x="19931" y="3625"/>
                  </a:lnTo>
                  <a:lnTo>
                    <a:pt x="22103" y="2725"/>
                  </a:lnTo>
                  <a:lnTo>
                    <a:pt x="24275" y="1825"/>
                  </a:lnTo>
                  <a:lnTo>
                    <a:pt x="26514" y="1146"/>
                  </a:lnTo>
                  <a:lnTo>
                    <a:pt x="28820" y="687"/>
                  </a:lnTo>
                  <a:lnTo>
                    <a:pt x="31126" y="229"/>
                  </a:lnTo>
                  <a:lnTo>
                    <a:pt x="33454" y="0"/>
                  </a:lnTo>
                  <a:lnTo>
                    <a:pt x="35805" y="0"/>
                  </a:lnTo>
                  <a:lnTo>
                    <a:pt x="8464674" y="0"/>
                  </a:lnTo>
                  <a:lnTo>
                    <a:pt x="8467008" y="0"/>
                  </a:lnTo>
                  <a:lnTo>
                    <a:pt x="8469342" y="229"/>
                  </a:lnTo>
                  <a:lnTo>
                    <a:pt x="8471676" y="687"/>
                  </a:lnTo>
                  <a:lnTo>
                    <a:pt x="8473957" y="1146"/>
                  </a:lnTo>
                  <a:lnTo>
                    <a:pt x="8476185" y="1825"/>
                  </a:lnTo>
                  <a:lnTo>
                    <a:pt x="8478360" y="2725"/>
                  </a:lnTo>
                  <a:lnTo>
                    <a:pt x="8480535" y="3625"/>
                  </a:lnTo>
                  <a:lnTo>
                    <a:pt x="8482603" y="4728"/>
                  </a:lnTo>
                  <a:lnTo>
                    <a:pt x="8484566" y="6034"/>
                  </a:lnTo>
                  <a:lnTo>
                    <a:pt x="8486529" y="7340"/>
                  </a:lnTo>
                  <a:lnTo>
                    <a:pt x="8488332" y="8824"/>
                  </a:lnTo>
                  <a:lnTo>
                    <a:pt x="8489977" y="10487"/>
                  </a:lnTo>
                  <a:lnTo>
                    <a:pt x="8491674" y="12149"/>
                  </a:lnTo>
                  <a:lnTo>
                    <a:pt x="8493159" y="13958"/>
                  </a:lnTo>
                  <a:lnTo>
                    <a:pt x="8494432" y="15913"/>
                  </a:lnTo>
                  <a:lnTo>
                    <a:pt x="8495759" y="17867"/>
                  </a:lnTo>
                  <a:lnTo>
                    <a:pt x="8496872" y="19931"/>
                  </a:lnTo>
                  <a:lnTo>
                    <a:pt x="8497774" y="22103"/>
                  </a:lnTo>
                  <a:lnTo>
                    <a:pt x="8498676" y="24275"/>
                  </a:lnTo>
                  <a:lnTo>
                    <a:pt x="8499313" y="26514"/>
                  </a:lnTo>
                  <a:lnTo>
                    <a:pt x="8499790" y="28820"/>
                  </a:lnTo>
                  <a:lnTo>
                    <a:pt x="8500267" y="31126"/>
                  </a:lnTo>
                  <a:lnTo>
                    <a:pt x="8500480" y="33454"/>
                  </a:lnTo>
                  <a:lnTo>
                    <a:pt x="8500480" y="35805"/>
                  </a:lnTo>
                  <a:lnTo>
                    <a:pt x="8500480" y="99459"/>
                  </a:lnTo>
                  <a:lnTo>
                    <a:pt x="8500480" y="101810"/>
                  </a:lnTo>
                  <a:lnTo>
                    <a:pt x="8500267" y="104139"/>
                  </a:lnTo>
                  <a:lnTo>
                    <a:pt x="8499790" y="106445"/>
                  </a:lnTo>
                  <a:lnTo>
                    <a:pt x="8499313" y="108750"/>
                  </a:lnTo>
                  <a:lnTo>
                    <a:pt x="8494432" y="119352"/>
                  </a:lnTo>
                  <a:lnTo>
                    <a:pt x="8493159" y="121306"/>
                  </a:lnTo>
                  <a:lnTo>
                    <a:pt x="8491674" y="123115"/>
                  </a:lnTo>
                  <a:lnTo>
                    <a:pt x="8489977" y="124778"/>
                  </a:lnTo>
                  <a:lnTo>
                    <a:pt x="8488332" y="126440"/>
                  </a:lnTo>
                  <a:lnTo>
                    <a:pt x="8486529" y="127924"/>
                  </a:lnTo>
                  <a:lnTo>
                    <a:pt x="8484566" y="129230"/>
                  </a:lnTo>
                  <a:lnTo>
                    <a:pt x="8482603" y="130536"/>
                  </a:lnTo>
                  <a:lnTo>
                    <a:pt x="8480535" y="131639"/>
                  </a:lnTo>
                  <a:lnTo>
                    <a:pt x="8478360" y="132539"/>
                  </a:lnTo>
                  <a:lnTo>
                    <a:pt x="8476185" y="133439"/>
                  </a:lnTo>
                  <a:lnTo>
                    <a:pt x="8473957" y="134118"/>
                  </a:lnTo>
                  <a:lnTo>
                    <a:pt x="8471676" y="134577"/>
                  </a:lnTo>
                  <a:lnTo>
                    <a:pt x="8469342" y="135035"/>
                  </a:lnTo>
                  <a:lnTo>
                    <a:pt x="8467008" y="135265"/>
                  </a:lnTo>
                  <a:lnTo>
                    <a:pt x="8464674" y="135265"/>
                  </a:lnTo>
                  <a:lnTo>
                    <a:pt x="35805" y="135265"/>
                  </a:lnTo>
                  <a:lnTo>
                    <a:pt x="33454" y="135265"/>
                  </a:lnTo>
                  <a:lnTo>
                    <a:pt x="31126" y="135035"/>
                  </a:lnTo>
                  <a:lnTo>
                    <a:pt x="28820" y="134577"/>
                  </a:lnTo>
                  <a:lnTo>
                    <a:pt x="26514" y="134118"/>
                  </a:lnTo>
                  <a:lnTo>
                    <a:pt x="24275" y="133439"/>
                  </a:lnTo>
                  <a:lnTo>
                    <a:pt x="22103" y="132539"/>
                  </a:lnTo>
                  <a:lnTo>
                    <a:pt x="19931" y="131639"/>
                  </a:lnTo>
                  <a:lnTo>
                    <a:pt x="17867" y="130536"/>
                  </a:lnTo>
                  <a:lnTo>
                    <a:pt x="15913" y="129230"/>
                  </a:lnTo>
                  <a:lnTo>
                    <a:pt x="13958" y="127924"/>
                  </a:lnTo>
                  <a:lnTo>
                    <a:pt x="12149" y="126440"/>
                  </a:lnTo>
                  <a:lnTo>
                    <a:pt x="10487" y="124778"/>
                  </a:lnTo>
                  <a:lnTo>
                    <a:pt x="8824" y="123115"/>
                  </a:lnTo>
                  <a:lnTo>
                    <a:pt x="7340" y="121306"/>
                  </a:lnTo>
                  <a:lnTo>
                    <a:pt x="6034" y="119352"/>
                  </a:lnTo>
                  <a:lnTo>
                    <a:pt x="4728" y="117397"/>
                  </a:lnTo>
                  <a:lnTo>
                    <a:pt x="0" y="101810"/>
                  </a:lnTo>
                  <a:lnTo>
                    <a:pt x="0" y="99459"/>
                  </a:lnTo>
                  <a:close/>
                </a:path>
              </a:pathLst>
            </a:custGeom>
            <a:ln w="3175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92530" y="18884062"/>
              <a:ext cx="32384" cy="26670"/>
            </a:xfrm>
            <a:custGeom>
              <a:avLst/>
              <a:gdLst/>
              <a:ahLst/>
              <a:cxnLst/>
              <a:rect l="l" t="t" r="r" b="b"/>
              <a:pathLst>
                <a:path w="32385" h="26669">
                  <a:moveTo>
                    <a:pt x="0" y="0"/>
                  </a:moveTo>
                  <a:lnTo>
                    <a:pt x="31827" y="0"/>
                  </a:lnTo>
                  <a:lnTo>
                    <a:pt x="15913" y="26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659533" y="18651224"/>
            <a:ext cx="37020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0020FF"/>
                </a:solidFill>
                <a:latin typeface="Trebuchet MS"/>
                <a:cs typeface="Trebuchet MS"/>
              </a:rPr>
              <a:t>Add</a:t>
            </a:r>
            <a:r>
              <a:rPr sz="500" spc="40" dirty="0">
                <a:solidFill>
                  <a:srgbClr val="0020FF"/>
                </a:solidFill>
                <a:latin typeface="Trebuchet MS"/>
                <a:cs typeface="Trebuchet MS"/>
              </a:rPr>
              <a:t> </a:t>
            </a:r>
            <a:r>
              <a:rPr sz="500" spc="-10" dirty="0">
                <a:solidFill>
                  <a:srgbClr val="0020FF"/>
                </a:solidFill>
                <a:latin typeface="Trebuchet MS"/>
                <a:cs typeface="Trebuchet MS"/>
              </a:rPr>
              <a:t>Activity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605861" y="18674799"/>
            <a:ext cx="8398510" cy="978535"/>
            <a:chOff x="1605861" y="18674799"/>
            <a:chExt cx="8398510" cy="978535"/>
          </a:xfrm>
        </p:grpSpPr>
        <p:sp>
          <p:nvSpPr>
            <p:cNvPr id="55" name="object 55"/>
            <p:cNvSpPr/>
            <p:nvPr/>
          </p:nvSpPr>
          <p:spPr>
            <a:xfrm>
              <a:off x="9580200" y="18674799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27758" y="55516"/>
                  </a:moveTo>
                  <a:lnTo>
                    <a:pt x="16950" y="53335"/>
                  </a:lnTo>
                  <a:lnTo>
                    <a:pt x="8127" y="47388"/>
                  </a:lnTo>
                  <a:lnTo>
                    <a:pt x="2180" y="38565"/>
                  </a:lnTo>
                  <a:lnTo>
                    <a:pt x="0" y="27758"/>
                  </a:lnTo>
                  <a:lnTo>
                    <a:pt x="2180" y="16950"/>
                  </a:lnTo>
                  <a:lnTo>
                    <a:pt x="8127" y="8127"/>
                  </a:lnTo>
                  <a:lnTo>
                    <a:pt x="16950" y="2180"/>
                  </a:lnTo>
                  <a:lnTo>
                    <a:pt x="27758" y="0"/>
                  </a:lnTo>
                  <a:lnTo>
                    <a:pt x="38565" y="2180"/>
                  </a:lnTo>
                  <a:lnTo>
                    <a:pt x="47388" y="8127"/>
                  </a:lnTo>
                  <a:lnTo>
                    <a:pt x="51265" y="13879"/>
                  </a:lnTo>
                  <a:lnTo>
                    <a:pt x="24982" y="13879"/>
                  </a:lnTo>
                  <a:lnTo>
                    <a:pt x="24982" y="24982"/>
                  </a:lnTo>
                  <a:lnTo>
                    <a:pt x="13879" y="24982"/>
                  </a:lnTo>
                  <a:lnTo>
                    <a:pt x="13879" y="30534"/>
                  </a:lnTo>
                  <a:lnTo>
                    <a:pt x="24982" y="30534"/>
                  </a:lnTo>
                  <a:lnTo>
                    <a:pt x="24982" y="41637"/>
                  </a:lnTo>
                  <a:lnTo>
                    <a:pt x="51265" y="41637"/>
                  </a:lnTo>
                  <a:lnTo>
                    <a:pt x="47388" y="47388"/>
                  </a:lnTo>
                  <a:lnTo>
                    <a:pt x="38565" y="53335"/>
                  </a:lnTo>
                  <a:lnTo>
                    <a:pt x="27758" y="55516"/>
                  </a:lnTo>
                  <a:close/>
                </a:path>
                <a:path w="55879" h="55880">
                  <a:moveTo>
                    <a:pt x="51265" y="41637"/>
                  </a:moveTo>
                  <a:lnTo>
                    <a:pt x="30534" y="41637"/>
                  </a:lnTo>
                  <a:lnTo>
                    <a:pt x="30534" y="30534"/>
                  </a:lnTo>
                  <a:lnTo>
                    <a:pt x="41637" y="30534"/>
                  </a:lnTo>
                  <a:lnTo>
                    <a:pt x="41637" y="24982"/>
                  </a:lnTo>
                  <a:lnTo>
                    <a:pt x="30534" y="24982"/>
                  </a:lnTo>
                  <a:lnTo>
                    <a:pt x="30534" y="13879"/>
                  </a:lnTo>
                  <a:lnTo>
                    <a:pt x="51265" y="13879"/>
                  </a:lnTo>
                  <a:lnTo>
                    <a:pt x="53335" y="16950"/>
                  </a:lnTo>
                  <a:lnTo>
                    <a:pt x="55516" y="27758"/>
                  </a:lnTo>
                  <a:lnTo>
                    <a:pt x="53335" y="38565"/>
                  </a:lnTo>
                  <a:lnTo>
                    <a:pt x="51265" y="41637"/>
                  </a:lnTo>
                  <a:close/>
                </a:path>
              </a:pathLst>
            </a:custGeom>
            <a:solidFill>
              <a:srgbClr val="002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951263" y="19255384"/>
              <a:ext cx="32384" cy="398145"/>
            </a:xfrm>
            <a:custGeom>
              <a:avLst/>
              <a:gdLst/>
              <a:ahLst/>
              <a:cxnLst/>
              <a:rect l="l" t="t" r="r" b="b"/>
              <a:pathLst>
                <a:path w="32384" h="398144">
                  <a:moveTo>
                    <a:pt x="31826" y="371309"/>
                  </a:moveTo>
                  <a:lnTo>
                    <a:pt x="0" y="371309"/>
                  </a:lnTo>
                  <a:lnTo>
                    <a:pt x="15913" y="397840"/>
                  </a:lnTo>
                  <a:lnTo>
                    <a:pt x="31826" y="371309"/>
                  </a:lnTo>
                  <a:close/>
                </a:path>
                <a:path w="32384" h="398144">
                  <a:moveTo>
                    <a:pt x="31826" y="185661"/>
                  </a:moveTo>
                  <a:lnTo>
                    <a:pt x="0" y="185661"/>
                  </a:lnTo>
                  <a:lnTo>
                    <a:pt x="15913" y="212178"/>
                  </a:lnTo>
                  <a:lnTo>
                    <a:pt x="31826" y="185661"/>
                  </a:lnTo>
                  <a:close/>
                </a:path>
                <a:path w="32384" h="398144">
                  <a:moveTo>
                    <a:pt x="31826" y="0"/>
                  </a:moveTo>
                  <a:lnTo>
                    <a:pt x="0" y="0"/>
                  </a:lnTo>
                  <a:lnTo>
                    <a:pt x="15913" y="26517"/>
                  </a:lnTo>
                  <a:lnTo>
                    <a:pt x="31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05861" y="19265987"/>
              <a:ext cx="8398510" cy="95885"/>
            </a:xfrm>
            <a:custGeom>
              <a:avLst/>
              <a:gdLst/>
              <a:ahLst/>
              <a:cxnLst/>
              <a:rect l="l" t="t" r="r" b="b"/>
              <a:pathLst>
                <a:path w="8398510" h="95884">
                  <a:moveTo>
                    <a:pt x="8372111" y="95481"/>
                  </a:moveTo>
                  <a:lnTo>
                    <a:pt x="26360" y="95481"/>
                  </a:lnTo>
                  <a:lnTo>
                    <a:pt x="16099" y="93396"/>
                  </a:lnTo>
                  <a:lnTo>
                    <a:pt x="7720" y="87712"/>
                  </a:lnTo>
                  <a:lnTo>
                    <a:pt x="2071" y="79282"/>
                  </a:lnTo>
                  <a:lnTo>
                    <a:pt x="0" y="68958"/>
                  </a:lnTo>
                  <a:lnTo>
                    <a:pt x="0" y="26522"/>
                  </a:lnTo>
                  <a:lnTo>
                    <a:pt x="2071" y="16198"/>
                  </a:lnTo>
                  <a:lnTo>
                    <a:pt x="7720" y="7768"/>
                  </a:lnTo>
                  <a:lnTo>
                    <a:pt x="16099" y="2084"/>
                  </a:lnTo>
                  <a:lnTo>
                    <a:pt x="26360" y="0"/>
                  </a:lnTo>
                  <a:lnTo>
                    <a:pt x="8372111" y="0"/>
                  </a:lnTo>
                  <a:lnTo>
                    <a:pt x="8382362" y="2084"/>
                  </a:lnTo>
                  <a:lnTo>
                    <a:pt x="8385154" y="3978"/>
                  </a:lnTo>
                  <a:lnTo>
                    <a:pt x="26360" y="3978"/>
                  </a:lnTo>
                  <a:lnTo>
                    <a:pt x="17656" y="5752"/>
                  </a:lnTo>
                  <a:lnTo>
                    <a:pt x="10541" y="10588"/>
                  </a:lnTo>
                  <a:lnTo>
                    <a:pt x="5740" y="17755"/>
                  </a:lnTo>
                  <a:lnTo>
                    <a:pt x="3978" y="26522"/>
                  </a:lnTo>
                  <a:lnTo>
                    <a:pt x="3978" y="68958"/>
                  </a:lnTo>
                  <a:lnTo>
                    <a:pt x="5740" y="77725"/>
                  </a:lnTo>
                  <a:lnTo>
                    <a:pt x="10541" y="84892"/>
                  </a:lnTo>
                  <a:lnTo>
                    <a:pt x="17656" y="89728"/>
                  </a:lnTo>
                  <a:lnTo>
                    <a:pt x="26360" y="91502"/>
                  </a:lnTo>
                  <a:lnTo>
                    <a:pt x="8385154" y="91502"/>
                  </a:lnTo>
                  <a:lnTo>
                    <a:pt x="8382362" y="93396"/>
                  </a:lnTo>
                  <a:lnTo>
                    <a:pt x="8372111" y="95481"/>
                  </a:lnTo>
                  <a:close/>
                </a:path>
                <a:path w="8398510" h="95884">
                  <a:moveTo>
                    <a:pt x="8385154" y="91502"/>
                  </a:moveTo>
                  <a:lnTo>
                    <a:pt x="8372111" y="91502"/>
                  </a:lnTo>
                  <a:lnTo>
                    <a:pt x="8380800" y="89728"/>
                  </a:lnTo>
                  <a:lnTo>
                    <a:pt x="8387918" y="84892"/>
                  </a:lnTo>
                  <a:lnTo>
                    <a:pt x="8392729" y="77725"/>
                  </a:lnTo>
                  <a:lnTo>
                    <a:pt x="8394496" y="68958"/>
                  </a:lnTo>
                  <a:lnTo>
                    <a:pt x="8394496" y="26522"/>
                  </a:lnTo>
                  <a:lnTo>
                    <a:pt x="8392729" y="17755"/>
                  </a:lnTo>
                  <a:lnTo>
                    <a:pt x="8387918" y="10588"/>
                  </a:lnTo>
                  <a:lnTo>
                    <a:pt x="8380800" y="5752"/>
                  </a:lnTo>
                  <a:lnTo>
                    <a:pt x="8372111" y="3978"/>
                  </a:lnTo>
                  <a:lnTo>
                    <a:pt x="8385154" y="3978"/>
                  </a:lnTo>
                  <a:lnTo>
                    <a:pt x="8390743" y="7768"/>
                  </a:lnTo>
                  <a:lnTo>
                    <a:pt x="8396399" y="16198"/>
                  </a:lnTo>
                  <a:lnTo>
                    <a:pt x="8398474" y="26522"/>
                  </a:lnTo>
                  <a:lnTo>
                    <a:pt x="8398474" y="68958"/>
                  </a:lnTo>
                  <a:lnTo>
                    <a:pt x="8396399" y="79282"/>
                  </a:lnTo>
                  <a:lnTo>
                    <a:pt x="8390743" y="87712"/>
                  </a:lnTo>
                  <a:lnTo>
                    <a:pt x="8385154" y="91502"/>
                  </a:lnTo>
                  <a:close/>
                </a:path>
              </a:pathLst>
            </a:custGeom>
            <a:solidFill>
              <a:srgbClr val="002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772231" y="19261244"/>
            <a:ext cx="14478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b="1" spc="-20" dirty="0">
                <a:solidFill>
                  <a:srgbClr val="0020FF"/>
                </a:solidFill>
                <a:latin typeface="Trebuchet MS"/>
                <a:cs typeface="Trebuchet MS"/>
              </a:rPr>
              <a:t>Edit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548656" y="18894671"/>
            <a:ext cx="8503920" cy="674370"/>
            <a:chOff x="1548656" y="18894671"/>
            <a:chExt cx="8503920" cy="674370"/>
          </a:xfrm>
        </p:grpSpPr>
        <p:sp>
          <p:nvSpPr>
            <p:cNvPr id="60" name="object 60"/>
            <p:cNvSpPr/>
            <p:nvPr/>
          </p:nvSpPr>
          <p:spPr>
            <a:xfrm>
              <a:off x="5712242" y="1929052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90">
                  <a:moveTo>
                    <a:pt x="23251" y="0"/>
                  </a:moveTo>
                  <a:lnTo>
                    <a:pt x="5166" y="0"/>
                  </a:lnTo>
                  <a:lnTo>
                    <a:pt x="2313" y="0"/>
                  </a:lnTo>
                  <a:lnTo>
                    <a:pt x="0" y="2313"/>
                  </a:lnTo>
                  <a:lnTo>
                    <a:pt x="0" y="5166"/>
                  </a:lnTo>
                  <a:lnTo>
                    <a:pt x="0" y="41335"/>
                  </a:lnTo>
                  <a:lnTo>
                    <a:pt x="0" y="44188"/>
                  </a:lnTo>
                  <a:lnTo>
                    <a:pt x="2313" y="46502"/>
                  </a:lnTo>
                  <a:lnTo>
                    <a:pt x="5166" y="46502"/>
                  </a:lnTo>
                  <a:lnTo>
                    <a:pt x="41335" y="46502"/>
                  </a:lnTo>
                  <a:lnTo>
                    <a:pt x="44188" y="46502"/>
                  </a:lnTo>
                  <a:lnTo>
                    <a:pt x="46502" y="44188"/>
                  </a:lnTo>
                  <a:lnTo>
                    <a:pt x="46502" y="41335"/>
                  </a:lnTo>
                  <a:lnTo>
                    <a:pt x="46502" y="23251"/>
                  </a:lnTo>
                </a:path>
              </a:pathLst>
            </a:custGeom>
            <a:ln w="3978">
              <a:solidFill>
                <a:srgbClr val="002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27745" y="1928456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27126" y="2140"/>
                  </a:moveTo>
                  <a:lnTo>
                    <a:pt x="29266" y="0"/>
                  </a:lnTo>
                  <a:lnTo>
                    <a:pt x="32736" y="0"/>
                  </a:lnTo>
                  <a:lnTo>
                    <a:pt x="34876" y="2140"/>
                  </a:lnTo>
                  <a:lnTo>
                    <a:pt x="37017" y="4280"/>
                  </a:lnTo>
                  <a:lnTo>
                    <a:pt x="37017" y="7750"/>
                  </a:lnTo>
                  <a:lnTo>
                    <a:pt x="34876" y="9890"/>
                  </a:lnTo>
                  <a:lnTo>
                    <a:pt x="10333" y="34433"/>
                  </a:lnTo>
                  <a:lnTo>
                    <a:pt x="0" y="37016"/>
                  </a:lnTo>
                  <a:lnTo>
                    <a:pt x="2583" y="26683"/>
                  </a:lnTo>
                  <a:lnTo>
                    <a:pt x="27126" y="2140"/>
                  </a:lnTo>
                  <a:close/>
                </a:path>
              </a:pathLst>
            </a:custGeom>
            <a:ln w="3978">
              <a:solidFill>
                <a:srgbClr val="002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945959" y="18894671"/>
              <a:ext cx="48260" cy="37465"/>
            </a:xfrm>
            <a:custGeom>
              <a:avLst/>
              <a:gdLst/>
              <a:ahLst/>
              <a:cxnLst/>
              <a:rect l="l" t="t" r="r" b="b"/>
              <a:pathLst>
                <a:path w="48259" h="37465">
                  <a:moveTo>
                    <a:pt x="0" y="0"/>
                  </a:moveTo>
                  <a:lnTo>
                    <a:pt x="47740" y="0"/>
                  </a:lnTo>
                  <a:lnTo>
                    <a:pt x="23870" y="37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50">
                <a:alpha val="525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23376" y="19472863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0" y="0"/>
                  </a:moveTo>
                  <a:lnTo>
                    <a:pt x="26522" y="0"/>
                  </a:lnTo>
                  <a:lnTo>
                    <a:pt x="13261" y="26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50243" y="19431753"/>
              <a:ext cx="8500745" cy="135890"/>
            </a:xfrm>
            <a:custGeom>
              <a:avLst/>
              <a:gdLst/>
              <a:ahLst/>
              <a:cxnLst/>
              <a:rect l="l" t="t" r="r" b="b"/>
              <a:pathLst>
                <a:path w="8500745" h="135890">
                  <a:moveTo>
                    <a:pt x="8465788" y="135265"/>
                  </a:moveTo>
                  <a:lnTo>
                    <a:pt x="34693" y="135265"/>
                  </a:lnTo>
                  <a:lnTo>
                    <a:pt x="32278" y="135027"/>
                  </a:lnTo>
                  <a:lnTo>
                    <a:pt x="1893" y="110090"/>
                  </a:lnTo>
                  <a:lnTo>
                    <a:pt x="0" y="100571"/>
                  </a:lnTo>
                  <a:lnTo>
                    <a:pt x="0" y="98133"/>
                  </a:lnTo>
                  <a:lnTo>
                    <a:pt x="0" y="34693"/>
                  </a:lnTo>
                  <a:lnTo>
                    <a:pt x="25174" y="1893"/>
                  </a:lnTo>
                  <a:lnTo>
                    <a:pt x="34693" y="0"/>
                  </a:lnTo>
                  <a:lnTo>
                    <a:pt x="8465788" y="0"/>
                  </a:lnTo>
                  <a:lnTo>
                    <a:pt x="8498570" y="25174"/>
                  </a:lnTo>
                  <a:lnTo>
                    <a:pt x="8500480" y="34693"/>
                  </a:lnTo>
                  <a:lnTo>
                    <a:pt x="8500480" y="100571"/>
                  </a:lnTo>
                  <a:lnTo>
                    <a:pt x="8475283" y="133371"/>
                  </a:lnTo>
                  <a:lnTo>
                    <a:pt x="8468175" y="135027"/>
                  </a:lnTo>
                  <a:lnTo>
                    <a:pt x="8465788" y="1352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50243" y="19431753"/>
              <a:ext cx="8500745" cy="135890"/>
            </a:xfrm>
            <a:custGeom>
              <a:avLst/>
              <a:gdLst/>
              <a:ahLst/>
              <a:cxnLst/>
              <a:rect l="l" t="t" r="r" b="b"/>
              <a:pathLst>
                <a:path w="8500745" h="135890">
                  <a:moveTo>
                    <a:pt x="0" y="99459"/>
                  </a:moveTo>
                  <a:lnTo>
                    <a:pt x="0" y="35805"/>
                  </a:lnTo>
                  <a:lnTo>
                    <a:pt x="0" y="33454"/>
                  </a:lnTo>
                  <a:lnTo>
                    <a:pt x="229" y="31126"/>
                  </a:lnTo>
                  <a:lnTo>
                    <a:pt x="687" y="28820"/>
                  </a:lnTo>
                  <a:lnTo>
                    <a:pt x="1146" y="26514"/>
                  </a:lnTo>
                  <a:lnTo>
                    <a:pt x="1825" y="24275"/>
                  </a:lnTo>
                  <a:lnTo>
                    <a:pt x="2725" y="22103"/>
                  </a:lnTo>
                  <a:lnTo>
                    <a:pt x="3625" y="19931"/>
                  </a:lnTo>
                  <a:lnTo>
                    <a:pt x="4728" y="17867"/>
                  </a:lnTo>
                  <a:lnTo>
                    <a:pt x="6034" y="15913"/>
                  </a:lnTo>
                  <a:lnTo>
                    <a:pt x="7340" y="13958"/>
                  </a:lnTo>
                  <a:lnTo>
                    <a:pt x="8824" y="12149"/>
                  </a:lnTo>
                  <a:lnTo>
                    <a:pt x="10487" y="10487"/>
                  </a:lnTo>
                  <a:lnTo>
                    <a:pt x="12149" y="8824"/>
                  </a:lnTo>
                  <a:lnTo>
                    <a:pt x="13958" y="7340"/>
                  </a:lnTo>
                  <a:lnTo>
                    <a:pt x="15913" y="6034"/>
                  </a:lnTo>
                  <a:lnTo>
                    <a:pt x="17867" y="4728"/>
                  </a:lnTo>
                  <a:lnTo>
                    <a:pt x="19931" y="3625"/>
                  </a:lnTo>
                  <a:lnTo>
                    <a:pt x="22103" y="2725"/>
                  </a:lnTo>
                  <a:lnTo>
                    <a:pt x="24275" y="1825"/>
                  </a:lnTo>
                  <a:lnTo>
                    <a:pt x="26514" y="1146"/>
                  </a:lnTo>
                  <a:lnTo>
                    <a:pt x="28820" y="687"/>
                  </a:lnTo>
                  <a:lnTo>
                    <a:pt x="31126" y="229"/>
                  </a:lnTo>
                  <a:lnTo>
                    <a:pt x="33454" y="0"/>
                  </a:lnTo>
                  <a:lnTo>
                    <a:pt x="35805" y="0"/>
                  </a:lnTo>
                  <a:lnTo>
                    <a:pt x="8464674" y="0"/>
                  </a:lnTo>
                  <a:lnTo>
                    <a:pt x="8467008" y="0"/>
                  </a:lnTo>
                  <a:lnTo>
                    <a:pt x="8469342" y="229"/>
                  </a:lnTo>
                  <a:lnTo>
                    <a:pt x="8471676" y="687"/>
                  </a:lnTo>
                  <a:lnTo>
                    <a:pt x="8473957" y="1146"/>
                  </a:lnTo>
                  <a:lnTo>
                    <a:pt x="8476185" y="1825"/>
                  </a:lnTo>
                  <a:lnTo>
                    <a:pt x="8478360" y="2725"/>
                  </a:lnTo>
                  <a:lnTo>
                    <a:pt x="8480535" y="3625"/>
                  </a:lnTo>
                  <a:lnTo>
                    <a:pt x="8482603" y="4728"/>
                  </a:lnTo>
                  <a:lnTo>
                    <a:pt x="8484566" y="6034"/>
                  </a:lnTo>
                  <a:lnTo>
                    <a:pt x="8486529" y="7340"/>
                  </a:lnTo>
                  <a:lnTo>
                    <a:pt x="8488332" y="8824"/>
                  </a:lnTo>
                  <a:lnTo>
                    <a:pt x="8489977" y="10487"/>
                  </a:lnTo>
                  <a:lnTo>
                    <a:pt x="8491674" y="12149"/>
                  </a:lnTo>
                  <a:lnTo>
                    <a:pt x="8493159" y="13958"/>
                  </a:lnTo>
                  <a:lnTo>
                    <a:pt x="8494432" y="15913"/>
                  </a:lnTo>
                  <a:lnTo>
                    <a:pt x="8495759" y="17867"/>
                  </a:lnTo>
                  <a:lnTo>
                    <a:pt x="8496872" y="19931"/>
                  </a:lnTo>
                  <a:lnTo>
                    <a:pt x="8497774" y="22103"/>
                  </a:lnTo>
                  <a:lnTo>
                    <a:pt x="8498676" y="24275"/>
                  </a:lnTo>
                  <a:lnTo>
                    <a:pt x="8499313" y="26514"/>
                  </a:lnTo>
                  <a:lnTo>
                    <a:pt x="8499790" y="28820"/>
                  </a:lnTo>
                  <a:lnTo>
                    <a:pt x="8500267" y="31126"/>
                  </a:lnTo>
                  <a:lnTo>
                    <a:pt x="8500480" y="33454"/>
                  </a:lnTo>
                  <a:lnTo>
                    <a:pt x="8500480" y="35805"/>
                  </a:lnTo>
                  <a:lnTo>
                    <a:pt x="8500480" y="99459"/>
                  </a:lnTo>
                  <a:lnTo>
                    <a:pt x="8500480" y="101810"/>
                  </a:lnTo>
                  <a:lnTo>
                    <a:pt x="8500267" y="104139"/>
                  </a:lnTo>
                  <a:lnTo>
                    <a:pt x="8499790" y="106445"/>
                  </a:lnTo>
                  <a:lnTo>
                    <a:pt x="8499313" y="108750"/>
                  </a:lnTo>
                  <a:lnTo>
                    <a:pt x="8494432" y="119352"/>
                  </a:lnTo>
                  <a:lnTo>
                    <a:pt x="8493159" y="121306"/>
                  </a:lnTo>
                  <a:lnTo>
                    <a:pt x="8491674" y="123115"/>
                  </a:lnTo>
                  <a:lnTo>
                    <a:pt x="8489977" y="124778"/>
                  </a:lnTo>
                  <a:lnTo>
                    <a:pt x="8488332" y="126440"/>
                  </a:lnTo>
                  <a:lnTo>
                    <a:pt x="8486529" y="127924"/>
                  </a:lnTo>
                  <a:lnTo>
                    <a:pt x="8484566" y="129230"/>
                  </a:lnTo>
                  <a:lnTo>
                    <a:pt x="8482603" y="130536"/>
                  </a:lnTo>
                  <a:lnTo>
                    <a:pt x="8480535" y="131639"/>
                  </a:lnTo>
                  <a:lnTo>
                    <a:pt x="8478360" y="132539"/>
                  </a:lnTo>
                  <a:lnTo>
                    <a:pt x="8476185" y="133439"/>
                  </a:lnTo>
                  <a:lnTo>
                    <a:pt x="8473957" y="134118"/>
                  </a:lnTo>
                  <a:lnTo>
                    <a:pt x="8471676" y="134577"/>
                  </a:lnTo>
                  <a:lnTo>
                    <a:pt x="8469342" y="135035"/>
                  </a:lnTo>
                  <a:lnTo>
                    <a:pt x="8467008" y="135265"/>
                  </a:lnTo>
                  <a:lnTo>
                    <a:pt x="8464674" y="135265"/>
                  </a:lnTo>
                  <a:lnTo>
                    <a:pt x="35805" y="135265"/>
                  </a:lnTo>
                  <a:lnTo>
                    <a:pt x="33454" y="135265"/>
                  </a:lnTo>
                  <a:lnTo>
                    <a:pt x="31126" y="135035"/>
                  </a:lnTo>
                  <a:lnTo>
                    <a:pt x="28820" y="134577"/>
                  </a:lnTo>
                  <a:lnTo>
                    <a:pt x="26514" y="134118"/>
                  </a:lnTo>
                  <a:lnTo>
                    <a:pt x="24275" y="133439"/>
                  </a:lnTo>
                  <a:lnTo>
                    <a:pt x="22103" y="132539"/>
                  </a:lnTo>
                  <a:lnTo>
                    <a:pt x="19931" y="131639"/>
                  </a:lnTo>
                  <a:lnTo>
                    <a:pt x="17867" y="130536"/>
                  </a:lnTo>
                  <a:lnTo>
                    <a:pt x="15913" y="129230"/>
                  </a:lnTo>
                  <a:lnTo>
                    <a:pt x="13958" y="127924"/>
                  </a:lnTo>
                  <a:lnTo>
                    <a:pt x="12149" y="126440"/>
                  </a:lnTo>
                  <a:lnTo>
                    <a:pt x="10487" y="124778"/>
                  </a:lnTo>
                  <a:lnTo>
                    <a:pt x="8824" y="123115"/>
                  </a:lnTo>
                  <a:lnTo>
                    <a:pt x="7340" y="121306"/>
                  </a:lnTo>
                  <a:lnTo>
                    <a:pt x="6034" y="119352"/>
                  </a:lnTo>
                  <a:lnTo>
                    <a:pt x="4728" y="117397"/>
                  </a:lnTo>
                  <a:lnTo>
                    <a:pt x="0" y="101810"/>
                  </a:lnTo>
                  <a:lnTo>
                    <a:pt x="0" y="99459"/>
                  </a:lnTo>
                  <a:close/>
                </a:path>
              </a:pathLst>
            </a:custGeom>
            <a:ln w="3175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92530" y="19478167"/>
              <a:ext cx="32384" cy="26670"/>
            </a:xfrm>
            <a:custGeom>
              <a:avLst/>
              <a:gdLst/>
              <a:ahLst/>
              <a:cxnLst/>
              <a:rect l="l" t="t" r="r" b="b"/>
              <a:pathLst>
                <a:path w="32385" h="26669">
                  <a:moveTo>
                    <a:pt x="0" y="0"/>
                  </a:moveTo>
                  <a:lnTo>
                    <a:pt x="31827" y="0"/>
                  </a:lnTo>
                  <a:lnTo>
                    <a:pt x="15913" y="26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034642" y="19444248"/>
            <a:ext cx="60579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rebuchet MS"/>
                <a:cs typeface="Trebuchet MS"/>
              </a:rPr>
              <a:t>Created</a:t>
            </a:r>
            <a:r>
              <a:rPr sz="450" spc="30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by: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Joh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Kurta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40341" y="19444248"/>
            <a:ext cx="79057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10" dirty="0">
                <a:latin typeface="Trebuchet MS"/>
                <a:cs typeface="Trebuchet MS"/>
              </a:rPr>
              <a:t>Activity Tag: test, test, test34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618206" y="19444248"/>
            <a:ext cx="58991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rebuchet MS"/>
                <a:cs typeface="Trebuchet MS"/>
              </a:rPr>
              <a:t>Face</a:t>
            </a:r>
            <a:r>
              <a:rPr sz="450" spc="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to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face</a:t>
            </a:r>
            <a:r>
              <a:rPr sz="450" spc="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Meeting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548656" y="19488776"/>
            <a:ext cx="8503920" cy="260350"/>
            <a:chOff x="1548656" y="19488776"/>
            <a:chExt cx="8503920" cy="260350"/>
          </a:xfrm>
        </p:grpSpPr>
        <p:sp>
          <p:nvSpPr>
            <p:cNvPr id="71" name="object 71"/>
            <p:cNvSpPr/>
            <p:nvPr/>
          </p:nvSpPr>
          <p:spPr>
            <a:xfrm>
              <a:off x="9945959" y="19488776"/>
              <a:ext cx="48260" cy="37465"/>
            </a:xfrm>
            <a:custGeom>
              <a:avLst/>
              <a:gdLst/>
              <a:ahLst/>
              <a:cxnLst/>
              <a:rect l="l" t="t" r="r" b="b"/>
              <a:pathLst>
                <a:path w="48259" h="37465">
                  <a:moveTo>
                    <a:pt x="0" y="0"/>
                  </a:moveTo>
                  <a:lnTo>
                    <a:pt x="47740" y="0"/>
                  </a:lnTo>
                  <a:lnTo>
                    <a:pt x="23870" y="37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50">
                <a:alpha val="525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23376" y="19653216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0" y="0"/>
                  </a:moveTo>
                  <a:lnTo>
                    <a:pt x="26522" y="0"/>
                  </a:lnTo>
                  <a:lnTo>
                    <a:pt x="13261" y="26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50243" y="19612106"/>
              <a:ext cx="8500745" cy="135890"/>
            </a:xfrm>
            <a:custGeom>
              <a:avLst/>
              <a:gdLst/>
              <a:ahLst/>
              <a:cxnLst/>
              <a:rect l="l" t="t" r="r" b="b"/>
              <a:pathLst>
                <a:path w="8500745" h="135890">
                  <a:moveTo>
                    <a:pt x="8465788" y="135265"/>
                  </a:moveTo>
                  <a:lnTo>
                    <a:pt x="34693" y="135265"/>
                  </a:lnTo>
                  <a:lnTo>
                    <a:pt x="32278" y="135027"/>
                  </a:lnTo>
                  <a:lnTo>
                    <a:pt x="1893" y="110090"/>
                  </a:lnTo>
                  <a:lnTo>
                    <a:pt x="0" y="100571"/>
                  </a:lnTo>
                  <a:lnTo>
                    <a:pt x="0" y="98133"/>
                  </a:lnTo>
                  <a:lnTo>
                    <a:pt x="0" y="34693"/>
                  </a:lnTo>
                  <a:lnTo>
                    <a:pt x="25174" y="1893"/>
                  </a:lnTo>
                  <a:lnTo>
                    <a:pt x="34693" y="0"/>
                  </a:lnTo>
                  <a:lnTo>
                    <a:pt x="8465788" y="0"/>
                  </a:lnTo>
                  <a:lnTo>
                    <a:pt x="8498570" y="25174"/>
                  </a:lnTo>
                  <a:lnTo>
                    <a:pt x="8500480" y="34693"/>
                  </a:lnTo>
                  <a:lnTo>
                    <a:pt x="8500480" y="100571"/>
                  </a:lnTo>
                  <a:lnTo>
                    <a:pt x="8475283" y="133371"/>
                  </a:lnTo>
                  <a:lnTo>
                    <a:pt x="8468175" y="135027"/>
                  </a:lnTo>
                  <a:lnTo>
                    <a:pt x="8465788" y="1352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50243" y="19612106"/>
              <a:ext cx="8500745" cy="135890"/>
            </a:xfrm>
            <a:custGeom>
              <a:avLst/>
              <a:gdLst/>
              <a:ahLst/>
              <a:cxnLst/>
              <a:rect l="l" t="t" r="r" b="b"/>
              <a:pathLst>
                <a:path w="8500745" h="135890">
                  <a:moveTo>
                    <a:pt x="0" y="99459"/>
                  </a:moveTo>
                  <a:lnTo>
                    <a:pt x="0" y="35805"/>
                  </a:lnTo>
                  <a:lnTo>
                    <a:pt x="0" y="33454"/>
                  </a:lnTo>
                  <a:lnTo>
                    <a:pt x="229" y="31126"/>
                  </a:lnTo>
                  <a:lnTo>
                    <a:pt x="687" y="28820"/>
                  </a:lnTo>
                  <a:lnTo>
                    <a:pt x="1146" y="26514"/>
                  </a:lnTo>
                  <a:lnTo>
                    <a:pt x="1825" y="24275"/>
                  </a:lnTo>
                  <a:lnTo>
                    <a:pt x="2725" y="22103"/>
                  </a:lnTo>
                  <a:lnTo>
                    <a:pt x="3625" y="19931"/>
                  </a:lnTo>
                  <a:lnTo>
                    <a:pt x="4728" y="17867"/>
                  </a:lnTo>
                  <a:lnTo>
                    <a:pt x="6034" y="15913"/>
                  </a:lnTo>
                  <a:lnTo>
                    <a:pt x="7340" y="13958"/>
                  </a:lnTo>
                  <a:lnTo>
                    <a:pt x="8824" y="12149"/>
                  </a:lnTo>
                  <a:lnTo>
                    <a:pt x="10487" y="10487"/>
                  </a:lnTo>
                  <a:lnTo>
                    <a:pt x="12149" y="8824"/>
                  </a:lnTo>
                  <a:lnTo>
                    <a:pt x="13958" y="7340"/>
                  </a:lnTo>
                  <a:lnTo>
                    <a:pt x="15913" y="6034"/>
                  </a:lnTo>
                  <a:lnTo>
                    <a:pt x="17867" y="4728"/>
                  </a:lnTo>
                  <a:lnTo>
                    <a:pt x="19931" y="3625"/>
                  </a:lnTo>
                  <a:lnTo>
                    <a:pt x="22103" y="2725"/>
                  </a:lnTo>
                  <a:lnTo>
                    <a:pt x="24275" y="1825"/>
                  </a:lnTo>
                  <a:lnTo>
                    <a:pt x="26514" y="1146"/>
                  </a:lnTo>
                  <a:lnTo>
                    <a:pt x="28820" y="687"/>
                  </a:lnTo>
                  <a:lnTo>
                    <a:pt x="31126" y="229"/>
                  </a:lnTo>
                  <a:lnTo>
                    <a:pt x="33454" y="0"/>
                  </a:lnTo>
                  <a:lnTo>
                    <a:pt x="35805" y="0"/>
                  </a:lnTo>
                  <a:lnTo>
                    <a:pt x="8464674" y="0"/>
                  </a:lnTo>
                  <a:lnTo>
                    <a:pt x="8467008" y="0"/>
                  </a:lnTo>
                  <a:lnTo>
                    <a:pt x="8469342" y="229"/>
                  </a:lnTo>
                  <a:lnTo>
                    <a:pt x="8471676" y="687"/>
                  </a:lnTo>
                  <a:lnTo>
                    <a:pt x="8473957" y="1146"/>
                  </a:lnTo>
                  <a:lnTo>
                    <a:pt x="8476185" y="1825"/>
                  </a:lnTo>
                  <a:lnTo>
                    <a:pt x="8478360" y="2725"/>
                  </a:lnTo>
                  <a:lnTo>
                    <a:pt x="8480535" y="3625"/>
                  </a:lnTo>
                  <a:lnTo>
                    <a:pt x="8482603" y="4728"/>
                  </a:lnTo>
                  <a:lnTo>
                    <a:pt x="8484566" y="6034"/>
                  </a:lnTo>
                  <a:lnTo>
                    <a:pt x="8486529" y="7340"/>
                  </a:lnTo>
                  <a:lnTo>
                    <a:pt x="8488332" y="8824"/>
                  </a:lnTo>
                  <a:lnTo>
                    <a:pt x="8489977" y="10487"/>
                  </a:lnTo>
                  <a:lnTo>
                    <a:pt x="8491674" y="12149"/>
                  </a:lnTo>
                  <a:lnTo>
                    <a:pt x="8493159" y="13958"/>
                  </a:lnTo>
                  <a:lnTo>
                    <a:pt x="8494432" y="15913"/>
                  </a:lnTo>
                  <a:lnTo>
                    <a:pt x="8495759" y="17867"/>
                  </a:lnTo>
                  <a:lnTo>
                    <a:pt x="8496872" y="19931"/>
                  </a:lnTo>
                  <a:lnTo>
                    <a:pt x="8497774" y="22103"/>
                  </a:lnTo>
                  <a:lnTo>
                    <a:pt x="8498676" y="24275"/>
                  </a:lnTo>
                  <a:lnTo>
                    <a:pt x="8499313" y="26514"/>
                  </a:lnTo>
                  <a:lnTo>
                    <a:pt x="8499790" y="28820"/>
                  </a:lnTo>
                  <a:lnTo>
                    <a:pt x="8500267" y="31126"/>
                  </a:lnTo>
                  <a:lnTo>
                    <a:pt x="8500480" y="33454"/>
                  </a:lnTo>
                  <a:lnTo>
                    <a:pt x="8500480" y="35805"/>
                  </a:lnTo>
                  <a:lnTo>
                    <a:pt x="8500480" y="99459"/>
                  </a:lnTo>
                  <a:lnTo>
                    <a:pt x="8500480" y="101810"/>
                  </a:lnTo>
                  <a:lnTo>
                    <a:pt x="8500267" y="104139"/>
                  </a:lnTo>
                  <a:lnTo>
                    <a:pt x="8499790" y="106445"/>
                  </a:lnTo>
                  <a:lnTo>
                    <a:pt x="8499313" y="108750"/>
                  </a:lnTo>
                  <a:lnTo>
                    <a:pt x="8494432" y="119352"/>
                  </a:lnTo>
                  <a:lnTo>
                    <a:pt x="8493159" y="121306"/>
                  </a:lnTo>
                  <a:lnTo>
                    <a:pt x="8491674" y="123115"/>
                  </a:lnTo>
                  <a:lnTo>
                    <a:pt x="8489977" y="124778"/>
                  </a:lnTo>
                  <a:lnTo>
                    <a:pt x="8488332" y="126440"/>
                  </a:lnTo>
                  <a:lnTo>
                    <a:pt x="8486529" y="127924"/>
                  </a:lnTo>
                  <a:lnTo>
                    <a:pt x="8484566" y="129230"/>
                  </a:lnTo>
                  <a:lnTo>
                    <a:pt x="8482603" y="130536"/>
                  </a:lnTo>
                  <a:lnTo>
                    <a:pt x="8480535" y="131639"/>
                  </a:lnTo>
                  <a:lnTo>
                    <a:pt x="8478360" y="132539"/>
                  </a:lnTo>
                  <a:lnTo>
                    <a:pt x="8476185" y="133439"/>
                  </a:lnTo>
                  <a:lnTo>
                    <a:pt x="8473957" y="134118"/>
                  </a:lnTo>
                  <a:lnTo>
                    <a:pt x="8471676" y="134577"/>
                  </a:lnTo>
                  <a:lnTo>
                    <a:pt x="8469342" y="135035"/>
                  </a:lnTo>
                  <a:lnTo>
                    <a:pt x="8467008" y="135265"/>
                  </a:lnTo>
                  <a:lnTo>
                    <a:pt x="8464674" y="135265"/>
                  </a:lnTo>
                  <a:lnTo>
                    <a:pt x="35805" y="135265"/>
                  </a:lnTo>
                  <a:lnTo>
                    <a:pt x="33454" y="135265"/>
                  </a:lnTo>
                  <a:lnTo>
                    <a:pt x="31126" y="135035"/>
                  </a:lnTo>
                  <a:lnTo>
                    <a:pt x="28820" y="134577"/>
                  </a:lnTo>
                  <a:lnTo>
                    <a:pt x="26514" y="134118"/>
                  </a:lnTo>
                  <a:lnTo>
                    <a:pt x="24275" y="133439"/>
                  </a:lnTo>
                  <a:lnTo>
                    <a:pt x="22103" y="132539"/>
                  </a:lnTo>
                  <a:lnTo>
                    <a:pt x="19931" y="131639"/>
                  </a:lnTo>
                  <a:lnTo>
                    <a:pt x="17867" y="130536"/>
                  </a:lnTo>
                  <a:lnTo>
                    <a:pt x="15913" y="129230"/>
                  </a:lnTo>
                  <a:lnTo>
                    <a:pt x="13958" y="127924"/>
                  </a:lnTo>
                  <a:lnTo>
                    <a:pt x="12149" y="126440"/>
                  </a:lnTo>
                  <a:lnTo>
                    <a:pt x="10487" y="124778"/>
                  </a:lnTo>
                  <a:lnTo>
                    <a:pt x="8824" y="123115"/>
                  </a:lnTo>
                  <a:lnTo>
                    <a:pt x="7340" y="121306"/>
                  </a:lnTo>
                  <a:lnTo>
                    <a:pt x="6034" y="119352"/>
                  </a:lnTo>
                  <a:lnTo>
                    <a:pt x="4728" y="117397"/>
                  </a:lnTo>
                  <a:lnTo>
                    <a:pt x="0" y="101810"/>
                  </a:lnTo>
                  <a:lnTo>
                    <a:pt x="0" y="99459"/>
                  </a:lnTo>
                  <a:close/>
                </a:path>
              </a:pathLst>
            </a:custGeom>
            <a:ln w="3175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92530" y="19658520"/>
              <a:ext cx="32384" cy="26670"/>
            </a:xfrm>
            <a:custGeom>
              <a:avLst/>
              <a:gdLst/>
              <a:ahLst/>
              <a:cxnLst/>
              <a:rect l="l" t="t" r="r" b="b"/>
              <a:pathLst>
                <a:path w="32385" h="26669">
                  <a:moveTo>
                    <a:pt x="0" y="0"/>
                  </a:moveTo>
                  <a:lnTo>
                    <a:pt x="31827" y="0"/>
                  </a:lnTo>
                  <a:lnTo>
                    <a:pt x="15913" y="26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034642" y="19624603"/>
            <a:ext cx="60579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rebuchet MS"/>
                <a:cs typeface="Trebuchet MS"/>
              </a:rPr>
              <a:t>Created</a:t>
            </a:r>
            <a:r>
              <a:rPr sz="450" spc="30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by: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Joh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Kurta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40341" y="19624603"/>
            <a:ext cx="79057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10" dirty="0">
                <a:latin typeface="Trebuchet MS"/>
                <a:cs typeface="Trebuchet MS"/>
              </a:rPr>
              <a:t>Activity Tag: test, test, test34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18206" y="19624603"/>
            <a:ext cx="58991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rebuchet MS"/>
                <a:cs typeface="Trebuchet MS"/>
              </a:rPr>
              <a:t>Face</a:t>
            </a:r>
            <a:r>
              <a:rPr sz="450" spc="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to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face</a:t>
            </a:r>
            <a:r>
              <a:rPr sz="450" spc="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Meeting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548656" y="19669129"/>
            <a:ext cx="8503920" cy="260350"/>
            <a:chOff x="1548656" y="19669129"/>
            <a:chExt cx="8503920" cy="260350"/>
          </a:xfrm>
        </p:grpSpPr>
        <p:sp>
          <p:nvSpPr>
            <p:cNvPr id="80" name="object 80"/>
            <p:cNvSpPr/>
            <p:nvPr/>
          </p:nvSpPr>
          <p:spPr>
            <a:xfrm>
              <a:off x="9945959" y="19669129"/>
              <a:ext cx="48260" cy="37465"/>
            </a:xfrm>
            <a:custGeom>
              <a:avLst/>
              <a:gdLst/>
              <a:ahLst/>
              <a:cxnLst/>
              <a:rect l="l" t="t" r="r" b="b"/>
              <a:pathLst>
                <a:path w="48259" h="37465">
                  <a:moveTo>
                    <a:pt x="0" y="0"/>
                  </a:moveTo>
                  <a:lnTo>
                    <a:pt x="47740" y="0"/>
                  </a:lnTo>
                  <a:lnTo>
                    <a:pt x="23870" y="37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50">
                <a:alpha val="525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23376" y="19833569"/>
              <a:ext cx="26670" cy="26670"/>
            </a:xfrm>
            <a:custGeom>
              <a:avLst/>
              <a:gdLst/>
              <a:ahLst/>
              <a:cxnLst/>
              <a:rect l="l" t="t" r="r" b="b"/>
              <a:pathLst>
                <a:path w="26669" h="26669">
                  <a:moveTo>
                    <a:pt x="0" y="0"/>
                  </a:moveTo>
                  <a:lnTo>
                    <a:pt x="26522" y="0"/>
                  </a:lnTo>
                  <a:lnTo>
                    <a:pt x="13261" y="26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50243" y="19792459"/>
              <a:ext cx="8500745" cy="135890"/>
            </a:xfrm>
            <a:custGeom>
              <a:avLst/>
              <a:gdLst/>
              <a:ahLst/>
              <a:cxnLst/>
              <a:rect l="l" t="t" r="r" b="b"/>
              <a:pathLst>
                <a:path w="8500745" h="135890">
                  <a:moveTo>
                    <a:pt x="8465788" y="135265"/>
                  </a:moveTo>
                  <a:lnTo>
                    <a:pt x="34693" y="135265"/>
                  </a:lnTo>
                  <a:lnTo>
                    <a:pt x="32278" y="135027"/>
                  </a:lnTo>
                  <a:lnTo>
                    <a:pt x="1893" y="110090"/>
                  </a:lnTo>
                  <a:lnTo>
                    <a:pt x="0" y="100571"/>
                  </a:lnTo>
                  <a:lnTo>
                    <a:pt x="0" y="98133"/>
                  </a:lnTo>
                  <a:lnTo>
                    <a:pt x="0" y="34693"/>
                  </a:lnTo>
                  <a:lnTo>
                    <a:pt x="25174" y="1893"/>
                  </a:lnTo>
                  <a:lnTo>
                    <a:pt x="34693" y="0"/>
                  </a:lnTo>
                  <a:lnTo>
                    <a:pt x="8465788" y="0"/>
                  </a:lnTo>
                  <a:lnTo>
                    <a:pt x="8498570" y="25174"/>
                  </a:lnTo>
                  <a:lnTo>
                    <a:pt x="8500480" y="34693"/>
                  </a:lnTo>
                  <a:lnTo>
                    <a:pt x="8500480" y="100571"/>
                  </a:lnTo>
                  <a:lnTo>
                    <a:pt x="8475283" y="133371"/>
                  </a:lnTo>
                  <a:lnTo>
                    <a:pt x="8468175" y="135027"/>
                  </a:lnTo>
                  <a:lnTo>
                    <a:pt x="8465788" y="1352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550243" y="19792459"/>
              <a:ext cx="8500745" cy="135890"/>
            </a:xfrm>
            <a:custGeom>
              <a:avLst/>
              <a:gdLst/>
              <a:ahLst/>
              <a:cxnLst/>
              <a:rect l="l" t="t" r="r" b="b"/>
              <a:pathLst>
                <a:path w="8500745" h="135890">
                  <a:moveTo>
                    <a:pt x="0" y="99459"/>
                  </a:moveTo>
                  <a:lnTo>
                    <a:pt x="0" y="35805"/>
                  </a:lnTo>
                  <a:lnTo>
                    <a:pt x="0" y="33454"/>
                  </a:lnTo>
                  <a:lnTo>
                    <a:pt x="229" y="31126"/>
                  </a:lnTo>
                  <a:lnTo>
                    <a:pt x="687" y="28820"/>
                  </a:lnTo>
                  <a:lnTo>
                    <a:pt x="1146" y="26514"/>
                  </a:lnTo>
                  <a:lnTo>
                    <a:pt x="1825" y="24275"/>
                  </a:lnTo>
                  <a:lnTo>
                    <a:pt x="2725" y="22103"/>
                  </a:lnTo>
                  <a:lnTo>
                    <a:pt x="3625" y="19931"/>
                  </a:lnTo>
                  <a:lnTo>
                    <a:pt x="4728" y="17867"/>
                  </a:lnTo>
                  <a:lnTo>
                    <a:pt x="6034" y="15913"/>
                  </a:lnTo>
                  <a:lnTo>
                    <a:pt x="7340" y="13958"/>
                  </a:lnTo>
                  <a:lnTo>
                    <a:pt x="8824" y="12149"/>
                  </a:lnTo>
                  <a:lnTo>
                    <a:pt x="10487" y="10487"/>
                  </a:lnTo>
                  <a:lnTo>
                    <a:pt x="12149" y="8824"/>
                  </a:lnTo>
                  <a:lnTo>
                    <a:pt x="13958" y="7340"/>
                  </a:lnTo>
                  <a:lnTo>
                    <a:pt x="15913" y="6034"/>
                  </a:lnTo>
                  <a:lnTo>
                    <a:pt x="17867" y="4728"/>
                  </a:lnTo>
                  <a:lnTo>
                    <a:pt x="19931" y="3625"/>
                  </a:lnTo>
                  <a:lnTo>
                    <a:pt x="22103" y="2725"/>
                  </a:lnTo>
                  <a:lnTo>
                    <a:pt x="24275" y="1825"/>
                  </a:lnTo>
                  <a:lnTo>
                    <a:pt x="26514" y="1146"/>
                  </a:lnTo>
                  <a:lnTo>
                    <a:pt x="28820" y="687"/>
                  </a:lnTo>
                  <a:lnTo>
                    <a:pt x="31126" y="229"/>
                  </a:lnTo>
                  <a:lnTo>
                    <a:pt x="33454" y="0"/>
                  </a:lnTo>
                  <a:lnTo>
                    <a:pt x="35805" y="0"/>
                  </a:lnTo>
                  <a:lnTo>
                    <a:pt x="8464674" y="0"/>
                  </a:lnTo>
                  <a:lnTo>
                    <a:pt x="8467008" y="0"/>
                  </a:lnTo>
                  <a:lnTo>
                    <a:pt x="8469342" y="229"/>
                  </a:lnTo>
                  <a:lnTo>
                    <a:pt x="8471676" y="687"/>
                  </a:lnTo>
                  <a:lnTo>
                    <a:pt x="8473957" y="1146"/>
                  </a:lnTo>
                  <a:lnTo>
                    <a:pt x="8476185" y="1825"/>
                  </a:lnTo>
                  <a:lnTo>
                    <a:pt x="8478360" y="2725"/>
                  </a:lnTo>
                  <a:lnTo>
                    <a:pt x="8480535" y="3625"/>
                  </a:lnTo>
                  <a:lnTo>
                    <a:pt x="8482603" y="4728"/>
                  </a:lnTo>
                  <a:lnTo>
                    <a:pt x="8484566" y="6034"/>
                  </a:lnTo>
                  <a:lnTo>
                    <a:pt x="8486529" y="7340"/>
                  </a:lnTo>
                  <a:lnTo>
                    <a:pt x="8488332" y="8824"/>
                  </a:lnTo>
                  <a:lnTo>
                    <a:pt x="8489977" y="10487"/>
                  </a:lnTo>
                  <a:lnTo>
                    <a:pt x="8491674" y="12149"/>
                  </a:lnTo>
                  <a:lnTo>
                    <a:pt x="8493159" y="13958"/>
                  </a:lnTo>
                  <a:lnTo>
                    <a:pt x="8494432" y="15913"/>
                  </a:lnTo>
                  <a:lnTo>
                    <a:pt x="8495759" y="17867"/>
                  </a:lnTo>
                  <a:lnTo>
                    <a:pt x="8496872" y="19931"/>
                  </a:lnTo>
                  <a:lnTo>
                    <a:pt x="8497774" y="22103"/>
                  </a:lnTo>
                  <a:lnTo>
                    <a:pt x="8498676" y="24275"/>
                  </a:lnTo>
                  <a:lnTo>
                    <a:pt x="8499313" y="26514"/>
                  </a:lnTo>
                  <a:lnTo>
                    <a:pt x="8499790" y="28820"/>
                  </a:lnTo>
                  <a:lnTo>
                    <a:pt x="8500267" y="31126"/>
                  </a:lnTo>
                  <a:lnTo>
                    <a:pt x="8500480" y="33454"/>
                  </a:lnTo>
                  <a:lnTo>
                    <a:pt x="8500480" y="35805"/>
                  </a:lnTo>
                  <a:lnTo>
                    <a:pt x="8500480" y="99459"/>
                  </a:lnTo>
                  <a:lnTo>
                    <a:pt x="8500480" y="101810"/>
                  </a:lnTo>
                  <a:lnTo>
                    <a:pt x="8500267" y="104139"/>
                  </a:lnTo>
                  <a:lnTo>
                    <a:pt x="8499790" y="106445"/>
                  </a:lnTo>
                  <a:lnTo>
                    <a:pt x="8499313" y="108750"/>
                  </a:lnTo>
                  <a:lnTo>
                    <a:pt x="8494432" y="119352"/>
                  </a:lnTo>
                  <a:lnTo>
                    <a:pt x="8493159" y="121306"/>
                  </a:lnTo>
                  <a:lnTo>
                    <a:pt x="8491674" y="123115"/>
                  </a:lnTo>
                  <a:lnTo>
                    <a:pt x="8489977" y="124778"/>
                  </a:lnTo>
                  <a:lnTo>
                    <a:pt x="8488332" y="126440"/>
                  </a:lnTo>
                  <a:lnTo>
                    <a:pt x="8486529" y="127924"/>
                  </a:lnTo>
                  <a:lnTo>
                    <a:pt x="8484566" y="129230"/>
                  </a:lnTo>
                  <a:lnTo>
                    <a:pt x="8482603" y="130536"/>
                  </a:lnTo>
                  <a:lnTo>
                    <a:pt x="8480535" y="131639"/>
                  </a:lnTo>
                  <a:lnTo>
                    <a:pt x="8478360" y="132539"/>
                  </a:lnTo>
                  <a:lnTo>
                    <a:pt x="8476185" y="133439"/>
                  </a:lnTo>
                  <a:lnTo>
                    <a:pt x="8473957" y="134118"/>
                  </a:lnTo>
                  <a:lnTo>
                    <a:pt x="8471676" y="134577"/>
                  </a:lnTo>
                  <a:lnTo>
                    <a:pt x="8469342" y="135035"/>
                  </a:lnTo>
                  <a:lnTo>
                    <a:pt x="8467008" y="135265"/>
                  </a:lnTo>
                  <a:lnTo>
                    <a:pt x="8464674" y="135265"/>
                  </a:lnTo>
                  <a:lnTo>
                    <a:pt x="35805" y="135265"/>
                  </a:lnTo>
                  <a:lnTo>
                    <a:pt x="33454" y="135265"/>
                  </a:lnTo>
                  <a:lnTo>
                    <a:pt x="31126" y="135035"/>
                  </a:lnTo>
                  <a:lnTo>
                    <a:pt x="28820" y="134577"/>
                  </a:lnTo>
                  <a:lnTo>
                    <a:pt x="26514" y="134118"/>
                  </a:lnTo>
                  <a:lnTo>
                    <a:pt x="24275" y="133439"/>
                  </a:lnTo>
                  <a:lnTo>
                    <a:pt x="22103" y="132539"/>
                  </a:lnTo>
                  <a:lnTo>
                    <a:pt x="19931" y="131639"/>
                  </a:lnTo>
                  <a:lnTo>
                    <a:pt x="17867" y="130536"/>
                  </a:lnTo>
                  <a:lnTo>
                    <a:pt x="15913" y="129230"/>
                  </a:lnTo>
                  <a:lnTo>
                    <a:pt x="13958" y="127924"/>
                  </a:lnTo>
                  <a:lnTo>
                    <a:pt x="12149" y="126440"/>
                  </a:lnTo>
                  <a:lnTo>
                    <a:pt x="10487" y="124778"/>
                  </a:lnTo>
                  <a:lnTo>
                    <a:pt x="8824" y="123115"/>
                  </a:lnTo>
                  <a:lnTo>
                    <a:pt x="7340" y="121306"/>
                  </a:lnTo>
                  <a:lnTo>
                    <a:pt x="6034" y="119352"/>
                  </a:lnTo>
                  <a:lnTo>
                    <a:pt x="4728" y="117397"/>
                  </a:lnTo>
                  <a:lnTo>
                    <a:pt x="0" y="101810"/>
                  </a:lnTo>
                  <a:lnTo>
                    <a:pt x="0" y="99459"/>
                  </a:lnTo>
                  <a:close/>
                </a:path>
              </a:pathLst>
            </a:custGeom>
            <a:ln w="3175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92530" y="19838874"/>
              <a:ext cx="32384" cy="26670"/>
            </a:xfrm>
            <a:custGeom>
              <a:avLst/>
              <a:gdLst/>
              <a:ahLst/>
              <a:cxnLst/>
              <a:rect l="l" t="t" r="r" b="b"/>
              <a:pathLst>
                <a:path w="32385" h="26669">
                  <a:moveTo>
                    <a:pt x="0" y="0"/>
                  </a:moveTo>
                  <a:lnTo>
                    <a:pt x="31827" y="0"/>
                  </a:lnTo>
                  <a:lnTo>
                    <a:pt x="15913" y="26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4034642" y="19804957"/>
            <a:ext cx="60579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rebuchet MS"/>
                <a:cs typeface="Trebuchet MS"/>
              </a:rPr>
              <a:t>Created</a:t>
            </a:r>
            <a:r>
              <a:rPr sz="450" spc="30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by: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Joh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Kurta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40341" y="19804957"/>
            <a:ext cx="79057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10" dirty="0">
                <a:latin typeface="Trebuchet MS"/>
                <a:cs typeface="Trebuchet MS"/>
              </a:rPr>
              <a:t>Activity Tag: test, test, test34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618206" y="19804957"/>
            <a:ext cx="58991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rebuchet MS"/>
                <a:cs typeface="Trebuchet MS"/>
              </a:rPr>
              <a:t>Face</a:t>
            </a:r>
            <a:r>
              <a:rPr sz="450" spc="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to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face</a:t>
            </a:r>
            <a:r>
              <a:rPr sz="450" spc="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Meeting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9728213" y="18931542"/>
            <a:ext cx="266065" cy="955675"/>
            <a:chOff x="9728213" y="18931542"/>
            <a:chExt cx="266065" cy="955675"/>
          </a:xfrm>
        </p:grpSpPr>
        <p:sp>
          <p:nvSpPr>
            <p:cNvPr id="89" name="object 89"/>
            <p:cNvSpPr/>
            <p:nvPr/>
          </p:nvSpPr>
          <p:spPr>
            <a:xfrm>
              <a:off x="9945959" y="19849484"/>
              <a:ext cx="48260" cy="37465"/>
            </a:xfrm>
            <a:custGeom>
              <a:avLst/>
              <a:gdLst/>
              <a:ahLst/>
              <a:cxnLst/>
              <a:rect l="l" t="t" r="r" b="b"/>
              <a:pathLst>
                <a:path w="48259" h="37465">
                  <a:moveTo>
                    <a:pt x="0" y="0"/>
                  </a:moveTo>
                  <a:lnTo>
                    <a:pt x="47740" y="0"/>
                  </a:lnTo>
                  <a:lnTo>
                    <a:pt x="23870" y="37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50">
                <a:alpha val="525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729800" y="18933129"/>
              <a:ext cx="13335" cy="3175"/>
            </a:xfrm>
            <a:custGeom>
              <a:avLst/>
              <a:gdLst/>
              <a:ahLst/>
              <a:cxnLst/>
              <a:rect l="l" t="t" r="r" b="b"/>
              <a:pathLst>
                <a:path w="13334" h="3175">
                  <a:moveTo>
                    <a:pt x="0" y="0"/>
                  </a:moveTo>
                  <a:lnTo>
                    <a:pt x="13261" y="0"/>
                  </a:lnTo>
                  <a:lnTo>
                    <a:pt x="13261" y="2652"/>
                  </a:lnTo>
                  <a:lnTo>
                    <a:pt x="0" y="265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8989056" y="18850143"/>
            <a:ext cx="75311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rebuchet MS"/>
                <a:cs typeface="Trebuchet MS"/>
              </a:rPr>
              <a:t>Created</a:t>
            </a:r>
            <a:r>
              <a:rPr sz="450" spc="-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Date: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April</a:t>
            </a:r>
            <a:r>
              <a:rPr sz="450" spc="-10" dirty="0">
                <a:latin typeface="Trebuchet MS"/>
                <a:cs typeface="Trebuchet MS"/>
              </a:rPr>
              <a:t> 8,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2025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615187" y="18850143"/>
            <a:ext cx="60579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rebuchet MS"/>
                <a:cs typeface="Trebuchet MS"/>
              </a:rPr>
              <a:t>Created</a:t>
            </a:r>
            <a:r>
              <a:rPr sz="450" spc="30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by: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Joh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Kurta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944267" y="18850143"/>
            <a:ext cx="90043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rebuchet MS"/>
                <a:cs typeface="Trebuchet MS"/>
              </a:rPr>
              <a:t>Follow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up:</a:t>
            </a:r>
            <a:r>
              <a:rPr sz="450" spc="-1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calls/emails/meetings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384740" y="18850143"/>
            <a:ext cx="79057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10" dirty="0">
                <a:latin typeface="Trebuchet MS"/>
                <a:cs typeface="Trebuchet MS"/>
              </a:rPr>
              <a:t>Activity Tag: test, test, test34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97379" y="18850143"/>
            <a:ext cx="58991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Trebuchet MS"/>
                <a:cs typeface="Trebuchet MS"/>
              </a:rPr>
              <a:t>Face</a:t>
            </a:r>
            <a:r>
              <a:rPr sz="450" spc="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to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face</a:t>
            </a:r>
            <a:r>
              <a:rPr sz="450" spc="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Meeting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492812" y="18637963"/>
            <a:ext cx="702310" cy="5575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z="650" b="1" spc="-10" dirty="0">
                <a:solidFill>
                  <a:srgbClr val="FF0000"/>
                </a:solidFill>
                <a:latin typeface="Trebuchet MS"/>
                <a:cs typeface="Trebuchet MS"/>
              </a:rPr>
              <a:t>ACTIVITY</a:t>
            </a:r>
            <a:endParaRPr sz="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650">
              <a:latin typeface="Trebuchet MS"/>
              <a:cs typeface="Trebuchet MS"/>
            </a:endParaRPr>
          </a:p>
          <a:p>
            <a:pPr marL="126364">
              <a:lnSpc>
                <a:spcPct val="100000"/>
              </a:lnSpc>
            </a:pPr>
            <a:r>
              <a:rPr sz="675" b="1" baseline="6172" dirty="0">
                <a:latin typeface="Trebuchet MS"/>
                <a:cs typeface="Trebuchet MS"/>
              </a:rPr>
              <a:t>Title:</a:t>
            </a:r>
            <a:r>
              <a:rPr sz="675" b="1" spc="494" baseline="6172" dirty="0">
                <a:latin typeface="Trebuchet MS"/>
                <a:cs typeface="Trebuchet MS"/>
              </a:rPr>
              <a:t>  </a:t>
            </a:r>
            <a:r>
              <a:rPr sz="500" dirty="0">
                <a:solidFill>
                  <a:srgbClr val="0020FF"/>
                </a:solidFill>
                <a:latin typeface="Trebuchet MS"/>
                <a:cs typeface="Trebuchet MS"/>
              </a:rPr>
              <a:t>Add</a:t>
            </a:r>
            <a:r>
              <a:rPr sz="500" spc="-40" dirty="0">
                <a:solidFill>
                  <a:srgbClr val="0020FF"/>
                </a:solidFill>
                <a:latin typeface="Trebuchet MS"/>
                <a:cs typeface="Trebuchet MS"/>
              </a:rPr>
              <a:t> </a:t>
            </a:r>
            <a:r>
              <a:rPr sz="500" spc="-10" dirty="0">
                <a:solidFill>
                  <a:srgbClr val="0020FF"/>
                </a:solidFill>
                <a:latin typeface="Trebuchet MS"/>
                <a:cs typeface="Trebuchet MS"/>
              </a:rPr>
              <a:t>Title</a:t>
            </a:r>
            <a:endParaRPr sz="500">
              <a:latin typeface="Trebuchet MS"/>
              <a:cs typeface="Trebuchet MS"/>
            </a:endParaRPr>
          </a:p>
          <a:p>
            <a:pPr marL="120014" marR="245745" indent="12700">
              <a:lnSpc>
                <a:spcPct val="123800"/>
              </a:lnSpc>
              <a:spcBef>
                <a:spcPts val="555"/>
              </a:spcBef>
            </a:pPr>
            <a:r>
              <a:rPr sz="450" dirty="0">
                <a:latin typeface="Trebuchet MS"/>
                <a:cs typeface="Trebuchet MS"/>
              </a:rPr>
              <a:t>Notes:</a:t>
            </a:r>
            <a:r>
              <a:rPr sz="450" spc="40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Test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Attachment: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797075" y="18876370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80" h="55880">
                <a:moveTo>
                  <a:pt x="27758" y="55516"/>
                </a:moveTo>
                <a:lnTo>
                  <a:pt x="16950" y="53335"/>
                </a:lnTo>
                <a:lnTo>
                  <a:pt x="8127" y="47388"/>
                </a:lnTo>
                <a:lnTo>
                  <a:pt x="2180" y="38565"/>
                </a:lnTo>
                <a:lnTo>
                  <a:pt x="0" y="27758"/>
                </a:lnTo>
                <a:lnTo>
                  <a:pt x="2180" y="16950"/>
                </a:lnTo>
                <a:lnTo>
                  <a:pt x="8127" y="8127"/>
                </a:lnTo>
                <a:lnTo>
                  <a:pt x="16950" y="2180"/>
                </a:lnTo>
                <a:lnTo>
                  <a:pt x="27758" y="0"/>
                </a:lnTo>
                <a:lnTo>
                  <a:pt x="38565" y="2180"/>
                </a:lnTo>
                <a:lnTo>
                  <a:pt x="47388" y="8127"/>
                </a:lnTo>
                <a:lnTo>
                  <a:pt x="51265" y="13879"/>
                </a:lnTo>
                <a:lnTo>
                  <a:pt x="24982" y="13879"/>
                </a:lnTo>
                <a:lnTo>
                  <a:pt x="24982" y="24982"/>
                </a:lnTo>
                <a:lnTo>
                  <a:pt x="13879" y="24982"/>
                </a:lnTo>
                <a:lnTo>
                  <a:pt x="13879" y="30534"/>
                </a:lnTo>
                <a:lnTo>
                  <a:pt x="24982" y="30534"/>
                </a:lnTo>
                <a:lnTo>
                  <a:pt x="24982" y="41637"/>
                </a:lnTo>
                <a:lnTo>
                  <a:pt x="51265" y="41637"/>
                </a:lnTo>
                <a:lnTo>
                  <a:pt x="47388" y="47388"/>
                </a:lnTo>
                <a:lnTo>
                  <a:pt x="38565" y="53335"/>
                </a:lnTo>
                <a:lnTo>
                  <a:pt x="27758" y="55516"/>
                </a:lnTo>
                <a:close/>
              </a:path>
              <a:path w="55880" h="55880">
                <a:moveTo>
                  <a:pt x="51265" y="41637"/>
                </a:moveTo>
                <a:lnTo>
                  <a:pt x="30534" y="41637"/>
                </a:lnTo>
                <a:lnTo>
                  <a:pt x="30534" y="30534"/>
                </a:lnTo>
                <a:lnTo>
                  <a:pt x="41637" y="30534"/>
                </a:lnTo>
                <a:lnTo>
                  <a:pt x="41637" y="24982"/>
                </a:lnTo>
                <a:lnTo>
                  <a:pt x="30534" y="24982"/>
                </a:lnTo>
                <a:lnTo>
                  <a:pt x="30534" y="13879"/>
                </a:lnTo>
                <a:lnTo>
                  <a:pt x="51265" y="13879"/>
                </a:lnTo>
                <a:lnTo>
                  <a:pt x="53335" y="16950"/>
                </a:lnTo>
                <a:lnTo>
                  <a:pt x="55516" y="27758"/>
                </a:lnTo>
                <a:lnTo>
                  <a:pt x="53335" y="38565"/>
                </a:lnTo>
                <a:lnTo>
                  <a:pt x="51265" y="41637"/>
                </a:lnTo>
                <a:close/>
              </a:path>
            </a:pathLst>
          </a:custGeom>
          <a:solidFill>
            <a:srgbClr val="002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" name="object 98"/>
          <p:cNvGrpSpPr/>
          <p:nvPr/>
        </p:nvGrpSpPr>
        <p:grpSpPr>
          <a:xfrm>
            <a:off x="1438848" y="1926863"/>
            <a:ext cx="8676005" cy="2172335"/>
            <a:chOff x="1438848" y="1926863"/>
            <a:chExt cx="8676005" cy="2172335"/>
          </a:xfrm>
        </p:grpSpPr>
        <p:sp>
          <p:nvSpPr>
            <p:cNvPr id="99" name="object 99"/>
            <p:cNvSpPr/>
            <p:nvPr/>
          </p:nvSpPr>
          <p:spPr>
            <a:xfrm>
              <a:off x="1438848" y="1926863"/>
              <a:ext cx="8676005" cy="2172335"/>
            </a:xfrm>
            <a:custGeom>
              <a:avLst/>
              <a:gdLst/>
              <a:ahLst/>
              <a:cxnLst/>
              <a:rect l="l" t="t" r="r" b="b"/>
              <a:pathLst>
                <a:path w="8676005" h="2172335">
                  <a:moveTo>
                    <a:pt x="8661737" y="2172197"/>
                  </a:moveTo>
                  <a:lnTo>
                    <a:pt x="13803" y="2172197"/>
                  </a:lnTo>
                  <a:lnTo>
                    <a:pt x="11773" y="2171794"/>
                  </a:lnTo>
                  <a:lnTo>
                    <a:pt x="0" y="2158395"/>
                  </a:lnTo>
                  <a:lnTo>
                    <a:pt x="0" y="2156284"/>
                  </a:lnTo>
                  <a:lnTo>
                    <a:pt x="0" y="13803"/>
                  </a:lnTo>
                  <a:lnTo>
                    <a:pt x="13803" y="0"/>
                  </a:lnTo>
                  <a:lnTo>
                    <a:pt x="8661737" y="0"/>
                  </a:lnTo>
                  <a:lnTo>
                    <a:pt x="8675528" y="13803"/>
                  </a:lnTo>
                  <a:lnTo>
                    <a:pt x="8675528" y="2158395"/>
                  </a:lnTo>
                  <a:lnTo>
                    <a:pt x="8663752" y="2171794"/>
                  </a:lnTo>
                  <a:lnTo>
                    <a:pt x="8661737" y="21721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647036" y="2063707"/>
              <a:ext cx="55880" cy="55880"/>
            </a:xfrm>
            <a:custGeom>
              <a:avLst/>
              <a:gdLst/>
              <a:ahLst/>
              <a:cxnLst/>
              <a:rect l="l" t="t" r="r" b="b"/>
              <a:pathLst>
                <a:path w="55879" h="55880">
                  <a:moveTo>
                    <a:pt x="27758" y="55516"/>
                  </a:moveTo>
                  <a:lnTo>
                    <a:pt x="16950" y="53335"/>
                  </a:lnTo>
                  <a:lnTo>
                    <a:pt x="8127" y="47388"/>
                  </a:lnTo>
                  <a:lnTo>
                    <a:pt x="2180" y="38565"/>
                  </a:lnTo>
                  <a:lnTo>
                    <a:pt x="0" y="27758"/>
                  </a:lnTo>
                  <a:lnTo>
                    <a:pt x="2180" y="16950"/>
                  </a:lnTo>
                  <a:lnTo>
                    <a:pt x="8127" y="8127"/>
                  </a:lnTo>
                  <a:lnTo>
                    <a:pt x="16950" y="2180"/>
                  </a:lnTo>
                  <a:lnTo>
                    <a:pt x="27758" y="0"/>
                  </a:lnTo>
                  <a:lnTo>
                    <a:pt x="38565" y="2180"/>
                  </a:lnTo>
                  <a:lnTo>
                    <a:pt x="47388" y="8127"/>
                  </a:lnTo>
                  <a:lnTo>
                    <a:pt x="51265" y="13879"/>
                  </a:lnTo>
                  <a:lnTo>
                    <a:pt x="24982" y="13879"/>
                  </a:lnTo>
                  <a:lnTo>
                    <a:pt x="24982" y="24982"/>
                  </a:lnTo>
                  <a:lnTo>
                    <a:pt x="13879" y="24982"/>
                  </a:lnTo>
                  <a:lnTo>
                    <a:pt x="13879" y="30534"/>
                  </a:lnTo>
                  <a:lnTo>
                    <a:pt x="24982" y="30534"/>
                  </a:lnTo>
                  <a:lnTo>
                    <a:pt x="24982" y="41637"/>
                  </a:lnTo>
                  <a:lnTo>
                    <a:pt x="51265" y="41637"/>
                  </a:lnTo>
                  <a:lnTo>
                    <a:pt x="47388" y="47388"/>
                  </a:lnTo>
                  <a:lnTo>
                    <a:pt x="38565" y="53335"/>
                  </a:lnTo>
                  <a:lnTo>
                    <a:pt x="27758" y="55516"/>
                  </a:lnTo>
                  <a:close/>
                </a:path>
                <a:path w="55879" h="55880">
                  <a:moveTo>
                    <a:pt x="51265" y="41637"/>
                  </a:moveTo>
                  <a:lnTo>
                    <a:pt x="30534" y="41637"/>
                  </a:lnTo>
                  <a:lnTo>
                    <a:pt x="30534" y="30534"/>
                  </a:lnTo>
                  <a:lnTo>
                    <a:pt x="41637" y="30534"/>
                  </a:lnTo>
                  <a:lnTo>
                    <a:pt x="41637" y="24982"/>
                  </a:lnTo>
                  <a:lnTo>
                    <a:pt x="30534" y="24982"/>
                  </a:lnTo>
                  <a:lnTo>
                    <a:pt x="30534" y="13879"/>
                  </a:lnTo>
                  <a:lnTo>
                    <a:pt x="51265" y="13879"/>
                  </a:lnTo>
                  <a:lnTo>
                    <a:pt x="53335" y="16950"/>
                  </a:lnTo>
                  <a:lnTo>
                    <a:pt x="55516" y="27758"/>
                  </a:lnTo>
                  <a:lnTo>
                    <a:pt x="53335" y="38565"/>
                  </a:lnTo>
                  <a:lnTo>
                    <a:pt x="51265" y="41637"/>
                  </a:lnTo>
                  <a:close/>
                </a:path>
              </a:pathLst>
            </a:custGeom>
            <a:solidFill>
              <a:srgbClr val="002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43088" y="2397911"/>
              <a:ext cx="8662035" cy="1299210"/>
            </a:xfrm>
            <a:custGeom>
              <a:avLst/>
              <a:gdLst/>
              <a:ahLst/>
              <a:cxnLst/>
              <a:rect l="l" t="t" r="r" b="b"/>
              <a:pathLst>
                <a:path w="8662035" h="1299210">
                  <a:moveTo>
                    <a:pt x="8661730" y="1113942"/>
                  </a:moveTo>
                  <a:lnTo>
                    <a:pt x="0" y="1113942"/>
                  </a:lnTo>
                  <a:lnTo>
                    <a:pt x="0" y="1299070"/>
                  </a:lnTo>
                  <a:lnTo>
                    <a:pt x="8661730" y="1299070"/>
                  </a:lnTo>
                  <a:lnTo>
                    <a:pt x="8661730" y="1113942"/>
                  </a:lnTo>
                  <a:close/>
                </a:path>
                <a:path w="8662035" h="1299210">
                  <a:moveTo>
                    <a:pt x="8661730" y="742632"/>
                  </a:moveTo>
                  <a:lnTo>
                    <a:pt x="0" y="742632"/>
                  </a:lnTo>
                  <a:lnTo>
                    <a:pt x="0" y="927760"/>
                  </a:lnTo>
                  <a:lnTo>
                    <a:pt x="8661730" y="927760"/>
                  </a:lnTo>
                  <a:lnTo>
                    <a:pt x="8661730" y="742632"/>
                  </a:lnTo>
                  <a:close/>
                </a:path>
                <a:path w="8662035" h="1299210">
                  <a:moveTo>
                    <a:pt x="8661730" y="371309"/>
                  </a:moveTo>
                  <a:lnTo>
                    <a:pt x="0" y="371309"/>
                  </a:lnTo>
                  <a:lnTo>
                    <a:pt x="0" y="556437"/>
                  </a:lnTo>
                  <a:lnTo>
                    <a:pt x="8661730" y="556437"/>
                  </a:lnTo>
                  <a:lnTo>
                    <a:pt x="8661730" y="371309"/>
                  </a:lnTo>
                  <a:close/>
                </a:path>
                <a:path w="8662035" h="1299210">
                  <a:moveTo>
                    <a:pt x="8661730" y="0"/>
                  </a:moveTo>
                  <a:lnTo>
                    <a:pt x="0" y="0"/>
                  </a:lnTo>
                  <a:lnTo>
                    <a:pt x="0" y="185127"/>
                  </a:lnTo>
                  <a:lnTo>
                    <a:pt x="8661730" y="185127"/>
                  </a:lnTo>
                  <a:lnTo>
                    <a:pt x="8661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2" name="object 102"/>
          <p:cNvGraphicFramePr>
            <a:graphicFrameLocks noGrp="1"/>
          </p:cNvGraphicFramePr>
          <p:nvPr/>
        </p:nvGraphicFramePr>
        <p:xfrm>
          <a:off x="1430494" y="1924747"/>
          <a:ext cx="8673461" cy="216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03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290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  <a:p>
                      <a:pPr marR="98425" algn="r">
                        <a:lnSpc>
                          <a:spcPct val="100000"/>
                        </a:lnSpc>
                      </a:pPr>
                      <a:r>
                        <a:rPr sz="500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Add</a:t>
                      </a:r>
                      <a:r>
                        <a:rPr sz="500" spc="50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spc="-25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New</a:t>
                      </a:r>
                      <a:endParaRPr sz="500" dirty="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00" b="1" spc="-20" dirty="0">
                          <a:latin typeface="Trebuchet MS"/>
                          <a:cs typeface="Trebuchet MS"/>
                        </a:rPr>
                        <a:t>Name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5405" marB="0">
                    <a:lnL w="6350">
                      <a:solidFill>
                        <a:srgbClr val="6F6F6F"/>
                      </a:solidFill>
                      <a:prstDash val="solid"/>
                    </a:lnL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FY2025Q3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FY2025Q4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FY2026Q1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FY2026Q2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FY2026Q3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GP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0325" marB="0"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Weighted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GP</a:t>
                      </a:r>
                      <a:endParaRPr sz="500" dirty="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Won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Contract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Negotiation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Closable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Presentation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Site</a:t>
                      </a:r>
                      <a:r>
                        <a:rPr sz="5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inspection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New</a:t>
                      </a:r>
                      <a:r>
                        <a:rPr sz="500" b="1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lead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Lost 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lead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500" b="1" spc="-20" dirty="0">
                          <a:latin typeface="Trebuchet MS"/>
                          <a:cs typeface="Trebuchet MS"/>
                        </a:rPr>
                        <a:t>Cold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190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3" name="object 103"/>
          <p:cNvGraphicFramePr>
            <a:graphicFrameLocks noGrp="1"/>
          </p:cNvGraphicFramePr>
          <p:nvPr/>
        </p:nvGraphicFramePr>
        <p:xfrm>
          <a:off x="5255190" y="10926504"/>
          <a:ext cx="4852033" cy="1608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7815">
                <a:tc gridSpan="9"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650" b="1" spc="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LEAD</a:t>
                      </a:r>
                      <a:r>
                        <a:rPr sz="650" b="1" spc="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50" b="1" spc="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650" b="1" spc="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50" b="1" spc="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SALE</a:t>
                      </a:r>
                      <a:r>
                        <a:rPr sz="650" b="1" spc="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50" b="1" spc="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CONVERSION</a:t>
                      </a:r>
                      <a:r>
                        <a:rPr sz="650" b="1" spc="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50" b="1" spc="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sz="650" b="1" spc="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50" b="1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CHANNEL</a:t>
                      </a:r>
                      <a:endParaRPr sz="650" dirty="0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955675">
                        <a:lnSpc>
                          <a:spcPct val="100000"/>
                        </a:lnSpc>
                        <a:tabLst>
                          <a:tab pos="1379855" algn="l"/>
                          <a:tab pos="1968500" algn="l"/>
                          <a:tab pos="2419350" algn="l"/>
                          <a:tab pos="2865120" algn="l"/>
                          <a:tab pos="3538854" algn="l"/>
                          <a:tab pos="4021454" algn="l"/>
                          <a:tab pos="4557395" algn="l"/>
                        </a:tabLst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Direct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Parternship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Builder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Tender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Subcontractor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Website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Direct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FY25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900" b="1" spc="95" dirty="0">
                          <a:solidFill>
                            <a:srgbClr val="0C9D0C"/>
                          </a:solidFill>
                          <a:latin typeface="Trebuchet MS"/>
                          <a:cs typeface="Trebuchet MS"/>
                        </a:rPr>
                        <a:t>22%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900" b="1" spc="60" dirty="0">
                          <a:solidFill>
                            <a:srgbClr val="0C9D0C"/>
                          </a:solidFill>
                          <a:latin typeface="Trebuchet MS"/>
                          <a:cs typeface="Trebuchet MS"/>
                        </a:rPr>
                        <a:t>10%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900" b="1" spc="1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900" b="1" spc="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900" b="1" spc="140" dirty="0">
                          <a:solidFill>
                            <a:srgbClr val="0C9D0C"/>
                          </a:solidFill>
                          <a:latin typeface="Trebuchet MS"/>
                          <a:cs typeface="Trebuchet MS"/>
                        </a:rPr>
                        <a:t>60%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900" b="1" spc="14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50%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900" b="1" spc="18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900" b="1" spc="145" dirty="0">
                          <a:solidFill>
                            <a:srgbClr val="0C9D0C"/>
                          </a:solidFill>
                          <a:latin typeface="Trebuchet MS"/>
                          <a:cs typeface="Trebuchet MS"/>
                        </a:rPr>
                        <a:t>80%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FY25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b="1" spc="95" dirty="0">
                          <a:solidFill>
                            <a:srgbClr val="0C9D0C"/>
                          </a:solidFill>
                          <a:latin typeface="Trebuchet MS"/>
                          <a:cs typeface="Trebuchet MS"/>
                        </a:rPr>
                        <a:t>22%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b="1" spc="60" dirty="0">
                          <a:solidFill>
                            <a:srgbClr val="0C9D0C"/>
                          </a:solidFill>
                          <a:latin typeface="Trebuchet MS"/>
                          <a:cs typeface="Trebuchet MS"/>
                        </a:rPr>
                        <a:t>10%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b="1" spc="1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b="1" spc="6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b="1" spc="140" dirty="0">
                          <a:solidFill>
                            <a:srgbClr val="0C9D0C"/>
                          </a:solidFill>
                          <a:latin typeface="Trebuchet MS"/>
                          <a:cs typeface="Trebuchet MS"/>
                        </a:rPr>
                        <a:t>60%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b="1" spc="14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50%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b="1" spc="18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900" b="1" spc="145" dirty="0">
                          <a:solidFill>
                            <a:srgbClr val="0C9D0C"/>
                          </a:solidFill>
                          <a:latin typeface="Trebuchet MS"/>
                          <a:cs typeface="Trebuchet MS"/>
                        </a:rPr>
                        <a:t>80%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KPI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6413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60" dirty="0">
                          <a:latin typeface="Trebuchet MS"/>
                          <a:cs typeface="Trebuchet MS"/>
                        </a:rPr>
                        <a:t>10%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175" dirty="0">
                          <a:latin typeface="Trebuchet MS"/>
                          <a:cs typeface="Trebuchet MS"/>
                        </a:rPr>
                        <a:t>5%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60" dirty="0">
                          <a:latin typeface="Trebuchet MS"/>
                          <a:cs typeface="Trebuchet MS"/>
                        </a:rPr>
                        <a:t>10%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45" dirty="0">
                          <a:latin typeface="Trebuchet MS"/>
                          <a:cs typeface="Trebuchet MS"/>
                        </a:rPr>
                        <a:t>15%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140" dirty="0">
                          <a:latin typeface="Trebuchet MS"/>
                          <a:cs typeface="Trebuchet MS"/>
                        </a:rPr>
                        <a:t>50%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140" dirty="0">
                          <a:latin typeface="Trebuchet MS"/>
                          <a:cs typeface="Trebuchet MS"/>
                        </a:rPr>
                        <a:t>60%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175" dirty="0">
                          <a:latin typeface="Trebuchet MS"/>
                          <a:cs typeface="Trebuchet MS"/>
                        </a:rPr>
                        <a:t>5%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b="1" spc="140" dirty="0">
                          <a:latin typeface="Trebuchet MS"/>
                          <a:cs typeface="Trebuchet MS"/>
                        </a:rPr>
                        <a:t>60%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Best</a:t>
                      </a:r>
                      <a:r>
                        <a:rPr sz="500" b="1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Performer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Worst</a:t>
                      </a:r>
                      <a:r>
                        <a:rPr sz="500" b="1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Performer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4" name="object 104"/>
          <p:cNvGraphicFramePr>
            <a:graphicFrameLocks noGrp="1"/>
          </p:cNvGraphicFramePr>
          <p:nvPr/>
        </p:nvGraphicFramePr>
        <p:xfrm>
          <a:off x="1435941" y="12602729"/>
          <a:ext cx="8665205" cy="2903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31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0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074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0195">
                <a:tc gridSpan="10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15"/>
                        </a:spcBef>
                        <a:tabLst>
                          <a:tab pos="8296909" algn="l"/>
                        </a:tabLst>
                      </a:pPr>
                      <a:r>
                        <a:rPr sz="650" b="1" spc="3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CONTRACT</a:t>
                      </a:r>
                      <a:r>
                        <a:rPr sz="650" b="1" spc="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50" b="1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NEGOTIATION</a:t>
                      </a:r>
                      <a:r>
                        <a:rPr sz="65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750" baseline="-16666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Add</a:t>
                      </a:r>
                      <a:r>
                        <a:rPr sz="750" spc="60" baseline="-16666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50" spc="-37" baseline="-16666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New</a:t>
                      </a:r>
                      <a:endParaRPr sz="750" baseline="-16666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 gridSpan="10">
                  <a:txBody>
                    <a:bodyPr/>
                    <a:lstStyle/>
                    <a:p>
                      <a:pPr marL="2023745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2596515" algn="l"/>
                          <a:tab pos="3237865" algn="l"/>
                          <a:tab pos="3969385" algn="l"/>
                          <a:tab pos="4782820" algn="l"/>
                          <a:tab pos="5396230" algn="l"/>
                          <a:tab pos="5880100" algn="l"/>
                          <a:tab pos="6766559" algn="l"/>
                          <a:tab pos="7817484" algn="l"/>
                        </a:tabLst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PV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30" dirty="0">
                          <a:latin typeface="Trebuchet MS"/>
                          <a:cs typeface="Trebuchet MS"/>
                        </a:rPr>
                        <a:t>BESS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Gen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Revenue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GP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60" dirty="0">
                          <a:latin typeface="Trebuchet MS"/>
                          <a:cs typeface="Trebuchet MS"/>
                        </a:rPr>
                        <a:t>GP%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Last</a:t>
                      </a:r>
                      <a:r>
                        <a:rPr sz="5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contact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date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Closable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Month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Comments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Americold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O&amp;M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765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$66,000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$19,800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spc="10" dirty="0">
                          <a:latin typeface="Trebuchet MS"/>
                          <a:cs typeface="Trebuchet MS"/>
                        </a:rPr>
                        <a:t>Casuarina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Square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312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$994,000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$283,097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City</a:t>
                      </a:r>
                      <a:r>
                        <a:rPr sz="5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Casey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RACE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Aquatic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Centre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312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$282,000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$47,863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Coles</a:t>
                      </a:r>
                      <a:r>
                        <a:rPr sz="500" b="1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Churchhill</a:t>
                      </a:r>
                      <a:r>
                        <a:rPr sz="500" b="1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SA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146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$207,000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$30,941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Coles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Mildura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8th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St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100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$135,000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$20,141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33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Coles</a:t>
                      </a:r>
                      <a:r>
                        <a:rPr sz="5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Mildura</a:t>
                      </a:r>
                      <a:r>
                        <a:rPr sz="5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FCLM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397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$78,000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$11,586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Coles</a:t>
                      </a:r>
                      <a:r>
                        <a:rPr sz="5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Murray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Bridge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SA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Solar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Only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$263,000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$39,338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spc="10" dirty="0">
                          <a:latin typeface="Trebuchet MS"/>
                          <a:cs typeface="Trebuchet MS"/>
                        </a:rPr>
                        <a:t>Decca</a:t>
                      </a:r>
                      <a:r>
                        <a:rPr sz="5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Hamilton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120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$584,000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$105,141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spc="10" dirty="0">
                          <a:latin typeface="Trebuchet MS"/>
                          <a:cs typeface="Trebuchet MS"/>
                        </a:rPr>
                        <a:t>DEECA</a:t>
                      </a:r>
                      <a:r>
                        <a:rPr sz="500" b="1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Agropholtaics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30" dirty="0">
                          <a:latin typeface="Trebuchet MS"/>
                          <a:cs typeface="Trebuchet MS"/>
                        </a:rPr>
                        <a:t>200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525"/>
                        </a:lnSpc>
                        <a:spcBef>
                          <a:spcPts val="21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100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$450,000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$96,500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41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Dept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Primary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Industries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Regional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Development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20" dirty="0">
                          <a:latin typeface="Trebuchet MS"/>
                          <a:cs typeface="Trebuchet MS"/>
                        </a:rPr>
                        <a:t>1600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525"/>
                        </a:lnSpc>
                        <a:spcBef>
                          <a:spcPts val="21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430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$796,000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$119,000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922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Hellofresh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30" dirty="0">
                          <a:latin typeface="Trebuchet MS"/>
                          <a:cs typeface="Trebuchet MS"/>
                        </a:rPr>
                        <a:t>50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$1,382,000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$242,000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Hunter</a:t>
                      </a:r>
                      <a:r>
                        <a:rPr sz="5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Water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Floating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Solar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350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$150,000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$30,000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spc="20" dirty="0">
                          <a:latin typeface="Trebuchet MS"/>
                          <a:cs typeface="Trebuchet MS"/>
                        </a:rPr>
                        <a:t>McNab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Weedman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Street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$366,389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$65,950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41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Mt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Penang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525"/>
                        </a:lnSpc>
                        <a:spcBef>
                          <a:spcPts val="204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233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$139,000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$41,656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0965">
                <a:tc>
                  <a:txBody>
                    <a:bodyPr/>
                    <a:lstStyle/>
                    <a:p>
                      <a:pPr marL="69850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Shell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Woolworths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Wyong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484"/>
                        </a:lnSpc>
                        <a:spcBef>
                          <a:spcPts val="210"/>
                        </a:spcBef>
                      </a:pPr>
                      <a:r>
                        <a:rPr sz="500" spc="-20" dirty="0">
                          <a:latin typeface="Trebuchet MS"/>
                          <a:cs typeface="Trebuchet MS"/>
                        </a:rPr>
                        <a:t>3220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$534,000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$133,491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410">
                <a:tc>
                  <a:txBody>
                    <a:bodyPr/>
                    <a:lstStyle/>
                    <a:p>
                      <a:pPr marL="69850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Shortland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WWTW</a:t>
                      </a:r>
                      <a:r>
                        <a:rPr sz="5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BESS-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2x</a:t>
                      </a:r>
                      <a:r>
                        <a:rPr sz="5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110Kw/225Kwh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99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480"/>
                        </a:lnSpc>
                        <a:spcBef>
                          <a:spcPts val="25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466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$345,000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$60,000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TCC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5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30</a:t>
                      </a:r>
                      <a:r>
                        <a:rPr sz="5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Depot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Street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179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$105,326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$20,939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marL="69850">
                        <a:lnSpc>
                          <a:spcPts val="565"/>
                        </a:lnSpc>
                        <a:spcBef>
                          <a:spcPts val="12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Trade</a:t>
                      </a:r>
                      <a:r>
                        <a:rPr sz="5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coast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565"/>
                        </a:lnSpc>
                        <a:spcBef>
                          <a:spcPts val="125"/>
                        </a:spcBef>
                      </a:pPr>
                      <a:r>
                        <a:rPr sz="500" spc="35" dirty="0">
                          <a:latin typeface="Trebuchet MS"/>
                          <a:cs typeface="Trebuchet MS"/>
                        </a:rPr>
                        <a:t>600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65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$145,629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65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$24,757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ts val="570"/>
                        </a:lnSpc>
                        <a:spcBef>
                          <a:spcPts val="170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Trade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Coast</a:t>
                      </a:r>
                      <a:r>
                        <a:rPr sz="5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DC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Extension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57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712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70"/>
                        </a:lnSpc>
                        <a:spcBef>
                          <a:spcPts val="17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$270,000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70"/>
                        </a:lnSpc>
                        <a:spcBef>
                          <a:spcPts val="17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$54,000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048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Unilever</a:t>
                      </a:r>
                      <a:r>
                        <a:rPr sz="5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Minto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500" spc="-20" dirty="0">
                          <a:latin typeface="Trebuchet MS"/>
                          <a:cs typeface="Trebuchet MS"/>
                        </a:rPr>
                        <a:t>1100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$816,000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$147,000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0965">
                <a:tc>
                  <a:txBody>
                    <a:bodyPr/>
                    <a:lstStyle/>
                    <a:p>
                      <a:pPr marL="69850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Unilever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Tatura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VIC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spc="-20" dirty="0">
                          <a:latin typeface="Trebuchet MS"/>
                          <a:cs typeface="Trebuchet MS"/>
                        </a:rPr>
                        <a:t>1000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$1,238,000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$214,000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410">
                <a:tc>
                  <a:txBody>
                    <a:bodyPr/>
                    <a:lstStyle/>
                    <a:p>
                      <a:pPr marL="69850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Unilver North Rocks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556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$1,023,000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$184,000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marL="69850">
                        <a:lnSpc>
                          <a:spcPts val="555"/>
                        </a:lnSpc>
                        <a:spcBef>
                          <a:spcPts val="170"/>
                        </a:spcBef>
                      </a:pPr>
                      <a:r>
                        <a:rPr sz="500" b="1" spc="-20" dirty="0">
                          <a:latin typeface="Trebuchet MS"/>
                          <a:cs typeface="Trebuchet MS"/>
                        </a:rPr>
                        <a:t>Weipa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55"/>
                        </a:lnSpc>
                        <a:spcBef>
                          <a:spcPts val="17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$1,381,656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55"/>
                        </a:lnSpc>
                        <a:spcBef>
                          <a:spcPts val="17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$248,698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105" name="object 105"/>
          <p:cNvGraphicFramePr>
            <a:graphicFrameLocks noGrp="1"/>
          </p:cNvGraphicFramePr>
          <p:nvPr/>
        </p:nvGraphicFramePr>
        <p:xfrm>
          <a:off x="1436597" y="10920398"/>
          <a:ext cx="3749038" cy="1598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195">
                <a:tc gridSpan="6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650" b="1" spc="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CONVERSION</a:t>
                      </a:r>
                      <a:r>
                        <a:rPr sz="650" b="1" spc="-1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50" b="1" spc="-2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RATES</a:t>
                      </a:r>
                      <a:endParaRPr sz="650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6F6F6F"/>
                      </a:solidFill>
                      <a:prstDash val="solid"/>
                    </a:lnL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FY24Q3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FY24Q4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FY25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FY25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Q2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KPI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8419" marB="0"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Leads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Site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Inspections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5879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Site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Inspections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500" b="1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Complete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Estimates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33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Complete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Estimates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5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Proposal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Presentations</a:t>
                      </a:r>
                      <a:endParaRPr sz="500" dirty="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Proposal</a:t>
                      </a:r>
                      <a:r>
                        <a:rPr sz="5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Presentations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Closable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F2F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841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Closable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F2F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Sales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36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Lead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Sale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Conversion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71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Best</a:t>
                      </a:r>
                      <a:r>
                        <a:rPr sz="500" b="1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Performer</a:t>
                      </a:r>
                      <a:endParaRPr sz="500" dirty="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Worst</a:t>
                      </a:r>
                      <a:r>
                        <a:rPr sz="500" b="1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Performer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19050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6" name="object 106"/>
          <p:cNvGraphicFramePr>
            <a:graphicFrameLocks noGrp="1"/>
          </p:cNvGraphicFramePr>
          <p:nvPr/>
        </p:nvGraphicFramePr>
        <p:xfrm>
          <a:off x="1435941" y="15583865"/>
          <a:ext cx="8672193" cy="2903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087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0195">
                <a:tc gridSpan="10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15"/>
                        </a:spcBef>
                        <a:tabLst>
                          <a:tab pos="8296909" algn="l"/>
                        </a:tabLst>
                      </a:pPr>
                      <a:r>
                        <a:rPr sz="650" b="1" spc="3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CLOSABLE</a:t>
                      </a:r>
                      <a:r>
                        <a:rPr sz="650" b="1" spc="5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50" b="1" spc="-1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DEALS</a:t>
                      </a:r>
                      <a:r>
                        <a:rPr sz="65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750" baseline="-16666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Add</a:t>
                      </a:r>
                      <a:r>
                        <a:rPr sz="750" spc="60" baseline="-16666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50" spc="-37" baseline="-16666" dirty="0">
                          <a:solidFill>
                            <a:srgbClr val="0020FF"/>
                          </a:solidFill>
                          <a:latin typeface="Trebuchet MS"/>
                          <a:cs typeface="Trebuchet MS"/>
                        </a:rPr>
                        <a:t>New</a:t>
                      </a:r>
                      <a:endParaRPr sz="750" baseline="-16666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 gridSpan="10">
                  <a:txBody>
                    <a:bodyPr/>
                    <a:lstStyle/>
                    <a:p>
                      <a:pPr marL="2023745">
                        <a:lnSpc>
                          <a:spcPct val="100000"/>
                        </a:lnSpc>
                        <a:spcBef>
                          <a:spcPts val="415"/>
                        </a:spcBef>
                        <a:tabLst>
                          <a:tab pos="2596515" algn="l"/>
                          <a:tab pos="3237865" algn="l"/>
                          <a:tab pos="3969385" algn="l"/>
                          <a:tab pos="4783455" algn="l"/>
                          <a:tab pos="5396230" algn="l"/>
                          <a:tab pos="5880100" algn="l"/>
                          <a:tab pos="6766559" algn="l"/>
                          <a:tab pos="7817484" algn="l"/>
                        </a:tabLst>
                      </a:pPr>
                      <a:r>
                        <a:rPr sz="500" b="1" spc="-25" dirty="0">
                          <a:latin typeface="Trebuchet MS"/>
                          <a:cs typeface="Trebuchet MS"/>
                        </a:rPr>
                        <a:t>PV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30" dirty="0">
                          <a:latin typeface="Trebuchet MS"/>
                          <a:cs typeface="Trebuchet MS"/>
                        </a:rPr>
                        <a:t>BESS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Gen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Revenue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GP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60" dirty="0">
                          <a:latin typeface="Trebuchet MS"/>
                          <a:cs typeface="Trebuchet MS"/>
                        </a:rPr>
                        <a:t>GP%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Last</a:t>
                      </a:r>
                      <a:r>
                        <a:rPr sz="5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contact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date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Closable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Month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Comments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5270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6F6F6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Americold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O&amp;M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765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$66,000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$19,800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6F6F6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spc="10" dirty="0">
                          <a:latin typeface="Trebuchet MS"/>
                          <a:cs typeface="Trebuchet MS"/>
                        </a:rPr>
                        <a:t>Casuarina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Square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312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$994,000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$283,097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City</a:t>
                      </a:r>
                      <a:r>
                        <a:rPr sz="5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Casey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RACE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Aquatic</a:t>
                      </a:r>
                      <a:r>
                        <a:rPr sz="500" b="1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Centre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312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$282,000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$47,863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Coles</a:t>
                      </a:r>
                      <a:r>
                        <a:rPr sz="500" b="1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Churchhill</a:t>
                      </a:r>
                      <a:r>
                        <a:rPr sz="500" b="1" spc="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SA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146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$207,000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$30,941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Coles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Mildura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8th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St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100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$135,000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$20,141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33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Coles</a:t>
                      </a:r>
                      <a:r>
                        <a:rPr sz="5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Mildura</a:t>
                      </a:r>
                      <a:r>
                        <a:rPr sz="5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FCLM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397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$78,000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$11,586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Coles</a:t>
                      </a:r>
                      <a:r>
                        <a:rPr sz="500" b="1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Murray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Bridge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SA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Solar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Only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$263,000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$39,338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spc="10" dirty="0">
                          <a:latin typeface="Trebuchet MS"/>
                          <a:cs typeface="Trebuchet MS"/>
                        </a:rPr>
                        <a:t>Decca</a:t>
                      </a:r>
                      <a:r>
                        <a:rPr sz="5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Hamilton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120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$584,000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$105,141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spc="10" dirty="0">
                          <a:latin typeface="Trebuchet MS"/>
                          <a:cs typeface="Trebuchet MS"/>
                        </a:rPr>
                        <a:t>DEECA</a:t>
                      </a:r>
                      <a:r>
                        <a:rPr sz="500" b="1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Agropholtaics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30" dirty="0">
                          <a:latin typeface="Trebuchet MS"/>
                          <a:cs typeface="Trebuchet MS"/>
                        </a:rPr>
                        <a:t>200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525"/>
                        </a:lnSpc>
                        <a:spcBef>
                          <a:spcPts val="21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100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$450,000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$96,500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41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Dept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Primary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Industries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Regional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Development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20" dirty="0">
                          <a:latin typeface="Trebuchet MS"/>
                          <a:cs typeface="Trebuchet MS"/>
                        </a:rPr>
                        <a:t>1600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525"/>
                        </a:lnSpc>
                        <a:spcBef>
                          <a:spcPts val="21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430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$796,000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$119,000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922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Hellofresh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30" dirty="0">
                          <a:latin typeface="Trebuchet MS"/>
                          <a:cs typeface="Trebuchet MS"/>
                        </a:rPr>
                        <a:t>50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$1,382,000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$242,000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Hunter</a:t>
                      </a:r>
                      <a:r>
                        <a:rPr sz="5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Water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Floating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Solar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350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$150,000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$30,000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spc="20" dirty="0">
                          <a:latin typeface="Trebuchet MS"/>
                          <a:cs typeface="Trebuchet MS"/>
                        </a:rPr>
                        <a:t>McNab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Weedman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Street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$366,389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$65,950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41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Mt</a:t>
                      </a:r>
                      <a:r>
                        <a:rPr sz="500" b="1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Penang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525"/>
                        </a:lnSpc>
                        <a:spcBef>
                          <a:spcPts val="204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233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$139,000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$41,656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0965">
                <a:tc>
                  <a:txBody>
                    <a:bodyPr/>
                    <a:lstStyle/>
                    <a:p>
                      <a:pPr marL="69850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Shell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Woolworths</a:t>
                      </a:r>
                      <a:r>
                        <a:rPr sz="500" b="1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Wyong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484"/>
                        </a:lnSpc>
                        <a:spcBef>
                          <a:spcPts val="210"/>
                        </a:spcBef>
                      </a:pPr>
                      <a:r>
                        <a:rPr sz="500" spc="-20" dirty="0">
                          <a:latin typeface="Trebuchet MS"/>
                          <a:cs typeface="Trebuchet MS"/>
                        </a:rPr>
                        <a:t>3220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667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$534,000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$133,491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410">
                <a:tc>
                  <a:txBody>
                    <a:bodyPr/>
                    <a:lstStyle/>
                    <a:p>
                      <a:pPr marL="69850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Shortland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WWTW</a:t>
                      </a:r>
                      <a:r>
                        <a:rPr sz="5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BESS-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2x</a:t>
                      </a:r>
                      <a:r>
                        <a:rPr sz="5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110Kw/225Kwh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99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480"/>
                        </a:lnSpc>
                        <a:spcBef>
                          <a:spcPts val="25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466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$345,000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$60,000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b="1" dirty="0">
                          <a:latin typeface="Trebuchet MS"/>
                          <a:cs typeface="Trebuchet MS"/>
                        </a:rPr>
                        <a:t>TCC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5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30</a:t>
                      </a:r>
                      <a:r>
                        <a:rPr sz="500" b="1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Depot</a:t>
                      </a:r>
                      <a:r>
                        <a:rPr sz="500" b="1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Street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179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$105,326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$20,939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marL="69850">
                        <a:lnSpc>
                          <a:spcPts val="565"/>
                        </a:lnSpc>
                        <a:spcBef>
                          <a:spcPts val="12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Trade</a:t>
                      </a:r>
                      <a:r>
                        <a:rPr sz="5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coast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65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$145,629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65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$24,757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L="69850">
                        <a:lnSpc>
                          <a:spcPts val="570"/>
                        </a:lnSpc>
                        <a:spcBef>
                          <a:spcPts val="170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Trade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Coast</a:t>
                      </a:r>
                      <a:r>
                        <a:rPr sz="500" b="1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DC</a:t>
                      </a:r>
                      <a:r>
                        <a:rPr sz="500" b="1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Extension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570"/>
                        </a:lnSpc>
                        <a:spcBef>
                          <a:spcPts val="170"/>
                        </a:spcBef>
                      </a:pPr>
                      <a:r>
                        <a:rPr sz="500" spc="-25" dirty="0">
                          <a:latin typeface="Trebuchet MS"/>
                          <a:cs typeface="Trebuchet MS"/>
                        </a:rPr>
                        <a:t>712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70"/>
                        </a:lnSpc>
                        <a:spcBef>
                          <a:spcPts val="17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$270,000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70"/>
                        </a:lnSpc>
                        <a:spcBef>
                          <a:spcPts val="17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$54,000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048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Unilever</a:t>
                      </a:r>
                      <a:r>
                        <a:rPr sz="5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10" dirty="0">
                          <a:latin typeface="Trebuchet MS"/>
                          <a:cs typeface="Trebuchet MS"/>
                        </a:rPr>
                        <a:t>Minto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$816,000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$147,000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0965">
                <a:tc>
                  <a:txBody>
                    <a:bodyPr/>
                    <a:lstStyle/>
                    <a:p>
                      <a:pPr marL="69850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Unilever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0" dirty="0">
                          <a:latin typeface="Trebuchet MS"/>
                          <a:cs typeface="Trebuchet MS"/>
                        </a:rPr>
                        <a:t>Tatura</a:t>
                      </a:r>
                      <a:r>
                        <a:rPr sz="500" b="1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00" b="1" spc="-25" dirty="0">
                          <a:latin typeface="Trebuchet MS"/>
                          <a:cs typeface="Trebuchet MS"/>
                        </a:rPr>
                        <a:t>VIC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spc="-20" dirty="0">
                          <a:latin typeface="Trebuchet MS"/>
                          <a:cs typeface="Trebuchet MS"/>
                        </a:rPr>
                        <a:t>1000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$1,238,000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70"/>
                        </a:lnSpc>
                        <a:spcBef>
                          <a:spcPts val="12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$214,000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1587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5410">
                <a:tc>
                  <a:txBody>
                    <a:bodyPr/>
                    <a:lstStyle/>
                    <a:p>
                      <a:pPr marL="69850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b="1" spc="-10" dirty="0">
                          <a:latin typeface="Trebuchet MS"/>
                          <a:cs typeface="Trebuchet MS"/>
                        </a:rPr>
                        <a:t>Unilver North Rocks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$1,023,000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65"/>
                        </a:lnSpc>
                        <a:spcBef>
                          <a:spcPts val="165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$184,000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3175">
                      <a:solidFill>
                        <a:srgbClr val="50505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marL="69850">
                        <a:lnSpc>
                          <a:spcPts val="555"/>
                        </a:lnSpc>
                        <a:spcBef>
                          <a:spcPts val="170"/>
                        </a:spcBef>
                      </a:pPr>
                      <a:r>
                        <a:rPr sz="500" b="1" spc="-20" dirty="0">
                          <a:latin typeface="Trebuchet MS"/>
                          <a:cs typeface="Trebuchet MS"/>
                        </a:rPr>
                        <a:t>Weipa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6350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ts val="555"/>
                        </a:lnSpc>
                        <a:spcBef>
                          <a:spcPts val="17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$1,381,656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555"/>
                        </a:lnSpc>
                        <a:spcBef>
                          <a:spcPts val="170"/>
                        </a:spcBef>
                      </a:pPr>
                      <a:r>
                        <a:rPr sz="500" spc="-10" dirty="0">
                          <a:latin typeface="Trebuchet MS"/>
                          <a:cs typeface="Trebuchet MS"/>
                        </a:rPr>
                        <a:t>$248,698</a:t>
                      </a:r>
                      <a:endParaRPr sz="5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3175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6F6F6F"/>
                      </a:solidFill>
                      <a:prstDash val="solid"/>
                    </a:lnL>
                    <a:lnR w="6350">
                      <a:solidFill>
                        <a:srgbClr val="6F6F6F"/>
                      </a:solidFill>
                      <a:prstDash val="solid"/>
                    </a:lnR>
                    <a:lnT w="3175">
                      <a:solidFill>
                        <a:srgbClr val="505050"/>
                      </a:solidFill>
                      <a:prstDash val="solid"/>
                    </a:lnT>
                    <a:lnB w="6350">
                      <a:solidFill>
                        <a:srgbClr val="6F6F6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07" name="Oval 106">
            <a:extLst>
              <a:ext uri="{FF2B5EF4-FFF2-40B4-BE49-F238E27FC236}">
                <a16:creationId xmlns:a16="http://schemas.microsoft.com/office/drawing/2014/main" id="{C36FEAC3-A798-4AEC-76E7-02C070F827E2}"/>
              </a:ext>
            </a:extLst>
          </p:cNvPr>
          <p:cNvSpPr/>
          <p:nvPr/>
        </p:nvSpPr>
        <p:spPr>
          <a:xfrm>
            <a:off x="1426913" y="2355850"/>
            <a:ext cx="541587" cy="264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126810-5E54-DFA5-066E-87A800659BDF}"/>
              </a:ext>
            </a:extLst>
          </p:cNvPr>
          <p:cNvCxnSpPr/>
          <p:nvPr/>
        </p:nvCxnSpPr>
        <p:spPr>
          <a:xfrm flipV="1">
            <a:off x="1672065" y="2128649"/>
            <a:ext cx="0" cy="220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F59A43-6278-2FC8-B438-88582C6904D2}"/>
              </a:ext>
            </a:extLst>
          </p:cNvPr>
          <p:cNvCxnSpPr>
            <a:cxnSpLocks/>
            <a:stCxn id="114" idx="3"/>
            <a:endCxn id="102" idx="1"/>
          </p:cNvCxnSpPr>
          <p:nvPr/>
        </p:nvCxnSpPr>
        <p:spPr>
          <a:xfrm>
            <a:off x="476419" y="2953142"/>
            <a:ext cx="954075" cy="56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D3C677E-96E9-9A96-024E-06B41B5694A5}"/>
              </a:ext>
            </a:extLst>
          </p:cNvPr>
          <p:cNvSpPr txBox="1"/>
          <p:nvPr/>
        </p:nvSpPr>
        <p:spPr>
          <a:xfrm>
            <a:off x="-2451100" y="1660480"/>
            <a:ext cx="2927519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Add % for each stage:</a:t>
            </a:r>
          </a:p>
          <a:p>
            <a:r>
              <a:rPr lang="en-AU" dirty="0"/>
              <a:t>New lead 0%</a:t>
            </a:r>
          </a:p>
          <a:p>
            <a:r>
              <a:rPr lang="en-AU" dirty="0"/>
              <a:t>Site inspection 0%</a:t>
            </a:r>
          </a:p>
          <a:p>
            <a:r>
              <a:rPr lang="en-AU" dirty="0"/>
              <a:t>Presentation 20%</a:t>
            </a:r>
          </a:p>
          <a:p>
            <a:r>
              <a:rPr lang="en-AU" dirty="0"/>
              <a:t>Closeable 60%</a:t>
            </a:r>
          </a:p>
          <a:p>
            <a:r>
              <a:rPr lang="en-AU" dirty="0"/>
              <a:t>Contract negotiation 95%</a:t>
            </a:r>
          </a:p>
          <a:p>
            <a:r>
              <a:rPr lang="en-AU" dirty="0"/>
              <a:t>Won 100%</a:t>
            </a:r>
          </a:p>
          <a:p>
            <a:r>
              <a:rPr lang="en-AU" dirty="0"/>
              <a:t>Lost deal 0%</a:t>
            </a:r>
          </a:p>
          <a:p>
            <a:r>
              <a:rPr lang="en-AU" dirty="0"/>
              <a:t>Cold 0%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5969A6-17D5-3FA2-3324-037A0B9BFD68}"/>
              </a:ext>
            </a:extLst>
          </p:cNvPr>
          <p:cNvCxnSpPr/>
          <p:nvPr/>
        </p:nvCxnSpPr>
        <p:spPr>
          <a:xfrm>
            <a:off x="9658412" y="3009327"/>
            <a:ext cx="996888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890B727-81D8-D722-4F1A-2550C2FADEE7}"/>
              </a:ext>
            </a:extLst>
          </p:cNvPr>
          <p:cNvSpPr txBox="1"/>
          <p:nvPr/>
        </p:nvSpPr>
        <p:spPr>
          <a:xfrm>
            <a:off x="10709244" y="2073466"/>
            <a:ext cx="167919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= (sum of GP for all deals in  a stage) * weighted % of that stage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6A44074-3823-4BF6-3697-0153CB035B5C}"/>
              </a:ext>
            </a:extLst>
          </p:cNvPr>
          <p:cNvSpPr txBox="1"/>
          <p:nvPr/>
        </p:nvSpPr>
        <p:spPr>
          <a:xfrm>
            <a:off x="10731500" y="4491495"/>
            <a:ext cx="167919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= sum of GP for all deals in SOLD stage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2B07194-940A-98F6-697E-6AD5AEF3BDBA}"/>
              </a:ext>
            </a:extLst>
          </p:cNvPr>
          <p:cNvCxnSpPr/>
          <p:nvPr/>
        </p:nvCxnSpPr>
        <p:spPr>
          <a:xfrm>
            <a:off x="9686956" y="5091659"/>
            <a:ext cx="996888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32E742C-95A6-2B86-79E1-30654FA8F2DE}"/>
              </a:ext>
            </a:extLst>
          </p:cNvPr>
          <p:cNvSpPr txBox="1"/>
          <p:nvPr/>
        </p:nvSpPr>
        <p:spPr>
          <a:xfrm>
            <a:off x="10766425" y="6394450"/>
            <a:ext cx="167919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= sum of revenue for all deals in SOLD stage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DBF8BB3-5A91-5C43-348E-6473BA6BBC2E}"/>
              </a:ext>
            </a:extLst>
          </p:cNvPr>
          <p:cNvCxnSpPr/>
          <p:nvPr/>
        </p:nvCxnSpPr>
        <p:spPr>
          <a:xfrm>
            <a:off x="9734612" y="6998431"/>
            <a:ext cx="996888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601AA65-E96A-ECE9-DF9A-C8DBED4CC9F6}"/>
              </a:ext>
            </a:extLst>
          </p:cNvPr>
          <p:cNvSpPr txBox="1"/>
          <p:nvPr/>
        </p:nvSpPr>
        <p:spPr>
          <a:xfrm>
            <a:off x="10502900" y="8461285"/>
            <a:ext cx="2057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= sum of new and sold deals added in the period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7454886-6649-53CE-F5DA-2DF0932E3A94}"/>
              </a:ext>
            </a:extLst>
          </p:cNvPr>
          <p:cNvCxnSpPr>
            <a:cxnSpLocks/>
          </p:cNvCxnSpPr>
          <p:nvPr/>
        </p:nvCxnSpPr>
        <p:spPr>
          <a:xfrm>
            <a:off x="2069873" y="9061450"/>
            <a:ext cx="8509227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A93AD77-A4B6-67D8-AE25-BA59410355D2}"/>
              </a:ext>
            </a:extLst>
          </p:cNvPr>
          <p:cNvSpPr txBox="1"/>
          <p:nvPr/>
        </p:nvSpPr>
        <p:spPr>
          <a:xfrm>
            <a:off x="10426700" y="9617725"/>
            <a:ext cx="187007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= sum of activities created in the period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E0ACFB-214A-C897-70F3-12542BDEAEB2}"/>
              </a:ext>
            </a:extLst>
          </p:cNvPr>
          <p:cNvSpPr txBox="1"/>
          <p:nvPr/>
        </p:nvSpPr>
        <p:spPr>
          <a:xfrm>
            <a:off x="-2298700" y="8248945"/>
            <a:ext cx="2927519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Change to activities:</a:t>
            </a:r>
          </a:p>
          <a:p>
            <a:endParaRPr lang="en-AU" dirty="0"/>
          </a:p>
          <a:p>
            <a:r>
              <a:rPr lang="en-AU" dirty="0"/>
              <a:t>Site inspection</a:t>
            </a:r>
          </a:p>
          <a:p>
            <a:r>
              <a:rPr lang="en-AU" dirty="0"/>
              <a:t>Proposal presentation</a:t>
            </a:r>
          </a:p>
          <a:p>
            <a:r>
              <a:rPr lang="en-AU" dirty="0"/>
              <a:t>Follow up calls</a:t>
            </a:r>
          </a:p>
          <a:p>
            <a:r>
              <a:rPr lang="en-AU" dirty="0"/>
              <a:t>Follow up emails</a:t>
            </a:r>
          </a:p>
          <a:p>
            <a:r>
              <a:rPr lang="en-AU" dirty="0"/>
              <a:t>Follow up meeting </a:t>
            </a:r>
          </a:p>
          <a:p>
            <a:r>
              <a:rPr lang="en-AU" dirty="0"/>
              <a:t>Closeable f2f meeting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8DE5FF8-5C1F-985B-6EC8-70EBD7247086}"/>
              </a:ext>
            </a:extLst>
          </p:cNvPr>
          <p:cNvCxnSpPr>
            <a:cxnSpLocks/>
          </p:cNvCxnSpPr>
          <p:nvPr/>
        </p:nvCxnSpPr>
        <p:spPr>
          <a:xfrm>
            <a:off x="661839" y="9448914"/>
            <a:ext cx="620861" cy="222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3259439-B57B-82A9-F3F4-FD42EBB53E39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25644" y="9384552"/>
            <a:ext cx="9801056" cy="8333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0EB2F65-0F86-9654-2A4B-DD93010F1AC6}"/>
              </a:ext>
            </a:extLst>
          </p:cNvPr>
          <p:cNvSpPr txBox="1"/>
          <p:nvPr/>
        </p:nvSpPr>
        <p:spPr>
          <a:xfrm>
            <a:off x="-1743188" y="11691412"/>
            <a:ext cx="221960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= sum (deals that change their stage) / by (the number of deals in the origination stage) % 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22469DE-7EF5-EE29-D34E-4FA1ED5E7E6F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6419" y="11719862"/>
            <a:ext cx="960178" cy="45325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0A3D9E5-C3C7-A330-D9FA-36A3E6A3E495}"/>
              </a:ext>
            </a:extLst>
          </p:cNvPr>
          <p:cNvCxnSpPr>
            <a:cxnSpLocks/>
            <a:stCxn id="170" idx="1"/>
          </p:cNvCxnSpPr>
          <p:nvPr/>
        </p:nvCxnSpPr>
        <p:spPr>
          <a:xfrm flipH="1" flipV="1">
            <a:off x="8928797" y="14561555"/>
            <a:ext cx="1497903" cy="2901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CFE1B9A-AC79-F1BC-EB62-D657755331EC}"/>
              </a:ext>
            </a:extLst>
          </p:cNvPr>
          <p:cNvSpPr txBox="1"/>
          <p:nvPr/>
        </p:nvSpPr>
        <p:spPr>
          <a:xfrm>
            <a:off x="10426700" y="14390028"/>
            <a:ext cx="2057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= list of deals in contract negotiation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4399945-33C9-A3BC-A28E-01A9B4ABB5E6}"/>
              </a:ext>
            </a:extLst>
          </p:cNvPr>
          <p:cNvSpPr txBox="1"/>
          <p:nvPr/>
        </p:nvSpPr>
        <p:spPr>
          <a:xfrm>
            <a:off x="10388221" y="16574127"/>
            <a:ext cx="2057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= list of deals in closeable deals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B0C1216-F95E-4D59-6254-55068F9EDDFB}"/>
              </a:ext>
            </a:extLst>
          </p:cNvPr>
          <p:cNvCxnSpPr>
            <a:cxnSpLocks/>
          </p:cNvCxnSpPr>
          <p:nvPr/>
        </p:nvCxnSpPr>
        <p:spPr>
          <a:xfrm flipH="1">
            <a:off x="9492825" y="17046530"/>
            <a:ext cx="893786" cy="16669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57FC30B-9879-53D2-9D34-51405F21A841}"/>
              </a:ext>
            </a:extLst>
          </p:cNvPr>
          <p:cNvSpPr txBox="1"/>
          <p:nvPr/>
        </p:nvSpPr>
        <p:spPr>
          <a:xfrm>
            <a:off x="-1386396" y="19026214"/>
            <a:ext cx="2057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remove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E772B55-FCAC-5DF7-8D82-E8955A2FD91A}"/>
              </a:ext>
            </a:extLst>
          </p:cNvPr>
          <p:cNvCxnSpPr>
            <a:cxnSpLocks/>
          </p:cNvCxnSpPr>
          <p:nvPr/>
        </p:nvCxnSpPr>
        <p:spPr>
          <a:xfrm>
            <a:off x="1426913" y="9137650"/>
            <a:ext cx="700196" cy="17249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1DDD279-751B-B8CC-53F6-CEDC21EA1A1D}"/>
              </a:ext>
            </a:extLst>
          </p:cNvPr>
          <p:cNvCxnSpPr>
            <a:cxnSpLocks/>
          </p:cNvCxnSpPr>
          <p:nvPr/>
        </p:nvCxnSpPr>
        <p:spPr>
          <a:xfrm flipV="1">
            <a:off x="1467258" y="9213850"/>
            <a:ext cx="602615" cy="16267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104ED3F-46E5-048A-57D9-D89B172D0D93}"/>
              </a:ext>
            </a:extLst>
          </p:cNvPr>
          <p:cNvCxnSpPr>
            <a:cxnSpLocks/>
          </p:cNvCxnSpPr>
          <p:nvPr/>
        </p:nvCxnSpPr>
        <p:spPr>
          <a:xfrm flipV="1">
            <a:off x="10138501" y="11668219"/>
            <a:ext cx="364399" cy="938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6DEE3FE0-7F26-A711-BC59-770AFD232F3C}"/>
              </a:ext>
            </a:extLst>
          </p:cNvPr>
          <p:cNvSpPr txBox="1"/>
          <p:nvPr/>
        </p:nvSpPr>
        <p:spPr>
          <a:xfrm>
            <a:off x="10426700" y="11091247"/>
            <a:ext cx="21336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= (sum of deal that change stage to sold) / (number of deal in the tagged channel)%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702014F-1F07-9CB6-7961-50FD1AB329FA}"/>
              </a:ext>
            </a:extLst>
          </p:cNvPr>
          <p:cNvCxnSpPr>
            <a:cxnSpLocks/>
            <a:stCxn id="206" idx="1"/>
          </p:cNvCxnSpPr>
          <p:nvPr/>
        </p:nvCxnSpPr>
        <p:spPr>
          <a:xfrm>
            <a:off x="6272647" y="12301244"/>
            <a:ext cx="4065184" cy="142598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E424B9A-4378-DCD0-FB71-36244CE4D63B}"/>
              </a:ext>
            </a:extLst>
          </p:cNvPr>
          <p:cNvSpPr txBox="1"/>
          <p:nvPr/>
        </p:nvSpPr>
        <p:spPr>
          <a:xfrm>
            <a:off x="10429875" y="13442821"/>
            <a:ext cx="2057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= highest % </a:t>
            </a:r>
            <a:r>
              <a:rPr lang="en-AU" dirty="0" err="1"/>
              <a:t>bdm</a:t>
            </a:r>
            <a:r>
              <a:rPr lang="en-AU" dirty="0"/>
              <a:t> in every channel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1BAA44F8-F46D-F8D6-D6E3-4F919233554A}"/>
              </a:ext>
            </a:extLst>
          </p:cNvPr>
          <p:cNvCxnSpPr>
            <a:cxnSpLocks/>
          </p:cNvCxnSpPr>
          <p:nvPr/>
        </p:nvCxnSpPr>
        <p:spPr>
          <a:xfrm>
            <a:off x="6007100" y="12012066"/>
            <a:ext cx="4379511" cy="84564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ight Brace 205">
            <a:extLst>
              <a:ext uri="{FF2B5EF4-FFF2-40B4-BE49-F238E27FC236}">
                <a16:creationId xmlns:a16="http://schemas.microsoft.com/office/drawing/2014/main" id="{BF338FE5-9B21-1ABE-CB9C-7FC9064D82EF}"/>
              </a:ext>
            </a:extLst>
          </p:cNvPr>
          <p:cNvSpPr/>
          <p:nvPr/>
        </p:nvSpPr>
        <p:spPr>
          <a:xfrm>
            <a:off x="5944267" y="12150002"/>
            <a:ext cx="328380" cy="302483"/>
          </a:xfrm>
          <a:prstGeom prst="rightBrac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DBD4DDA-1B39-E913-0FE6-3C965BB1C6BB}"/>
              </a:ext>
            </a:extLst>
          </p:cNvPr>
          <p:cNvSpPr txBox="1"/>
          <p:nvPr/>
        </p:nvSpPr>
        <p:spPr>
          <a:xfrm>
            <a:off x="10464800" y="12657003"/>
            <a:ext cx="2057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= tagged from the BDM profile</a:t>
            </a:r>
          </a:p>
        </p:txBody>
      </p:sp>
      <p:sp>
        <p:nvSpPr>
          <p:cNvPr id="226" name="Right Brace 225">
            <a:extLst>
              <a:ext uri="{FF2B5EF4-FFF2-40B4-BE49-F238E27FC236}">
                <a16:creationId xmlns:a16="http://schemas.microsoft.com/office/drawing/2014/main" id="{A2924E99-5790-5FA9-0235-CDC77EFC7BB5}"/>
              </a:ext>
            </a:extLst>
          </p:cNvPr>
          <p:cNvSpPr/>
          <p:nvPr/>
        </p:nvSpPr>
        <p:spPr>
          <a:xfrm rot="16200000">
            <a:off x="5153532" y="-3003507"/>
            <a:ext cx="969551" cy="8040209"/>
          </a:xfrm>
          <a:prstGeom prst="rightBrace">
            <a:avLst>
              <a:gd name="adj1" fmla="val 8333"/>
              <a:gd name="adj2" fmla="val 49290"/>
            </a:avLst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DDD6399-D8E9-4365-E337-6B5A85088B40}"/>
              </a:ext>
            </a:extLst>
          </p:cNvPr>
          <p:cNvSpPr txBox="1"/>
          <p:nvPr/>
        </p:nvSpPr>
        <p:spPr>
          <a:xfrm>
            <a:off x="1467258" y="68863"/>
            <a:ext cx="7921014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tagged from deal for all deals changed to “sold” stage in the selected period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D4554E2-1EDD-6B0C-0781-1A0D8E589BBA}"/>
              </a:ext>
            </a:extLst>
          </p:cNvPr>
          <p:cNvCxnSpPr>
            <a:cxnSpLocks/>
            <a:stCxn id="227" idx="3"/>
          </p:cNvCxnSpPr>
          <p:nvPr/>
        </p:nvCxnSpPr>
        <p:spPr>
          <a:xfrm>
            <a:off x="9388272" y="253529"/>
            <a:ext cx="104553" cy="49460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Left Brace 235">
            <a:extLst>
              <a:ext uri="{FF2B5EF4-FFF2-40B4-BE49-F238E27FC236}">
                <a16:creationId xmlns:a16="http://schemas.microsoft.com/office/drawing/2014/main" id="{F4502517-1988-8CB7-9BBF-0C82A2384913}"/>
              </a:ext>
            </a:extLst>
          </p:cNvPr>
          <p:cNvSpPr/>
          <p:nvPr/>
        </p:nvSpPr>
        <p:spPr>
          <a:xfrm>
            <a:off x="1282700" y="18637963"/>
            <a:ext cx="415006" cy="1332090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04B20B4-E3FA-8B07-2143-CAA832BF13C2}"/>
              </a:ext>
            </a:extLst>
          </p:cNvPr>
          <p:cNvCxnSpPr>
            <a:cxnSpLocks/>
            <a:endCxn id="176" idx="3"/>
          </p:cNvCxnSpPr>
          <p:nvPr/>
        </p:nvCxnSpPr>
        <p:spPr>
          <a:xfrm flipH="1" flipV="1">
            <a:off x="671004" y="19210880"/>
            <a:ext cx="611696" cy="921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Isosceles Triangle 241">
            <a:extLst>
              <a:ext uri="{FF2B5EF4-FFF2-40B4-BE49-F238E27FC236}">
                <a16:creationId xmlns:a16="http://schemas.microsoft.com/office/drawing/2014/main" id="{DB0D0AC8-C156-CAF0-D1E5-6BC1CEAA45E7}"/>
              </a:ext>
            </a:extLst>
          </p:cNvPr>
          <p:cNvSpPr/>
          <p:nvPr/>
        </p:nvSpPr>
        <p:spPr>
          <a:xfrm>
            <a:off x="-2552958" y="6354168"/>
            <a:ext cx="3436034" cy="19050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600" b="1" dirty="0">
                <a:solidFill>
                  <a:srgbClr val="FFFF00"/>
                </a:solidFill>
              </a:rPr>
              <a:t>THESE ACTIVITIES NEED TO BE REFLECTED IN THE DEAL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7915030-2D7E-0A7D-59D9-9983B743C5F7}"/>
              </a:ext>
            </a:extLst>
          </p:cNvPr>
          <p:cNvCxnSpPr>
            <a:cxnSpLocks/>
          </p:cNvCxnSpPr>
          <p:nvPr/>
        </p:nvCxnSpPr>
        <p:spPr>
          <a:xfrm flipH="1">
            <a:off x="6769100" y="1501374"/>
            <a:ext cx="2098067" cy="62727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6E205D3-72BA-8D93-5996-794A00F6514C}"/>
              </a:ext>
            </a:extLst>
          </p:cNvPr>
          <p:cNvSpPr txBox="1"/>
          <p:nvPr/>
        </p:nvSpPr>
        <p:spPr>
          <a:xfrm>
            <a:off x="4925805" y="1930988"/>
            <a:ext cx="16791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= (total GP / Total rev)*100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1038</Words>
  <Application>Microsoft Office PowerPoint</Application>
  <PresentationFormat>Custom</PresentationFormat>
  <Paragraphs>395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Clement Doudet</cp:lastModifiedBy>
  <cp:revision>3</cp:revision>
  <dcterms:created xsi:type="dcterms:W3CDTF">2025-04-17T06:10:15Z</dcterms:created>
  <dcterms:modified xsi:type="dcterms:W3CDTF">2025-04-17T08:01:23Z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2025-04-17T00:00:00Z</vt:filetime>
  </property>
  <property fmtid="{D5CDD505-2E9C-101B-9397-08002B2CF9AE}" pid="3" name="LastSaved">
    <vt:filetime>2025-04-17T00:00:00Z</vt:filetime>
  </property>
  <property fmtid="{D5CDD505-2E9C-101B-9397-08002B2CF9AE}" pid="4" name="Producer">
    <vt:lpwstr>3-Heights(TM) PDF Security Shell 4.8.25.2 (http://www.pdf-tools.com)</vt:lpwstr>
  </property>
</Properties>
</file>