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6" r:id="rId3"/>
    <p:sldId id="317" r:id="rId4"/>
    <p:sldId id="318" r:id="rId5"/>
    <p:sldId id="319" r:id="rId6"/>
    <p:sldId id="320" r:id="rId7"/>
    <p:sldId id="32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AF1F3-BC3B-4878-BCF0-3F3E32A6FC54}">
  <a:tblStyle styleId="{C60AF1F3-BC3B-4878-BCF0-3F3E32A6FC5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5067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11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8230"/>
            <a:ext cx="9144000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«Рыбинский государственный авиационный технический университет 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П.А. Соловьева»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и системы управления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математического и программного обеспечения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вычислительных средств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траектории движения объекта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Рыбинск 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37426"/>
              </p:ext>
            </p:extLst>
          </p:nvPr>
        </p:nvGraphicFramePr>
        <p:xfrm>
          <a:off x="380245" y="5054601"/>
          <a:ext cx="838351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755"/>
                <a:gridCol w="419175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Студент группы ПИМ-24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600" dirty="0" smtClean="0"/>
                        <a:t>Ананьев Г.Е.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Руководитель к.т.н., доцент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Задорина Н.А.</a:t>
                      </a:r>
                      <a:endParaRPr lang="ru-RU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216883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33400"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траектории движения объектов — это междисциплинарная область, объединяющая методы программирования, машинного обучения, робототехники, физики и анализа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indent="533400" algn="just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3400"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предсказание положения объекта в пространстве в будущем.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36829" y="9053"/>
            <a:ext cx="8270341" cy="941560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Прогнозирование траектории движения объекта</a:t>
            </a:r>
            <a:endParaRPr lang="ru-RU" sz="3200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683" y="2960482"/>
            <a:ext cx="5222632" cy="3471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2218"/>
          </a:xfrm>
        </p:spPr>
        <p:txBody>
          <a:bodyPr>
            <a:normAutofit/>
          </a:bodyPr>
          <a:lstStyle/>
          <a:p>
            <a:r>
              <a:rPr lang="ru-RU" dirty="0" smtClean="0"/>
              <a:t>Сферы применения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24889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Автономные </a:t>
            </a:r>
            <a:r>
              <a:rPr lang="ru-RU" sz="2800" b="1" dirty="0"/>
              <a:t>транспортные </a:t>
            </a:r>
            <a:r>
              <a:rPr lang="ru-RU" sz="2800" b="1" dirty="0" smtClean="0"/>
              <a:t>средства</a:t>
            </a:r>
            <a:r>
              <a:rPr lang="ru-RU" sz="2800" dirty="0" smtClean="0"/>
              <a:t>.</a:t>
            </a:r>
          </a:p>
          <a:p>
            <a:r>
              <a:rPr lang="ru-RU" sz="2800" b="1" dirty="0" smtClean="0"/>
              <a:t>Робототехника</a:t>
            </a:r>
            <a:r>
              <a:rPr lang="ru-RU" sz="2800" dirty="0" smtClean="0"/>
              <a:t>. </a:t>
            </a:r>
          </a:p>
          <a:p>
            <a:r>
              <a:rPr lang="ru-RU" sz="2800" b="1" dirty="0" smtClean="0"/>
              <a:t>Компьютерное зрение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b="1" dirty="0" smtClean="0"/>
              <a:t>Аэрокосмическая отрасль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b="1" dirty="0" smtClean="0"/>
              <a:t>Игровая индустрия</a:t>
            </a:r>
            <a:r>
              <a:rPr lang="ru-RU" sz="2800" dirty="0" smtClean="0"/>
              <a:t>.</a:t>
            </a:r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3126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Проблемы предметной области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2506"/>
            <a:ext cx="8229600" cy="5547510"/>
          </a:xfrm>
        </p:spPr>
        <p:txBody>
          <a:bodyPr>
            <a:normAutofit/>
          </a:bodyPr>
          <a:lstStyle/>
          <a:p>
            <a:pPr marL="628650" indent="-514350" algn="just">
              <a:buFont typeface="+mj-lt"/>
              <a:buAutoNum type="arabicPeriod"/>
            </a:pPr>
            <a:r>
              <a:rPr lang="ru-RU" sz="2400" b="1" dirty="0"/>
              <a:t>Неопределённость и динамичность </a:t>
            </a:r>
            <a:r>
              <a:rPr lang="ru-RU" sz="2400" b="1" dirty="0" smtClean="0"/>
              <a:t>среды</a:t>
            </a:r>
            <a:r>
              <a:rPr lang="ru-RU" sz="2400" dirty="0" smtClean="0"/>
              <a:t> (шумы, препятствия, непредсказуемость).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Вычислительные ограничения</a:t>
            </a:r>
            <a:r>
              <a:rPr lang="ru-RU" sz="2400" dirty="0" smtClean="0"/>
              <a:t> (ресурсоёмкость, латентность).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Недостаток </a:t>
            </a:r>
            <a:r>
              <a:rPr lang="ru-RU" sz="2400" b="1" dirty="0"/>
              <a:t>качественных </a:t>
            </a:r>
            <a:r>
              <a:rPr lang="ru-RU" sz="2400" b="1" dirty="0" smtClean="0"/>
              <a:t>данных</a:t>
            </a:r>
            <a:r>
              <a:rPr lang="ru-RU" sz="2400" dirty="0" smtClean="0"/>
              <a:t>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Модельные ограничения</a:t>
            </a:r>
            <a:r>
              <a:rPr lang="ru-RU" sz="2400" dirty="0" smtClean="0"/>
              <a:t> (компромисс между скоростью и точностью).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smtClean="0"/>
              <a:t>Этические </a:t>
            </a:r>
            <a:r>
              <a:rPr lang="ru-RU" sz="2400" b="1" dirty="0"/>
              <a:t>и правовые </a:t>
            </a:r>
            <a:r>
              <a:rPr lang="ru-RU" sz="2400" b="1" dirty="0" smtClean="0"/>
              <a:t>аспекты</a:t>
            </a:r>
            <a:r>
              <a:rPr lang="ru-RU" sz="2400" dirty="0" smtClean="0"/>
              <a:t> (ответственность за ошибки, конфиденциальность).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ru-RU" sz="2400" b="1" dirty="0" err="1" smtClean="0"/>
              <a:t>Мультиагентные</a:t>
            </a:r>
            <a:r>
              <a:rPr lang="ru-RU" sz="2400" b="1" dirty="0" smtClean="0"/>
              <a:t> взаимодействия</a:t>
            </a:r>
            <a:r>
              <a:rPr lang="ru-RU" sz="2400" dirty="0" smtClean="0"/>
              <a:t> (взаимодействие групп объектов).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19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решения задачи прогнозирования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57134"/>
              </p:ext>
            </p:extLst>
          </p:nvPr>
        </p:nvGraphicFramePr>
        <p:xfrm>
          <a:off x="430040" y="1424035"/>
          <a:ext cx="8283920" cy="5144819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1394233"/>
                <a:gridCol w="1027569"/>
                <a:gridCol w="1077362"/>
                <a:gridCol w="2123037"/>
                <a:gridCol w="2661719"/>
              </a:tblGrid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Интерпретируемость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Физические модели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Аэрокосмос, роботы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633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Автономные автомобили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3391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Пешеходы, NPC в играх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521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Particle Filters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Компьютерное зрение, роботы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5651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Городское движение, рои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дронов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Мультиагентные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сценарии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4754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Гибридные модели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Транспорт,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дроны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  <a:tr h="7760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Фильтр Калмана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  <a:tc>
                  <a:txBody>
                    <a:bodyPr/>
                    <a:lstStyle/>
                    <a:p>
                      <a:pPr indent="-69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 в простой среде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959" marR="3395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Критерии оценки решения задачи прогнозирования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68670"/>
              </p:ext>
            </p:extLst>
          </p:nvPr>
        </p:nvGraphicFramePr>
        <p:xfrm>
          <a:off x="457200" y="1390679"/>
          <a:ext cx="8229600" cy="5245398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4114800"/>
                <a:gridCol w="4114800"/>
              </a:tblGrid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Метрики/Подходы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MSE, MAE, FDE, ADE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Латентность, количество прогнозов в единицу времени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Устойчивость к шумам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шуме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восстановления к точному прогнозу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Ресурсоёмкость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RAM, CPU/GPU нагрузка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Масштабируемость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Латентность при N объектах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Обобщающая способность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взаимодействий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01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Координация прогнозов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взаимодействия группы объектов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53" y="0"/>
            <a:ext cx="8229600" cy="1143000"/>
          </a:xfrm>
        </p:spPr>
        <p:txBody>
          <a:bodyPr/>
          <a:lstStyle/>
          <a:p>
            <a:r>
              <a:rPr lang="ru-RU" dirty="0" smtClean="0"/>
              <a:t>Анализ статей</a:t>
            </a:r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631327"/>
              </p:ext>
            </p:extLst>
          </p:nvPr>
        </p:nvGraphicFramePr>
        <p:xfrm>
          <a:off x="466255" y="1143000"/>
          <a:ext cx="8229600" cy="5618460"/>
        </p:xfrm>
        <a:graphic>
          <a:graphicData uri="http://schemas.openxmlformats.org/drawingml/2006/table">
            <a:tbl>
              <a:tblPr firstRow="1" firstCol="1" bandRow="1">
                <a:tableStyleId>{C60AF1F3-BC3B-4878-BCF0-3F3E32A6FC54}</a:tableStyleId>
              </a:tblPr>
              <a:tblGrid>
                <a:gridCol w="3001222"/>
                <a:gridCol w="1204111"/>
                <a:gridCol w="1131683"/>
                <a:gridCol w="1285592"/>
                <a:gridCol w="1606992"/>
              </a:tblGrid>
              <a:tr h="396089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Статья</a:t>
                      </a:r>
                      <a:endParaRPr lang="ru-RU" sz="105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Актуальность</a:t>
                      </a:r>
                      <a:endParaRPr lang="ru-RU" sz="105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Существующие решения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Постановка задачи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Предлагаемое решение</a:t>
                      </a:r>
                      <a:endParaRPr lang="ru-RU" sz="1050" b="1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ИСПОЛЬЗОВАНИЕ УНИВЕРСАЛЬНОГО АЛГОРИТМА ПРОГНОЗИРОВАНИЯ ДЛЯ ТРАЕКТОРНОЙ ОБРАБОТКИ В АВТОМАТИЗИРОВАННЫХ СИСТЕМАХ УПРАВЛЕНИЯ ВОЗДУШНЫМ ДВИЖЕНИЕМ. Калинов С.Д., Земсков Ю.В.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Рост воздушного трафика, безопасность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Альфа-бета фильтр, фильтр </a:t>
                      </a:r>
                      <a:r>
                        <a:rPr lang="ru-RU" sz="1050" dirty="0" err="1">
                          <a:effectLst/>
                        </a:rPr>
                        <a:t>Калмана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Повышение точности прогноза координат ВС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Универсальный алгоритм с гауссовым ядром, снижение СКО на 20%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ПРИМЕНЕНИЕ ФИЛЬТРА КАЛМАНА В ЗАДАЧАХ ТРЕКИНГА ВОЗДУШНЫХ ОБЪЕКТОВ. М.Б. Пименова.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Отслеживание при окклюзии, маневры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Фильтры частиц, метод Виолы-Джонса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Адаптация к маневрам и пропаданию объекта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Калмана + цветовая сегментация, коррекция траектории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Реализация фильтра частиц для построения траектории на графе. Кобелева А.О.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Локализация без </a:t>
                      </a:r>
                      <a:r>
                        <a:rPr lang="en-US" sz="1050" dirty="0">
                          <a:effectLst/>
                        </a:rPr>
                        <a:t>GPS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Радиоизмерения, инерциальные датчики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Привязка траектории к графу шахты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частиц с байесовской фильтрацией, имитационная модель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ПРОГНОЗИРОВАНИЕ ТРАЕКТОРИИ ДВИЖУЩЕЙСЯ ЦЕЛИ С ИСПОЛЬЗОВАНИЕМ ФОТО-ДАННЫХ И ФИЛЬТРА ЧАСТИЦ. </a:t>
                      </a:r>
                      <a:r>
                        <a:rPr lang="ru-RU" sz="1050" dirty="0" err="1" smtClean="0">
                          <a:effectLst/>
                        </a:rPr>
                        <a:t>Нгуен</a:t>
                      </a:r>
                      <a:r>
                        <a:rPr lang="ru-RU" sz="1050" dirty="0" smtClean="0">
                          <a:effectLst/>
                        </a:rPr>
                        <a:t> </a:t>
                      </a:r>
                      <a:r>
                        <a:rPr lang="ru-RU" sz="1050" dirty="0" err="1" smtClean="0">
                          <a:effectLst/>
                        </a:rPr>
                        <a:t>Минь</a:t>
                      </a:r>
                      <a:r>
                        <a:rPr lang="ru-RU" sz="1050" dirty="0" smtClean="0">
                          <a:effectLst/>
                        </a:rPr>
                        <a:t> </a:t>
                      </a:r>
                      <a:r>
                        <a:rPr lang="ru-RU" sz="1050" dirty="0" err="1" smtClean="0">
                          <a:effectLst/>
                        </a:rPr>
                        <a:t>Хонг</a:t>
                      </a:r>
                      <a:r>
                        <a:rPr lang="ru-RU" sz="1050" dirty="0" smtClean="0">
                          <a:effectLst/>
                        </a:rPr>
                        <a:t>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Нелинейные траектории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EKF, UKF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Прогноз для нелинейных систем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 частиц с 3D-моделированием в MATLAB, сравнение с Калманом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</a:rPr>
                        <a:t>Прогнозирования движения объектов. Коптев Б.А., Розов А.К., Романовский А.Ф.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Ошибки измерений, время прогноза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Внешнетраекторные методы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Минимизация ошибок прогноза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Полиномиальная модель (ряд Тейлора) + апериодическая фильтрация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ПРИМЕНЕНИЕ ИСКУССТВЕННОЙ НЕЙРОННОЙ СЕТИ ДЛЯ РЕШЕНИЯ ЗАДАЧ ПРОГНОЗИРОВАНИЯ ДВИЖЕНИЯ НАЗЕМНЫХ ОБЪЕКТОВ. Соколов Д.Ю.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Нелинейные траектории, глубина данных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Классические НС, интерполяция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Учет последовательности точек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Рекуррентная НС с пространственной привязкой, обучение по </a:t>
                      </a:r>
                      <a:r>
                        <a:rPr lang="ru-RU" sz="1050" dirty="0" err="1">
                          <a:effectLst/>
                        </a:rPr>
                        <a:t>Хеббу</a:t>
                      </a:r>
                      <a:r>
                        <a:rPr lang="ru-RU" sz="1050" dirty="0">
                          <a:effectLst/>
                        </a:rPr>
                        <a:t>/</a:t>
                      </a:r>
                      <a:r>
                        <a:rPr lang="ru-RU" sz="1050" dirty="0" err="1">
                          <a:effectLst/>
                        </a:rPr>
                        <a:t>Видроу-Хоффа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  <a:tr h="70136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ПРОГНОЗИРОВАНИЯ ТРАЕКТОРИИ ДВИЖЕНИЯ ЦЕЛИ. Мельников П.Н.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471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Непредсказуемые маневры цели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Фильтрация параметров движения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>
                          <a:effectLst/>
                        </a:rPr>
                        <a:t>Снижение ошибок для криволинейных траекторий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/>
                        </a:rPr>
                        <a:t>Два метода: ряд Тейлора + система координат скорости, оценка качества через запаздывание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115" marR="41115" marT="41115" marB="4111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1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4162</TotalTime>
  <Words>538</Words>
  <Application>Microsoft Office PowerPoint</Application>
  <PresentationFormat>On-screen Show (4:3)</PresentationFormat>
  <Paragraphs>151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Тема Office</vt:lpstr>
      <vt:lpstr>PowerPoint Presentation</vt:lpstr>
      <vt:lpstr>Прогнозирование траектории движения объекта</vt:lpstr>
      <vt:lpstr>Сферы применения</vt:lpstr>
      <vt:lpstr>Проблемы предметной области</vt:lpstr>
      <vt:lpstr>Методы решения задачи прогнозирования</vt:lpstr>
      <vt:lpstr>Критерии оценки решения задачи прогнозирования</vt:lpstr>
      <vt:lpstr>Анализ статей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программной системы исследования нейросетевой генерации сигналов в модели GAN</dc:title>
  <cp:lastModifiedBy>gleb</cp:lastModifiedBy>
  <cp:revision>625</cp:revision>
  <dcterms:modified xsi:type="dcterms:W3CDTF">2025-05-11T13:50:00Z</dcterms:modified>
</cp:coreProperties>
</file>