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6B641F-C7E1-4E15-B56E-E525FA5EED94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43706-B37D-41AB-8139-10A33D150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5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43706-B37D-41AB-8139-10A33D150B5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2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18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7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23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64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8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5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4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78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7070-512D-4E4F-98F9-DE4644DFEE4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03C92-1F55-4BE9-90C6-6E66B2394D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75000"/>
              </a:lnSpc>
            </a:pPr>
            <a:r>
              <a:rPr lang="ru-RU" sz="2100" dirty="0" smtClean="0"/>
              <a:t>Министерство </a:t>
            </a:r>
            <a:r>
              <a:rPr lang="ru-RU" sz="2100" dirty="0"/>
              <a:t>науки и высшего образования РФ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Федеральное государственное бюджетное образовательное учреждение высшего образования 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«Рыбинский государственный авиационный технический университет 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имени П.А. Соловьева» </a:t>
            </a:r>
          </a:p>
          <a:p>
            <a:pPr>
              <a:lnSpc>
                <a:spcPct val="75000"/>
              </a:lnSpc>
            </a:pPr>
            <a:r>
              <a:rPr lang="ru-RU" sz="2100" dirty="0"/>
              <a:t> 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Институт </a:t>
            </a:r>
            <a:r>
              <a:rPr lang="ru-RU" sz="2100" dirty="0"/>
              <a:t>Информационные технологии и системы управления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Кафедра организации </a:t>
            </a:r>
            <a:r>
              <a:rPr lang="ru-RU" sz="2100" dirty="0"/>
              <a:t>производства и управления качеством</a:t>
            </a:r>
          </a:p>
          <a:p>
            <a:pPr>
              <a:lnSpc>
                <a:spcPct val="75000"/>
              </a:lnSpc>
            </a:pPr>
            <a:endParaRPr lang="ru-RU" dirty="0"/>
          </a:p>
          <a:p>
            <a:pPr>
              <a:lnSpc>
                <a:spcPct val="75000"/>
              </a:lnSpc>
            </a:pPr>
            <a:r>
              <a:rPr lang="ru-RU" b="1" dirty="0" smtClean="0"/>
              <a:t>ДОКЛАД</a:t>
            </a:r>
            <a:endParaRPr lang="ru-RU" dirty="0" smtClean="0"/>
          </a:p>
          <a:p>
            <a:pPr>
              <a:lnSpc>
                <a:spcPct val="75000"/>
              </a:lnSpc>
            </a:pPr>
            <a:endParaRPr lang="ru-RU" dirty="0"/>
          </a:p>
          <a:p>
            <a:pPr>
              <a:lnSpc>
                <a:spcPct val="75000"/>
              </a:lnSpc>
            </a:pPr>
            <a:r>
              <a:rPr lang="ru-RU" dirty="0"/>
              <a:t>по дисциплине:</a:t>
            </a:r>
          </a:p>
          <a:p>
            <a:pPr>
              <a:lnSpc>
                <a:spcPct val="75000"/>
              </a:lnSpc>
            </a:pPr>
            <a:r>
              <a:rPr lang="ru-RU" dirty="0"/>
              <a:t>«Организация работы коллектива»</a:t>
            </a:r>
          </a:p>
          <a:p>
            <a:pPr>
              <a:lnSpc>
                <a:spcPct val="75000"/>
              </a:lnSpc>
            </a:pPr>
            <a:r>
              <a:rPr lang="ru-RU" dirty="0"/>
              <a:t>на тему:</a:t>
            </a:r>
          </a:p>
          <a:p>
            <a:pPr>
              <a:lnSpc>
                <a:spcPct val="75000"/>
              </a:lnSpc>
            </a:pPr>
            <a:r>
              <a:rPr lang="ru-RU" dirty="0"/>
              <a:t>«Управление трудовыми противоречиями в коллективе и </a:t>
            </a:r>
            <a:endParaRPr lang="en-US" dirty="0" smtClean="0"/>
          </a:p>
          <a:p>
            <a:pPr>
              <a:lnSpc>
                <a:spcPct val="75000"/>
              </a:lnSpc>
            </a:pPr>
            <a:r>
              <a:rPr lang="ru-RU" dirty="0" smtClean="0"/>
              <a:t>дисциплинарными </a:t>
            </a:r>
            <a:r>
              <a:rPr lang="ru-RU" dirty="0"/>
              <a:t>отношениями на предприятии»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sz="2100" dirty="0" smtClean="0"/>
              <a:t>Студент </a:t>
            </a:r>
            <a:r>
              <a:rPr lang="ru-RU" sz="2100" dirty="0"/>
              <a:t>группы ПИМ-24	</a:t>
            </a:r>
            <a:r>
              <a:rPr lang="ru-RU" sz="2100" dirty="0" smtClean="0"/>
              <a:t>                                                                 Ананьев </a:t>
            </a:r>
            <a:r>
              <a:rPr lang="ru-RU" sz="2100" dirty="0"/>
              <a:t>Г.Е</a:t>
            </a:r>
            <a:r>
              <a:rPr lang="ru-RU" sz="2100" dirty="0" smtClean="0"/>
              <a:t>.,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sz="2100" dirty="0"/>
              <a:t>Руководитель </a:t>
            </a:r>
            <a:r>
              <a:rPr lang="ru-RU" sz="2100" dirty="0" smtClean="0"/>
              <a:t>к.т.н., </a:t>
            </a:r>
            <a:r>
              <a:rPr lang="ru-RU" sz="2100" dirty="0"/>
              <a:t>доц</a:t>
            </a:r>
            <a:r>
              <a:rPr lang="ru-RU" sz="2100" dirty="0" smtClean="0"/>
              <a:t>.                                                                       Иванова И.В.</a:t>
            </a:r>
            <a:endParaRPr lang="ru-RU" sz="2100" dirty="0"/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 </a:t>
            </a:r>
          </a:p>
          <a:p>
            <a:pPr>
              <a:lnSpc>
                <a:spcPct val="75000"/>
              </a:lnSpc>
            </a:pPr>
            <a:r>
              <a:rPr lang="ru-RU" dirty="0"/>
              <a:t>Рыбинск 2025</a:t>
            </a:r>
          </a:p>
        </p:txBody>
      </p:sp>
    </p:spTree>
    <p:extLst>
      <p:ext uri="{BB962C8B-B14F-4D97-AF65-F5344CB8AC3E}">
        <p14:creationId xmlns:p14="http://schemas.microsoft.com/office/powerpoint/2010/main" val="8106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Рекомендации по управлению конфликтами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869"/>
            <a:ext cx="10515600" cy="484813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Мониторинг, анкетирование.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Адаптация новых сотрудников.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Введение этикета.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Эффективное разрешение конфликтов.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Воздействие на сотрудников (справедливая оплата труда, тренинги).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Роль руководителя (разрешение конфликтов, передача опыта, мотивация).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Трудовые противоречия в коллективе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733331"/>
          </a:xfrm>
        </p:spPr>
        <p:txBody>
          <a:bodyPr>
            <a:normAutofit fontScale="92500" lnSpcReduction="10000"/>
          </a:bodyPr>
          <a:lstStyle/>
          <a:p>
            <a:pPr marL="0" indent="533400" algn="just">
              <a:buNone/>
            </a:pPr>
            <a:r>
              <a:rPr lang="ru-RU" b="1" dirty="0"/>
              <a:t>Трудовой </a:t>
            </a:r>
            <a:r>
              <a:rPr lang="ru-RU" b="1" dirty="0" smtClean="0"/>
              <a:t>конфликт</a:t>
            </a:r>
            <a:r>
              <a:rPr lang="ru-RU" dirty="0" smtClean="0"/>
              <a:t> - </a:t>
            </a:r>
            <a:r>
              <a:rPr lang="ru-RU" dirty="0"/>
              <a:t>особый вид общения, в основе которого лежат противоречия в системе социально-трудовых отношений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40917"/>
            <a:ext cx="3568574" cy="223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Положительный эффект</a:t>
            </a:r>
            <a:endParaRPr lang="ru-R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5226" y="3840916"/>
            <a:ext cx="3568574" cy="223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 smtClean="0"/>
              <a:t>Отрицательный эффект</a:t>
            </a:r>
            <a:endParaRPr lang="ru-RU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2622487" y="2058894"/>
            <a:ext cx="3473513" cy="17820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6096000" y="2058894"/>
            <a:ext cx="3473513" cy="17820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Причины трудовых конфликтов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1394"/>
            <a:ext cx="10515600" cy="494771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dirty="0" smtClean="0"/>
              <a:t>Организационно-технологические </a:t>
            </a:r>
            <a:r>
              <a:rPr lang="ru-RU" dirty="0"/>
              <a:t>(нарушение норм, нехватка ресурсов</a:t>
            </a:r>
            <a:r>
              <a:rPr lang="ru-RU" dirty="0" smtClean="0"/>
              <a:t>).</a:t>
            </a:r>
          </a:p>
          <a:p>
            <a:pPr marL="514350" indent="-514350" algn="just">
              <a:buAutoNum type="arabicPeriod"/>
            </a:pPr>
            <a:endParaRPr lang="ru-RU" dirty="0"/>
          </a:p>
          <a:p>
            <a:pPr marL="514350" indent="-514350" algn="just">
              <a:buAutoNum type="arabicPeriod" startAt="2"/>
            </a:pPr>
            <a:r>
              <a:rPr lang="ru-RU" dirty="0" smtClean="0"/>
              <a:t>Социально-экономические </a:t>
            </a:r>
            <a:r>
              <a:rPr lang="ru-RU" dirty="0"/>
              <a:t>(несправедливая оплата труда, задержки зарплаты</a:t>
            </a:r>
            <a:r>
              <a:rPr lang="ru-RU" dirty="0" smtClean="0"/>
              <a:t>).</a:t>
            </a:r>
          </a:p>
          <a:p>
            <a:pPr marL="514350" indent="-514350" algn="just">
              <a:buAutoNum type="arabicPeriod" startAt="2"/>
            </a:pPr>
            <a:endParaRPr lang="ru-RU" dirty="0"/>
          </a:p>
          <a:p>
            <a:pPr marL="514350" indent="-514350" algn="just">
              <a:buAutoNum type="arabicPeriod" startAt="3"/>
            </a:pPr>
            <a:r>
              <a:rPr lang="ru-RU" dirty="0" smtClean="0"/>
              <a:t>Административно-управленческие </a:t>
            </a:r>
            <a:r>
              <a:rPr lang="ru-RU" dirty="0"/>
              <a:t>(слабая коммуникация, отсутствие прозрачности</a:t>
            </a:r>
            <a:r>
              <a:rPr lang="ru-RU" dirty="0" smtClean="0"/>
              <a:t>).</a:t>
            </a:r>
            <a:endParaRPr lang="en-US" dirty="0" smtClean="0"/>
          </a:p>
          <a:p>
            <a:pPr marL="514350" indent="-514350" algn="just">
              <a:buAutoNum type="arabicPeriod" startAt="3"/>
            </a:pPr>
            <a:endParaRPr lang="en-US" dirty="0"/>
          </a:p>
          <a:p>
            <a:pPr marL="514350" indent="-514350" algn="just">
              <a:buAutoNum type="arabicPeriod" startAt="3"/>
            </a:pPr>
            <a:r>
              <a:rPr lang="ru-RU" dirty="0"/>
              <a:t>Личностные (различия в характерах, ценностях).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72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Функции конфликтов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998"/>
            <a:ext cx="10515600" cy="516500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Сигнальная (наличие проблем в коллективе</a:t>
            </a:r>
            <a:r>
              <a:rPr lang="en-US" dirty="0" smtClean="0"/>
              <a:t>/</a:t>
            </a:r>
            <a:r>
              <a:rPr lang="ru-RU" dirty="0" smtClean="0"/>
              <a:t>организации).</a:t>
            </a:r>
          </a:p>
          <a:p>
            <a:pPr marL="514350" indent="-514350" algn="just">
              <a:buFont typeface="+mj-lt"/>
              <a:buAutoNum type="arabicPeriod"/>
            </a:pPr>
            <a:endParaRPr lang="ru-RU" dirty="0" smtClean="0"/>
          </a:p>
          <a:p>
            <a:pPr marL="514350" indent="-514350" algn="just">
              <a:buAutoNum type="arabicPeriod"/>
            </a:pPr>
            <a:r>
              <a:rPr lang="ru-RU" dirty="0" smtClean="0"/>
              <a:t>Интегративная</a:t>
            </a:r>
            <a:r>
              <a:rPr lang="en-US" dirty="0" smtClean="0"/>
              <a:t>/</a:t>
            </a:r>
            <a:r>
              <a:rPr lang="ru-RU" dirty="0" err="1" smtClean="0"/>
              <a:t>дезинтегративная</a:t>
            </a:r>
            <a:r>
              <a:rPr lang="ru-RU" dirty="0"/>
              <a:t> </a:t>
            </a:r>
            <a:r>
              <a:rPr lang="ru-RU" dirty="0" smtClean="0"/>
              <a:t>(разделение коллектива на сплочённые группы).</a:t>
            </a:r>
          </a:p>
          <a:p>
            <a:pPr marL="514350" indent="-514350" algn="just">
              <a:buAutoNum type="arabicPeriod"/>
            </a:pPr>
            <a:endParaRPr lang="ru-RU" dirty="0" smtClean="0"/>
          </a:p>
          <a:p>
            <a:pPr marL="514350" indent="-514350" algn="just">
              <a:buAutoNum type="arabicPeriod"/>
            </a:pPr>
            <a:r>
              <a:rPr lang="ru-RU" dirty="0" smtClean="0"/>
              <a:t>Инновационная</a:t>
            </a:r>
            <a:r>
              <a:rPr lang="ru-RU" dirty="0"/>
              <a:t>, </a:t>
            </a:r>
            <a:r>
              <a:rPr lang="ru-RU" dirty="0" smtClean="0"/>
              <a:t>социализирующая</a:t>
            </a:r>
            <a:r>
              <a:rPr lang="ru-RU" dirty="0"/>
              <a:t> </a:t>
            </a:r>
            <a:r>
              <a:rPr lang="ru-RU" dirty="0" smtClean="0"/>
              <a:t>(новые правила и нормы поведения).</a:t>
            </a:r>
          </a:p>
          <a:p>
            <a:pPr marL="514350" indent="-514350" algn="just">
              <a:buAutoNum type="arabicPeriod"/>
            </a:pPr>
            <a:endParaRPr lang="ru-RU" dirty="0" smtClean="0"/>
          </a:p>
          <a:p>
            <a:pPr marL="514350" indent="-514350" algn="just">
              <a:buAutoNum type="arabicPeriod"/>
            </a:pPr>
            <a:r>
              <a:rPr lang="ru-RU" dirty="0" smtClean="0"/>
              <a:t>Социально-психологическая (напряжённая атмосфера)</a:t>
            </a:r>
            <a:endParaRPr lang="ru-RU" dirty="0"/>
          </a:p>
          <a:p>
            <a:pPr marL="0" indent="53340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11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Забастовка на заводе </a:t>
            </a:r>
            <a:r>
              <a:rPr lang="ru-RU" dirty="0" err="1"/>
              <a:t>Ford</a:t>
            </a:r>
            <a:r>
              <a:rPr lang="ru-RU" dirty="0"/>
              <a:t> </a:t>
            </a:r>
            <a:r>
              <a:rPr lang="ru-RU" dirty="0" smtClean="0"/>
              <a:t>1914 </a:t>
            </a:r>
            <a:r>
              <a:rPr lang="ru-RU" dirty="0"/>
              <a:t>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38677"/>
            <a:ext cx="6696075" cy="4572000"/>
          </a:xfrm>
        </p:spPr>
        <p:txBody>
          <a:bodyPr>
            <a:normAutofit/>
          </a:bodyPr>
          <a:lstStyle/>
          <a:p>
            <a:r>
              <a:rPr lang="ru-RU" dirty="0" smtClean="0"/>
              <a:t>Причина: социально-экономическая</a:t>
            </a:r>
          </a:p>
          <a:p>
            <a:endParaRPr lang="ru-RU" dirty="0" smtClean="0"/>
          </a:p>
          <a:p>
            <a:r>
              <a:rPr lang="ru-RU" dirty="0" smtClean="0"/>
              <a:t>Функции конфликта: сигнальная, инновационная</a:t>
            </a:r>
          </a:p>
          <a:p>
            <a:endParaRPr lang="ru-RU" dirty="0" smtClean="0"/>
          </a:p>
          <a:p>
            <a:r>
              <a:rPr lang="ru-RU" dirty="0" smtClean="0"/>
              <a:t>Решение: мотивация труда</a:t>
            </a:r>
          </a:p>
          <a:p>
            <a:endParaRPr lang="ru-RU" dirty="0" smtClean="0"/>
          </a:p>
          <a:p>
            <a:r>
              <a:rPr lang="ru-RU" dirty="0" smtClean="0"/>
              <a:t>Последствия: снижение текучести кадров</a:t>
            </a:r>
            <a:endParaRPr lang="ru-RU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025" y="2209015"/>
            <a:ext cx="4237776" cy="330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Пожар на фабрике </a:t>
            </a:r>
            <a:r>
              <a:rPr lang="en-US" dirty="0"/>
              <a:t>Triangle Shirtwaist </a:t>
            </a:r>
            <a:r>
              <a:rPr lang="en-US" dirty="0" smtClean="0"/>
              <a:t>1911 </a:t>
            </a:r>
            <a:r>
              <a:rPr lang="ru-RU" dirty="0"/>
              <a:t>г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 descr="Пожар на фабрике «Трайангл»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751" y="1630866"/>
            <a:ext cx="3395049" cy="444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199" y="1675918"/>
            <a:ext cx="71205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Причина: </a:t>
            </a:r>
            <a:r>
              <a:rPr lang="ru-RU" sz="2800" dirty="0" smtClean="0"/>
              <a:t>организационно-технологическая</a:t>
            </a:r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Функции </a:t>
            </a:r>
            <a:r>
              <a:rPr lang="ru-RU" sz="2800" dirty="0"/>
              <a:t>конфликта: </a:t>
            </a:r>
            <a:r>
              <a:rPr lang="ru-RU" sz="2800" dirty="0" smtClean="0"/>
              <a:t>интегративная, </a:t>
            </a:r>
            <a:r>
              <a:rPr lang="ru-RU" sz="2800" dirty="0"/>
              <a:t>инновационная</a:t>
            </a:r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Решение: </a:t>
            </a:r>
            <a:r>
              <a:rPr lang="ru-RU" sz="2800" dirty="0" smtClean="0"/>
              <a:t>кодекс этики, закон о пожарной безопасности</a:t>
            </a:r>
            <a:endParaRPr lang="ru-RU" sz="2800" dirty="0"/>
          </a:p>
          <a:p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Последствия: </a:t>
            </a:r>
            <a:r>
              <a:rPr lang="ru-RU" sz="2800" dirty="0" smtClean="0"/>
              <a:t>трудовые стандарты в США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1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Конфликт на заводе </a:t>
            </a:r>
            <a:r>
              <a:rPr lang="ru-RU" dirty="0" err="1" smtClean="0"/>
              <a:t>Toyota</a:t>
            </a:r>
            <a:r>
              <a:rPr lang="ru-RU" dirty="0" smtClean="0"/>
              <a:t> 1950 г.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595021"/>
            <a:ext cx="59758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Причина: </a:t>
            </a:r>
            <a:r>
              <a:rPr lang="ru-RU" sz="2800" dirty="0" smtClean="0"/>
              <a:t>административно-управленческая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Функции </a:t>
            </a:r>
            <a:r>
              <a:rPr lang="ru-RU" sz="2800" dirty="0"/>
              <a:t>конфликта: </a:t>
            </a:r>
            <a:r>
              <a:rPr lang="ru-RU" sz="2800" dirty="0" smtClean="0"/>
              <a:t>социализирующая, сигнальная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Решение: </a:t>
            </a:r>
            <a:r>
              <a:rPr lang="ru-RU" sz="2800" dirty="0" smtClean="0"/>
              <a:t>Производственная система </a:t>
            </a:r>
            <a:r>
              <a:rPr lang="ru-RU" sz="2800" dirty="0"/>
              <a:t>«Тойота</a:t>
            </a:r>
            <a:r>
              <a:rPr lang="ru-RU" sz="2800" dirty="0" smtClean="0"/>
              <a:t>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Последствия: </a:t>
            </a:r>
            <a:r>
              <a:rPr lang="ru-RU" sz="2800" dirty="0" smtClean="0"/>
              <a:t>мировое лидерство в </a:t>
            </a:r>
            <a:r>
              <a:rPr lang="ru-RU" sz="2800" dirty="0"/>
              <a:t>эффективном управлении</a:t>
            </a:r>
            <a:endParaRPr lang="ru-RU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42" y="2674360"/>
            <a:ext cx="4539758" cy="26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Конфликт в </a:t>
            </a:r>
            <a:r>
              <a:rPr lang="ru-RU" dirty="0" err="1"/>
              <a:t>Amazon</a:t>
            </a:r>
            <a:r>
              <a:rPr lang="ru-RU" dirty="0"/>
              <a:t> </a:t>
            </a:r>
            <a:r>
              <a:rPr lang="ru-RU" dirty="0" smtClean="0"/>
              <a:t>2020–2023 </a:t>
            </a:r>
            <a:r>
              <a:rPr lang="ru-RU" dirty="0"/>
              <a:t>гг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38200" y="1325563"/>
            <a:ext cx="5975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Причина: </a:t>
            </a:r>
            <a:r>
              <a:rPr lang="ru-RU" sz="2800" dirty="0" smtClean="0"/>
              <a:t>личностная, административная</a:t>
            </a:r>
          </a:p>
          <a:p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Функции </a:t>
            </a:r>
            <a:r>
              <a:rPr lang="ru-RU" sz="2800" dirty="0"/>
              <a:t>конфликта: </a:t>
            </a:r>
            <a:r>
              <a:rPr lang="ru-RU" sz="2800" dirty="0" smtClean="0"/>
              <a:t>инновационная, социально-психологическа</a:t>
            </a:r>
            <a:r>
              <a:rPr lang="ru-RU" sz="2800" dirty="0"/>
              <a:t>я</a:t>
            </a:r>
            <a:endParaRPr lang="ru-R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Решение: </a:t>
            </a:r>
            <a:r>
              <a:rPr lang="ru-RU" sz="2800" dirty="0" smtClean="0"/>
              <a:t>тренинги, мотивация труда, разрешение профсоюзов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Последствия: </a:t>
            </a:r>
            <a:r>
              <a:rPr lang="ru-RU" sz="2800" dirty="0" smtClean="0"/>
              <a:t>рост количества профсоюзов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08" y="2356852"/>
            <a:ext cx="492369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Последствия конфликта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912573"/>
              </p:ext>
            </p:extLst>
          </p:nvPr>
        </p:nvGraphicFramePr>
        <p:xfrm>
          <a:off x="838200" y="2185642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Отрицательные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Положительные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Усиление враждебности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Раскрытие противоречий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Свёртывание контактов,</a:t>
                      </a:r>
                      <a:r>
                        <a:rPr lang="ru-RU" baseline="0" dirty="0" smtClean="0"/>
                        <a:t> формализация общения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Социальный опыт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Падение производительности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Улучшение</a:t>
                      </a:r>
                      <a:r>
                        <a:rPr lang="ru-RU" baseline="0" dirty="0" smtClean="0"/>
                        <a:t> настроения в коллективе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Ухудшение</a:t>
                      </a:r>
                      <a:r>
                        <a:rPr lang="ru-RU" baseline="0" dirty="0" smtClean="0"/>
                        <a:t> взаимопонимания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Инновации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Умышленное деструктивное поведение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 smtClean="0"/>
                        <a:t>Неудовлетворённость</a:t>
                      </a:r>
                      <a:r>
                        <a:rPr lang="ru-RU" baseline="0" dirty="0" smtClean="0"/>
                        <a:t> принадлежностью к коллективу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87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310</Words>
  <Application>Microsoft Office PowerPoint</Application>
  <PresentationFormat>Widescreen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Трудовые противоречия в коллективе</vt:lpstr>
      <vt:lpstr>Причины трудовых конфликтов</vt:lpstr>
      <vt:lpstr>Функции конфликтов</vt:lpstr>
      <vt:lpstr>Забастовка на заводе Ford 1914 г.</vt:lpstr>
      <vt:lpstr>Пожар на фабрике Triangle Shirtwaist 1911 г.</vt:lpstr>
      <vt:lpstr>Конфликт на заводе Toyota 1950 г.</vt:lpstr>
      <vt:lpstr>Конфликт в Amazon 2020–2023 гг.</vt:lpstr>
      <vt:lpstr>Последствия конфликта</vt:lpstr>
      <vt:lpstr>Рекомендации по управлению конфликтами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gleb</dc:creator>
  <cp:lastModifiedBy>gleb</cp:lastModifiedBy>
  <cp:revision>186</cp:revision>
  <dcterms:created xsi:type="dcterms:W3CDTF">2025-04-19T12:27:50Z</dcterms:created>
  <dcterms:modified xsi:type="dcterms:W3CDTF">2025-05-18T10:38:39Z</dcterms:modified>
</cp:coreProperties>
</file>