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641F-C7E1-4E15-B56E-E525FA5EED94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43706-B37D-41AB-8139-10A33D150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5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43706-B37D-41AB-8139-10A33D150B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2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3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6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3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8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7070-512D-4E4F-98F9-DE4644DFEE47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75000"/>
              </a:lnSpc>
            </a:pPr>
            <a:r>
              <a:rPr lang="ru-RU" sz="2100" dirty="0" smtClean="0"/>
              <a:t>Министерство </a:t>
            </a:r>
            <a:r>
              <a:rPr lang="ru-RU" sz="2100" dirty="0"/>
              <a:t>науки и высшего образования РФ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Федеральное государственное бюджетное образовательное учреждение высшего образования 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«Рыбинский государственный авиационный технический университет 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имени П.А. Соловьева» 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 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Институт непрерывного образования </a:t>
            </a:r>
            <a:endParaRPr lang="ru-RU" sz="2100" dirty="0"/>
          </a:p>
          <a:p>
            <a:pPr>
              <a:lnSpc>
                <a:spcPct val="75000"/>
              </a:lnSpc>
            </a:pPr>
            <a:r>
              <a:rPr lang="ru-RU" sz="2100" dirty="0" smtClean="0"/>
              <a:t>Кафедра общественных наук</a:t>
            </a:r>
            <a:endParaRPr lang="ru-RU" dirty="0" smtClean="0"/>
          </a:p>
          <a:p>
            <a:pPr>
              <a:lnSpc>
                <a:spcPct val="75000"/>
              </a:lnSpc>
            </a:pPr>
            <a:endParaRPr lang="ru-RU" dirty="0"/>
          </a:p>
          <a:p>
            <a:pPr>
              <a:lnSpc>
                <a:spcPct val="75000"/>
              </a:lnSpc>
            </a:pPr>
            <a:r>
              <a:rPr lang="ru-RU" b="1" dirty="0" smtClean="0"/>
              <a:t>ДОКЛАД</a:t>
            </a:r>
            <a:endParaRPr lang="ru-RU" dirty="0" smtClean="0"/>
          </a:p>
          <a:p>
            <a:pPr>
              <a:lnSpc>
                <a:spcPct val="75000"/>
              </a:lnSpc>
            </a:pPr>
            <a:endParaRPr lang="ru-RU" dirty="0"/>
          </a:p>
          <a:p>
            <a:pPr>
              <a:lnSpc>
                <a:spcPct val="75000"/>
              </a:lnSpc>
            </a:pPr>
            <a:r>
              <a:rPr lang="ru-RU" dirty="0"/>
              <a:t>по дисциплине:</a:t>
            </a:r>
          </a:p>
          <a:p>
            <a:pPr>
              <a:lnSpc>
                <a:spcPct val="75000"/>
              </a:lnSpc>
            </a:pPr>
            <a:r>
              <a:rPr lang="ru-RU" dirty="0" smtClean="0"/>
              <a:t>«Психология и педагогика»</a:t>
            </a:r>
            <a:endParaRPr lang="ru-RU" dirty="0"/>
          </a:p>
          <a:p>
            <a:pPr>
              <a:lnSpc>
                <a:spcPct val="75000"/>
              </a:lnSpc>
            </a:pPr>
            <a:r>
              <a:rPr lang="ru-RU" dirty="0"/>
              <a:t>на тему:</a:t>
            </a:r>
          </a:p>
          <a:p>
            <a:pPr>
              <a:lnSpc>
                <a:spcPct val="75000"/>
              </a:lnSpc>
            </a:pPr>
            <a:r>
              <a:rPr lang="ru-RU" dirty="0" smtClean="0"/>
              <a:t>«Феномены группового принятия решения»</a:t>
            </a:r>
            <a:endParaRPr lang="ru-RU" dirty="0"/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Студент </a:t>
            </a:r>
            <a:r>
              <a:rPr lang="ru-RU" sz="2100" dirty="0"/>
              <a:t>группы ПИМ-24	</a:t>
            </a:r>
            <a:r>
              <a:rPr lang="ru-RU" sz="2100" dirty="0" smtClean="0"/>
              <a:t>                                                                 Ананьев </a:t>
            </a:r>
            <a:r>
              <a:rPr lang="ru-RU" sz="2100" dirty="0"/>
              <a:t>Г.Е</a:t>
            </a:r>
            <a:r>
              <a:rPr lang="ru-RU" sz="2100" dirty="0" smtClean="0"/>
              <a:t>.,</a:t>
            </a:r>
            <a:endParaRPr lang="ru-RU" sz="2100" dirty="0"/>
          </a:p>
          <a:p>
            <a:pPr>
              <a:lnSpc>
                <a:spcPct val="75000"/>
              </a:lnSpc>
            </a:pPr>
            <a:r>
              <a:rPr lang="ru-RU" sz="2100" dirty="0"/>
              <a:t>Руководитель </a:t>
            </a:r>
            <a:r>
              <a:rPr lang="ru-RU" sz="2100" dirty="0" err="1" smtClean="0"/>
              <a:t>к.социол.н</a:t>
            </a:r>
            <a:r>
              <a:rPr lang="ru-RU" sz="2100" dirty="0" smtClean="0"/>
              <a:t>., </a:t>
            </a:r>
            <a:r>
              <a:rPr lang="ru-RU" sz="2100" dirty="0"/>
              <a:t>доц</a:t>
            </a:r>
            <a:r>
              <a:rPr lang="ru-RU" sz="2100" dirty="0" smtClean="0"/>
              <a:t>.                                                        Зиновьева Т. Г.</a:t>
            </a:r>
            <a:endParaRPr lang="ru-RU" sz="2100" dirty="0"/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Рыбинск 2025</a:t>
            </a:r>
          </a:p>
        </p:txBody>
      </p:sp>
    </p:spTree>
    <p:extLst>
      <p:ext uri="{BB962C8B-B14F-4D97-AF65-F5344CB8AC3E}">
        <p14:creationId xmlns:p14="http://schemas.microsoft.com/office/powerpoint/2010/main" val="8106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Групповое принятие решений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9703"/>
            <a:ext cx="10515600" cy="73333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Влияние группы на принятие решений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40917"/>
            <a:ext cx="3568574" cy="223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Положительный эффект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5226" y="3840916"/>
            <a:ext cx="3568574" cy="223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Отрицательный эффект</a:t>
            </a:r>
            <a:endParaRPr lang="ru-RU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flipH="1">
            <a:off x="2622487" y="3223034"/>
            <a:ext cx="3473513" cy="617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6096000" y="3223034"/>
            <a:ext cx="3473513" cy="61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Феномен сдвига риска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/>
          <a:lstStyle/>
          <a:p>
            <a:pPr marL="0" indent="533400" algn="just">
              <a:buNone/>
            </a:pPr>
            <a:r>
              <a:rPr lang="ru-RU" dirty="0" smtClean="0"/>
              <a:t>Группа часто действует как катализатор риска, усиливая склонность к авантюрным решениям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Последствия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69381"/>
              </p:ext>
            </p:extLst>
          </p:nvPr>
        </p:nvGraphicFramePr>
        <p:xfrm>
          <a:off x="1611516" y="3187991"/>
          <a:ext cx="9343177" cy="18592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630002"/>
                <a:gridCol w="47131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Положительные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Отрицательные</a:t>
                      </a:r>
                      <a:endParaRPr lang="ru-RU" b="1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Прорывные </a:t>
                      </a:r>
                      <a:r>
                        <a:rPr lang="ru-RU" dirty="0">
                          <a:effectLst/>
                        </a:rPr>
                        <a:t>идеи и </a:t>
                      </a:r>
                      <a:r>
                        <a:rPr lang="ru-RU" dirty="0" smtClean="0">
                          <a:effectLst/>
                        </a:rPr>
                        <a:t>проекты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Катастрофические ошибки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Смелые решения,</a:t>
                      </a:r>
                      <a:r>
                        <a:rPr lang="ru-RU" baseline="0" dirty="0" smtClean="0">
                          <a:effectLst/>
                        </a:rPr>
                        <a:t> ускорение решений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Потеря ресурсов: финансы, время, </a:t>
                      </a:r>
                      <a:r>
                        <a:rPr lang="ru-RU" dirty="0" smtClean="0">
                          <a:effectLst/>
                        </a:rPr>
                        <a:t>репутация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Азарт </a:t>
                      </a:r>
                      <a:r>
                        <a:rPr lang="ru-RU" dirty="0">
                          <a:effectLst/>
                        </a:rPr>
                        <a:t>и энтузиазм </a:t>
                      </a:r>
                      <a:r>
                        <a:rPr lang="ru-RU" dirty="0" smtClean="0">
                          <a:effectLst/>
                        </a:rPr>
                        <a:t>группы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Конфликты </a:t>
                      </a:r>
                      <a:r>
                        <a:rPr lang="ru-RU" dirty="0">
                          <a:effectLst/>
                        </a:rPr>
                        <a:t>из-за неоправданного </a:t>
                      </a:r>
                      <a:r>
                        <a:rPr lang="ru-RU" dirty="0" smtClean="0">
                          <a:effectLst/>
                        </a:rPr>
                        <a:t>риска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Феномен групповой поляризации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532436"/>
          </a:xfrm>
        </p:spPr>
        <p:txBody>
          <a:bodyPr/>
          <a:lstStyle/>
          <a:p>
            <a:pPr marL="0" indent="533400" algn="just">
              <a:buNone/>
            </a:pPr>
            <a:r>
              <a:rPr lang="ru-RU" dirty="0" smtClean="0"/>
              <a:t>Проявляется в усилении уверенности участников группы в принятом решении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Последствия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53299"/>
              </p:ext>
            </p:extLst>
          </p:nvPr>
        </p:nvGraphicFramePr>
        <p:xfrm>
          <a:off x="1600954" y="3248649"/>
          <a:ext cx="8990091" cy="18592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4455031"/>
                <a:gridCol w="45350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Положительные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Отрицательные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Креативные </a:t>
                      </a:r>
                      <a:r>
                        <a:rPr lang="ru-RU" dirty="0">
                          <a:effectLst/>
                        </a:rPr>
                        <a:t>идеи </a:t>
                      </a:r>
                      <a:r>
                        <a:rPr lang="ru-RU" dirty="0" smtClean="0">
                          <a:effectLst/>
                        </a:rPr>
                        <a:t>усиливаются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Крайние </a:t>
                      </a:r>
                      <a:r>
                        <a:rPr lang="ru-RU" dirty="0">
                          <a:effectLst/>
                        </a:rPr>
                        <a:t>решения без анализа </a:t>
                      </a:r>
                      <a:r>
                        <a:rPr lang="ru-RU" dirty="0" smtClean="0">
                          <a:effectLst/>
                        </a:rPr>
                        <a:t>рисков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Единство </a:t>
                      </a:r>
                      <a:r>
                        <a:rPr lang="ru-RU" dirty="0">
                          <a:effectLst/>
                        </a:rPr>
                        <a:t>мнений укрепляет </a:t>
                      </a:r>
                      <a:r>
                        <a:rPr lang="ru-RU" dirty="0" smtClean="0">
                          <a:effectLst/>
                        </a:rPr>
                        <a:t>группу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Игнорирование </a:t>
                      </a:r>
                      <a:r>
                        <a:rPr lang="ru-RU" dirty="0" smtClean="0">
                          <a:effectLst/>
                        </a:rPr>
                        <a:t>альтернатив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Энтузиазм </a:t>
                      </a:r>
                      <a:r>
                        <a:rPr lang="ru-RU" dirty="0">
                          <a:effectLst/>
                        </a:rPr>
                        <a:t>участников </a:t>
                      </a:r>
                      <a:r>
                        <a:rPr lang="ru-RU" dirty="0" smtClean="0">
                          <a:effectLst/>
                        </a:rPr>
                        <a:t>растет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Часть </a:t>
                      </a:r>
                      <a:r>
                        <a:rPr lang="ru-RU" dirty="0">
                          <a:effectLst/>
                        </a:rPr>
                        <a:t>членов группы </a:t>
                      </a:r>
                      <a:r>
                        <a:rPr lang="ru-RU" dirty="0" smtClean="0">
                          <a:effectLst/>
                        </a:rPr>
                        <a:t>пассивна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Феномен притязаний группы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/>
          <a:lstStyle/>
          <a:p>
            <a:pPr marL="0" indent="533400" algn="just">
              <a:buNone/>
            </a:pPr>
            <a:r>
              <a:rPr lang="ru-RU" dirty="0" smtClean="0"/>
              <a:t>Выражается в выборе её членами единой, удовлетворяющей всех участников групповой цели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Риски</a:t>
            </a:r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6215"/>
              </p:ext>
            </p:extLst>
          </p:nvPr>
        </p:nvGraphicFramePr>
        <p:xfrm>
          <a:off x="1492313" y="3243670"/>
          <a:ext cx="9207374" cy="18592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562705"/>
                <a:gridCol w="46446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Завышенные притязания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Заниженные притязания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Перегрузка участников, </a:t>
                      </a:r>
                      <a:r>
                        <a:rPr lang="ru-RU" dirty="0" smtClean="0">
                          <a:effectLst/>
                        </a:rPr>
                        <a:t>выгорание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Потеря мотивации, </a:t>
                      </a:r>
                      <a:r>
                        <a:rPr lang="ru-RU" dirty="0" smtClean="0">
                          <a:effectLst/>
                        </a:rPr>
                        <a:t>стагнация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Игнорирование объективных </a:t>
                      </a:r>
                      <a:r>
                        <a:rPr lang="ru-RU" dirty="0" smtClean="0">
                          <a:effectLst/>
                        </a:rPr>
                        <a:t>ограничений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Упущенные возможности для </a:t>
                      </a:r>
                      <a:r>
                        <a:rPr lang="ru-RU" dirty="0" smtClean="0">
                          <a:effectLst/>
                        </a:rPr>
                        <a:t>роста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Конфликты из-за нереалистичных </a:t>
                      </a:r>
                      <a:r>
                        <a:rPr lang="ru-RU" dirty="0" smtClean="0">
                          <a:effectLst/>
                        </a:rPr>
                        <a:t>ожиданий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Недоверие к лидеру и </a:t>
                      </a:r>
                      <a:r>
                        <a:rPr lang="ru-RU" dirty="0" smtClean="0">
                          <a:effectLst/>
                        </a:rPr>
                        <a:t>коллективу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8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Феномен группового мышления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/>
          <a:lstStyle/>
          <a:p>
            <a:pPr marL="0" indent="533400" algn="just">
              <a:buNone/>
            </a:pPr>
            <a:r>
              <a:rPr lang="ru-RU" dirty="0" smtClean="0"/>
              <a:t>Стремление к единодушию и сплоченности в группе подавляет критическое мышление и альтернативные точки зрения</a:t>
            </a:r>
          </a:p>
          <a:p>
            <a:pPr marL="0" indent="533400" algn="just">
              <a:buNone/>
            </a:pPr>
            <a:endParaRPr lang="ru-RU" dirty="0" smtClean="0"/>
          </a:p>
          <a:p>
            <a:pPr marL="0" indent="533400" algn="ctr">
              <a:buNone/>
            </a:pPr>
            <a:r>
              <a:rPr lang="ru-RU" dirty="0" smtClean="0"/>
              <a:t>Последствия</a:t>
            </a:r>
          </a:p>
          <a:p>
            <a:pPr marL="0" indent="533400" algn="just">
              <a:buNone/>
            </a:pP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03606"/>
              </p:ext>
            </p:extLst>
          </p:nvPr>
        </p:nvGraphicFramePr>
        <p:xfrm>
          <a:off x="1249378" y="3259249"/>
          <a:ext cx="9723422" cy="269048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040098"/>
                <a:gridCol w="4683324"/>
              </a:tblGrid>
              <a:tr h="46715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Негативные эффекты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Редкие позитивные аспекты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85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Принятие </a:t>
                      </a:r>
                      <a:r>
                        <a:rPr lang="ru-RU" dirty="0" smtClean="0">
                          <a:effectLst/>
                        </a:rPr>
                        <a:t>неэффективных решений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Быстрое достижение консенсуса в кризисных </a:t>
                      </a:r>
                      <a:r>
                        <a:rPr lang="ru-RU" dirty="0" smtClean="0">
                          <a:effectLst/>
                        </a:rPr>
                        <a:t>ситуациях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85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Подавление инноваций и </a:t>
                      </a:r>
                      <a:r>
                        <a:rPr lang="ru-RU" dirty="0" smtClean="0">
                          <a:effectLst/>
                        </a:rPr>
                        <a:t>креативности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Укрепление сплоченности в краткосрочной </a:t>
                      </a:r>
                      <a:r>
                        <a:rPr lang="ru-RU" dirty="0" smtClean="0">
                          <a:effectLst/>
                        </a:rPr>
                        <a:t>перспективе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Игнорирование этических </a:t>
                      </a:r>
                      <a:r>
                        <a:rPr lang="ru-RU" dirty="0" smtClean="0">
                          <a:effectLst/>
                        </a:rPr>
                        <a:t>норм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Снижение стресса за счет иллюзии </a:t>
                      </a:r>
                      <a:r>
                        <a:rPr lang="ru-RU" dirty="0" smtClean="0">
                          <a:effectLst/>
                        </a:rPr>
                        <a:t>контроля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Феномен социальной лености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/>
          <a:lstStyle/>
          <a:p>
            <a:pPr marL="0" indent="533400" algn="just">
              <a:buNone/>
            </a:pPr>
            <a:r>
              <a:rPr lang="ru-RU" dirty="0" smtClean="0"/>
              <a:t>Чем больше группа, тем меньше личная ответственность каждого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Факторы, усиливающие леность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00864"/>
              </p:ext>
            </p:extLst>
          </p:nvPr>
        </p:nvGraphicFramePr>
        <p:xfrm>
          <a:off x="1234288" y="3210839"/>
          <a:ext cx="9723423" cy="314706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818432"/>
                <a:gridCol w="49049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Фактор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Влияние</a:t>
                      </a:r>
                      <a:endParaRPr lang="ru-RU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Большой размер группы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Ответственность «</a:t>
                      </a:r>
                      <a:r>
                        <a:rPr lang="ru-RU" dirty="0" smtClean="0">
                          <a:effectLst/>
                        </a:rPr>
                        <a:t>растворяется»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Неясные цели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Участники не понимают, как их вклад влияет на </a:t>
                      </a:r>
                      <a:r>
                        <a:rPr lang="ru-RU" dirty="0" smtClean="0">
                          <a:effectLst/>
                        </a:rPr>
                        <a:t>результат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Отсутствие обратной связи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Невозможность оценить индивидуальный </a:t>
                      </a:r>
                      <a:r>
                        <a:rPr lang="ru-RU" dirty="0" smtClean="0">
                          <a:effectLst/>
                        </a:rPr>
                        <a:t>прогресс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Низкая сплоченность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Чувство общности и взаимной поддержки </a:t>
                      </a:r>
                      <a:r>
                        <a:rPr lang="ru-RU" dirty="0" smtClean="0">
                          <a:effectLst/>
                        </a:rPr>
                        <a:t>отсутствует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264</Words>
  <Application>Microsoft Office PowerPoint</Application>
  <PresentationFormat>Widescreen</PresentationFormat>
  <Paragraphs>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Групповое принятие решений</vt:lpstr>
      <vt:lpstr>Феномен сдвига риска</vt:lpstr>
      <vt:lpstr>Феномен групповой поляризации</vt:lpstr>
      <vt:lpstr>Феномен притязаний группы</vt:lpstr>
      <vt:lpstr>Феномен группового мышления</vt:lpstr>
      <vt:lpstr>Феномен социальной лености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gleb</dc:creator>
  <cp:lastModifiedBy>gleb</cp:lastModifiedBy>
  <cp:revision>81</cp:revision>
  <dcterms:created xsi:type="dcterms:W3CDTF">2025-04-19T12:27:50Z</dcterms:created>
  <dcterms:modified xsi:type="dcterms:W3CDTF">2025-04-19T14:33:53Z</dcterms:modified>
</cp:coreProperties>
</file>