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86" r:id="rId3"/>
    <p:sldId id="322" r:id="rId4"/>
    <p:sldId id="323" r:id="rId5"/>
    <p:sldId id="317" r:id="rId6"/>
    <p:sldId id="318" r:id="rId7"/>
    <p:sldId id="319" r:id="rId8"/>
    <p:sldId id="320" r:id="rId9"/>
    <p:sldId id="321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0AF1F3-BC3B-4878-BCF0-3F3E32A6FC54}">
  <a:tblStyle styleId="{C60AF1F3-BC3B-4878-BCF0-3F3E32A6FC5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71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5067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6117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8230"/>
            <a:ext cx="9144000" cy="658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РФ</a:t>
            </a: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«Рыбинский государственный авиационный технический университет </a:t>
            </a: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имени П.А. Соловьева» </a:t>
            </a: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информационные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 и системы управления</a:t>
            </a: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математического и программного обеспечения 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электронных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вычислительных средств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Прогнозирование траектории движения объекта</a:t>
            </a:r>
          </a:p>
          <a:p>
            <a:pPr algn="ctr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/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Рыбинск 2025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537426"/>
              </p:ext>
            </p:extLst>
          </p:nvPr>
        </p:nvGraphicFramePr>
        <p:xfrm>
          <a:off x="380245" y="5054601"/>
          <a:ext cx="838351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755"/>
                <a:gridCol w="4191755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600" dirty="0" smtClean="0"/>
                        <a:t>Студент группы ПИМ-24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/>
                        <a:t>Ананьев Г.Е.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600" dirty="0" smtClean="0"/>
                        <a:t>Руководитель к.т.н., доцент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600" dirty="0" smtClean="0"/>
                        <a:t>Задорина Н.А.</a:t>
                      </a:r>
                      <a:endParaRPr lang="ru-RU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216883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 algn="just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Прогнозирование траектории движения объектов — это междисциплинарная область, объединяющая методы программирования, машинного обучения, робототехники, физики и анализа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данных.</a:t>
            </a:r>
          </a:p>
          <a:p>
            <a:pPr indent="533400" algn="just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33400" algn="just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– предсказание положения объекта в пространстве в будущем.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36829" y="9053"/>
            <a:ext cx="8270341" cy="941560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Прогнозирование траектории движения объекта</a:t>
            </a:r>
            <a:endParaRPr lang="ru-RU" sz="3200" dirty="0"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683" y="2960482"/>
            <a:ext cx="5222632" cy="3471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439"/>
            <a:ext cx="8229600" cy="1185169"/>
          </a:xfrm>
        </p:spPr>
        <p:txBody>
          <a:bodyPr>
            <a:normAutofit/>
          </a:bodyPr>
          <a:lstStyle/>
          <a:p>
            <a:r>
              <a:rPr lang="ru-RU" dirty="0"/>
              <a:t>Научная новизна </a:t>
            </a:r>
            <a:r>
              <a:rPr lang="ru-RU" dirty="0" smtClean="0"/>
              <a:t>исследования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0730"/>
            <a:ext cx="8229600" cy="5677269"/>
          </a:xfrm>
        </p:spPr>
        <p:txBody>
          <a:bodyPr>
            <a:normAutofit/>
          </a:bodyPr>
          <a:lstStyle/>
          <a:p>
            <a:pPr marL="0" indent="630238" algn="just">
              <a:buNone/>
            </a:pPr>
            <a:r>
              <a:rPr lang="ru-RU" sz="2800" dirty="0" smtClean="0"/>
              <a:t>Разрабатываемый алгоритм сможет эффективно </a:t>
            </a:r>
            <a:r>
              <a:rPr lang="ru-RU" sz="2800" dirty="0"/>
              <a:t>работать в условиях </a:t>
            </a:r>
            <a:r>
              <a:rPr lang="ru-RU" sz="2800" b="1" dirty="0"/>
              <a:t>неопределенности и разнообразия моделей движения</a:t>
            </a:r>
            <a:r>
              <a:rPr lang="ru-RU" sz="2800" dirty="0"/>
              <a:t> без необходимости предварительной настройки под конкретные типы траекторий. </a:t>
            </a:r>
            <a:endParaRPr lang="ru-RU" sz="2800" dirty="0" smtClean="0"/>
          </a:p>
          <a:p>
            <a:pPr marL="0" indent="630238" algn="just">
              <a:buNone/>
            </a:pPr>
            <a:r>
              <a:rPr lang="ru-RU" sz="2800" dirty="0" smtClean="0"/>
              <a:t>Так же новизна достигается за счёт достижения баланса </a:t>
            </a:r>
            <a:r>
              <a:rPr lang="ru-RU" sz="2800" dirty="0"/>
              <a:t>между тремя критически важными параметрами: </a:t>
            </a:r>
            <a:endParaRPr lang="ru-RU" sz="2800" dirty="0" smtClean="0"/>
          </a:p>
          <a:p>
            <a:pPr indent="-457200" algn="just"/>
            <a:r>
              <a:rPr lang="ru-RU" sz="2800" dirty="0" smtClean="0"/>
              <a:t>точностью прогнозирования</a:t>
            </a:r>
            <a:r>
              <a:rPr lang="ru-RU" sz="2800" dirty="0"/>
              <a:t>,</a:t>
            </a:r>
            <a:endParaRPr lang="ru-RU" sz="2800" dirty="0" smtClean="0"/>
          </a:p>
          <a:p>
            <a:pPr indent="-457200" algn="just"/>
            <a:r>
              <a:rPr lang="ru-RU" sz="2800" dirty="0" smtClean="0"/>
              <a:t>скоростью </a:t>
            </a:r>
            <a:r>
              <a:rPr lang="ru-RU" sz="2800" dirty="0"/>
              <a:t>обработки </a:t>
            </a:r>
            <a:r>
              <a:rPr lang="ru-RU" sz="2800" dirty="0" smtClean="0"/>
              <a:t>данных,</a:t>
            </a:r>
          </a:p>
          <a:p>
            <a:pPr indent="-457200" algn="just"/>
            <a:r>
              <a:rPr lang="ru-RU" sz="2800" dirty="0" err="1" smtClean="0"/>
              <a:t>ресурсозатратностью</a:t>
            </a:r>
            <a:r>
              <a:rPr lang="ru-RU" sz="2800" dirty="0" smtClean="0"/>
              <a:t>.</a:t>
            </a:r>
            <a:endParaRPr lang="ru-RU" sz="2800" dirty="0"/>
          </a:p>
          <a:p>
            <a:pPr algn="just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974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ru-RU" dirty="0" smtClean="0"/>
              <a:t>Краткое описание решения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/>
          </a:bodyPr>
          <a:lstStyle/>
          <a:p>
            <a:pPr algn="just"/>
            <a:r>
              <a:rPr lang="ru-RU" sz="2800" dirty="0" smtClean="0"/>
              <a:t>Решение будет </a:t>
            </a:r>
            <a:r>
              <a:rPr lang="ru-RU" sz="2800" b="1" dirty="0" smtClean="0"/>
              <a:t>программным</a:t>
            </a:r>
            <a:r>
              <a:rPr lang="ru-RU" sz="2800" dirty="0" smtClean="0"/>
              <a:t> </a:t>
            </a:r>
            <a:r>
              <a:rPr lang="ru-RU" sz="2800" b="1" dirty="0" smtClean="0"/>
              <a:t>модулем</a:t>
            </a:r>
            <a:r>
              <a:rPr lang="ru-RU" sz="2800" dirty="0" smtClean="0"/>
              <a:t> с возможностью внедрения в крупные системы.</a:t>
            </a:r>
          </a:p>
          <a:p>
            <a:pPr algn="just"/>
            <a:endParaRPr lang="ru-RU" sz="2800" dirty="0" smtClean="0"/>
          </a:p>
          <a:p>
            <a:pPr algn="just"/>
            <a:r>
              <a:rPr lang="ru-RU" sz="2800" dirty="0" smtClean="0"/>
              <a:t>Классификация объектов может использоваться для адаптации параметров модели.</a:t>
            </a:r>
          </a:p>
          <a:p>
            <a:pPr algn="just"/>
            <a:endParaRPr lang="ru-RU" sz="2800" dirty="0"/>
          </a:p>
          <a:p>
            <a:pPr algn="just"/>
            <a:r>
              <a:rPr lang="ru-RU" sz="2800" b="1" dirty="0" smtClean="0"/>
              <a:t>Горизонт</a:t>
            </a:r>
            <a:r>
              <a:rPr lang="ru-RU" sz="2800" dirty="0" smtClean="0"/>
              <a:t> прогнозирования 1-10 секунд.</a:t>
            </a:r>
          </a:p>
          <a:p>
            <a:pPr algn="just"/>
            <a:endParaRPr lang="ru-RU" sz="2800" dirty="0"/>
          </a:p>
          <a:p>
            <a:pPr algn="just"/>
            <a:r>
              <a:rPr lang="ru-RU" sz="2800" b="1" dirty="0" smtClean="0"/>
              <a:t>Универсальность</a:t>
            </a:r>
            <a:r>
              <a:rPr lang="ru-RU" sz="2800" dirty="0" smtClean="0"/>
              <a:t> заключается в способности адаптироваться к изменяющимся траекториям движения объектов.</a:t>
            </a:r>
          </a:p>
          <a:p>
            <a:pPr algn="just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1029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22218"/>
          </a:xfrm>
        </p:spPr>
        <p:txBody>
          <a:bodyPr>
            <a:normAutofit/>
          </a:bodyPr>
          <a:lstStyle/>
          <a:p>
            <a:r>
              <a:rPr lang="ru-RU" dirty="0" smtClean="0"/>
              <a:t>Сферы применения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3183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ru-RU" sz="2800" b="1" dirty="0" smtClean="0"/>
              <a:t>Автономные </a:t>
            </a:r>
            <a:r>
              <a:rPr lang="ru-RU" sz="2800" b="1" dirty="0"/>
              <a:t>транспортные </a:t>
            </a:r>
            <a:r>
              <a:rPr lang="ru-RU" sz="2800" b="1" dirty="0" smtClean="0"/>
              <a:t>средства</a:t>
            </a:r>
            <a:r>
              <a:rPr lang="ru-RU" sz="2800" dirty="0" smtClean="0"/>
              <a:t>.</a:t>
            </a:r>
          </a:p>
          <a:p>
            <a:pPr algn="just"/>
            <a:r>
              <a:rPr lang="ru-RU" sz="2800" b="1" dirty="0" smtClean="0"/>
              <a:t>Робототехника</a:t>
            </a:r>
            <a:r>
              <a:rPr lang="ru-RU" sz="2800" dirty="0" smtClean="0"/>
              <a:t>. </a:t>
            </a:r>
          </a:p>
          <a:p>
            <a:pPr algn="just"/>
            <a:r>
              <a:rPr lang="ru-RU" sz="2800" b="1" dirty="0" smtClean="0"/>
              <a:t>Компьютерное зрение</a:t>
            </a:r>
            <a:r>
              <a:rPr lang="ru-RU" sz="2800" dirty="0" smtClean="0"/>
              <a:t>.</a:t>
            </a:r>
            <a:endParaRPr lang="ru-RU" sz="2800" dirty="0"/>
          </a:p>
          <a:p>
            <a:pPr algn="just"/>
            <a:r>
              <a:rPr lang="ru-RU" sz="2800" b="1" dirty="0" smtClean="0"/>
              <a:t>Аэрокосмическая отрасль</a:t>
            </a:r>
            <a:r>
              <a:rPr lang="ru-RU" sz="2800" dirty="0" smtClean="0"/>
              <a:t>.</a:t>
            </a:r>
            <a:endParaRPr lang="ru-RU" sz="2800" dirty="0"/>
          </a:p>
          <a:p>
            <a:pPr algn="just"/>
            <a:r>
              <a:rPr lang="ru-RU" sz="2800" b="1" dirty="0" smtClean="0"/>
              <a:t>Игровая индустрия</a:t>
            </a:r>
            <a:r>
              <a:rPr lang="ru-RU" sz="2800" dirty="0" smtClean="0"/>
              <a:t>.</a:t>
            </a:r>
          </a:p>
          <a:p>
            <a:pPr algn="just"/>
            <a:r>
              <a:rPr lang="ru-RU" sz="2800" b="1" dirty="0" smtClean="0"/>
              <a:t>Автоматизированные системы управления воздушным движением</a:t>
            </a:r>
            <a:endParaRPr lang="ru-RU" sz="2800" b="1" dirty="0"/>
          </a:p>
          <a:p>
            <a:pPr algn="just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3126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ru-RU" dirty="0" smtClean="0"/>
              <a:t>Проблемы предметной области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82506"/>
            <a:ext cx="8229600" cy="5547510"/>
          </a:xfrm>
        </p:spPr>
        <p:txBody>
          <a:bodyPr>
            <a:normAutofit/>
          </a:bodyPr>
          <a:lstStyle/>
          <a:p>
            <a:pPr marL="628650" indent="-514350" algn="just">
              <a:buFont typeface="+mj-lt"/>
              <a:buAutoNum type="arabicPeriod"/>
            </a:pPr>
            <a:r>
              <a:rPr lang="ru-RU" sz="2400" b="1" dirty="0"/>
              <a:t>Неопределённость и динамичность </a:t>
            </a:r>
            <a:r>
              <a:rPr lang="ru-RU" sz="2400" b="1" dirty="0" smtClean="0"/>
              <a:t>среды</a:t>
            </a:r>
            <a:r>
              <a:rPr lang="ru-RU" sz="2400" dirty="0" smtClean="0"/>
              <a:t> (шумы, препятствия, непредсказуемость).</a:t>
            </a:r>
          </a:p>
          <a:p>
            <a:pPr marL="628650" indent="-514350" algn="just">
              <a:buFont typeface="+mj-lt"/>
              <a:buAutoNum type="arabicPeriod"/>
            </a:pPr>
            <a:r>
              <a:rPr lang="ru-RU" sz="2400" b="1" dirty="0" smtClean="0"/>
              <a:t>Вычислительные ограничения</a:t>
            </a:r>
            <a:r>
              <a:rPr lang="ru-RU" sz="2400" dirty="0" smtClean="0"/>
              <a:t> (ресурсоёмкость, латентность).</a:t>
            </a:r>
          </a:p>
          <a:p>
            <a:pPr marL="628650" indent="-514350" algn="just">
              <a:buFont typeface="+mj-lt"/>
              <a:buAutoNum type="arabicPeriod"/>
            </a:pPr>
            <a:r>
              <a:rPr lang="ru-RU" sz="2400" b="1" dirty="0" smtClean="0"/>
              <a:t>Недостаток </a:t>
            </a:r>
            <a:r>
              <a:rPr lang="ru-RU" sz="2400" b="1" dirty="0"/>
              <a:t>качественных </a:t>
            </a:r>
            <a:r>
              <a:rPr lang="ru-RU" sz="2400" b="1" dirty="0" smtClean="0"/>
              <a:t>данных</a:t>
            </a:r>
            <a:r>
              <a:rPr lang="ru-RU" sz="2400" dirty="0" smtClean="0"/>
              <a:t>.</a:t>
            </a:r>
          </a:p>
          <a:p>
            <a:pPr marL="628650" indent="-514350" algn="just">
              <a:buFont typeface="+mj-lt"/>
              <a:buAutoNum type="arabicPeriod"/>
            </a:pPr>
            <a:r>
              <a:rPr lang="ru-RU" sz="2400" b="1" dirty="0" smtClean="0"/>
              <a:t>Модельные ограничения</a:t>
            </a:r>
            <a:r>
              <a:rPr lang="ru-RU" sz="2400" dirty="0" smtClean="0"/>
              <a:t> (компромисс между скоростью и точностью).</a:t>
            </a:r>
          </a:p>
          <a:p>
            <a:pPr marL="628650" indent="-514350" algn="just">
              <a:buFont typeface="+mj-lt"/>
              <a:buAutoNum type="arabicPeriod"/>
            </a:pPr>
            <a:r>
              <a:rPr lang="ru-RU" sz="2400" b="1" dirty="0" smtClean="0"/>
              <a:t>Этические </a:t>
            </a:r>
            <a:r>
              <a:rPr lang="ru-RU" sz="2400" b="1" dirty="0"/>
              <a:t>и правовые </a:t>
            </a:r>
            <a:r>
              <a:rPr lang="ru-RU" sz="2400" b="1" dirty="0" smtClean="0"/>
              <a:t>аспекты</a:t>
            </a:r>
            <a:r>
              <a:rPr lang="ru-RU" sz="2400" dirty="0" smtClean="0"/>
              <a:t> (ответственность за ошибки, конфиденциальность).</a:t>
            </a:r>
          </a:p>
          <a:p>
            <a:pPr marL="628650" indent="-514350" algn="just">
              <a:buFont typeface="+mj-lt"/>
              <a:buAutoNum type="arabicPeriod"/>
            </a:pPr>
            <a:r>
              <a:rPr lang="ru-RU" sz="2400" b="1" dirty="0" err="1" smtClean="0"/>
              <a:t>Мультиагентные</a:t>
            </a:r>
            <a:r>
              <a:rPr lang="ru-RU" sz="2400" b="1" dirty="0" smtClean="0"/>
              <a:t> взаимодействия</a:t>
            </a:r>
            <a:r>
              <a:rPr lang="ru-RU" sz="2400" dirty="0" smtClean="0"/>
              <a:t> (взаимодействие групп объектов).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1953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Методы решения задачи прогнозирования</a:t>
            </a:r>
            <a:endParaRPr lang="ru-R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957134"/>
              </p:ext>
            </p:extLst>
          </p:nvPr>
        </p:nvGraphicFramePr>
        <p:xfrm>
          <a:off x="430040" y="1424035"/>
          <a:ext cx="8283920" cy="5144819"/>
        </p:xfrm>
        <a:graphic>
          <a:graphicData uri="http://schemas.openxmlformats.org/drawingml/2006/table">
            <a:tbl>
              <a:tblPr firstRow="1" firstCol="1" bandRow="1">
                <a:tableStyleId>{C60AF1F3-BC3B-4878-BCF0-3F3E32A6FC54}</a:tableStyleId>
              </a:tblPr>
              <a:tblGrid>
                <a:gridCol w="1394233"/>
                <a:gridCol w="1027569"/>
                <a:gridCol w="1077362"/>
                <a:gridCol w="2123037"/>
                <a:gridCol w="2661719"/>
              </a:tblGrid>
              <a:tr h="4754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indent="-1206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Точность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Скорость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Интерпретируемость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indent="-69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Применение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</a:tr>
              <a:tr h="4754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Физические модели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indent="-1206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Низкая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indent="-69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Аэрокосмос, роботы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</a:tr>
              <a:tr h="6338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indent="-1206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Низкая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indent="-69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Автономные автомобили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</a:tr>
              <a:tr h="3391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GAN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Низкая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Низкая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Пешеходы, NPC в играх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</a:tr>
              <a:tr h="4521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Particle Filters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Низкая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Компьютерное зрение, роботы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</a:tr>
              <a:tr h="5651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GNN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Городское движение, рои 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дронов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</a:tr>
              <a:tr h="4754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Transformer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indent="-1206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Низкая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Низкая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indent="-69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Мультиагентные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сценарии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</a:tr>
              <a:tr h="4754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Гибридные модели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indent="-1206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indent="-69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Транспорт, 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дроны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</a:tr>
              <a:tr h="7760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Фильтр Калмана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indent="-1206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indent="-69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Навигация в простой среде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45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Критерии оценки решения задачи прогнозирования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768670"/>
              </p:ext>
            </p:extLst>
          </p:nvPr>
        </p:nvGraphicFramePr>
        <p:xfrm>
          <a:off x="457200" y="1390679"/>
          <a:ext cx="8229600" cy="5245398"/>
        </p:xfrm>
        <a:graphic>
          <a:graphicData uri="http://schemas.openxmlformats.org/drawingml/2006/table">
            <a:tbl>
              <a:tblPr firstRow="1" firstCol="1" bandRow="1">
                <a:tableStyleId>{C60AF1F3-BC3B-4878-BCF0-3F3E32A6FC54}</a:tableStyleId>
              </a:tblPr>
              <a:tblGrid>
                <a:gridCol w="4114800"/>
                <a:gridCol w="4114800"/>
              </a:tblGrid>
              <a:tr h="5015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Критерий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Метрики/Подходы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15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Точность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MSE, MAE, FDE, ADE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15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Скорость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Латентность, количество прогнозов в единицу времени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15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Устойчивость к шумам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 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 шуме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15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Адаптивность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Время восстановления к точному прогнозу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15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Ресурсоёмкость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RAM, CPU/GPU нагрузка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15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Масштабируемость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Латентность при N объектах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15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Обобщающая способность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15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взаимодействий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Collision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Rate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Social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Compliance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15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Координация прогнозов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взаимодействия группы объектов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5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253" y="0"/>
            <a:ext cx="8229600" cy="1143000"/>
          </a:xfrm>
        </p:spPr>
        <p:txBody>
          <a:bodyPr/>
          <a:lstStyle/>
          <a:p>
            <a:r>
              <a:rPr lang="ru-RU" dirty="0" smtClean="0"/>
              <a:t>Анализ статей</a:t>
            </a:r>
            <a:endParaRPr lang="ru-R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631327"/>
              </p:ext>
            </p:extLst>
          </p:nvPr>
        </p:nvGraphicFramePr>
        <p:xfrm>
          <a:off x="466255" y="1143000"/>
          <a:ext cx="8229600" cy="5618460"/>
        </p:xfrm>
        <a:graphic>
          <a:graphicData uri="http://schemas.openxmlformats.org/drawingml/2006/table">
            <a:tbl>
              <a:tblPr firstRow="1" firstCol="1" bandRow="1">
                <a:tableStyleId>{C60AF1F3-BC3B-4878-BCF0-3F3E32A6FC54}</a:tableStyleId>
              </a:tblPr>
              <a:tblGrid>
                <a:gridCol w="3001222"/>
                <a:gridCol w="1204111"/>
                <a:gridCol w="1131683"/>
                <a:gridCol w="1285592"/>
                <a:gridCol w="1606992"/>
              </a:tblGrid>
              <a:tr h="396089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effectLst/>
                        </a:rPr>
                        <a:t>Статья</a:t>
                      </a:r>
                      <a:endParaRPr lang="ru-RU" sz="1050" b="1" dirty="0">
                        <a:solidFill>
                          <a:srgbClr val="F5F5F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71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effectLst/>
                        </a:rPr>
                        <a:t>Актуальность</a:t>
                      </a:r>
                      <a:endParaRPr lang="ru-RU" sz="1050" b="1" dirty="0">
                        <a:solidFill>
                          <a:srgbClr val="F5F5F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>
                          <a:effectLst/>
                        </a:rPr>
                        <a:t>Существующие решения</a:t>
                      </a:r>
                      <a:endParaRPr lang="ru-RU" sz="1050" b="1">
                        <a:solidFill>
                          <a:srgbClr val="F5F5F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>
                          <a:effectLst/>
                        </a:rPr>
                        <a:t>Постановка задачи</a:t>
                      </a:r>
                      <a:endParaRPr lang="ru-RU" sz="1050" b="1">
                        <a:solidFill>
                          <a:srgbClr val="F5F5F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>
                          <a:effectLst/>
                        </a:rPr>
                        <a:t>Предлагаемое решение</a:t>
                      </a:r>
                      <a:endParaRPr lang="ru-RU" sz="1050" b="1">
                        <a:solidFill>
                          <a:srgbClr val="F5F5F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</a:tr>
              <a:tr h="701361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>
                          <a:effectLst/>
                        </a:rPr>
                        <a:t>ИСПОЛЬЗОВАНИЕ УНИВЕРСАЛЬНОГО АЛГОРИТМА ПРОГНОЗИРОВАНИЯ ДЛЯ ТРАЕКТОРНОЙ ОБРАБОТКИ В АВТОМАТИЗИРОВАННЫХ СИСТЕМАХ УПРАВЛЕНИЯ ВОЗДУШНЫМ ДВИЖЕНИЕМ. Калинов С.Д., Земсков Ю.В.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71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effectLst/>
                        </a:rPr>
                        <a:t>Рост воздушного трафика, безопасность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effectLst/>
                        </a:rPr>
                        <a:t>Альфа-бета фильтр, фильтр </a:t>
                      </a:r>
                      <a:r>
                        <a:rPr lang="ru-RU" sz="1050" dirty="0" err="1">
                          <a:effectLst/>
                        </a:rPr>
                        <a:t>Калмана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>
                          <a:effectLst/>
                        </a:rPr>
                        <a:t>Повышение точности прогноза координат ВС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>
                          <a:effectLst/>
                        </a:rPr>
                        <a:t>Универсальный алгоритм с гауссовым ядром, снижение СКО на 20%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</a:tr>
              <a:tr h="701361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>
                          <a:effectLst/>
                        </a:rPr>
                        <a:t>ПРИМЕНЕНИЕ ФИЛЬТРА КАЛМАНА В ЗАДАЧАХ ТРЕКИНГА ВОЗДУШНЫХ ОБЪЕКТОВ. М.Б. Пименова.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71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effectLst/>
                        </a:rPr>
                        <a:t>Отслеживание при окклюзии, маневры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effectLst/>
                        </a:rPr>
                        <a:t>Фильтры частиц, метод Виолы-Джонса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effectLst/>
                        </a:rPr>
                        <a:t>Адаптация к маневрам и пропаданию объекта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>
                          <a:effectLst/>
                        </a:rPr>
                        <a:t>Фильтр Калмана + цветовая сегментация, коррекция траектории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</a:tr>
              <a:tr h="701361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>
                          <a:effectLst/>
                        </a:rPr>
                        <a:t>Реализация фильтра частиц для построения траектории на графе. Кобелева А.О.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71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effectLst/>
                        </a:rPr>
                        <a:t>Локализация без </a:t>
                      </a:r>
                      <a:r>
                        <a:rPr lang="en-US" sz="1050" dirty="0">
                          <a:effectLst/>
                        </a:rPr>
                        <a:t>GPS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effectLst/>
                        </a:rPr>
                        <a:t>Радиоизмерения, инерциальные датчики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effectLst/>
                        </a:rPr>
                        <a:t>Привязка траектории к графу шахты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>
                          <a:effectLst/>
                        </a:rPr>
                        <a:t>Фильтр частиц с байесовской фильтрацией, имитационная модель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</a:tr>
              <a:tr h="701361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>
                          <a:effectLst/>
                        </a:rPr>
                        <a:t>ПРОГНОЗИРОВАНИЕ ТРАЕКТОРИИ ДВИЖУЩЕЙСЯ ЦЕЛИ С ИСПОЛЬЗОВАНИЕМ ФОТО-ДАННЫХ И ФИЛЬТРА ЧАСТИЦ. </a:t>
                      </a:r>
                      <a:r>
                        <a:rPr lang="ru-RU" sz="1050" dirty="0" err="1" smtClean="0">
                          <a:effectLst/>
                        </a:rPr>
                        <a:t>Нгуен</a:t>
                      </a:r>
                      <a:r>
                        <a:rPr lang="ru-RU" sz="1050" dirty="0" smtClean="0">
                          <a:effectLst/>
                        </a:rPr>
                        <a:t> </a:t>
                      </a:r>
                      <a:r>
                        <a:rPr lang="ru-RU" sz="1050" dirty="0" err="1" smtClean="0">
                          <a:effectLst/>
                        </a:rPr>
                        <a:t>Минь</a:t>
                      </a:r>
                      <a:r>
                        <a:rPr lang="ru-RU" sz="1050" dirty="0" smtClean="0">
                          <a:effectLst/>
                        </a:rPr>
                        <a:t> </a:t>
                      </a:r>
                      <a:r>
                        <a:rPr lang="ru-RU" sz="1050" dirty="0" err="1" smtClean="0">
                          <a:effectLst/>
                        </a:rPr>
                        <a:t>Хонг</a:t>
                      </a:r>
                      <a:r>
                        <a:rPr lang="ru-RU" sz="1050" dirty="0" smtClean="0">
                          <a:effectLst/>
                        </a:rPr>
                        <a:t>.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71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>
                          <a:effectLst/>
                        </a:rPr>
                        <a:t>Нелинейные траектории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</a:rPr>
                        <a:t>EKF, UKF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effectLst/>
                        </a:rPr>
                        <a:t>Прогноз для нелинейных систем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>
                          <a:effectLst/>
                        </a:rPr>
                        <a:t>Фильтр частиц с 3D-моделированием в MATLAB, сравнение с Калманом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</a:tr>
              <a:tr h="701361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>
                          <a:effectLst/>
                        </a:rPr>
                        <a:t>Прогнозирования движения объектов. Коптев Б.А., Розов А.К., Романовский А.Ф.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71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>
                          <a:effectLst/>
                        </a:rPr>
                        <a:t>Ошибки измерений, время прогноза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>
                          <a:effectLst/>
                        </a:rPr>
                        <a:t>Внешнетраекторные методы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effectLst/>
                        </a:rPr>
                        <a:t>Минимизация ошибок прогноза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effectLst/>
                        </a:rPr>
                        <a:t>Полиномиальная модель (ряд Тейлора) + апериодическая фильтрация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</a:tr>
              <a:tr h="701361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ПРИМЕНЕНИЕ ИСКУССТВЕННОЙ НЕЙРОННОЙ СЕТИ ДЛЯ РЕШЕНИЯ ЗАДАЧ ПРОГНОЗИРОВАНИЯ ДВИЖЕНИЯ НАЗЕМНЫХ ОБЪЕКТОВ. Соколов Д.Ю.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71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>
                          <a:effectLst/>
                        </a:rPr>
                        <a:t>Нелинейные траектории, глубина данных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>
                          <a:effectLst/>
                        </a:rPr>
                        <a:t>Классические НС, интерполяция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effectLst/>
                        </a:rPr>
                        <a:t>Учет последовательности точек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effectLst/>
                        </a:rPr>
                        <a:t>Рекуррентная НС с пространственной привязкой, обучение по </a:t>
                      </a:r>
                      <a:r>
                        <a:rPr lang="ru-RU" sz="1050" dirty="0" err="1">
                          <a:effectLst/>
                        </a:rPr>
                        <a:t>Хеббу</a:t>
                      </a:r>
                      <a:r>
                        <a:rPr lang="ru-RU" sz="1050" dirty="0">
                          <a:effectLst/>
                        </a:rPr>
                        <a:t>/</a:t>
                      </a:r>
                      <a:r>
                        <a:rPr lang="ru-RU" sz="1050" dirty="0" err="1">
                          <a:effectLst/>
                        </a:rPr>
                        <a:t>Видроу-Хоффа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</a:tr>
              <a:tr h="701361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АЛГОРИТМ ПРОГНОЗИРОВАНИЯ ТРАЕКТОРИИ ДВИЖЕНИЯ ЦЕЛИ. Мельников П.Н.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71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>
                          <a:effectLst/>
                        </a:rPr>
                        <a:t>Непредсказуемые маневры цели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>
                          <a:effectLst/>
                        </a:rPr>
                        <a:t>Фильтрация параметров движения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>
                          <a:effectLst/>
                        </a:rPr>
                        <a:t>Снижение ошибок для криволинейных траекторий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effectLst/>
                        </a:rPr>
                        <a:t>Два метода: ряд Тейлора + система координат скорости, оценка качества через запаздывание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10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4271</TotalTime>
  <Words>592</Words>
  <Application>Microsoft Office PowerPoint</Application>
  <PresentationFormat>On-screen Show (4:3)</PresentationFormat>
  <Paragraphs>166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Verdana</vt:lpstr>
      <vt:lpstr>Тема Office</vt:lpstr>
      <vt:lpstr>PowerPoint Presentation</vt:lpstr>
      <vt:lpstr>Прогнозирование траектории движения объекта</vt:lpstr>
      <vt:lpstr>Научная новизна исследования</vt:lpstr>
      <vt:lpstr>Краткое описание решения</vt:lpstr>
      <vt:lpstr>Сферы применения</vt:lpstr>
      <vt:lpstr>Проблемы предметной области</vt:lpstr>
      <vt:lpstr>Методы решения задачи прогнозирования</vt:lpstr>
      <vt:lpstr>Критерии оценки решения задачи прогнозирования</vt:lpstr>
      <vt:lpstr>Анализ статей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программной системы исследования нейросетевой генерации сигналов в модели GAN</dc:title>
  <cp:lastModifiedBy>gleb</cp:lastModifiedBy>
  <cp:revision>658</cp:revision>
  <dcterms:modified xsi:type="dcterms:W3CDTF">2025-06-02T18:56:25Z</dcterms:modified>
</cp:coreProperties>
</file>