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handoutMasterIdLst>
    <p:handoutMasterId r:id="rId76"/>
  </p:handoutMasterIdLst>
  <p:sldIdLst>
    <p:sldId id="473" r:id="rId3"/>
    <p:sldId id="363" r:id="rId4"/>
    <p:sldId id="487" r:id="rId5"/>
    <p:sldId id="488" r:id="rId6"/>
    <p:sldId id="489" r:id="rId7"/>
    <p:sldId id="490" r:id="rId8"/>
    <p:sldId id="492" r:id="rId9"/>
    <p:sldId id="491" r:id="rId10"/>
    <p:sldId id="496" r:id="rId11"/>
    <p:sldId id="495" r:id="rId12"/>
    <p:sldId id="499" r:id="rId13"/>
    <p:sldId id="504" r:id="rId14"/>
    <p:sldId id="503" r:id="rId15"/>
    <p:sldId id="506" r:id="rId16"/>
    <p:sldId id="505" r:id="rId17"/>
    <p:sldId id="508" r:id="rId18"/>
    <p:sldId id="509" r:id="rId19"/>
    <p:sldId id="510" r:id="rId20"/>
    <p:sldId id="552" r:id="rId21"/>
    <p:sldId id="511" r:id="rId22"/>
    <p:sldId id="512" r:id="rId23"/>
    <p:sldId id="513" r:id="rId24"/>
    <p:sldId id="516" r:id="rId25"/>
    <p:sldId id="517" r:id="rId26"/>
    <p:sldId id="518" r:id="rId27"/>
    <p:sldId id="519" r:id="rId28"/>
    <p:sldId id="520" r:id="rId29"/>
    <p:sldId id="521" r:id="rId30"/>
    <p:sldId id="523" r:id="rId31"/>
    <p:sldId id="527" r:id="rId32"/>
    <p:sldId id="525" r:id="rId34"/>
    <p:sldId id="526" r:id="rId35"/>
    <p:sldId id="528" r:id="rId36"/>
    <p:sldId id="529" r:id="rId37"/>
    <p:sldId id="534" r:id="rId38"/>
    <p:sldId id="530" r:id="rId39"/>
    <p:sldId id="531" r:id="rId40"/>
    <p:sldId id="533" r:id="rId41"/>
    <p:sldId id="532" r:id="rId42"/>
    <p:sldId id="536" r:id="rId43"/>
    <p:sldId id="537" r:id="rId44"/>
    <p:sldId id="538" r:id="rId45"/>
    <p:sldId id="539" r:id="rId46"/>
    <p:sldId id="540" r:id="rId47"/>
    <p:sldId id="541" r:id="rId48"/>
    <p:sldId id="542" r:id="rId49"/>
    <p:sldId id="543" r:id="rId50"/>
    <p:sldId id="548" r:id="rId51"/>
    <p:sldId id="549" r:id="rId52"/>
    <p:sldId id="550" r:id="rId53"/>
    <p:sldId id="544" r:id="rId54"/>
    <p:sldId id="545" r:id="rId55"/>
    <p:sldId id="577" r:id="rId56"/>
    <p:sldId id="553" r:id="rId57"/>
    <p:sldId id="554" r:id="rId58"/>
    <p:sldId id="567" r:id="rId59"/>
    <p:sldId id="568" r:id="rId60"/>
    <p:sldId id="557" r:id="rId61"/>
    <p:sldId id="561" r:id="rId62"/>
    <p:sldId id="566" r:id="rId63"/>
    <p:sldId id="562" r:id="rId64"/>
    <p:sldId id="563" r:id="rId65"/>
    <p:sldId id="565" r:id="rId66"/>
    <p:sldId id="555" r:id="rId67"/>
    <p:sldId id="569" r:id="rId68"/>
    <p:sldId id="570" r:id="rId69"/>
    <p:sldId id="571" r:id="rId70"/>
    <p:sldId id="572" r:id="rId71"/>
    <p:sldId id="573" r:id="rId72"/>
    <p:sldId id="574" r:id="rId73"/>
    <p:sldId id="575" r:id="rId74"/>
    <p:sldId id="576" r:id="rId75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8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580"/>
  </p:normalViewPr>
  <p:slideViewPr>
    <p:cSldViewPr showGuides="1">
      <p:cViewPr varScale="1">
        <p:scale>
          <a:sx n="71" d="100"/>
          <a:sy n="71" d="100"/>
        </p:scale>
        <p:origin x="1814" y="48"/>
      </p:cViewPr>
      <p:guideLst>
        <p:guide orient="horz" pos="2205"/>
        <p:guide pos="289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9" Type="http://schemas.openxmlformats.org/officeDocument/2006/relationships/tableStyles" Target="tableStyles.xml"/><Relationship Id="rId78" Type="http://schemas.openxmlformats.org/officeDocument/2006/relationships/viewProps" Target="viewProps.xml"/><Relationship Id="rId77" Type="http://schemas.openxmlformats.org/officeDocument/2006/relationships/presProps" Target="presProps.xml"/><Relationship Id="rId76" Type="http://schemas.openxmlformats.org/officeDocument/2006/relationships/handoutMaster" Target="handoutMasters/handoutMaster1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46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46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sz="1200" strike="noStrike" noProof="1" dirty="0">
                <a:latin typeface="Arial" panose="020B0604020202020204" pitchFamily="34" charset="0"/>
                <a:ea typeface="+mn-ea"/>
                <a:cs typeface="+mn-cs"/>
              </a:rPr>
            </a:fld>
            <a:endParaRPr lang="en-US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388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Click to edit Master text styles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sz="1200" strike="noStrike" noProof="1" dirty="0">
                <a:latin typeface="Arial" panose="020B0604020202020204" pitchFamily="34" charset="0"/>
                <a:ea typeface="+mn-ea"/>
                <a:cs typeface="+mn-cs"/>
              </a:rPr>
            </a:fld>
            <a:endParaRPr lang="en-US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en-US"/>
              <a:t>a = "Hello"</a:t>
            </a:r>
            <a:endParaRPr lang="en-US" altLang="en-US"/>
          </a:p>
          <a:p>
            <a:r>
              <a:rPr lang="en-US" altLang="en-US"/>
              <a:t>b = "World"</a:t>
            </a:r>
            <a:endParaRPr lang="en-US" altLang="en-US"/>
          </a:p>
          <a:p>
            <a:r>
              <a:rPr lang="en-US" altLang="en-US"/>
              <a:t>c = a + b</a:t>
            </a:r>
            <a:endParaRPr lang="en-US" altLang="en-US"/>
          </a:p>
          <a:p>
            <a:r>
              <a:rPr lang="en-US" altLang="en-US"/>
              <a:t>print(c)</a:t>
            </a: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9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Database Systems: Design, Implementation, &amp; Management, 7</a:t>
            </a:r>
            <a:r>
              <a:rPr kumimoji="0" lang="en-US" sz="1200" b="0" i="0" u="none" strike="noStrike" kern="1200" cap="none" spc="0" normalizeH="0" baseline="30000" noProof="0">
                <a:ln>
                  <a:noFill/>
                </a:ln>
                <a:solidFill>
                  <a:srgbClr val="00009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9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Edition, Rob &amp; Coronel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8D29-1ECB-41DF-951B-2A23F95AD026}" type="datetimeFigureOut">
              <a:rPr lang="en-US" dirty="0"/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9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Database Systems: Design, Implementation, &amp; Management, 7</a:t>
            </a:r>
            <a:r>
              <a:rPr kumimoji="0" lang="en-US" sz="1200" b="0" i="0" u="none" strike="noStrike" kern="1200" cap="none" spc="0" normalizeH="0" baseline="30000" noProof="0">
                <a:ln>
                  <a:noFill/>
                </a:ln>
                <a:solidFill>
                  <a:srgbClr val="00009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9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Edition, Rob &amp; Coronel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9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Database Systems: Design, Implementation, &amp; Management, 7</a:t>
            </a:r>
            <a:r>
              <a:rPr kumimoji="0" lang="en-US" sz="1200" b="0" i="0" u="none" strike="noStrike" kern="1200" cap="none" spc="0" normalizeH="0" baseline="30000" noProof="0">
                <a:ln>
                  <a:noFill/>
                </a:ln>
                <a:solidFill>
                  <a:srgbClr val="00009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9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Edition, Rob &amp; Coronel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9C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.xml"/><Relationship Id="rId1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.xml"/><Relationship Id="rId1" Type="http://schemas.openxmlformats.org/officeDocument/2006/relationships/image" Target="../media/image2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.xml"/><Relationship Id="rId1" Type="http://schemas.openxmlformats.org/officeDocument/2006/relationships/image" Target="../media/image2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5.xml"/><Relationship Id="rId1" Type="http://schemas.openxmlformats.org/officeDocument/2006/relationships/image" Target="../media/image2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6.xml"/><Relationship Id="rId1" Type="http://schemas.openxmlformats.org/officeDocument/2006/relationships/image" Target="../media/image2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7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jpe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/>
          <p:nvPr>
            <p:ph type="pic" idx="1"/>
          </p:nvPr>
        </p:nvSpPr>
        <p:spPr/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Basics of Python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Text Box 6"/>
          <p:cNvSpPr txBox="1"/>
          <p:nvPr/>
        </p:nvSpPr>
        <p:spPr>
          <a:xfrm>
            <a:off x="5080" y="0"/>
            <a:ext cx="9138920" cy="49542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p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1"/>
          <a:stretch>
            <a:fillRect/>
          </a:stretch>
        </p:blipFill>
        <p:spPr>
          <a:xfrm>
            <a:off x="2286635" y="0"/>
            <a:ext cx="5192395" cy="46589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Virtual Environment</a:t>
            </a:r>
            <a:endParaRPr lang="en-US" sz="4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315200" y="76200"/>
            <a:ext cx="1590675" cy="15906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55955" y="1905000"/>
            <a:ext cx="759460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o"/>
            </a:pPr>
            <a:r>
              <a:rPr lang="en-US" sz="3600" b="1"/>
              <a:t> </a:t>
            </a:r>
            <a:r>
              <a:rPr lang="en-US" altLang="en-US" sz="3600" b="1"/>
              <a:t>Create a virtual environment</a:t>
            </a:r>
            <a:endParaRPr lang="en-US" altLang="en-US" sz="3600" b="1"/>
          </a:p>
          <a:p>
            <a:pPr lvl="2" indent="-285750">
              <a:buFont typeface="Wingdings" panose="05000000000000000000" charset="0"/>
              <a:buChar char="§"/>
            </a:pPr>
            <a:r>
              <a:rPr lang="en-US" altLang="en-US" sz="3600"/>
              <a:t>Open the Command Palette (Ctrl+Shift+P) </a:t>
            </a:r>
            <a:r>
              <a:rPr lang="en-US" altLang="en-US" sz="3600">
                <a:sym typeface="+mn-ea"/>
              </a:rPr>
              <a:t>or From the </a:t>
            </a:r>
            <a:r>
              <a:rPr lang="en-US" altLang="en-US" sz="3600" b="1">
                <a:sym typeface="+mn-ea"/>
              </a:rPr>
              <a:t>View </a:t>
            </a:r>
            <a:r>
              <a:rPr lang="en-US" altLang="en-US" sz="3600">
                <a:sym typeface="+mn-ea"/>
              </a:rPr>
              <a:t>menu, click </a:t>
            </a:r>
            <a:r>
              <a:rPr lang="en-US" altLang="en-US" sz="3600" b="1">
                <a:sym typeface="+mn-ea"/>
              </a:rPr>
              <a:t>Command Pallete</a:t>
            </a:r>
            <a:endParaRPr lang="en-US" altLang="en-US" sz="3600"/>
          </a:p>
          <a:p>
            <a:pPr marL="742950" lvl="1" indent="-285750">
              <a:buFont typeface="Wingdings" panose="05000000000000000000" charset="0"/>
              <a:buChar char="§"/>
            </a:pPr>
            <a:r>
              <a:rPr lang="en-US" altLang="en-US" sz="3600"/>
              <a:t> Start typing the </a:t>
            </a:r>
            <a:r>
              <a:rPr lang="en-US" altLang="en-US" sz="3600" b="1"/>
              <a:t>Python: Create Environment</a:t>
            </a:r>
            <a:r>
              <a:rPr lang="en-US" altLang="en-US" sz="3600"/>
              <a:t> command to search, and then select the command.</a:t>
            </a:r>
            <a:endParaRPr lang="en-US" altLang="en-US" sz="3600"/>
          </a:p>
          <a:p>
            <a:pPr lvl="1" indent="0">
              <a:buFont typeface="Wingdings" panose="05000000000000000000" charset="0"/>
              <a:buNone/>
            </a:pPr>
            <a:endParaRPr lang="en-US"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Virtual Environment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315200" y="76200"/>
            <a:ext cx="1590675" cy="15906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55955" y="1905000"/>
            <a:ext cx="759460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o"/>
            </a:pPr>
            <a:r>
              <a:rPr lang="en-US" sz="3600" b="1"/>
              <a:t> </a:t>
            </a:r>
            <a:r>
              <a:rPr lang="en-US" altLang="en-US" sz="3600" b="1"/>
              <a:t>Create a virtual environment</a:t>
            </a:r>
            <a:endParaRPr lang="en-US" altLang="en-US" sz="3600" b="1"/>
          </a:p>
          <a:p>
            <a:pPr marL="742950" lvl="1" indent="-285750">
              <a:buFont typeface="Wingdings" panose="05000000000000000000" charset="0"/>
              <a:buChar char="§"/>
            </a:pPr>
            <a:r>
              <a:rPr lang="en-US" altLang="en-US" sz="3600"/>
              <a:t>Select .venv</a:t>
            </a:r>
            <a:endParaRPr lang="en-US" altLang="en-US" sz="3600"/>
          </a:p>
          <a:p>
            <a:pPr marL="742950" lvl="1" indent="-285750">
              <a:buFont typeface="Wingdings" panose="05000000000000000000" charset="0"/>
              <a:buChar char="§"/>
            </a:pPr>
            <a:endParaRPr lang="en-US" altLang="en-US" sz="3600"/>
          </a:p>
          <a:p>
            <a:pPr marL="742950" lvl="1" indent="-285750">
              <a:buFont typeface="Wingdings" panose="05000000000000000000" charset="0"/>
              <a:buChar char="§"/>
            </a:pPr>
            <a:endParaRPr lang="en-US" altLang="en-US" sz="3600"/>
          </a:p>
          <a:p>
            <a:pPr marL="742950" lvl="1" indent="-285750">
              <a:buFont typeface="Wingdings" panose="05000000000000000000" charset="0"/>
              <a:buChar char="§"/>
            </a:pPr>
            <a:r>
              <a:rPr lang="en-US" altLang="en-US" sz="3600"/>
              <a:t> </a:t>
            </a:r>
            <a:r>
              <a:rPr lang="en-US" altLang="en-US" sz="2800"/>
              <a:t>Select the Python interpreter you installed</a:t>
            </a:r>
            <a:endParaRPr lang="en-US" sz="280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524635" y="3200400"/>
            <a:ext cx="5264785" cy="730250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524635" y="4766310"/>
            <a:ext cx="5264785" cy="13481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Configure and Run the Debugger</a:t>
            </a:r>
            <a:endParaRPr lang="en-US" sz="4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315200" y="76200"/>
            <a:ext cx="1590675" cy="15906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55955" y="1905000"/>
            <a:ext cx="759460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o"/>
            </a:pPr>
            <a:r>
              <a:rPr lang="en-US" sz="3600" b="1"/>
              <a:t> </a:t>
            </a:r>
            <a:r>
              <a:rPr lang="en-US" altLang="en-US" sz="3600" b="1"/>
              <a:t>View&gt;Extensions (Ctrl+Shift+X)</a:t>
            </a:r>
            <a:endParaRPr lang="en-US" altLang="en-US" sz="3600" b="1"/>
          </a:p>
          <a:p>
            <a:pPr lvl="2" indent="-285750">
              <a:buFont typeface="Wingdings" panose="05000000000000000000" charset="0"/>
              <a:buChar char="§"/>
            </a:pPr>
            <a:r>
              <a:rPr lang="en-US" altLang="en-US" sz="3600"/>
              <a:t>Search for the installed </a:t>
            </a:r>
            <a:r>
              <a:rPr lang="en-US" altLang="en-US" sz="3600" b="1"/>
              <a:t>Python debugger extension</a:t>
            </a:r>
            <a:r>
              <a:rPr lang="en-US" altLang="en-US" sz="3600"/>
              <a:t> or if not install the extension by typing </a:t>
            </a:r>
            <a:r>
              <a:rPr lang="en-US" altLang="en-US" sz="3600" b="1"/>
              <a:t>Python debugger </a:t>
            </a:r>
            <a:r>
              <a:rPr lang="en-US" altLang="en-US" sz="3600"/>
              <a:t>on the search bar</a:t>
            </a:r>
            <a:endParaRPr lang="en-US" altLang="en-US" sz="3600" b="1"/>
          </a:p>
          <a:p>
            <a:pPr marL="742950" lvl="1" indent="-285750">
              <a:buFont typeface="Wingdings" panose="05000000000000000000" charset="0"/>
              <a:buChar char="§"/>
            </a:pPr>
            <a:endParaRPr lang="en-US" altLang="en-US" sz="3600"/>
          </a:p>
          <a:p>
            <a:pPr lvl="1" indent="0">
              <a:buFont typeface="Wingdings" panose="05000000000000000000" charset="0"/>
              <a:buNone/>
            </a:pPr>
            <a:endParaRPr lang="en-US" sz="3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Configure and Run the Debugger</a:t>
            </a:r>
            <a:endParaRPr lang="en-US" sz="4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315200" y="76200"/>
            <a:ext cx="1590675" cy="15906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55955" y="1905000"/>
            <a:ext cx="75946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endParaRPr lang="en-US" altLang="en-US" sz="3600"/>
          </a:p>
          <a:p>
            <a:pPr lvl="1" indent="0">
              <a:buFont typeface="Wingdings" panose="05000000000000000000" charset="0"/>
              <a:buNone/>
            </a:pPr>
            <a:endParaRPr lang="en-US" sz="36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rcRect b="4957"/>
          <a:stretch>
            <a:fillRect/>
          </a:stretch>
        </p:blipFill>
        <p:spPr>
          <a:xfrm>
            <a:off x="822960" y="1905000"/>
            <a:ext cx="7696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Configure and Run the Debugger</a:t>
            </a:r>
            <a:endParaRPr lang="en-US" sz="4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315200" y="76200"/>
            <a:ext cx="1590675" cy="15906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55955" y="1905000"/>
            <a:ext cx="75946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en-US" sz="2000"/>
              <a:t>Since this is your first time debugging this file, a configuration menu will open from the Command Palette allowing you to select the type of debug configuration you would like for the opened file.</a:t>
            </a:r>
            <a:endParaRPr lang="en-US" altLang="en-US" sz="2000"/>
          </a:p>
          <a:p>
            <a:pPr lvl="1" indent="0">
              <a:buFont typeface="Wingdings" panose="05000000000000000000" charset="0"/>
              <a:buNone/>
            </a:pPr>
            <a:endParaRPr lang="en-US" altLang="en-US" sz="200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04800" y="3048000"/>
            <a:ext cx="8688705" cy="27082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Python source file</a:t>
            </a:r>
            <a:endParaRPr lang="en-US" sz="4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315200" y="76200"/>
            <a:ext cx="1590675" cy="15906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rcRect b="3957"/>
          <a:stretch>
            <a:fillRect/>
          </a:stretch>
        </p:blipFill>
        <p:spPr>
          <a:xfrm>
            <a:off x="838200" y="1828800"/>
            <a:ext cx="761619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</a:t>
            </a:r>
            <a:endParaRPr lang="en-US" sz="4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315200" y="76200"/>
            <a:ext cx="1590675" cy="15906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55955" y="1905000"/>
            <a:ext cx="759460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o"/>
            </a:pPr>
            <a:r>
              <a:rPr lang="en-US" sz="3600" b="1"/>
              <a:t> </a:t>
            </a:r>
            <a:r>
              <a:rPr lang="en-US" altLang="en-US" sz="3600"/>
              <a:t>Python uses </a:t>
            </a:r>
            <a:r>
              <a:rPr lang="en-US" altLang="en-US" sz="3600" b="1"/>
              <a:t>new lines</a:t>
            </a:r>
            <a:r>
              <a:rPr lang="en-US" altLang="en-US" sz="3600"/>
              <a:t> to complete a command</a:t>
            </a:r>
            <a:endParaRPr lang="en-US" altLang="en-US" sz="3600" b="1"/>
          </a:p>
          <a:p>
            <a:pPr marL="285750" indent="-285750">
              <a:buFont typeface="Wingdings" panose="05000000000000000000" charset="0"/>
              <a:buChar char="o"/>
            </a:pPr>
            <a:r>
              <a:rPr lang="en-US" altLang="en-US" sz="3600" b="1"/>
              <a:t> </a:t>
            </a:r>
            <a:r>
              <a:rPr lang="en-US" altLang="en-US" sz="3600"/>
              <a:t>Python relies on </a:t>
            </a:r>
            <a:r>
              <a:rPr lang="en-US" altLang="en-US" sz="3600" b="1"/>
              <a:t>indentation</a:t>
            </a:r>
            <a:r>
              <a:rPr lang="en-US" altLang="en-US" sz="3600"/>
              <a:t>, using whitespace, to define scope; such as the scope of loops, functions and classes</a:t>
            </a:r>
            <a:endParaRPr lang="en-US" altLang="en-US" sz="3600"/>
          </a:p>
          <a:p>
            <a:pPr marL="742950" lvl="1" indent="-285750">
              <a:buFont typeface="Wingdings" panose="05000000000000000000" charset="0"/>
              <a:buChar char="§"/>
            </a:pPr>
            <a:endParaRPr lang="en-US" altLang="en-US" sz="3600"/>
          </a:p>
          <a:p>
            <a:pPr lvl="1" indent="0">
              <a:buFont typeface="Wingdings" panose="05000000000000000000" charset="0"/>
              <a:buNone/>
            </a:pPr>
            <a:endParaRPr lang="en-US" sz="3600"/>
          </a:p>
        </p:txBody>
      </p:sp>
      <p:sp>
        <p:nvSpPr>
          <p:cNvPr id="3" name="Text Box 2"/>
          <p:cNvSpPr txBox="1"/>
          <p:nvPr/>
        </p:nvSpPr>
        <p:spPr>
          <a:xfrm>
            <a:off x="2210435" y="5334000"/>
            <a:ext cx="4572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en-US" sz="3600">
                <a:solidFill>
                  <a:srgbClr val="002060"/>
                </a:solidFill>
                <a:sym typeface="+mn-ea"/>
              </a:rPr>
              <a:t>print</a:t>
            </a:r>
            <a:r>
              <a:rPr lang="en-US" altLang="en-US" sz="3600">
                <a:sym typeface="+mn-ea"/>
              </a:rPr>
              <a:t>("</a:t>
            </a:r>
            <a:r>
              <a:rPr lang="en-US" altLang="en-US" sz="3600">
                <a:solidFill>
                  <a:srgbClr val="00B050"/>
                </a:solidFill>
                <a:sym typeface="+mn-ea"/>
              </a:rPr>
              <a:t>Hello, World!</a:t>
            </a:r>
            <a:r>
              <a:rPr lang="en-US" altLang="en-US" sz="3600">
                <a:sym typeface="+mn-ea"/>
              </a:rPr>
              <a:t>")</a:t>
            </a:r>
            <a:endParaRPr lang="en-US" altLang="en-US" sz="3600"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a Comment</a:t>
            </a:r>
            <a:endParaRPr lang="en-US" sz="4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315200" y="76200"/>
            <a:ext cx="1590675" cy="15906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28600" y="1904365"/>
            <a:ext cx="4485005" cy="41624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Wingdings" panose="05000000000000000000" charset="0"/>
              <a:buNone/>
            </a:pPr>
            <a:r>
              <a:rPr lang="en-US" altLang="en-US" sz="3600">
                <a:solidFill>
                  <a:srgbClr val="00B050"/>
                </a:solidFill>
              </a:rPr>
              <a:t>#This is a comment</a:t>
            </a:r>
            <a:endParaRPr lang="en-US" altLang="en-US" sz="3600">
              <a:solidFill>
                <a:srgbClr val="00B050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en-US" sz="3600"/>
              <a:t>print("Hello, World!")</a:t>
            </a:r>
            <a:endParaRPr lang="en-US" altLang="en-US" sz="3600"/>
          </a:p>
          <a:p>
            <a:pPr lvl="1" indent="0">
              <a:buFont typeface="Wingdings" panose="05000000000000000000" charset="0"/>
              <a:buNone/>
            </a:pPr>
            <a:endParaRPr lang="en-US" sz="3600"/>
          </a:p>
        </p:txBody>
      </p:sp>
      <p:sp>
        <p:nvSpPr>
          <p:cNvPr id="3" name="Text Box 2"/>
          <p:cNvSpPr txBox="1"/>
          <p:nvPr/>
        </p:nvSpPr>
        <p:spPr>
          <a:xfrm>
            <a:off x="4724400" y="1905000"/>
            <a:ext cx="4485005" cy="41624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Wingdings" panose="05000000000000000000" charset="0"/>
              <a:buNone/>
            </a:pPr>
            <a:r>
              <a:rPr lang="en-US" altLang="en-US" sz="3600">
                <a:solidFill>
                  <a:srgbClr val="00B050"/>
                </a:solidFill>
              </a:rPr>
              <a:t>#This is a comment</a:t>
            </a:r>
            <a:endParaRPr lang="en-US" altLang="en-US" sz="3600">
              <a:solidFill>
                <a:srgbClr val="00B050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en-US" sz="3600">
                <a:solidFill>
                  <a:srgbClr val="00B050"/>
                </a:solidFill>
              </a:rPr>
              <a:t>#written in</a:t>
            </a:r>
            <a:endParaRPr lang="en-US" altLang="en-US" sz="3600">
              <a:solidFill>
                <a:srgbClr val="00B050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en-US" sz="3600">
                <a:solidFill>
                  <a:srgbClr val="00B050"/>
                </a:solidFill>
              </a:rPr>
              <a:t>#more than just one line</a:t>
            </a:r>
            <a:endParaRPr lang="en-US" altLang="en-US" sz="3600">
              <a:solidFill>
                <a:srgbClr val="00B050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en-US" sz="3600"/>
              <a:t>print("Hello, World!")</a:t>
            </a:r>
            <a:endParaRPr lang="en-US" altLang="en-US" sz="3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Variables</a:t>
            </a:r>
            <a:endParaRPr lang="en-US" sz="4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315200" y="76200"/>
            <a:ext cx="1590675" cy="15906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55955" y="1905000"/>
            <a:ext cx="7594600" cy="46462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o"/>
            </a:pPr>
            <a:r>
              <a:rPr lang="en-US" sz="3600" b="1"/>
              <a:t> </a:t>
            </a:r>
            <a:r>
              <a:rPr lang="en-US" altLang="en-US" sz="3600"/>
              <a:t>Rules for Python variables</a:t>
            </a:r>
            <a:endParaRPr lang="en-US" altLang="en-US" sz="3600"/>
          </a:p>
          <a:p>
            <a:pPr marL="1028700" lvl="1" indent="-571500">
              <a:buFont typeface="Wingdings" panose="05000000000000000000" charset="0"/>
              <a:buChar char="§"/>
            </a:pPr>
            <a:r>
              <a:rPr lang="en-US" altLang="en-US" sz="2600"/>
              <a:t>Must start with a letter or the underscore character</a:t>
            </a:r>
            <a:endParaRPr lang="en-US" altLang="en-US" sz="2600"/>
          </a:p>
          <a:p>
            <a:pPr marL="1028700" lvl="1" indent="-571500">
              <a:buFont typeface="Wingdings" panose="05000000000000000000" charset="0"/>
              <a:buChar char="§"/>
            </a:pPr>
            <a:r>
              <a:rPr lang="en-US" altLang="en-US" sz="2600"/>
              <a:t>Names cannot start with a number</a:t>
            </a:r>
            <a:endParaRPr lang="en-US" altLang="en-US" sz="2600"/>
          </a:p>
          <a:p>
            <a:pPr marL="1028700" lvl="1" indent="-571500">
              <a:buFont typeface="Wingdings" panose="05000000000000000000" charset="0"/>
              <a:buChar char="§"/>
            </a:pPr>
            <a:r>
              <a:rPr lang="en-US" altLang="en-US" sz="2600"/>
              <a:t>It can only contain alpha-numeric characters and underscores (A-z, 0-9, and _ )</a:t>
            </a:r>
            <a:endParaRPr lang="en-US" altLang="en-US" sz="2600"/>
          </a:p>
          <a:p>
            <a:pPr marL="1028700" lvl="1" indent="-571500">
              <a:buFont typeface="Wingdings" panose="05000000000000000000" charset="0"/>
              <a:buChar char="§"/>
            </a:pPr>
            <a:r>
              <a:rPr lang="en-US" altLang="en-US" sz="2600"/>
              <a:t>There can be no spaces in the name, use _ instead</a:t>
            </a:r>
            <a:endParaRPr lang="en-US" altLang="en-US" sz="2600"/>
          </a:p>
          <a:p>
            <a:pPr marL="1028700" lvl="1" indent="-571500">
              <a:buFont typeface="Wingdings" panose="05000000000000000000" charset="0"/>
              <a:buChar char="§"/>
            </a:pPr>
            <a:r>
              <a:rPr lang="en-US" altLang="en-US" sz="2600"/>
              <a:t>Names are case-sensitive </a:t>
            </a:r>
            <a:endParaRPr lang="en-US" altLang="en-US" sz="2600"/>
          </a:p>
          <a:p>
            <a:pPr marL="1028700" lvl="1" indent="-571500">
              <a:buFont typeface="Wingdings" panose="05000000000000000000" charset="0"/>
              <a:buChar char="§"/>
            </a:pPr>
            <a:r>
              <a:rPr lang="en-US" altLang="en-US" sz="2600"/>
              <a:t>Names cannot be a Python reserved word</a:t>
            </a:r>
            <a:endParaRPr lang="en-US" altLang="en-US" sz="2600"/>
          </a:p>
          <a:p>
            <a:pPr marL="1028700" lvl="1" indent="-571500">
              <a:buFont typeface="Wingdings" panose="05000000000000000000" charset="0"/>
              <a:buChar char="§"/>
            </a:pPr>
            <a:endParaRPr lang="en-US" sz="2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Input</a:t>
            </a:r>
            <a:endParaRPr lang="en-US" sz="4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315200" y="76200"/>
            <a:ext cx="1590675" cy="15906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55955" y="1905000"/>
            <a:ext cx="7594600" cy="14649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914400" lvl="1" indent="-457200">
              <a:buFont typeface="Wingdings" panose="05000000000000000000" charset="0"/>
              <a:buChar char="o"/>
            </a:pPr>
            <a:r>
              <a:rPr lang="en-US" sz="2800" b="1"/>
              <a:t> </a:t>
            </a:r>
            <a:r>
              <a:rPr lang="en-US" sz="2800" b="1" dirty="0">
                <a:sym typeface="+mn-ea"/>
              </a:rPr>
              <a:t>Syntax</a:t>
            </a:r>
            <a:endParaRPr lang="en-US" sz="2800" b="1" dirty="0">
              <a:sym typeface="+mn-ea"/>
            </a:endParaRPr>
          </a:p>
          <a:p>
            <a:pPr marL="914400" lvl="2" indent="457200">
              <a:buFont typeface="Wingdings" panose="05000000000000000000" charset="0"/>
              <a:buNone/>
            </a:pPr>
            <a:r>
              <a:rPr lang="en-US" sz="2800" b="1" dirty="0">
                <a:sym typeface="+mn-ea"/>
              </a:rPr>
              <a:t>msg=input(</a:t>
            </a:r>
            <a:r>
              <a:rPr sz="2800">
                <a:solidFill>
                  <a:srgbClr val="008000"/>
                </a:solidFill>
                <a:latin typeface="Consolas" panose="020B0609020204030204"/>
                <a:ea typeface="Consolas" panose="020B0609020204030204"/>
                <a:sym typeface="+mn-ea"/>
              </a:rPr>
              <a:t>"</a:t>
            </a:r>
            <a:r>
              <a:rPr lang="en-US" sz="2800">
                <a:solidFill>
                  <a:srgbClr val="008000"/>
                </a:solidFill>
                <a:latin typeface="Consolas" panose="020B0609020204030204"/>
                <a:ea typeface="Consolas" panose="020B0609020204030204"/>
                <a:sym typeface="+mn-ea"/>
              </a:rPr>
              <a:t>Enter your name: </a:t>
            </a:r>
            <a:r>
              <a:rPr sz="2800">
                <a:solidFill>
                  <a:srgbClr val="008000"/>
                </a:solidFill>
                <a:latin typeface="Consolas" panose="020B0609020204030204"/>
                <a:ea typeface="Consolas" panose="020B0609020204030204"/>
                <a:sym typeface="+mn-ea"/>
              </a:rPr>
              <a:t>"</a:t>
            </a:r>
            <a:r>
              <a:rPr lang="en-US" sz="2800">
                <a:solidFill>
                  <a:schemeClr val="tx1"/>
                </a:solidFill>
                <a:latin typeface="Consolas" panose="020B0609020204030204"/>
                <a:ea typeface="Consolas" panose="020B0609020204030204"/>
                <a:sym typeface="+mn-ea"/>
              </a:rPr>
              <a:t>)</a:t>
            </a:r>
            <a:endParaRPr lang="en-US" sz="2800">
              <a:solidFill>
                <a:srgbClr val="008000"/>
              </a:solidFill>
              <a:latin typeface="Consolas" panose="020B0609020204030204"/>
              <a:ea typeface="Consolas" panose="020B0609020204030204"/>
              <a:sym typeface="+mn-ea"/>
            </a:endParaRPr>
          </a:p>
          <a:p>
            <a:pPr marL="914400" lvl="2" indent="457200">
              <a:buFont typeface="Wingdings" panose="05000000000000000000" charset="0"/>
              <a:buNone/>
            </a:pPr>
            <a:r>
              <a:rPr sz="2800">
                <a:solidFill>
                  <a:srgbClr val="005CC5"/>
                </a:solidFill>
                <a:latin typeface="Consolas" panose="020B0609020204030204"/>
                <a:ea typeface="Consolas" panose="020B0609020204030204"/>
                <a:sym typeface="+mn-ea"/>
              </a:rPr>
              <a:t>print</a:t>
            </a:r>
            <a:r>
              <a:rPr sz="2800">
                <a:solidFill>
                  <a:srgbClr val="000000"/>
                </a:solidFill>
                <a:latin typeface="Consolas" panose="020B0609020204030204"/>
                <a:ea typeface="Consolas" panose="020B0609020204030204"/>
                <a:sym typeface="+mn-ea"/>
              </a:rPr>
              <a:t>(</a:t>
            </a:r>
            <a:r>
              <a:rPr lang="en-US" sz="2800">
                <a:solidFill>
                  <a:srgbClr val="000000"/>
                </a:solidFill>
                <a:latin typeface="Consolas" panose="020B0609020204030204"/>
                <a:ea typeface="Consolas" panose="020B0609020204030204"/>
                <a:sym typeface="+mn-ea"/>
              </a:rPr>
              <a:t>f</a:t>
            </a:r>
            <a:r>
              <a:rPr sz="2800">
                <a:solidFill>
                  <a:srgbClr val="008000"/>
                </a:solidFill>
                <a:latin typeface="Consolas" panose="020B0609020204030204"/>
                <a:ea typeface="Consolas" panose="020B0609020204030204"/>
                <a:sym typeface="+mn-ea"/>
              </a:rPr>
              <a:t>"</a:t>
            </a:r>
            <a:r>
              <a:rPr lang="en-US" sz="2800">
                <a:solidFill>
                  <a:srgbClr val="008000"/>
                </a:solidFill>
                <a:latin typeface="Consolas" panose="020B0609020204030204"/>
                <a:ea typeface="Consolas" panose="020B0609020204030204"/>
                <a:sym typeface="+mn-ea"/>
              </a:rPr>
              <a:t>Your name is: {msg}</a:t>
            </a:r>
            <a:r>
              <a:rPr sz="2800">
                <a:solidFill>
                  <a:srgbClr val="008000"/>
                </a:solidFill>
                <a:latin typeface="Consolas" panose="020B0609020204030204"/>
                <a:ea typeface="Consolas" panose="020B0609020204030204"/>
                <a:sym typeface="+mn-ea"/>
              </a:rPr>
              <a:t>"</a:t>
            </a:r>
            <a:r>
              <a:rPr lang="en-US" sz="2800">
                <a:solidFill>
                  <a:schemeClr val="tx1"/>
                </a:solidFill>
                <a:latin typeface="Consolas" panose="020B0609020204030204"/>
                <a:ea typeface="Consolas" panose="020B0609020204030204"/>
                <a:sym typeface="+mn-ea"/>
              </a:rPr>
              <a:t>)</a:t>
            </a:r>
            <a:endParaRPr lang="en-US" sz="2800">
              <a:solidFill>
                <a:schemeClr val="tx1"/>
              </a:solidFill>
              <a:latin typeface="Consolas" panose="020B0609020204030204"/>
              <a:ea typeface="Consolas" panose="020B0609020204030204"/>
              <a:sym typeface="+mn-ea"/>
            </a:endParaRPr>
          </a:p>
          <a:p>
            <a:pPr marL="914400" lvl="2" indent="457200">
              <a:buFont typeface="Wingdings" panose="05000000000000000000" charset="0"/>
              <a:buNone/>
            </a:pPr>
            <a:endParaRPr lang="en-US" sz="2800">
              <a:solidFill>
                <a:schemeClr val="tx1"/>
              </a:solidFill>
              <a:latin typeface="Consolas" panose="020B0609020204030204"/>
              <a:ea typeface="Consolas" panose="020B0609020204030204"/>
              <a:sym typeface="+mn-ea"/>
            </a:endParaRPr>
          </a:p>
          <a:p>
            <a:pPr marL="914400" lvl="2" indent="457200">
              <a:buFont typeface="Wingdings" panose="05000000000000000000" charset="0"/>
              <a:buNone/>
            </a:pPr>
            <a:r>
              <a:rPr sz="2800">
                <a:solidFill>
                  <a:srgbClr val="005CC5"/>
                </a:solidFill>
                <a:latin typeface="Consolas" panose="020B0609020204030204"/>
                <a:ea typeface="Consolas" panose="020B0609020204030204"/>
                <a:sym typeface="+mn-ea"/>
              </a:rPr>
              <a:t>print</a:t>
            </a:r>
            <a:r>
              <a:rPr lang="en-US" sz="2800" b="1" dirty="0">
                <a:sym typeface="+mn-ea"/>
              </a:rPr>
              <a:t>(</a:t>
            </a:r>
            <a:r>
              <a:rPr sz="2800">
                <a:solidFill>
                  <a:srgbClr val="008000"/>
                </a:solidFill>
                <a:latin typeface="Consolas" panose="020B0609020204030204"/>
                <a:ea typeface="Consolas" panose="020B0609020204030204"/>
                <a:sym typeface="+mn-ea"/>
              </a:rPr>
              <a:t>"</a:t>
            </a:r>
            <a:r>
              <a:rPr lang="en-US" sz="2800">
                <a:solidFill>
                  <a:srgbClr val="008000"/>
                </a:solidFill>
                <a:latin typeface="Consolas" panose="020B0609020204030204"/>
                <a:ea typeface="Consolas" panose="020B0609020204030204"/>
                <a:sym typeface="+mn-ea"/>
              </a:rPr>
              <a:t>Enter your name:</a:t>
            </a:r>
            <a:r>
              <a:rPr sz="2800">
                <a:solidFill>
                  <a:srgbClr val="008000"/>
                </a:solidFill>
                <a:latin typeface="Consolas" panose="020B0609020204030204"/>
                <a:ea typeface="Consolas" panose="020B0609020204030204"/>
                <a:sym typeface="+mn-ea"/>
              </a:rPr>
              <a:t>"</a:t>
            </a:r>
            <a:r>
              <a:rPr lang="en-US" sz="2800">
                <a:latin typeface="Consolas" panose="020B0609020204030204"/>
                <a:ea typeface="Consolas" panose="020B0609020204030204"/>
                <a:sym typeface="+mn-ea"/>
              </a:rPr>
              <a:t>)</a:t>
            </a:r>
            <a:endParaRPr lang="en-US" sz="2800">
              <a:latin typeface="Consolas" panose="020B0609020204030204"/>
              <a:ea typeface="Consolas" panose="020B0609020204030204"/>
              <a:sym typeface="+mn-ea"/>
            </a:endParaRPr>
          </a:p>
          <a:p>
            <a:pPr marL="914400" lvl="2" indent="457200">
              <a:buFont typeface="Wingdings" panose="05000000000000000000" charset="0"/>
              <a:buNone/>
            </a:pPr>
            <a:r>
              <a:rPr lang="en-US" sz="2800" b="1" dirty="0">
                <a:sym typeface="+mn-ea"/>
              </a:rPr>
              <a:t>msg=input()</a:t>
            </a:r>
            <a:endParaRPr lang="en-US" sz="2800" b="1" dirty="0">
              <a:sym typeface="+mn-ea"/>
            </a:endParaRPr>
          </a:p>
          <a:p>
            <a:pPr marL="914400" lvl="2" indent="457200">
              <a:buFont typeface="Wingdings" panose="05000000000000000000" charset="0"/>
              <a:buNone/>
            </a:pPr>
            <a:r>
              <a:rPr sz="2800">
                <a:solidFill>
                  <a:srgbClr val="005CC5"/>
                </a:solidFill>
                <a:latin typeface="Consolas" panose="020B0609020204030204"/>
                <a:ea typeface="Consolas" panose="020B0609020204030204"/>
                <a:sym typeface="+mn-ea"/>
              </a:rPr>
              <a:t>print</a:t>
            </a:r>
            <a:r>
              <a:rPr sz="2800">
                <a:solidFill>
                  <a:srgbClr val="000000"/>
                </a:solidFill>
                <a:latin typeface="Consolas" panose="020B0609020204030204"/>
                <a:ea typeface="Consolas" panose="020B0609020204030204"/>
                <a:sym typeface="+mn-ea"/>
              </a:rPr>
              <a:t>(</a:t>
            </a:r>
            <a:r>
              <a:rPr lang="en-US" sz="2800">
                <a:solidFill>
                  <a:srgbClr val="000000"/>
                </a:solidFill>
                <a:latin typeface="Consolas" panose="020B0609020204030204"/>
                <a:ea typeface="Consolas" panose="020B0609020204030204"/>
                <a:sym typeface="+mn-ea"/>
              </a:rPr>
              <a:t>f</a:t>
            </a:r>
            <a:r>
              <a:rPr sz="2800">
                <a:solidFill>
                  <a:srgbClr val="008000"/>
                </a:solidFill>
                <a:latin typeface="Consolas" panose="020B0609020204030204"/>
                <a:ea typeface="Consolas" panose="020B0609020204030204"/>
                <a:sym typeface="+mn-ea"/>
              </a:rPr>
              <a:t>"</a:t>
            </a:r>
            <a:r>
              <a:rPr lang="en-US" sz="2800">
                <a:solidFill>
                  <a:srgbClr val="008000"/>
                </a:solidFill>
                <a:latin typeface="Consolas" panose="020B0609020204030204"/>
                <a:ea typeface="Consolas" panose="020B0609020204030204"/>
                <a:sym typeface="+mn-ea"/>
              </a:rPr>
              <a:t>Your name is: {msg} </a:t>
            </a:r>
            <a:r>
              <a:rPr sz="2800">
                <a:solidFill>
                  <a:srgbClr val="008000"/>
                </a:solidFill>
                <a:latin typeface="Consolas" panose="020B0609020204030204"/>
                <a:ea typeface="Consolas" panose="020B0609020204030204"/>
                <a:sym typeface="+mn-ea"/>
              </a:rPr>
              <a:t>"</a:t>
            </a:r>
            <a:r>
              <a:rPr lang="en-US" sz="2800">
                <a:latin typeface="Consolas" panose="020B0609020204030204"/>
                <a:ea typeface="Consolas" panose="020B0609020204030204"/>
                <a:sym typeface="+mn-ea"/>
              </a:rPr>
              <a:t>)</a:t>
            </a:r>
            <a:endParaRPr lang="en-US" sz="2800">
              <a:solidFill>
                <a:srgbClr val="008000"/>
              </a:solidFill>
              <a:latin typeface="Consolas" panose="020B0609020204030204"/>
              <a:ea typeface="Consolas" panose="020B0609020204030204"/>
              <a:sym typeface="+mn-ea"/>
            </a:endParaRPr>
          </a:p>
          <a:p>
            <a:pPr marL="914400" lvl="2" indent="457200">
              <a:buFont typeface="Wingdings" panose="05000000000000000000" charset="0"/>
              <a:buNone/>
            </a:pPr>
            <a:endParaRPr lang="en-US" altLang="en-US" sz="2800" b="1"/>
          </a:p>
          <a:p>
            <a:pPr marL="285750" indent="-285750">
              <a:buFont typeface="Wingdings" panose="05000000000000000000" charset="0"/>
              <a:buChar char="o"/>
            </a:pPr>
            <a:endParaRPr lang="en-US" sz="280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Brief History of Python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828800"/>
            <a:ext cx="8220075" cy="4724400"/>
          </a:xfrm>
        </p:spPr>
        <p:txBody>
          <a:bodyPr>
            <a:normAutofit/>
          </a:bodyPr>
          <a:lstStyle/>
          <a:p>
            <a:endParaRPr lang="en-US" b="1" dirty="0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pPr>
              <a:buFont typeface="Wingdings" panose="05000000000000000000" charset="0"/>
              <a:buChar char="o"/>
            </a:pPr>
            <a:r>
              <a:rPr lang="en-US" sz="2500" b="1" dirty="0">
                <a:solidFill>
                  <a:srgbClr val="161616"/>
                </a:solidFill>
                <a:effectLst/>
                <a:latin typeface="Segoe UI" panose="020B0502040204020203" pitchFamily="34" charset="0"/>
                <a:sym typeface="+mn-ea"/>
              </a:rPr>
              <a:t> Created by Guido van Rossum in 1990</a:t>
            </a:r>
            <a:endParaRPr lang="en-US" sz="2500" b="1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>
              <a:buFont typeface="Wingdings" panose="05000000000000000000" charset="0"/>
              <a:buChar char="o"/>
            </a:pPr>
            <a:r>
              <a:rPr lang="en-US" sz="25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Specifically designed as an easy to use  language</a:t>
            </a:r>
            <a:endParaRPr lang="en-US" sz="2500" b="1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>
              <a:buFont typeface="Wingdings" panose="05000000000000000000" charset="0"/>
              <a:buChar char="o"/>
            </a:pPr>
            <a:r>
              <a:rPr lang="en-US" sz="2500" b="1" dirty="0">
                <a:solidFill>
                  <a:srgbClr val="161616"/>
                </a:solidFill>
                <a:effectLst/>
                <a:latin typeface="Segoe UI" panose="020B0502040204020203" pitchFamily="34" charset="0"/>
                <a:sym typeface="+mn-ea"/>
              </a:rPr>
              <a:t> High focused on readability</a:t>
            </a:r>
            <a:endParaRPr lang="en-US" sz="2500" b="1" dirty="0">
              <a:solidFill>
                <a:srgbClr val="161616"/>
              </a:solidFill>
              <a:effectLst/>
              <a:latin typeface="Segoe UI" panose="020B0502040204020203" pitchFamily="34" charset="0"/>
              <a:sym typeface="+mn-ea"/>
            </a:endParaRPr>
          </a:p>
          <a:p>
            <a:pPr>
              <a:buFont typeface="Wingdings" panose="05000000000000000000" charset="0"/>
              <a:buChar char="o"/>
            </a:pPr>
            <a:r>
              <a:rPr lang="en-US" sz="2500" b="1" dirty="0"/>
              <a:t> </a:t>
            </a:r>
            <a:r>
              <a:rPr lang="en-US" sz="2500" b="1" dirty="0">
                <a:solidFill>
                  <a:srgbClr val="161616"/>
                </a:solidFill>
                <a:effectLst/>
                <a:latin typeface="Segoe UI" panose="020B0502040204020203" pitchFamily="34" charset="0"/>
                <a:sym typeface="+mn-ea"/>
              </a:rPr>
              <a:t>Interpreted</a:t>
            </a:r>
            <a:r>
              <a:rPr lang="en-US" sz="2500" b="1" dirty="0">
                <a:solidFill>
                  <a:srgbClr val="161616"/>
                </a:solidFill>
                <a:effectLst/>
                <a:latin typeface="Segoe UI" panose="020B0502040204020203" pitchFamily="34" charset="0"/>
                <a:sym typeface="+mn-ea"/>
              </a:rPr>
              <a:t> and cross platform</a:t>
            </a:r>
            <a:endParaRPr lang="en-US" sz="2500" b="1" dirty="0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315200" y="76200"/>
            <a:ext cx="1590675" cy="15906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Assigning Values</a:t>
            </a:r>
            <a:endParaRPr lang="en-US" sz="4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315200" y="76200"/>
            <a:ext cx="1590675" cy="159067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822960" y="1980883"/>
            <a:ext cx="5080000" cy="1322070"/>
          </a:xfrm>
          <a:prstGeom prst="rect">
            <a:avLst/>
          </a:prstGeom>
        </p:spPr>
        <p:txBody>
          <a:bodyPr>
            <a:spAutoFit/>
          </a:bodyPr>
          <a:p>
            <a:pPr marL="0" indent="0"/>
            <a:r>
              <a:rPr lang="en-US" sz="1600" b="1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Multiple Values to Multiple Variables</a:t>
            </a:r>
            <a:endParaRPr sz="1600" b="1" i="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sz="16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x, y, z = </a:t>
            </a:r>
            <a:r>
              <a:rPr sz="1600" b="0" i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"</a:t>
            </a:r>
            <a:r>
              <a:rPr lang="en-US" sz="1600" b="0" i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Mike</a:t>
            </a:r>
            <a:r>
              <a:rPr sz="1600" b="0" i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"</a:t>
            </a:r>
            <a:r>
              <a:rPr sz="16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, </a:t>
            </a:r>
            <a:r>
              <a:rPr sz="1600" b="0" i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"</a:t>
            </a:r>
            <a:r>
              <a:rPr lang="en-US" sz="1600" b="0" i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Esteron</a:t>
            </a:r>
            <a:r>
              <a:rPr sz="1600" b="0" i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"</a:t>
            </a:r>
            <a:r>
              <a:rPr sz="16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, </a:t>
            </a:r>
            <a:r>
              <a:rPr sz="1600" b="0" i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"</a:t>
            </a:r>
            <a:r>
              <a:rPr lang="en-US" sz="1600" b="0" i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Acosta</a:t>
            </a:r>
            <a:r>
              <a:rPr sz="1600" b="0" i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"</a:t>
            </a:r>
            <a:endParaRPr sz="1600" b="0" i="0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sz="1600" b="0" i="0">
                <a:solidFill>
                  <a:srgbClr val="005CC5"/>
                </a:solidFill>
                <a:latin typeface="Consolas" panose="020B0609020204030204"/>
                <a:ea typeface="Consolas" panose="020B0609020204030204"/>
              </a:rPr>
              <a:t>print</a:t>
            </a:r>
            <a:r>
              <a:rPr sz="16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(x)</a:t>
            </a:r>
            <a:endParaRPr sz="1600" b="0" i="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sz="1600" b="0" i="0">
                <a:solidFill>
                  <a:srgbClr val="005CC5"/>
                </a:solidFill>
                <a:latin typeface="Consolas" panose="020B0609020204030204"/>
                <a:ea typeface="Consolas" panose="020B0609020204030204"/>
              </a:rPr>
              <a:t>print</a:t>
            </a:r>
            <a:r>
              <a:rPr sz="16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(y)</a:t>
            </a:r>
            <a:endParaRPr sz="1600" b="0" i="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sz="1600" b="0" i="0">
                <a:solidFill>
                  <a:srgbClr val="005CC5"/>
                </a:solidFill>
                <a:latin typeface="Consolas" panose="020B0609020204030204"/>
                <a:ea typeface="Consolas" panose="020B0609020204030204"/>
              </a:rPr>
              <a:t>print</a:t>
            </a:r>
            <a:r>
              <a:rPr sz="16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(z)</a:t>
            </a:r>
            <a:endParaRPr sz="1600" b="0" i="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286760" y="3200083"/>
            <a:ext cx="5080000" cy="1322070"/>
          </a:xfrm>
          <a:prstGeom prst="rect">
            <a:avLst/>
          </a:prstGeom>
        </p:spPr>
        <p:txBody>
          <a:bodyPr>
            <a:spAutoFit/>
          </a:bodyPr>
          <a:p>
            <a:pPr marL="0" indent="0" algn="r"/>
            <a:r>
              <a:rPr lang="en-US" sz="1600" b="1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One Value to Many Variables</a:t>
            </a:r>
            <a:endParaRPr sz="1600" b="1" i="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r"/>
            <a:r>
              <a:rPr sz="16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x = y = z = </a:t>
            </a:r>
            <a:r>
              <a:rPr sz="1600" b="0" i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"</a:t>
            </a:r>
            <a:r>
              <a:rPr lang="en-US" sz="1600" b="0" i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Mike</a:t>
            </a:r>
            <a:r>
              <a:rPr sz="1600" b="0" i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"</a:t>
            </a:r>
            <a:endParaRPr sz="1600" b="0" i="0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r"/>
            <a:r>
              <a:rPr sz="1600" b="0" i="0">
                <a:solidFill>
                  <a:srgbClr val="005CC5"/>
                </a:solidFill>
                <a:latin typeface="Consolas" panose="020B0609020204030204"/>
                <a:ea typeface="Consolas" panose="020B0609020204030204"/>
              </a:rPr>
              <a:t>print</a:t>
            </a:r>
            <a:r>
              <a:rPr sz="16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(x)</a:t>
            </a:r>
            <a:endParaRPr sz="1600" b="0" i="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r"/>
            <a:r>
              <a:rPr sz="1600" b="0" i="0">
                <a:solidFill>
                  <a:srgbClr val="005CC5"/>
                </a:solidFill>
                <a:latin typeface="Consolas" panose="020B0609020204030204"/>
                <a:ea typeface="Consolas" panose="020B0609020204030204"/>
              </a:rPr>
              <a:t>print</a:t>
            </a:r>
            <a:r>
              <a:rPr sz="16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(y)</a:t>
            </a:r>
            <a:endParaRPr sz="1600" b="0" i="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r"/>
            <a:r>
              <a:rPr sz="1600" b="0" i="0">
                <a:solidFill>
                  <a:srgbClr val="005CC5"/>
                </a:solidFill>
                <a:latin typeface="Consolas" panose="020B0609020204030204"/>
                <a:ea typeface="Consolas" panose="020B0609020204030204"/>
              </a:rPr>
              <a:t>print</a:t>
            </a:r>
            <a:r>
              <a:rPr sz="16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(z)</a:t>
            </a:r>
            <a:endParaRPr sz="1600" b="0" i="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914400" y="4724400"/>
            <a:ext cx="5080000" cy="1568450"/>
          </a:xfrm>
          <a:prstGeom prst="rect">
            <a:avLst/>
          </a:prstGeom>
        </p:spPr>
        <p:txBody>
          <a:bodyPr>
            <a:spAutoFit/>
          </a:bodyPr>
          <a:p>
            <a:pPr marL="0" indent="0"/>
            <a:r>
              <a:rPr lang="en-US" sz="1600" b="1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Unpacking a Collection</a:t>
            </a:r>
            <a:endParaRPr sz="1600" b="1" i="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lang="en-US" sz="16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color</a:t>
            </a:r>
            <a:r>
              <a:rPr sz="16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 = [</a:t>
            </a:r>
            <a:r>
              <a:rPr sz="1600" b="0" i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"</a:t>
            </a:r>
            <a:r>
              <a:rPr lang="en-US" sz="1600" b="0" i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blue</a:t>
            </a:r>
            <a:r>
              <a:rPr sz="1600" b="0" i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"</a:t>
            </a:r>
            <a:r>
              <a:rPr sz="16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, </a:t>
            </a:r>
            <a:r>
              <a:rPr sz="1600" b="0" i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"</a:t>
            </a:r>
            <a:r>
              <a:rPr lang="en-US" sz="1600" b="0" i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red</a:t>
            </a:r>
            <a:r>
              <a:rPr sz="1600" b="0" i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"</a:t>
            </a:r>
            <a:r>
              <a:rPr sz="16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, </a:t>
            </a:r>
            <a:r>
              <a:rPr sz="1600" b="0" i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"</a:t>
            </a:r>
            <a:r>
              <a:rPr lang="en-US" sz="1600" b="0" i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yellow</a:t>
            </a:r>
            <a:r>
              <a:rPr sz="1600" b="0" i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"</a:t>
            </a:r>
            <a:r>
              <a:rPr sz="16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]</a:t>
            </a:r>
            <a:endParaRPr sz="1600" b="0" i="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sz="16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x, y, z = </a:t>
            </a:r>
            <a:r>
              <a:rPr lang="en-US" sz="16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color</a:t>
            </a:r>
            <a:endParaRPr sz="1600" b="0" i="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sz="1600" b="0" i="0">
                <a:solidFill>
                  <a:srgbClr val="005CC5"/>
                </a:solidFill>
                <a:latin typeface="Consolas" panose="020B0609020204030204"/>
                <a:ea typeface="Consolas" panose="020B0609020204030204"/>
              </a:rPr>
              <a:t>print</a:t>
            </a:r>
            <a:r>
              <a:rPr sz="16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(x)</a:t>
            </a:r>
            <a:endParaRPr sz="1600" b="0" i="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sz="1600" b="0" i="0">
                <a:solidFill>
                  <a:srgbClr val="005CC5"/>
                </a:solidFill>
                <a:latin typeface="Consolas" panose="020B0609020204030204"/>
                <a:ea typeface="Consolas" panose="020B0609020204030204"/>
              </a:rPr>
              <a:t>print</a:t>
            </a:r>
            <a:r>
              <a:rPr sz="16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(y)</a:t>
            </a:r>
            <a:endParaRPr sz="1600" b="0" i="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sz="1600" b="0" i="0">
                <a:solidFill>
                  <a:srgbClr val="005CC5"/>
                </a:solidFill>
                <a:latin typeface="Consolas" panose="020B0609020204030204"/>
                <a:ea typeface="Consolas" panose="020B0609020204030204"/>
              </a:rPr>
              <a:t>print</a:t>
            </a:r>
            <a:r>
              <a:rPr sz="16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(z)</a:t>
            </a:r>
            <a:endParaRPr sz="1600" b="0" i="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Variables</a:t>
            </a:r>
            <a:endParaRPr lang="en-US" sz="4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315200" y="76200"/>
            <a:ext cx="1590675" cy="159067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914400" y="2057717"/>
            <a:ext cx="5080000" cy="583565"/>
          </a:xfrm>
          <a:prstGeom prst="rect">
            <a:avLst/>
          </a:prstGeom>
        </p:spPr>
        <p:txBody>
          <a:bodyPr>
            <a:spAutoFit/>
          </a:bodyPr>
          <a:p>
            <a:pPr marL="0" indent="0"/>
            <a:r>
              <a:rPr sz="16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x = </a:t>
            </a:r>
            <a:r>
              <a:rPr sz="1600" b="0" i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"</a:t>
            </a:r>
            <a:r>
              <a:rPr lang="en-US" sz="1600" b="0" i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I love Python</a:t>
            </a:r>
            <a:r>
              <a:rPr sz="1600" b="0" i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"</a:t>
            </a:r>
            <a:endParaRPr sz="1600" b="0" i="0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sz="1600" b="0" i="0">
                <a:solidFill>
                  <a:srgbClr val="005CC5"/>
                </a:solidFill>
                <a:latin typeface="Consolas" panose="020B0609020204030204"/>
                <a:ea typeface="Consolas" panose="020B0609020204030204"/>
              </a:rPr>
              <a:t>print</a:t>
            </a:r>
            <a:r>
              <a:rPr sz="16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(x)</a:t>
            </a:r>
            <a:endParaRPr sz="1600" b="0" i="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200400" y="2890203"/>
            <a:ext cx="5080000" cy="1076325"/>
          </a:xfrm>
          <a:prstGeom prst="rect">
            <a:avLst/>
          </a:prstGeom>
        </p:spPr>
        <p:txBody>
          <a:bodyPr>
            <a:spAutoFit/>
          </a:bodyPr>
          <a:p>
            <a:pPr marL="0" indent="0"/>
            <a:r>
              <a:rPr sz="16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x = </a:t>
            </a:r>
            <a:r>
              <a:rPr sz="1600" b="0" i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"Python</a:t>
            </a:r>
            <a:r>
              <a:rPr lang="en-US" sz="1600" b="0" i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 </a:t>
            </a:r>
            <a:r>
              <a:rPr sz="1600" b="0" i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"</a:t>
            </a:r>
            <a:endParaRPr sz="1600" b="0" i="0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sz="16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y = </a:t>
            </a:r>
            <a:r>
              <a:rPr sz="1600" b="0" i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"is</a:t>
            </a:r>
            <a:r>
              <a:rPr lang="en-US" sz="1600" b="0" i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 </a:t>
            </a:r>
            <a:r>
              <a:rPr sz="1600" b="0" i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"</a:t>
            </a:r>
            <a:endParaRPr sz="1600" b="0" i="0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sz="16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z = </a:t>
            </a:r>
            <a:r>
              <a:rPr sz="1600" b="0" i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"awesome</a:t>
            </a:r>
            <a:r>
              <a:rPr lang="en-US" sz="1600" b="0" i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 </a:t>
            </a:r>
            <a:r>
              <a:rPr sz="1600" b="0" i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"</a:t>
            </a:r>
            <a:endParaRPr sz="1600" b="0" i="0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sz="1600" b="0" i="0">
                <a:solidFill>
                  <a:srgbClr val="005CC5"/>
                </a:solidFill>
                <a:latin typeface="Consolas" panose="020B0609020204030204"/>
                <a:ea typeface="Consolas" panose="020B0609020204030204"/>
              </a:rPr>
              <a:t>print</a:t>
            </a:r>
            <a:r>
              <a:rPr sz="16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(x, y, z)</a:t>
            </a:r>
            <a:endParaRPr sz="1600" b="0" i="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324600" y="4495800"/>
            <a:ext cx="5080000" cy="1291590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Bef>
                <a:spcPts val="900"/>
              </a:spcBef>
              <a:spcAft>
                <a:spcPts val="900"/>
              </a:spcAft>
            </a:pPr>
            <a:r>
              <a:rPr sz="16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x = </a:t>
            </a:r>
            <a:r>
              <a:rPr sz="1600" b="0" i="0">
                <a:solidFill>
                  <a:srgbClr val="990055"/>
                </a:solidFill>
                <a:latin typeface="Consolas" panose="020B0609020204030204"/>
                <a:ea typeface="Consolas" panose="020B0609020204030204"/>
              </a:rPr>
              <a:t>5</a:t>
            </a:r>
            <a:endParaRPr sz="1600" b="0" i="0">
              <a:solidFill>
                <a:srgbClr val="990055"/>
              </a:solidFill>
              <a:latin typeface="Consolas" panose="020B0609020204030204"/>
              <a:ea typeface="Consolas" panose="020B0609020204030204"/>
            </a:endParaRPr>
          </a:p>
          <a:p>
            <a:pPr marL="0" indent="0">
              <a:spcBef>
                <a:spcPts val="900"/>
              </a:spcBef>
              <a:spcAft>
                <a:spcPts val="900"/>
              </a:spcAft>
            </a:pPr>
            <a:r>
              <a:rPr sz="16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y = </a:t>
            </a:r>
            <a:r>
              <a:rPr sz="1600" b="0" i="0">
                <a:solidFill>
                  <a:srgbClr val="990055"/>
                </a:solidFill>
                <a:latin typeface="Consolas" panose="020B0609020204030204"/>
                <a:ea typeface="Consolas" panose="020B0609020204030204"/>
              </a:rPr>
              <a:t>10</a:t>
            </a:r>
            <a:endParaRPr sz="1600" b="0" i="0">
              <a:solidFill>
                <a:srgbClr val="990055"/>
              </a:solidFill>
              <a:latin typeface="Consolas" panose="020B0609020204030204"/>
              <a:ea typeface="Consolas" panose="020B0609020204030204"/>
            </a:endParaRPr>
          </a:p>
          <a:p>
            <a:pPr marL="0" indent="0">
              <a:spcBef>
                <a:spcPts val="900"/>
              </a:spcBef>
              <a:spcAft>
                <a:spcPts val="900"/>
              </a:spcAft>
            </a:pPr>
            <a:r>
              <a:rPr sz="1600" b="0" i="0">
                <a:solidFill>
                  <a:srgbClr val="005CC5"/>
                </a:solidFill>
                <a:latin typeface="Consolas" panose="020B0609020204030204"/>
                <a:ea typeface="Consolas" panose="020B0609020204030204"/>
              </a:rPr>
              <a:t>print</a:t>
            </a:r>
            <a:r>
              <a:rPr sz="16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(x + y)</a:t>
            </a:r>
            <a:endParaRPr sz="1600" b="0" i="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990600" y="4647883"/>
            <a:ext cx="5080000" cy="1076325"/>
          </a:xfrm>
          <a:prstGeom prst="rect">
            <a:avLst/>
          </a:prstGeom>
        </p:spPr>
        <p:txBody>
          <a:bodyPr>
            <a:spAutoFit/>
          </a:bodyPr>
          <a:p>
            <a:pPr marL="0" indent="0"/>
            <a:r>
              <a:rPr sz="16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x = </a:t>
            </a:r>
            <a:r>
              <a:rPr sz="1600" b="0" i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"Python "</a:t>
            </a:r>
            <a:endParaRPr sz="1600" b="0" i="0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sz="16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y = </a:t>
            </a:r>
            <a:r>
              <a:rPr sz="1600" b="0" i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"is "</a:t>
            </a:r>
            <a:endParaRPr sz="1600" b="0" i="0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sz="16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z = </a:t>
            </a:r>
            <a:r>
              <a:rPr sz="1600" b="0" i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"awesome"</a:t>
            </a:r>
            <a:endParaRPr sz="1600" b="0" i="0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sz="1600" b="0" i="0">
                <a:solidFill>
                  <a:srgbClr val="005CC5"/>
                </a:solidFill>
                <a:latin typeface="Consolas" panose="020B0609020204030204"/>
                <a:ea typeface="Consolas" panose="020B0609020204030204"/>
              </a:rPr>
              <a:t>print</a:t>
            </a:r>
            <a:r>
              <a:rPr sz="16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(x + y + z)</a:t>
            </a:r>
            <a:endParaRPr sz="1600" b="0" i="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Types</a:t>
            </a:r>
            <a:endParaRPr lang="en-US" sz="4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315200" y="76200"/>
            <a:ext cx="1590675" cy="1590675"/>
          </a:xfrm>
          <a:prstGeom prst="rect">
            <a:avLst/>
          </a:prstGeom>
        </p:spPr>
      </p:pic>
      <p:graphicFrame>
        <p:nvGraphicFramePr>
          <p:cNvPr id="4" name="Table 3"/>
          <p:cNvGraphicFramePr/>
          <p:nvPr>
            <p:custDataLst>
              <p:tags r:id="rId2"/>
            </p:custDataLst>
          </p:nvPr>
        </p:nvGraphicFramePr>
        <p:xfrm>
          <a:off x="790575" y="1895475"/>
          <a:ext cx="7492365" cy="417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7825"/>
                <a:gridCol w="1322705"/>
                <a:gridCol w="452183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Name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Type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Description</a:t>
                      </a:r>
                      <a:endParaRPr lang="en-US" sz="14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integers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int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whole numbers: 3  200  300</a:t>
                      </a:r>
                      <a:endParaRPr lang="en-US" sz="14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floating point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float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numbers with decimal point: 2.3  4.6  100.0</a:t>
                      </a:r>
                      <a:endParaRPr lang="en-US" sz="14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complex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complex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/>
                        <a:t>represents complex numbers, which have both a real and an imaginary part, j represents the imaginary unit (the square root of -1).: 3 + 2j</a:t>
                      </a:r>
                      <a:endParaRPr lang="en-US" altLang="en-US" sz="14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string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str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Ordered sequence of characters: “hello”  ‘Sammy’  “2000”</a:t>
                      </a:r>
                      <a:endParaRPr lang="en-US" sz="14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boolean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bool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logical value indicating True or False</a:t>
                      </a:r>
                      <a:endParaRPr lang="en-US" sz="14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lists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list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ordered sequence of objects: [10, “hello”, 200.3]</a:t>
                      </a:r>
                      <a:endParaRPr lang="en-US" sz="14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tuples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tup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ordered immutable sequence of objects: (10, “hello”, 200.3)</a:t>
                      </a:r>
                      <a:endParaRPr lang="en-US" sz="14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dictionary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dict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Unordered key:value pairs: {“mykey”: “value”, “name”: “frankie”}</a:t>
                      </a:r>
                      <a:endParaRPr lang="en-US" sz="14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sets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set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/>
                        <a:t>Unordered collection of unique objects: {“a”, “b”}</a:t>
                      </a:r>
                      <a:endParaRPr lang="en-US" sz="14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Strings</a:t>
            </a:r>
            <a:endParaRPr lang="en-US" sz="4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315200" y="76200"/>
            <a:ext cx="1590675" cy="15906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55955" y="1905000"/>
            <a:ext cx="759460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o"/>
            </a:pPr>
            <a:r>
              <a:rPr lang="en-US" sz="4000" b="1"/>
              <a:t> </a:t>
            </a:r>
            <a:r>
              <a:rPr lang="en-US" sz="4000"/>
              <a:t>They are sequences of characters</a:t>
            </a:r>
            <a:r>
              <a:rPr lang="en-US" altLang="en-US" sz="4000"/>
              <a:t> by either single quotation marks, or double quotation marks.</a:t>
            </a:r>
            <a:endParaRPr lang="en-US" altLang="en-US" sz="4000"/>
          </a:p>
          <a:p>
            <a:pPr marL="1028700" lvl="1" indent="-571500">
              <a:buFont typeface="Wingdings" panose="05000000000000000000" charset="0"/>
              <a:buChar char="§"/>
            </a:pPr>
            <a:r>
              <a:rPr lang="en-US" sz="4000"/>
              <a:t>‘hello’</a:t>
            </a:r>
            <a:endParaRPr lang="en-US" sz="4000"/>
          </a:p>
          <a:p>
            <a:pPr marL="1028700" lvl="1" indent="-571500">
              <a:buFont typeface="Wingdings" panose="05000000000000000000" charset="0"/>
              <a:buChar char="§"/>
            </a:pPr>
            <a:r>
              <a:rPr lang="en-US" sz="4000"/>
              <a:t>“Hello”</a:t>
            </a:r>
            <a:endParaRPr lang="en-US" sz="4000"/>
          </a:p>
          <a:p>
            <a:pPr marL="1028700" lvl="1" indent="-571500">
              <a:buFont typeface="Wingdings" panose="05000000000000000000" charset="0"/>
              <a:buChar char="§"/>
            </a:pPr>
            <a:r>
              <a:rPr lang="en-US" sz="4000"/>
              <a:t>“100.50”</a:t>
            </a:r>
            <a:endParaRPr lang="en-US" sz="4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Strings</a:t>
            </a:r>
            <a:endParaRPr lang="en-US" sz="4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315200" y="76200"/>
            <a:ext cx="1590675" cy="15906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55955" y="1905000"/>
            <a:ext cx="759460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o"/>
            </a:pPr>
            <a:r>
              <a:rPr lang="en-US" sz="4000" b="1"/>
              <a:t> Because strings are ordered sequence, we can slice and index to grab subsections of the string</a:t>
            </a:r>
            <a:endParaRPr lang="en-US" sz="4000" b="1"/>
          </a:p>
          <a:p>
            <a:pPr marL="285750" indent="-285750">
              <a:buFont typeface="Wingdings" panose="05000000000000000000" charset="0"/>
              <a:buChar char="o"/>
            </a:pPr>
            <a:r>
              <a:rPr lang="en-US" sz="4000"/>
              <a:t> Indexing notation uses [ ] symbol</a:t>
            </a:r>
            <a:endParaRPr lang="en-US" sz="4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Strings</a:t>
            </a:r>
            <a:endParaRPr lang="en-US" sz="4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315200" y="76200"/>
            <a:ext cx="1590675" cy="15906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55955" y="1905000"/>
            <a:ext cx="759460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o"/>
            </a:pPr>
            <a:r>
              <a:rPr lang="en-US" sz="4000" b="1"/>
              <a:t> Because strings are ordered sequence, we can slice and index to grab subsections of the string</a:t>
            </a:r>
            <a:endParaRPr lang="en-US" sz="4000" b="1"/>
          </a:p>
          <a:p>
            <a:pPr marL="285750" indent="-285750">
              <a:buFont typeface="Wingdings" panose="05000000000000000000" charset="0"/>
              <a:buChar char="o"/>
            </a:pPr>
            <a:r>
              <a:rPr lang="en-US" sz="4000"/>
              <a:t> Indexing notation uses [ ] symbol</a:t>
            </a:r>
            <a:endParaRPr lang="en-US" sz="4000"/>
          </a:p>
          <a:p>
            <a:pPr indent="0">
              <a:buFont typeface="Wingdings" panose="05000000000000000000" charset="0"/>
              <a:buNone/>
            </a:pPr>
            <a:r>
              <a:rPr lang="en-US" sz="4000"/>
              <a:t>         Character :	h	e	 l	 l	 o</a:t>
            </a:r>
            <a:endParaRPr lang="en-US" sz="4000"/>
          </a:p>
          <a:p>
            <a:pPr indent="0">
              <a:buFont typeface="Wingdings" panose="05000000000000000000" charset="0"/>
              <a:buNone/>
            </a:pPr>
            <a:r>
              <a:rPr lang="en-US" sz="4000"/>
              <a:t>         Index	        :  0  1  2  3  4</a:t>
            </a:r>
            <a:endParaRPr lang="en-US" sz="4000"/>
          </a:p>
          <a:p>
            <a:pPr indent="0">
              <a:buFont typeface="Wingdings" panose="05000000000000000000" charset="0"/>
              <a:buNone/>
            </a:pPr>
            <a:r>
              <a:rPr lang="en-US" sz="4000"/>
              <a:t>         Reversed  :  0 -4 -3 -2 -1</a:t>
            </a:r>
            <a:endParaRPr lang="en-US" sz="4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Looping through Strings, </a:t>
            </a:r>
            <a:br>
              <a:rPr lang="en-US" sz="4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len(), in() not in()</a:t>
            </a:r>
            <a:endParaRPr lang="en-US" sz="4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315200" y="76200"/>
            <a:ext cx="1590675" cy="15906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55955" y="1905000"/>
            <a:ext cx="7594600" cy="4323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en-US" sz="2500"/>
              <a:t>for x in "banana":</a:t>
            </a:r>
            <a:endParaRPr lang="en-US" altLang="en-US" sz="2500"/>
          </a:p>
          <a:p>
            <a:pPr indent="0">
              <a:buFont typeface="Wingdings" panose="05000000000000000000" charset="0"/>
              <a:buNone/>
            </a:pPr>
            <a:r>
              <a:rPr lang="en-US" altLang="en-US" sz="2500"/>
              <a:t>  </a:t>
            </a:r>
            <a:r>
              <a:rPr lang="en-US" altLang="en-US" sz="2500">
                <a:solidFill>
                  <a:srgbClr val="00B050"/>
                </a:solidFill>
              </a:rPr>
              <a:t>print</a:t>
            </a:r>
            <a:r>
              <a:rPr lang="en-US" altLang="en-US" sz="2500"/>
              <a:t>(x)</a:t>
            </a:r>
            <a:endParaRPr lang="en-US" altLang="en-US" sz="2500"/>
          </a:p>
          <a:p>
            <a:pPr indent="0">
              <a:buFont typeface="Wingdings" panose="05000000000000000000" charset="0"/>
              <a:buNone/>
            </a:pPr>
            <a:endParaRPr lang="en-US" altLang="en-US" sz="2500"/>
          </a:p>
          <a:p>
            <a:pPr indent="0">
              <a:buFont typeface="Wingdings" panose="05000000000000000000" charset="0"/>
              <a:buNone/>
            </a:pPr>
            <a:r>
              <a:rPr lang="en-US" altLang="en-US" sz="2500"/>
              <a:t>a = "Hello, World!"</a:t>
            </a:r>
            <a:endParaRPr lang="en-US" altLang="en-US" sz="2500"/>
          </a:p>
          <a:p>
            <a:pPr indent="0">
              <a:buFont typeface="Wingdings" panose="05000000000000000000" charset="0"/>
              <a:buNone/>
            </a:pPr>
            <a:r>
              <a:rPr lang="en-US" altLang="en-US" sz="2500">
                <a:solidFill>
                  <a:srgbClr val="00B050"/>
                </a:solidFill>
              </a:rPr>
              <a:t>print</a:t>
            </a:r>
            <a:r>
              <a:rPr lang="en-US" altLang="en-US" sz="2500"/>
              <a:t>(len(a))</a:t>
            </a:r>
            <a:endParaRPr lang="en-US" altLang="en-US" sz="2500"/>
          </a:p>
          <a:p>
            <a:pPr indent="0">
              <a:buFont typeface="Wingdings" panose="05000000000000000000" charset="0"/>
              <a:buNone/>
            </a:pPr>
            <a:endParaRPr lang="en-US" altLang="en-US" sz="2500"/>
          </a:p>
          <a:p>
            <a:pPr indent="0">
              <a:buFont typeface="Wingdings" panose="05000000000000000000" charset="0"/>
              <a:buNone/>
            </a:pPr>
            <a:r>
              <a:rPr lang="en-US" altLang="en-US" sz="2500"/>
              <a:t>txt = "The best things in life are free!"</a:t>
            </a:r>
            <a:endParaRPr lang="en-US" altLang="en-US" sz="2500"/>
          </a:p>
          <a:p>
            <a:pPr indent="0">
              <a:buFont typeface="Wingdings" panose="05000000000000000000" charset="0"/>
              <a:buNone/>
            </a:pPr>
            <a:r>
              <a:rPr lang="en-US" altLang="en-US" sz="2500">
                <a:solidFill>
                  <a:srgbClr val="00B050"/>
                </a:solidFill>
              </a:rPr>
              <a:t>print</a:t>
            </a:r>
            <a:r>
              <a:rPr lang="en-US" altLang="en-US" sz="2500"/>
              <a:t>("free" in txt)</a:t>
            </a:r>
            <a:endParaRPr lang="en-US" altLang="en-US" sz="2500"/>
          </a:p>
          <a:p>
            <a:pPr indent="0">
              <a:buFont typeface="Wingdings" panose="05000000000000000000" charset="0"/>
              <a:buNone/>
            </a:pPr>
            <a:endParaRPr lang="en-US" altLang="en-US" sz="2500"/>
          </a:p>
          <a:p>
            <a:pPr indent="0">
              <a:buFont typeface="Wingdings" panose="05000000000000000000" charset="0"/>
              <a:buNone/>
            </a:pPr>
            <a:r>
              <a:rPr lang="en-US" altLang="en-US" sz="2500"/>
              <a:t>txt = "The best things in life are free!"</a:t>
            </a:r>
            <a:endParaRPr lang="en-US" altLang="en-US" sz="2500"/>
          </a:p>
          <a:p>
            <a:pPr indent="0">
              <a:buFont typeface="Wingdings" panose="05000000000000000000" charset="0"/>
              <a:buNone/>
            </a:pPr>
            <a:r>
              <a:rPr lang="en-US" altLang="en-US" sz="2500">
                <a:solidFill>
                  <a:srgbClr val="00B050"/>
                </a:solidFill>
              </a:rPr>
              <a:t>print</a:t>
            </a:r>
            <a:r>
              <a:rPr lang="en-US" altLang="en-US" sz="2500"/>
              <a:t>("expensive" not in txt)</a:t>
            </a:r>
            <a:endParaRPr lang="en-US" altLang="en-US" sz="250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Slicing Strings</a:t>
            </a:r>
            <a:endParaRPr lang="en-US" sz="4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315200" y="76200"/>
            <a:ext cx="1590675" cy="15906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55955" y="1905000"/>
            <a:ext cx="7594600" cy="4584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o"/>
            </a:pPr>
            <a:r>
              <a:rPr lang="en-US" sz="4000" b="1"/>
              <a:t> </a:t>
            </a:r>
            <a:r>
              <a:rPr lang="en-US" sz="3600" b="1"/>
              <a:t>Slicing allows you to grab a sub-section of mutiple characters, a “slice”of the string</a:t>
            </a:r>
            <a:endParaRPr lang="en-US" sz="4000" b="1"/>
          </a:p>
          <a:p>
            <a:pPr marL="285750" indent="-285750">
              <a:buFont typeface="Wingdings" panose="05000000000000000000" charset="0"/>
              <a:buChar char="o"/>
            </a:pPr>
            <a:r>
              <a:rPr lang="en-US" sz="4000"/>
              <a:t> </a:t>
            </a:r>
            <a:r>
              <a:rPr lang="en-US" sz="3600"/>
              <a:t>Syntax</a:t>
            </a:r>
            <a:endParaRPr lang="en-US" sz="3600"/>
          </a:p>
          <a:p>
            <a:pPr marL="1028700" lvl="1" indent="-571500">
              <a:buFont typeface="Wingdings" panose="05000000000000000000" charset="0"/>
              <a:buChar char="§"/>
            </a:pPr>
            <a:r>
              <a:rPr lang="en-US" sz="3600"/>
              <a:t>[start:stop:step]    </a:t>
            </a:r>
            <a:r>
              <a:rPr lang="en-US" sz="4000"/>
              <a:t>     </a:t>
            </a:r>
            <a:endParaRPr lang="en-US" sz="4000"/>
          </a:p>
          <a:p>
            <a:pPr indent="0">
              <a:buFont typeface="Wingdings" panose="05000000000000000000" charset="0"/>
              <a:buNone/>
            </a:pPr>
            <a:r>
              <a:rPr lang="en-US" sz="4000"/>
              <a:t>        </a:t>
            </a:r>
            <a:r>
              <a:rPr 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</a:t>
            </a:r>
            <a:r>
              <a:rPr lang="en-US" sz="2000"/>
              <a:t> is the numerical index for the slice start</a:t>
            </a:r>
            <a:endParaRPr lang="en-US" sz="2000"/>
          </a:p>
          <a:p>
            <a:pPr marL="457200" lvl="1" indent="457200">
              <a:buFont typeface="Wingdings" panose="05000000000000000000" charset="0"/>
              <a:buNone/>
            </a:pPr>
            <a:r>
              <a:rPr lang="en-US" sz="2000" b="1"/>
              <a:t>stop</a:t>
            </a:r>
            <a:r>
              <a:rPr lang="en-US" sz="2000"/>
              <a:t> is the index you will go up to (but dont include)</a:t>
            </a:r>
            <a:endParaRPr lang="en-US" sz="2000"/>
          </a:p>
          <a:p>
            <a:pPr marL="457200" lvl="1" indent="457200">
              <a:buFont typeface="Wingdings" panose="05000000000000000000" charset="0"/>
              <a:buNone/>
            </a:pPr>
            <a:r>
              <a:rPr lang="en-US" sz="2000" b="1"/>
              <a:t>step</a:t>
            </a:r>
            <a:r>
              <a:rPr lang="en-US" sz="2000"/>
              <a:t> is the size of the “jump” you take</a:t>
            </a:r>
            <a:endParaRPr lang="en-US" sz="2000"/>
          </a:p>
          <a:p>
            <a:pPr marL="457200" indent="-457200">
              <a:buFont typeface="Wingdings" panose="05000000000000000000" charset="0"/>
              <a:buChar char="§"/>
            </a:pPr>
            <a:endParaRPr lang="en-US"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Slicing Strings</a:t>
            </a:r>
            <a:endParaRPr lang="en-US" sz="4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315200" y="76200"/>
            <a:ext cx="1590675" cy="159067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991235" y="2057400"/>
            <a:ext cx="4572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>
                <a:latin typeface="Consolas" panose="020B0609020204030204" charset="0"/>
                <a:cs typeface="Consolas" panose="020B0609020204030204" charset="0"/>
              </a:rPr>
              <a:t>b = "</a:t>
            </a:r>
            <a:r>
              <a:rPr lang="en-US" altLang="en-US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</a:rPr>
              <a:t>Hello, World!</a:t>
            </a:r>
            <a:r>
              <a:rPr lang="en-US" altLang="en-US">
                <a:latin typeface="Consolas" panose="020B0609020204030204" charset="0"/>
                <a:cs typeface="Consolas" panose="020B0609020204030204" charset="0"/>
              </a:rPr>
              <a:t>"</a:t>
            </a:r>
            <a:endParaRPr lang="en-US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en-US">
                <a:latin typeface="Consolas" panose="020B0609020204030204" charset="0"/>
                <a:cs typeface="Consolas" panose="020B0609020204030204" charset="0"/>
              </a:rPr>
              <a:t>(b[2:5])</a:t>
            </a:r>
            <a:endParaRPr lang="en-US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991235" y="3022600"/>
            <a:ext cx="4572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>
                <a:latin typeface="Consolas" panose="020B0609020204030204" charset="0"/>
                <a:cs typeface="Consolas" panose="020B0609020204030204" charset="0"/>
              </a:rPr>
              <a:t>b = "</a:t>
            </a:r>
            <a:r>
              <a:rPr lang="en-US" altLang="en-US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</a:rPr>
              <a:t>Hello, World</a:t>
            </a:r>
            <a:r>
              <a:rPr lang="en-US" altLang="en-US">
                <a:latin typeface="Consolas" panose="020B0609020204030204" charset="0"/>
                <a:cs typeface="Consolas" panose="020B0609020204030204" charset="0"/>
              </a:rPr>
              <a:t>!"</a:t>
            </a:r>
            <a:endParaRPr lang="en-US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en-US">
                <a:latin typeface="Consolas" panose="020B0609020204030204" charset="0"/>
                <a:cs typeface="Consolas" panose="020B0609020204030204" charset="0"/>
              </a:rPr>
              <a:t>(b[:5])</a:t>
            </a:r>
            <a:endParaRPr lang="en-US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991235" y="4114800"/>
            <a:ext cx="4572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>
                <a:latin typeface="Consolas" panose="020B0609020204030204" charset="0"/>
                <a:cs typeface="Consolas" panose="020B0609020204030204" charset="0"/>
              </a:rPr>
              <a:t>b = "</a:t>
            </a:r>
            <a:r>
              <a:rPr lang="en-US" altLang="en-US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</a:rPr>
              <a:t>Hello, World!</a:t>
            </a:r>
            <a:r>
              <a:rPr lang="en-US" altLang="en-US">
                <a:latin typeface="Consolas" panose="020B0609020204030204" charset="0"/>
                <a:cs typeface="Consolas" panose="020B0609020204030204" charset="0"/>
              </a:rPr>
              <a:t>"</a:t>
            </a:r>
            <a:endParaRPr lang="en-US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en-US">
                <a:latin typeface="Consolas" panose="020B0609020204030204" charset="0"/>
                <a:cs typeface="Consolas" panose="020B0609020204030204" charset="0"/>
              </a:rPr>
              <a:t>(b[-5:-2])</a:t>
            </a:r>
            <a:endParaRPr lang="en-US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064000" y="2819400"/>
            <a:ext cx="5080000" cy="68199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ts val="1140"/>
              </a:lnSpc>
            </a:pPr>
            <a:r>
              <a:rPr lang="en-US" altLang="en-US" sz="1600" b="0">
                <a:solidFill>
                  <a:schemeClr val="tx1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</a:rPr>
              <a:t>myString="</a:t>
            </a:r>
            <a:r>
              <a:rPr lang="en-US" altLang="en-US" sz="1600" b="0">
                <a:solidFill>
                  <a:srgbClr val="00B05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</a:rPr>
              <a:t>abcdefghijk</a:t>
            </a:r>
            <a:endParaRPr lang="en-US" altLang="en-US" sz="1600" b="0">
              <a:solidFill>
                <a:srgbClr val="00B050"/>
              </a:solidFill>
              <a:latin typeface="Consolas" panose="020B0609020204030204" charset="0"/>
              <a:ea typeface="Consolas" panose="020B0609020204030204"/>
              <a:cs typeface="Consolas" panose="020B0609020204030204" charset="0"/>
            </a:endParaRPr>
          </a:p>
          <a:p>
            <a:pPr>
              <a:lnSpc>
                <a:spcPts val="1140"/>
              </a:lnSpc>
            </a:pPr>
            <a:r>
              <a:rPr lang="en-US" altLang="en-US" sz="1600" b="0">
                <a:solidFill>
                  <a:schemeClr val="tx1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</a:rPr>
              <a:t>"</a:t>
            </a:r>
            <a:endParaRPr lang="en-US" altLang="en-US" sz="1600" b="0">
              <a:solidFill>
                <a:schemeClr val="tx1"/>
              </a:solidFill>
              <a:latin typeface="Consolas" panose="020B0609020204030204" charset="0"/>
              <a:ea typeface="Consolas" panose="020B0609020204030204"/>
              <a:cs typeface="Consolas" panose="020B0609020204030204" charset="0"/>
            </a:endParaRPr>
          </a:p>
          <a:p>
            <a:pPr>
              <a:lnSpc>
                <a:spcPts val="1140"/>
              </a:lnSpc>
            </a:pPr>
            <a:r>
              <a:rPr sz="1600" b="0">
                <a:solidFill>
                  <a:srgbClr val="0070C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</a:rPr>
              <a:t>print</a:t>
            </a:r>
            <a:r>
              <a:rPr sz="1600" b="0">
                <a:solidFill>
                  <a:schemeClr val="tx1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</a:rPr>
              <a:t>(myString[2:7:2])</a:t>
            </a:r>
            <a:endParaRPr sz="1600" b="0">
              <a:solidFill>
                <a:schemeClr val="tx1"/>
              </a:solidFill>
              <a:latin typeface="Consolas" panose="020B0609020204030204" charset="0"/>
              <a:ea typeface="Consolas" panose="020B0609020204030204"/>
              <a:cs typeface="Consolas" panose="020B0609020204030204" charset="0"/>
            </a:endParaRPr>
          </a:p>
          <a:p>
            <a:pPr>
              <a:lnSpc>
                <a:spcPts val="1140"/>
              </a:lnSpc>
            </a:pPr>
            <a:endParaRPr sz="1600" b="0">
              <a:solidFill>
                <a:srgbClr val="0070C0"/>
              </a:solidFill>
              <a:latin typeface="Consolas" panose="020B0609020204030204" charset="0"/>
              <a:ea typeface="Consolas" panose="020B0609020204030204"/>
              <a:cs typeface="Consolas" panose="020B0609020204030204" charset="0"/>
            </a:endParaRPr>
          </a:p>
          <a:p>
            <a:pPr>
              <a:lnSpc>
                <a:spcPts val="1140"/>
              </a:lnSpc>
            </a:pPr>
            <a:endParaRPr sz="1600" b="0">
              <a:solidFill>
                <a:srgbClr val="0070C0"/>
              </a:solidFill>
              <a:latin typeface="Consolas" panose="020B0609020204030204" charset="0"/>
              <a:ea typeface="Consolas" panose="020B0609020204030204"/>
              <a:cs typeface="Consolas" panose="020B0609020204030204" charset="0"/>
            </a:endParaRPr>
          </a:p>
          <a:p>
            <a:pPr>
              <a:lnSpc>
                <a:spcPts val="1140"/>
              </a:lnSpc>
            </a:pPr>
            <a:r>
              <a:rPr sz="1600" b="0">
                <a:solidFill>
                  <a:srgbClr val="0070C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</a:rPr>
              <a:t>print</a:t>
            </a:r>
            <a:r>
              <a:rPr sz="1600" b="0">
                <a:solidFill>
                  <a:schemeClr val="tx1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</a:rPr>
              <a:t>(myString[::3])</a:t>
            </a:r>
            <a:endParaRPr sz="1600" b="0">
              <a:solidFill>
                <a:schemeClr val="tx1"/>
              </a:solidFill>
              <a:latin typeface="Consolas" panose="020B0609020204030204" charset="0"/>
              <a:ea typeface="Consolas" panose="020B0609020204030204"/>
              <a:cs typeface="Consolas" panose="020B0609020204030204" charset="0"/>
            </a:endParaRPr>
          </a:p>
          <a:p>
            <a:pPr>
              <a:lnSpc>
                <a:spcPts val="1140"/>
              </a:lnSpc>
            </a:pPr>
            <a:endParaRPr sz="1600" b="0">
              <a:solidFill>
                <a:schemeClr val="tx1"/>
              </a:solidFill>
              <a:latin typeface="Consolas" panose="020B0609020204030204" charset="0"/>
              <a:ea typeface="Consolas" panose="020B0609020204030204"/>
              <a:cs typeface="Consolas" panose="020B0609020204030204" charset="0"/>
            </a:endParaRPr>
          </a:p>
          <a:p>
            <a:pPr>
              <a:lnSpc>
                <a:spcPts val="1140"/>
              </a:lnSpc>
            </a:pPr>
            <a:endParaRPr sz="1600" b="0">
              <a:solidFill>
                <a:schemeClr val="tx1"/>
              </a:solidFill>
              <a:latin typeface="Consolas" panose="020B0609020204030204" charset="0"/>
              <a:ea typeface="Consolas" panose="020B0609020204030204"/>
              <a:cs typeface="Consolas" panose="020B0609020204030204" charset="0"/>
            </a:endParaRPr>
          </a:p>
          <a:p>
            <a:pPr>
              <a:lnSpc>
                <a:spcPts val="1140"/>
              </a:lnSpc>
            </a:pPr>
            <a:r>
              <a:rPr sz="1600">
                <a:solidFill>
                  <a:srgbClr val="0070C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print</a:t>
            </a:r>
            <a:r>
              <a:rPr sz="1600"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(myString[::</a:t>
            </a:r>
            <a:r>
              <a:rPr lang="en-US" sz="1600"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-1</a:t>
            </a:r>
            <a:r>
              <a:rPr sz="1600"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])</a:t>
            </a:r>
            <a:endParaRPr sz="1600" b="0">
              <a:solidFill>
                <a:schemeClr val="tx1"/>
              </a:solidFill>
              <a:latin typeface="Consolas" panose="020B0609020204030204" charset="0"/>
              <a:ea typeface="Consolas" panose="020B0609020204030204"/>
              <a:cs typeface="Consolas" panose="020B0609020204030204" charset="0"/>
            </a:endParaRPr>
          </a:p>
          <a:p>
            <a:pPr>
              <a:lnSpc>
                <a:spcPts val="1140"/>
              </a:lnSpc>
            </a:pPr>
            <a:endParaRPr sz="1600" b="0">
              <a:solidFill>
                <a:schemeClr val="tx1"/>
              </a:solidFill>
              <a:latin typeface="Consolas" panose="020B0609020204030204" charset="0"/>
              <a:ea typeface="Consolas" panose="020B0609020204030204"/>
              <a:cs typeface="Consolas" panose="020B0609020204030204" charset="0"/>
            </a:endParaRPr>
          </a:p>
          <a:p>
            <a:pPr>
              <a:lnSpc>
                <a:spcPts val="1140"/>
              </a:lnSpc>
            </a:pPr>
            <a:endParaRPr sz="1600" b="0">
              <a:solidFill>
                <a:schemeClr val="tx1"/>
              </a:solidFill>
              <a:latin typeface="Consolas" panose="020B0609020204030204" charset="0"/>
              <a:ea typeface="Consolas" panose="020B0609020204030204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Modify Strings</a:t>
            </a:r>
            <a:endParaRPr lang="en-US" sz="4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315200" y="76200"/>
            <a:ext cx="1590675" cy="1590675"/>
          </a:xfrm>
          <a:prstGeom prst="rect">
            <a:avLst/>
          </a:prstGeom>
        </p:spPr>
      </p:pic>
      <p:graphicFrame>
        <p:nvGraphicFramePr>
          <p:cNvPr id="3" name="Table 2"/>
          <p:cNvGraphicFramePr/>
          <p:nvPr>
            <p:custDataLst>
              <p:tags r:id="rId2"/>
            </p:custDataLst>
          </p:nvPr>
        </p:nvGraphicFramePr>
        <p:xfrm>
          <a:off x="1067435" y="2057400"/>
          <a:ext cx="729996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9980"/>
                <a:gridCol w="364998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String Function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Example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upper()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a = "Hello, World!"</a:t>
                      </a:r>
                      <a:endParaRPr lang="en-US" altLang="en-US"/>
                    </a:p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00B050"/>
                          </a:solidFill>
                        </a:rPr>
                        <a:t>print</a:t>
                      </a:r>
                      <a:r>
                        <a:rPr lang="en-US" altLang="en-US"/>
                        <a:t>(a.upper())</a:t>
                      </a:r>
                      <a:endParaRPr lang="en-US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lower()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a = "Hello, World!"</a:t>
                      </a:r>
                      <a:endParaRPr lang="en-US" altLang="en-US"/>
                    </a:p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00B050"/>
                          </a:solidFill>
                        </a:rPr>
                        <a:t>print</a:t>
                      </a:r>
                      <a:r>
                        <a:rPr lang="en-US" altLang="en-US"/>
                        <a:t>(a.lower())</a:t>
                      </a:r>
                      <a:endParaRPr lang="en-US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strip()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a = " Hello, World! "</a:t>
                      </a:r>
                      <a:endParaRPr lang="en-US" altLang="en-US"/>
                    </a:p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00B050"/>
                          </a:solidFill>
                        </a:rPr>
                        <a:t>print</a:t>
                      </a:r>
                      <a:r>
                        <a:rPr lang="en-US" altLang="en-US"/>
                        <a:t>(a.strip()) </a:t>
                      </a:r>
                      <a:endParaRPr lang="en-US" altLang="en-US"/>
                    </a:p>
                    <a:p>
                      <a:pPr>
                        <a:buNone/>
                      </a:pPr>
                      <a:r>
                        <a:rPr lang="en-US" altLang="en-US"/>
                        <a:t># returns "Hello, World!"</a:t>
                      </a:r>
                      <a:endParaRPr lang="en-US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replace()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a = "Hello, World!"</a:t>
                      </a:r>
                      <a:endParaRPr lang="en-US" altLang="en-US"/>
                    </a:p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00B050"/>
                          </a:solidFill>
                        </a:rPr>
                        <a:t>print</a:t>
                      </a:r>
                      <a:r>
                        <a:rPr lang="en-US" altLang="en-US"/>
                        <a:t>(a.replace("H", "J"))</a:t>
                      </a:r>
                      <a:endParaRPr lang="en-US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split()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a = "Hello, World!"</a:t>
                      </a:r>
                      <a:endParaRPr lang="en-US" altLang="en-US"/>
                    </a:p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00B050"/>
                          </a:solidFill>
                        </a:rPr>
                        <a:t>print</a:t>
                      </a:r>
                      <a:r>
                        <a:rPr lang="en-US" altLang="en-US"/>
                        <a:t>(a.split(",")) </a:t>
                      </a:r>
                      <a:endParaRPr lang="en-US" altLang="en-US"/>
                    </a:p>
                    <a:p>
                      <a:pPr>
                        <a:buNone/>
                      </a:pPr>
                      <a:r>
                        <a:rPr lang="en-US" altLang="en-US"/>
                        <a:t># returns ['Hello', ' World!']</a:t>
                      </a:r>
                      <a:endParaRPr lang="en-US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Choose Python?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828800"/>
            <a:ext cx="7494905" cy="4724400"/>
          </a:xfrm>
        </p:spPr>
        <p:txBody>
          <a:bodyPr>
            <a:normAutofit/>
          </a:bodyPr>
          <a:lstStyle/>
          <a:p>
            <a:endParaRPr lang="en-US" b="1" dirty="0">
              <a:solidFill>
                <a:srgbClr val="222222"/>
              </a:solidFill>
              <a:latin typeface="Source Sans Pro" panose="020B0503030403020204" pitchFamily="34" charset="0"/>
            </a:endParaRPr>
          </a:p>
          <a:p>
            <a:pPr>
              <a:buFont typeface="Wingdings" panose="05000000000000000000" charset="0"/>
              <a:buChar char="o"/>
            </a:pPr>
            <a:r>
              <a:rPr lang="en-US" sz="2500" b="1" dirty="0">
                <a:solidFill>
                  <a:srgbClr val="161616"/>
                </a:solidFill>
                <a:effectLst/>
                <a:latin typeface="Segoe UI" panose="020B0502040204020203" pitchFamily="34" charset="0"/>
                <a:sym typeface="+mn-ea"/>
              </a:rPr>
              <a:t> Designed for  clear, logical code that is easy to read and learn</a:t>
            </a:r>
            <a:endParaRPr lang="en-US" sz="2500" b="1" dirty="0">
              <a:solidFill>
                <a:srgbClr val="161616"/>
              </a:solidFill>
              <a:effectLst/>
              <a:latin typeface="Segoe UI" panose="020B0502040204020203" pitchFamily="34" charset="0"/>
              <a:sym typeface="+mn-ea"/>
            </a:endParaRPr>
          </a:p>
          <a:p>
            <a:pPr>
              <a:buFont typeface="Wingdings" panose="05000000000000000000" charset="0"/>
              <a:buChar char="q"/>
            </a:pPr>
            <a:r>
              <a:rPr lang="en-US" sz="25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Lots of existing libraries and frameworks written in Python</a:t>
            </a:r>
            <a:endParaRPr lang="en-US" sz="2500" b="1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>
              <a:buFont typeface="Wingdings" panose="05000000000000000000" charset="0"/>
              <a:buChar char="o"/>
            </a:pPr>
            <a:r>
              <a:rPr lang="en-US" sz="2500" b="1" dirty="0">
                <a:solidFill>
                  <a:srgbClr val="161616"/>
                </a:solidFill>
                <a:effectLst/>
                <a:latin typeface="Segoe UI" panose="020B0502040204020203" pitchFamily="34" charset="0"/>
                <a:sym typeface="+mn-ea"/>
              </a:rPr>
              <a:t> Focuses on optimizing developer time</a:t>
            </a:r>
            <a:endParaRPr lang="en-US" sz="2500" b="1" dirty="0">
              <a:solidFill>
                <a:srgbClr val="161616"/>
              </a:solidFill>
              <a:effectLst/>
              <a:latin typeface="Segoe UI" panose="020B0502040204020203" pitchFamily="34" charset="0"/>
              <a:sym typeface="+mn-ea"/>
            </a:endParaRPr>
          </a:p>
          <a:p>
            <a:pPr>
              <a:buFont typeface="Wingdings" panose="05000000000000000000" charset="0"/>
              <a:buChar char="o"/>
            </a:pPr>
            <a:r>
              <a:rPr lang="en-US" sz="2500" b="1" dirty="0">
                <a:solidFill>
                  <a:srgbClr val="161616"/>
                </a:solidFill>
                <a:effectLst/>
                <a:latin typeface="Segoe UI" panose="020B0502040204020203" pitchFamily="34" charset="0"/>
                <a:sym typeface="+mn-ea"/>
              </a:rPr>
              <a:t> Great documentation online </a:t>
            </a:r>
            <a:endParaRPr lang="en-US" sz="2500" b="1" dirty="0">
              <a:solidFill>
                <a:srgbClr val="161616"/>
              </a:solidFill>
              <a:effectLst/>
              <a:latin typeface="Segoe UI" panose="020B0502040204020203" pitchFamily="34" charset="0"/>
              <a:sym typeface="+mn-ea"/>
            </a:endParaRPr>
          </a:p>
          <a:p>
            <a:pPr marL="0" indent="457200">
              <a:buNone/>
            </a:pPr>
            <a:r>
              <a:rPr lang="en-US" sz="2500" b="1" dirty="0"/>
              <a:t>docs.python.org/3</a:t>
            </a:r>
            <a:endParaRPr lang="en-US" sz="2500" b="1" dirty="0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315200" y="76200"/>
            <a:ext cx="1590675" cy="159067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Concatenation</a:t>
            </a:r>
            <a:endParaRPr lang="en-US" sz="4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315200" y="76200"/>
            <a:ext cx="1590675" cy="159067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600835" y="2514600"/>
            <a:ext cx="6225540" cy="279971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sz="44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a = </a:t>
            </a:r>
            <a:r>
              <a:rPr sz="4400" b="0" i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"Hello"</a:t>
            </a:r>
            <a:endParaRPr sz="4400" b="0" i="0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sz="44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b = </a:t>
            </a:r>
            <a:r>
              <a:rPr sz="4400" b="0" i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"World"</a:t>
            </a:r>
            <a:endParaRPr sz="4400" b="0" i="0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sz="44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c = a +</a:t>
            </a:r>
            <a:r>
              <a:rPr lang="en-US" sz="44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 </a:t>
            </a:r>
            <a:r>
              <a:rPr sz="4400">
                <a:solidFill>
                  <a:srgbClr val="008000"/>
                </a:solidFill>
                <a:latin typeface="Consolas" panose="020B0609020204030204"/>
                <a:ea typeface="Consolas" panose="020B0609020204030204"/>
                <a:sym typeface="+mn-ea"/>
              </a:rPr>
              <a:t>"</a:t>
            </a:r>
            <a:r>
              <a:rPr lang="en-US" sz="4400">
                <a:solidFill>
                  <a:srgbClr val="008000"/>
                </a:solidFill>
                <a:latin typeface="Consolas" panose="020B0609020204030204"/>
                <a:ea typeface="Consolas" panose="020B0609020204030204"/>
                <a:sym typeface="+mn-ea"/>
              </a:rPr>
              <a:t>  </a:t>
            </a:r>
            <a:r>
              <a:rPr sz="4400">
                <a:solidFill>
                  <a:srgbClr val="008000"/>
                </a:solidFill>
                <a:latin typeface="Consolas" panose="020B0609020204030204"/>
                <a:ea typeface="Consolas" panose="020B0609020204030204"/>
                <a:sym typeface="+mn-ea"/>
              </a:rPr>
              <a:t>"</a:t>
            </a:r>
            <a:r>
              <a:rPr lang="en-US" sz="44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 +</a:t>
            </a:r>
            <a:r>
              <a:rPr sz="44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 b</a:t>
            </a:r>
            <a:endParaRPr sz="4400" b="0" i="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sz="4400" b="0" i="0">
                <a:solidFill>
                  <a:srgbClr val="005CC5"/>
                </a:solidFill>
                <a:latin typeface="Consolas" panose="020B0609020204030204"/>
                <a:ea typeface="Consolas" panose="020B0609020204030204"/>
              </a:rPr>
              <a:t>print</a:t>
            </a:r>
            <a:r>
              <a:rPr sz="44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(c)</a:t>
            </a:r>
            <a:endParaRPr sz="4400" b="0" i="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 Strings</a:t>
            </a:r>
            <a:endParaRPr lang="en-US" sz="4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315200" y="76200"/>
            <a:ext cx="1590675" cy="15906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55955" y="1905000"/>
            <a:ext cx="7594600" cy="21837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endParaRPr lang="en-US" altLang="en-US" sz="2000"/>
          </a:p>
          <a:p>
            <a:pPr marL="342900" indent="-342900">
              <a:buFont typeface="Wingdings" panose="05000000000000000000" charset="0"/>
              <a:buChar char="o"/>
            </a:pPr>
            <a:r>
              <a:rPr lang="en-US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Syntax: </a:t>
            </a:r>
            <a:endParaRPr lang="en-US" alt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  <a:p>
            <a:pPr lvl="1" indent="0">
              <a:buFont typeface="Wingdings" panose="05000000000000000000" charset="0"/>
              <a:buNone/>
            </a:pPr>
            <a:r>
              <a:rPr lang="en-US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f"some text {placeholder}"</a:t>
            </a:r>
            <a:endParaRPr lang="en-US" alt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endParaRPr lang="en-US" altLang="en-US" sz="2000"/>
          </a:p>
          <a:p>
            <a:pPr indent="0">
              <a:buFont typeface="Wingdings" panose="05000000000000000000" charset="0"/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age = </a:t>
            </a:r>
            <a:r>
              <a:rPr lang="en-US" altLang="en-US" sz="1600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</a:rPr>
              <a:t>36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txt = f</a:t>
            </a:r>
            <a:r>
              <a:rPr lang="en-US" altLang="en-US" sz="1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</a:rPr>
              <a:t>"My name is John, I am {age}"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en-US" sz="16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en-US" sz="1600">
                <a:latin typeface="Consolas" panose="020B0609020204030204" charset="0"/>
                <a:cs typeface="Consolas" panose="020B0609020204030204" charset="0"/>
              </a:rPr>
              <a:t>(txt)</a:t>
            </a:r>
            <a:endParaRPr lang="en-US" altLang="en-US" sz="16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515235" y="4115117"/>
            <a:ext cx="5080000" cy="583565"/>
          </a:xfrm>
          <a:prstGeom prst="rect">
            <a:avLst/>
          </a:prstGeom>
        </p:spPr>
        <p:txBody>
          <a:bodyPr>
            <a:spAutoFit/>
          </a:bodyPr>
          <a:p>
            <a:pPr marL="0" indent="0"/>
            <a:r>
              <a:rPr sz="1600" b="0" i="0">
                <a:solidFill>
                  <a:srgbClr val="000000"/>
                </a:solidFill>
                <a:latin typeface="Segoe UI" panose="020B0502040204020203"/>
                <a:ea typeface="Segoe UI" panose="020B0502040204020203"/>
              </a:rPr>
              <a:t>A </a:t>
            </a:r>
            <a:r>
              <a:rPr sz="1600" b="1" i="0">
                <a:solidFill>
                  <a:srgbClr val="000000"/>
                </a:solidFill>
                <a:latin typeface="Segoe UI" panose="020B0502040204020203"/>
                <a:ea typeface="Segoe UI" panose="020B0502040204020203"/>
              </a:rPr>
              <a:t>placeholder</a:t>
            </a:r>
            <a:r>
              <a:rPr sz="1600" b="0" i="0">
                <a:solidFill>
                  <a:srgbClr val="000000"/>
                </a:solidFill>
                <a:latin typeface="Segoe UI" panose="020B0502040204020203"/>
                <a:ea typeface="Segoe UI" panose="020B0502040204020203"/>
              </a:rPr>
              <a:t> can include a </a:t>
            </a:r>
            <a:r>
              <a:rPr sz="1600" b="0">
                <a:solidFill>
                  <a:srgbClr val="000000"/>
                </a:solidFill>
                <a:latin typeface="Segoe UI" panose="020B0502040204020203"/>
                <a:ea typeface="Segoe UI" panose="020B0502040204020203"/>
              </a:rPr>
              <a:t>modifier </a:t>
            </a:r>
            <a:r>
              <a:rPr sz="1600" b="0" i="0">
                <a:solidFill>
                  <a:srgbClr val="000000"/>
                </a:solidFill>
                <a:latin typeface="Segoe UI" panose="020B0502040204020203"/>
                <a:ea typeface="Segoe UI" panose="020B0502040204020203"/>
              </a:rPr>
              <a:t>to format the value.</a:t>
            </a:r>
            <a:endParaRPr sz="1600" b="0" i="0">
              <a:solidFill>
                <a:srgbClr val="000000"/>
              </a:solidFill>
              <a:latin typeface="Segoe UI" panose="020B0502040204020203"/>
              <a:ea typeface="Segoe UI" panose="020B0502040204020203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590800" y="4800600"/>
            <a:ext cx="6052185" cy="8299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sz="16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price = </a:t>
            </a:r>
            <a:r>
              <a:rPr sz="1600" b="0" i="0">
                <a:solidFill>
                  <a:srgbClr val="990055"/>
                </a:solidFill>
                <a:latin typeface="Consolas" panose="020B0609020204030204"/>
                <a:ea typeface="Consolas" panose="020B0609020204030204"/>
              </a:rPr>
              <a:t>59</a:t>
            </a:r>
            <a:endParaRPr sz="1600" b="0" i="0">
              <a:solidFill>
                <a:srgbClr val="990055"/>
              </a:solidFill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sz="16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txt = f</a:t>
            </a:r>
            <a:r>
              <a:rPr sz="1600" b="0" i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"The price is {price:.2f} dollars"</a:t>
            </a:r>
            <a:endParaRPr sz="1600" b="0" i="0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sz="1600" b="0" i="0">
                <a:solidFill>
                  <a:srgbClr val="005CC5"/>
                </a:solidFill>
                <a:latin typeface="Consolas" panose="020B0609020204030204"/>
                <a:ea typeface="Consolas" panose="020B0609020204030204"/>
              </a:rPr>
              <a:t>print</a:t>
            </a:r>
            <a:r>
              <a:rPr sz="16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(txt)</a:t>
            </a:r>
            <a:endParaRPr sz="1600" b="0" i="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876800" y="2286000"/>
            <a:ext cx="4146550" cy="107632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sz="16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price = </a:t>
            </a:r>
            <a:r>
              <a:rPr sz="1600" b="0" i="0">
                <a:solidFill>
                  <a:srgbClr val="990055"/>
                </a:solidFill>
                <a:latin typeface="Consolas" panose="020B0609020204030204"/>
                <a:ea typeface="Consolas" panose="020B0609020204030204"/>
              </a:rPr>
              <a:t>59000</a:t>
            </a:r>
            <a:endParaRPr sz="1600" b="0" i="0">
              <a:solidFill>
                <a:srgbClr val="990055"/>
              </a:solidFill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sz="16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txt = f</a:t>
            </a:r>
            <a:r>
              <a:rPr sz="1600" b="0" i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"The price is {price:,} dollars"</a:t>
            </a:r>
            <a:endParaRPr sz="1600" b="0" i="0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sz="1600" b="0" i="0">
                <a:solidFill>
                  <a:srgbClr val="005CC5"/>
                </a:solidFill>
                <a:latin typeface="Consolas" panose="020B0609020204030204"/>
                <a:ea typeface="Consolas" panose="020B0609020204030204"/>
              </a:rPr>
              <a:t>print</a:t>
            </a:r>
            <a:r>
              <a:rPr sz="16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(txt)</a:t>
            </a:r>
            <a:endParaRPr sz="1600" b="0" i="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Escape sequence</a:t>
            </a:r>
            <a:endParaRPr lang="en-US" sz="4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315200" y="76200"/>
            <a:ext cx="1590675" cy="1590675"/>
          </a:xfrm>
          <a:prstGeom prst="rect">
            <a:avLst/>
          </a:prstGeom>
        </p:spPr>
      </p:pic>
      <p:graphicFrame>
        <p:nvGraphicFramePr>
          <p:cNvPr id="7" name="Table 6"/>
          <p:cNvGraphicFramePr/>
          <p:nvPr/>
        </p:nvGraphicFramePr>
        <p:xfrm>
          <a:off x="1448435" y="2057400"/>
          <a:ext cx="639953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9765"/>
                <a:gridCol w="31997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Code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Result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\’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Single quote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\\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Backslash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\n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New line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\r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Carriage return</a:t>
                      </a: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\t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Tab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 Box 8"/>
          <p:cNvSpPr txBox="1"/>
          <p:nvPr/>
        </p:nvSpPr>
        <p:spPr>
          <a:xfrm>
            <a:off x="1981835" y="5181917"/>
            <a:ext cx="5080000" cy="583565"/>
          </a:xfrm>
          <a:prstGeom prst="rect">
            <a:avLst/>
          </a:prstGeom>
        </p:spPr>
        <p:txBody>
          <a:bodyPr>
            <a:spAutoFit/>
          </a:bodyPr>
          <a:p>
            <a:pPr marL="0" indent="0"/>
            <a:r>
              <a:rPr sz="16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txt = </a:t>
            </a:r>
            <a:r>
              <a:rPr sz="1600" b="0" i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"We are the so-called "</a:t>
            </a:r>
            <a:r>
              <a:rPr sz="16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Vikings</a:t>
            </a:r>
            <a:r>
              <a:rPr sz="1600" b="0" i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" from the north."</a:t>
            </a:r>
            <a:endParaRPr sz="1600" b="0" i="0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905635" y="4648517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 algn="ctr"/>
            <a:r>
              <a:rPr lang="en-US" sz="1600" b="1" i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/>
                <a:ea typeface="Consolas" panose="020B0609020204030204"/>
              </a:rPr>
              <a:t>ERROR</a:t>
            </a:r>
            <a:endParaRPr lang="en-US" sz="1600" b="1" i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Arithmetic Operators</a:t>
            </a:r>
            <a:endParaRPr lang="en-US" sz="4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315200" y="76200"/>
            <a:ext cx="1590675" cy="1590675"/>
          </a:xfrm>
          <a:prstGeom prst="rect">
            <a:avLst/>
          </a:prstGeom>
        </p:spPr>
      </p:pic>
      <p:graphicFrame>
        <p:nvGraphicFramePr>
          <p:cNvPr id="7" name="Table 6"/>
          <p:cNvGraphicFramePr/>
          <p:nvPr>
            <p:custDataLst>
              <p:tags r:id="rId2"/>
            </p:custDataLst>
          </p:nvPr>
        </p:nvGraphicFramePr>
        <p:xfrm>
          <a:off x="852805" y="1876425"/>
          <a:ext cx="7517130" cy="4255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045"/>
                <a:gridCol w="2003425"/>
                <a:gridCol w="1755140"/>
                <a:gridCol w="2128520"/>
              </a:tblGrid>
              <a:tr h="6464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Operator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Name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Example 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x=5; y=3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Result</a:t>
                      </a:r>
                      <a:endParaRPr lang="en-US"/>
                    </a:p>
                  </a:txBody>
                  <a:tcPr/>
                </a:tc>
              </a:tr>
              <a:tr h="6254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+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Addition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x+y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8</a:t>
                      </a:r>
                      <a:endParaRPr lang="en-US"/>
                    </a:p>
                  </a:txBody>
                  <a:tcPr/>
                </a:tc>
              </a:tr>
              <a:tr h="6242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-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Subtraction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x-y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</a:tr>
              <a:tr h="6242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*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Multiplication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x*y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15</a:t>
                      </a:r>
                      <a:endParaRPr lang="en-US"/>
                    </a:p>
                  </a:txBody>
                  <a:tcPr/>
                </a:tc>
              </a:tr>
              <a:tr h="624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/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Division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x/y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1.666...7</a:t>
                      </a:r>
                      <a:endParaRPr lang="en-US"/>
                    </a:p>
                  </a:txBody>
                  <a:tcPr/>
                </a:tc>
              </a:tr>
              <a:tr h="3702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Modulo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x%y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</a:tr>
              <a:tr h="3702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**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Exponentiation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x**y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125</a:t>
                      </a:r>
                      <a:endParaRPr lang="en-US"/>
                    </a:p>
                  </a:txBody>
                  <a:tcPr/>
                </a:tc>
              </a:tr>
              <a:tr h="3702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//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Floor division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x//y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Comparison Operators</a:t>
            </a:r>
            <a:endParaRPr lang="en-US" sz="4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315200" y="76200"/>
            <a:ext cx="1590675" cy="1590675"/>
          </a:xfrm>
          <a:prstGeom prst="rect">
            <a:avLst/>
          </a:prstGeom>
        </p:spPr>
      </p:pic>
      <p:graphicFrame>
        <p:nvGraphicFramePr>
          <p:cNvPr id="7" name="Table 6"/>
          <p:cNvGraphicFramePr/>
          <p:nvPr>
            <p:custDataLst>
              <p:tags r:id="rId2"/>
            </p:custDataLst>
          </p:nvPr>
        </p:nvGraphicFramePr>
        <p:xfrm>
          <a:off x="852805" y="1876425"/>
          <a:ext cx="7513955" cy="3976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665"/>
                <a:gridCol w="2794000"/>
                <a:gridCol w="2447290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Operator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Name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Example 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x=5; y=3</a:t>
                      </a:r>
                      <a:endParaRPr lang="en-US"/>
                    </a:p>
                  </a:txBody>
                  <a:tcPr/>
                </a:tc>
              </a:tr>
              <a:tr h="5918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==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equal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x==y</a:t>
                      </a:r>
                      <a:endParaRPr lang="en-US"/>
                    </a:p>
                  </a:txBody>
                  <a:tcPr/>
                </a:tc>
              </a:tr>
              <a:tr h="5905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!=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not equal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x!=y</a:t>
                      </a:r>
                      <a:endParaRPr lang="en-US"/>
                    </a:p>
                  </a:txBody>
                  <a:tcPr/>
                </a:tc>
              </a:tr>
              <a:tr h="5911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&gt;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greater than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x&gt;y</a:t>
                      </a:r>
                      <a:endParaRPr lang="en-US"/>
                    </a:p>
                  </a:txBody>
                  <a:tcPr/>
                </a:tc>
              </a:tr>
              <a:tr h="5911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&lt;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less than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x&lt;y</a:t>
                      </a:r>
                      <a:endParaRPr lang="en-US"/>
                    </a:p>
                  </a:txBody>
                  <a:tcPr/>
                </a:tc>
              </a:tr>
              <a:tr h="6057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&gt;=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greater than or equal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x&gt;=y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&lt;=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less than or equal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x&lt;=y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 Operators</a:t>
            </a:r>
            <a:endParaRPr lang="en-US" sz="4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315200" y="76200"/>
            <a:ext cx="1590675" cy="1590675"/>
          </a:xfrm>
          <a:prstGeom prst="rect">
            <a:avLst/>
          </a:prstGeom>
        </p:spPr>
      </p:pic>
      <p:graphicFrame>
        <p:nvGraphicFramePr>
          <p:cNvPr id="4" name="Content Placeholder 3"/>
          <p:cNvGraphicFramePr/>
          <p:nvPr/>
        </p:nvGraphicFramePr>
        <p:xfrm>
          <a:off x="533400" y="2362200"/>
          <a:ext cx="8305800" cy="3504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600"/>
                <a:gridCol w="2768600"/>
                <a:gridCol w="2768600"/>
              </a:tblGrid>
              <a:tr h="395938">
                <a:tc>
                  <a:txBody>
                    <a:bodyPr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 marL="94053" marR="94053"/>
                </a:tc>
                <a:tc>
                  <a:txBody>
                    <a:bodyPr/>
                    <a:p>
                      <a:r>
                        <a:rPr lang="en-US" dirty="0" err="1" smtClean="0"/>
                        <a:t>Sames</a:t>
                      </a:r>
                      <a:r>
                        <a:rPr lang="en-US" dirty="0" smtClean="0"/>
                        <a:t> as …</a:t>
                      </a:r>
                      <a:endParaRPr lang="en-US" dirty="0"/>
                    </a:p>
                  </a:txBody>
                  <a:tcPr marL="94053" marR="94053"/>
                </a:tc>
                <a:tc>
                  <a:txBody>
                    <a:bodyPr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 marL="94053" marR="94053"/>
                </a:tc>
              </a:tr>
              <a:tr h="314065">
                <a:tc>
                  <a:txBody>
                    <a:bodyPr/>
                    <a:p>
                      <a:pPr algn="l" fontAlgn="t"/>
                      <a:r>
                        <a:rPr lang="en-US" dirty="0" smtClean="0"/>
                        <a:t>x </a:t>
                      </a:r>
                      <a:r>
                        <a:rPr lang="en-US" dirty="0"/>
                        <a:t>= </a:t>
                      </a:r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p>
                      <a:pPr algn="l" fontAlgn="t"/>
                      <a:r>
                        <a:rPr lang="en-US" dirty="0"/>
                        <a:t>x = y</a:t>
                      </a:r>
                      <a:endParaRPr lang="en-US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p>
                      <a:pPr algn="l" fontAlgn="t"/>
                      <a:r>
                        <a:rPr lang="en-US"/>
                        <a:t>The left operand gets set to the value of the expression on the right</a:t>
                      </a:r>
                      <a:endParaRPr lang="en-US"/>
                    </a:p>
                  </a:txBody>
                  <a:tcPr marL="76200" marR="76200" marT="76200" marB="76200"/>
                </a:tc>
              </a:tr>
              <a:tr h="314065">
                <a:tc>
                  <a:txBody>
                    <a:bodyPr/>
                    <a:p>
                      <a:pPr algn="l" fontAlgn="t"/>
                      <a:r>
                        <a:rPr lang="en-US" dirty="0" smtClean="0"/>
                        <a:t>x </a:t>
                      </a:r>
                      <a:r>
                        <a:rPr lang="en-US" dirty="0"/>
                        <a:t>+= </a:t>
                      </a:r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p>
                      <a:pPr algn="l" fontAlgn="t"/>
                      <a:r>
                        <a:rPr lang="en-US"/>
                        <a:t>x = x + y</a:t>
                      </a:r>
                      <a:endParaRPr lang="en-US"/>
                    </a:p>
                  </a:txBody>
                  <a:tcPr marL="76200" marR="76200" marT="76200" marB="76200"/>
                </a:tc>
                <a:tc>
                  <a:txBody>
                    <a:bodyPr/>
                    <a:p>
                      <a:pPr algn="l" fontAlgn="t"/>
                      <a:r>
                        <a:rPr lang="en-US"/>
                        <a:t>Addition</a:t>
                      </a:r>
                      <a:endParaRPr lang="en-US"/>
                    </a:p>
                  </a:txBody>
                  <a:tcPr marL="76200" marR="76200" marT="76200" marB="76200"/>
                </a:tc>
              </a:tr>
              <a:tr h="314065">
                <a:tc>
                  <a:txBody>
                    <a:bodyPr/>
                    <a:p>
                      <a:pPr algn="l" fontAlgn="t"/>
                      <a:r>
                        <a:rPr lang="en-US" dirty="0" smtClean="0"/>
                        <a:t>x </a:t>
                      </a:r>
                      <a:r>
                        <a:rPr lang="en-US" dirty="0"/>
                        <a:t>-= </a:t>
                      </a:r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p>
                      <a:pPr algn="l" fontAlgn="t"/>
                      <a:r>
                        <a:rPr lang="en-US"/>
                        <a:t>x = x - y</a:t>
                      </a:r>
                      <a:endParaRPr lang="en-US"/>
                    </a:p>
                  </a:txBody>
                  <a:tcPr marL="76200" marR="76200" marT="76200" marB="76200"/>
                </a:tc>
                <a:tc>
                  <a:txBody>
                    <a:bodyPr/>
                    <a:p>
                      <a:pPr algn="l" fontAlgn="t"/>
                      <a:r>
                        <a:rPr lang="en-US"/>
                        <a:t>Subtraction</a:t>
                      </a:r>
                      <a:endParaRPr lang="en-US"/>
                    </a:p>
                  </a:txBody>
                  <a:tcPr marL="76200" marR="76200" marT="76200" marB="76200"/>
                </a:tc>
              </a:tr>
              <a:tr h="314065">
                <a:tc>
                  <a:txBody>
                    <a:bodyPr/>
                    <a:p>
                      <a:pPr algn="l" fontAlgn="t"/>
                      <a:r>
                        <a:rPr lang="en-US" dirty="0" smtClean="0"/>
                        <a:t>x </a:t>
                      </a:r>
                      <a:r>
                        <a:rPr lang="en-US" dirty="0"/>
                        <a:t>*= </a:t>
                      </a:r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p>
                      <a:pPr algn="l" fontAlgn="t"/>
                      <a:r>
                        <a:rPr lang="en-US"/>
                        <a:t>x = x * y</a:t>
                      </a:r>
                      <a:endParaRPr lang="en-US"/>
                    </a:p>
                  </a:txBody>
                  <a:tcPr marL="76200" marR="76200" marT="76200" marB="76200"/>
                </a:tc>
                <a:tc>
                  <a:txBody>
                    <a:bodyPr/>
                    <a:p>
                      <a:pPr algn="l" fontAlgn="t"/>
                      <a:r>
                        <a:rPr lang="en-US"/>
                        <a:t>Multiplication</a:t>
                      </a:r>
                      <a:endParaRPr lang="en-US"/>
                    </a:p>
                  </a:txBody>
                  <a:tcPr marL="76200" marR="76200" marT="76200" marB="76200"/>
                </a:tc>
              </a:tr>
              <a:tr h="314065">
                <a:tc>
                  <a:txBody>
                    <a:bodyPr/>
                    <a:p>
                      <a:pPr algn="l" fontAlgn="t"/>
                      <a:r>
                        <a:rPr lang="en-US" dirty="0" smtClean="0"/>
                        <a:t>x </a:t>
                      </a:r>
                      <a:r>
                        <a:rPr lang="en-US" dirty="0"/>
                        <a:t>/= </a:t>
                      </a:r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p>
                      <a:pPr algn="l" fontAlgn="t"/>
                      <a:r>
                        <a:rPr lang="en-US"/>
                        <a:t>x = x / y</a:t>
                      </a:r>
                      <a:endParaRPr lang="en-US"/>
                    </a:p>
                  </a:txBody>
                  <a:tcPr marL="76200" marR="76200" marT="76200" marB="76200"/>
                </a:tc>
                <a:tc>
                  <a:txBody>
                    <a:bodyPr/>
                    <a:p>
                      <a:pPr algn="l" fontAlgn="t"/>
                      <a:r>
                        <a:rPr lang="en-US"/>
                        <a:t>Division</a:t>
                      </a:r>
                      <a:endParaRPr lang="en-US"/>
                    </a:p>
                  </a:txBody>
                  <a:tcPr marL="76200" marR="76200" marT="76200" marB="76200"/>
                </a:tc>
              </a:tr>
              <a:tr h="314065">
                <a:tc>
                  <a:txBody>
                    <a:bodyPr/>
                    <a:p>
                      <a:pPr algn="l" fontAlgn="t"/>
                      <a:r>
                        <a:rPr lang="en-US" dirty="0" smtClean="0"/>
                        <a:t>x </a:t>
                      </a:r>
                      <a:r>
                        <a:rPr lang="en-US" dirty="0"/>
                        <a:t>%= </a:t>
                      </a:r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p>
                      <a:pPr algn="l" fontAlgn="t"/>
                      <a:r>
                        <a:rPr lang="en-US"/>
                        <a:t>x = x % y</a:t>
                      </a:r>
                      <a:endParaRPr lang="en-US"/>
                    </a:p>
                  </a:txBody>
                  <a:tcPr marL="76200" marR="76200" marT="76200" marB="76200"/>
                </a:tc>
                <a:tc>
                  <a:txBody>
                    <a:bodyPr/>
                    <a:p>
                      <a:pPr algn="l" fontAlgn="t"/>
                      <a:r>
                        <a:rPr lang="en-US" dirty="0"/>
                        <a:t>Modulus</a:t>
                      </a:r>
                      <a:endParaRPr lang="en-US" dirty="0"/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Logical Operators</a:t>
            </a:r>
            <a:endParaRPr lang="en-US" sz="4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315200" y="76200"/>
            <a:ext cx="1590675" cy="1590675"/>
          </a:xfrm>
          <a:prstGeom prst="rect">
            <a:avLst/>
          </a:prstGeom>
        </p:spPr>
      </p:pic>
      <p:graphicFrame>
        <p:nvGraphicFramePr>
          <p:cNvPr id="7" name="Table 6"/>
          <p:cNvGraphicFramePr/>
          <p:nvPr>
            <p:custDataLst>
              <p:tags r:id="rId2"/>
            </p:custDataLst>
          </p:nvPr>
        </p:nvGraphicFramePr>
        <p:xfrm>
          <a:off x="838200" y="2667000"/>
          <a:ext cx="7513955" cy="3976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665"/>
                <a:gridCol w="2794000"/>
                <a:gridCol w="2447290"/>
              </a:tblGrid>
              <a:tr h="3797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Operator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Description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Example </a:t>
                      </a:r>
                      <a:endParaRPr lang="en-US"/>
                    </a:p>
                  </a:txBody>
                  <a:tcPr/>
                </a:tc>
              </a:tr>
              <a:tr h="5918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not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Reverse the result, returns False if the result is true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not(x &lt; 5 and x &lt; 10)</a:t>
                      </a:r>
                      <a:endParaRPr lang="en-US" altLang="en-US"/>
                    </a:p>
                  </a:txBody>
                  <a:tcPr/>
                </a:tc>
              </a:tr>
              <a:tr h="5905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and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Returns True if both statements are true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x &lt; 5 and  x &lt; 10</a:t>
                      </a:r>
                      <a:endParaRPr lang="en-US" altLang="en-US"/>
                    </a:p>
                  </a:txBody>
                  <a:tcPr/>
                </a:tc>
              </a:tr>
              <a:tr h="5911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Returns True if one of the statements is true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x &lt; 5 or x &lt; 4</a:t>
                      </a:r>
                      <a:endParaRPr lang="en-US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Identity Operators</a:t>
            </a:r>
            <a:endParaRPr lang="en-US" sz="4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315200" y="76200"/>
            <a:ext cx="1590675" cy="1590675"/>
          </a:xfrm>
          <a:prstGeom prst="rect">
            <a:avLst/>
          </a:prstGeom>
        </p:spPr>
      </p:pic>
      <p:graphicFrame>
        <p:nvGraphicFramePr>
          <p:cNvPr id="7" name="Table 6"/>
          <p:cNvGraphicFramePr/>
          <p:nvPr>
            <p:custDataLst>
              <p:tags r:id="rId2"/>
            </p:custDataLst>
          </p:nvPr>
        </p:nvGraphicFramePr>
        <p:xfrm>
          <a:off x="838200" y="3810000"/>
          <a:ext cx="7468870" cy="2233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9330"/>
                <a:gridCol w="2776855"/>
                <a:gridCol w="2432685"/>
              </a:tblGrid>
              <a:tr h="3841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Operator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Description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Example </a:t>
                      </a:r>
                      <a:endParaRPr lang="en-US"/>
                    </a:p>
                  </a:txBody>
                  <a:tcPr/>
                </a:tc>
              </a:tr>
              <a:tr h="9245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is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Returns True if both variables are the same object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x is y</a:t>
                      </a:r>
                      <a:endParaRPr lang="en-US" altLang="en-US"/>
                    </a:p>
                  </a:txBody>
                  <a:tcPr/>
                </a:tc>
              </a:tr>
              <a:tr h="9245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is not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Returns True if both variables are not the same object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x is not y</a:t>
                      </a:r>
                      <a:endParaRPr lang="en-US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655955" y="1905000"/>
            <a:ext cx="759460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o"/>
            </a:pPr>
            <a:r>
              <a:rPr lang="en-US" sz="4000" b="1"/>
              <a:t> </a:t>
            </a:r>
            <a:r>
              <a:rPr lang="en-US" sz="3600" b="1"/>
              <a:t>Used to compare objects if they are actually the same object with the same memory location</a:t>
            </a:r>
            <a:endParaRPr lang="en-US" sz="4000" b="1"/>
          </a:p>
          <a:p>
            <a:pPr marL="285750" indent="-285750">
              <a:buFont typeface="Wingdings" panose="05000000000000000000" charset="0"/>
              <a:buChar char="o"/>
            </a:pPr>
            <a:endParaRPr lang="en-US" sz="2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Identity Operators</a:t>
            </a:r>
            <a:endParaRPr lang="en-US" sz="4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315200" y="76200"/>
            <a:ext cx="1590675" cy="15906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55955" y="1905000"/>
            <a:ext cx="75946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endParaRPr lang="en-US" sz="4000" b="1"/>
          </a:p>
          <a:p>
            <a:pPr marL="285750" indent="-285750">
              <a:buFont typeface="Wingdings" panose="05000000000000000000" charset="0"/>
              <a:buChar char="o"/>
            </a:pPr>
            <a:endParaRPr lang="en-US" sz="2000"/>
          </a:p>
        </p:txBody>
      </p:sp>
      <p:sp>
        <p:nvSpPr>
          <p:cNvPr id="3" name="Text Box 2"/>
          <p:cNvSpPr txBox="1"/>
          <p:nvPr/>
        </p:nvSpPr>
        <p:spPr>
          <a:xfrm>
            <a:off x="790575" y="1981200"/>
            <a:ext cx="757618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>
                <a:latin typeface="Consolas" panose="020B0609020204030204" charset="0"/>
                <a:cs typeface="Consolas" panose="020B0609020204030204" charset="0"/>
              </a:rPr>
              <a:t>x = [</a:t>
            </a:r>
            <a:r>
              <a:rPr lang="en-US" altLang="en-US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</a:rPr>
              <a:t>"apple", "banana"</a:t>
            </a:r>
            <a:r>
              <a:rPr lang="en-US" altLang="en-US">
                <a:latin typeface="Consolas" panose="020B0609020204030204" charset="0"/>
                <a:cs typeface="Consolas" panose="020B0609020204030204" charset="0"/>
              </a:rPr>
              <a:t>]</a:t>
            </a:r>
            <a:endParaRPr lang="en-US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>
                <a:latin typeface="Consolas" panose="020B0609020204030204" charset="0"/>
                <a:cs typeface="Consolas" panose="020B0609020204030204" charset="0"/>
              </a:rPr>
              <a:t>y = [</a:t>
            </a:r>
            <a:r>
              <a:rPr lang="en-US" altLang="en-US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</a:rPr>
              <a:t>"apple", "banana"</a:t>
            </a:r>
            <a:r>
              <a:rPr lang="en-US" altLang="en-US">
                <a:latin typeface="Consolas" panose="020B0609020204030204" charset="0"/>
                <a:cs typeface="Consolas" panose="020B0609020204030204" charset="0"/>
              </a:rPr>
              <a:t>]</a:t>
            </a:r>
            <a:endParaRPr lang="en-US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>
                <a:latin typeface="Consolas" panose="020B0609020204030204" charset="0"/>
                <a:cs typeface="Consolas" panose="020B0609020204030204" charset="0"/>
              </a:rPr>
              <a:t>z = x</a:t>
            </a:r>
            <a:endParaRPr lang="en-US" altLang="en-US"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>
                <a:solidFill>
                  <a:srgbClr val="0070C0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en-US">
                <a:latin typeface="Consolas" panose="020B0609020204030204" charset="0"/>
                <a:cs typeface="Consolas" panose="020B0609020204030204" charset="0"/>
              </a:rPr>
              <a:t>(x </a:t>
            </a:r>
            <a:r>
              <a:rPr lang="en-US" altLang="en-US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</a:rPr>
              <a:t>is</a:t>
            </a:r>
            <a:r>
              <a:rPr lang="en-US" altLang="en-US">
                <a:latin typeface="Consolas" panose="020B0609020204030204" charset="0"/>
                <a:cs typeface="Consolas" panose="020B0609020204030204" charset="0"/>
              </a:rPr>
              <a:t> z)</a:t>
            </a:r>
            <a:endParaRPr lang="en-US" altLang="en-US"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>
                <a:latin typeface="Consolas" panose="020B0609020204030204" charset="0"/>
                <a:cs typeface="Consolas" panose="020B0609020204030204" charset="0"/>
              </a:rPr>
              <a:t># returns True because z is the same object as x</a:t>
            </a:r>
            <a:endParaRPr lang="en-US" altLang="en-US"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>
                <a:solidFill>
                  <a:srgbClr val="002060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en-US">
                <a:latin typeface="Consolas" panose="020B0609020204030204" charset="0"/>
                <a:cs typeface="Consolas" panose="020B0609020204030204" charset="0"/>
              </a:rPr>
              <a:t>(x </a:t>
            </a:r>
            <a:r>
              <a:rPr lang="en-US" altLang="en-US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</a:rPr>
              <a:t>is </a:t>
            </a:r>
            <a:r>
              <a:rPr lang="en-US" altLang="en-US">
                <a:latin typeface="Consolas" panose="020B0609020204030204" charset="0"/>
                <a:cs typeface="Consolas" panose="020B0609020204030204" charset="0"/>
              </a:rPr>
              <a:t>y)</a:t>
            </a:r>
            <a:endParaRPr lang="en-US" altLang="en-US"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>
                <a:latin typeface="Consolas" panose="020B0609020204030204" charset="0"/>
                <a:cs typeface="Consolas" panose="020B0609020204030204" charset="0"/>
              </a:rPr>
              <a:t># returns False because x is not the same object as y, even if they have the same content</a:t>
            </a:r>
            <a:endParaRPr lang="en-US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Membership Operators</a:t>
            </a:r>
            <a:endParaRPr lang="en-US" sz="4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315200" y="76200"/>
            <a:ext cx="1590675" cy="1590675"/>
          </a:xfrm>
          <a:prstGeom prst="rect">
            <a:avLst/>
          </a:prstGeom>
        </p:spPr>
      </p:pic>
      <p:graphicFrame>
        <p:nvGraphicFramePr>
          <p:cNvPr id="7" name="Table 6"/>
          <p:cNvGraphicFramePr/>
          <p:nvPr>
            <p:custDataLst>
              <p:tags r:id="rId2"/>
            </p:custDataLst>
          </p:nvPr>
        </p:nvGraphicFramePr>
        <p:xfrm>
          <a:off x="385445" y="3300095"/>
          <a:ext cx="8472805" cy="3204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635"/>
                <a:gridCol w="2658110"/>
                <a:gridCol w="2081530"/>
                <a:gridCol w="208153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Operator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Description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Example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13760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in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Returns True if a sequence with the specified value is present in the object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x in y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en-US"/>
                        <a:t>x = ["apple", "banana"]</a:t>
                      </a:r>
                      <a:endParaRPr lang="en-US" altLang="en-US"/>
                    </a:p>
                    <a:p>
                      <a:pPr algn="l">
                        <a:buNone/>
                      </a:pPr>
                      <a:endParaRPr lang="en-US" altLang="en-US"/>
                    </a:p>
                    <a:p>
                      <a:pPr algn="l">
                        <a:buNone/>
                      </a:pPr>
                      <a:r>
                        <a:rPr lang="en-US" altLang="en-US"/>
                        <a:t>print("banana" in x)</a:t>
                      </a:r>
                      <a:endParaRPr lang="en-US" altLang="en-US"/>
                    </a:p>
                  </a:txBody>
                  <a:tcPr/>
                </a:tc>
              </a:tr>
              <a:tr h="14630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not in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Returns True if a sequence with the specified value is not present in the object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x not in y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en-US"/>
                        <a:t>x = ["apple", "banana"]</a:t>
                      </a:r>
                      <a:endParaRPr lang="en-US" altLang="en-US"/>
                    </a:p>
                    <a:p>
                      <a:pPr algn="l">
                        <a:buNone/>
                      </a:pPr>
                      <a:endParaRPr lang="en-US" altLang="en-US"/>
                    </a:p>
                    <a:p>
                      <a:pPr algn="l">
                        <a:buNone/>
                      </a:pPr>
                      <a:r>
                        <a:rPr lang="en-US" altLang="en-US"/>
                        <a:t>print("pineapple" not in x)</a:t>
                      </a:r>
                      <a:endParaRPr lang="en-US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655955" y="1905000"/>
            <a:ext cx="759460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o"/>
            </a:pPr>
            <a:r>
              <a:rPr lang="en-US" sz="4000" b="1"/>
              <a:t> U</a:t>
            </a:r>
            <a:r>
              <a:rPr lang="en-US" altLang="en-US" sz="4000" b="1"/>
              <a:t>sed to test if a sequence is presented in an object:</a:t>
            </a:r>
            <a:endParaRPr lang="en-US" altLang="en-US" sz="4000" b="1"/>
          </a:p>
          <a:p>
            <a:pPr marL="285750" indent="-285750">
              <a:buFont typeface="Wingdings" panose="05000000000000000000" charset="0"/>
              <a:buChar char="o"/>
            </a:pPr>
            <a:endParaRPr 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can you do with Python?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315200" y="76200"/>
            <a:ext cx="1590675" cy="15906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55955" y="1905000"/>
            <a:ext cx="759460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o"/>
            </a:pPr>
            <a:r>
              <a:rPr lang="en-US" sz="3200" b="1"/>
              <a:t> Automate simple task</a:t>
            </a:r>
            <a:endParaRPr lang="en-US" sz="3200" b="1"/>
          </a:p>
          <a:p>
            <a:pPr marL="742950" lvl="1" indent="-285750">
              <a:buFont typeface="Wingdings" panose="05000000000000000000" charset="0"/>
              <a:buChar char="§"/>
            </a:pPr>
            <a:r>
              <a:rPr lang="en-US" sz="3200"/>
              <a:t>Searching for files, read and modify them</a:t>
            </a:r>
            <a:endParaRPr lang="en-US" sz="3200"/>
          </a:p>
          <a:p>
            <a:pPr marL="742950" lvl="1" indent="-285750">
              <a:buFont typeface="Wingdings" panose="05000000000000000000" charset="0"/>
              <a:buChar char="§"/>
            </a:pPr>
            <a:r>
              <a:rPr lang="en-US" sz="3200"/>
              <a:t>Scraping information from websites</a:t>
            </a:r>
            <a:endParaRPr lang="en-US" sz="3200"/>
          </a:p>
          <a:p>
            <a:pPr marL="742950" lvl="1" indent="-285750">
              <a:buFont typeface="Wingdings" panose="05000000000000000000" charset="0"/>
              <a:buChar char="§"/>
            </a:pPr>
            <a:r>
              <a:rPr lang="en-US" sz="3200"/>
              <a:t>Reading and editing excel files</a:t>
            </a:r>
            <a:endParaRPr lang="en-US" sz="3200"/>
          </a:p>
          <a:p>
            <a:pPr marL="742950" lvl="1" indent="-285750">
              <a:buFont typeface="Wingdings" panose="05000000000000000000" charset="0"/>
              <a:buChar char="§"/>
            </a:pPr>
            <a:r>
              <a:rPr lang="en-US" sz="3200"/>
              <a:t>Work with PDFs</a:t>
            </a:r>
            <a:endParaRPr lang="en-US" sz="3200"/>
          </a:p>
          <a:p>
            <a:pPr marL="742950" lvl="1" indent="-285750">
              <a:buFont typeface="Wingdings" panose="05000000000000000000" charset="0"/>
              <a:buChar char="§"/>
            </a:pPr>
            <a:r>
              <a:rPr lang="en-US" sz="3200"/>
              <a:t>Automate emails and text messages</a:t>
            </a:r>
            <a:endParaRPr lang="en-US" sz="3200"/>
          </a:p>
          <a:p>
            <a:pPr marL="742950" lvl="1" indent="-285750">
              <a:buFont typeface="Wingdings" panose="05000000000000000000" charset="0"/>
              <a:buChar char="§"/>
            </a:pPr>
            <a:r>
              <a:rPr lang="en-US" sz="3200"/>
              <a:t>Connect to database systems</a:t>
            </a:r>
            <a:endParaRPr lang="en-US" sz="32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2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Conditional Statements</a:t>
            </a:r>
            <a:endParaRPr lang="en-US" sz="4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315200" y="76200"/>
            <a:ext cx="1590675" cy="15906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55955" y="1905000"/>
            <a:ext cx="7594600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n-US" sz="2800" b="1"/>
              <a:t> </a:t>
            </a:r>
            <a:r>
              <a:rPr lang="en-US" sz="2800" b="1" dirty="0">
                <a:sym typeface="+mn-ea"/>
              </a:rPr>
              <a:t>if statement</a:t>
            </a:r>
            <a:r>
              <a:rPr lang="en-US" sz="2800" dirty="0">
                <a:sym typeface="+mn-ea"/>
              </a:rPr>
              <a:t> - executes some code only if a specified condition is true</a:t>
            </a:r>
            <a:endParaRPr lang="en-US" sz="2800" dirty="0"/>
          </a:p>
          <a:p>
            <a:pPr lvl="1"/>
            <a:r>
              <a:rPr lang="en-US" sz="2800" b="1" dirty="0">
                <a:sym typeface="+mn-ea"/>
              </a:rPr>
              <a:t>if...else statement</a:t>
            </a:r>
            <a:r>
              <a:rPr lang="en-US" sz="2800" dirty="0">
                <a:sym typeface="+mn-ea"/>
              </a:rPr>
              <a:t> - executes some code if a condition is true and another code if the condition is false</a:t>
            </a:r>
            <a:endParaRPr lang="en-US" sz="2800" dirty="0"/>
          </a:p>
          <a:p>
            <a:pPr lvl="1"/>
            <a:r>
              <a:rPr lang="en-US" sz="2800" b="1" dirty="0">
                <a:sym typeface="+mn-ea"/>
              </a:rPr>
              <a:t>if...</a:t>
            </a:r>
            <a:r>
              <a:rPr lang="en-US" sz="2800" b="1" dirty="0" err="1">
                <a:sym typeface="+mn-ea"/>
              </a:rPr>
              <a:t>elif</a:t>
            </a:r>
            <a:r>
              <a:rPr lang="en-US" sz="2800" b="1" dirty="0">
                <a:sym typeface="+mn-ea"/>
              </a:rPr>
              <a:t>....else statement</a:t>
            </a:r>
            <a:r>
              <a:rPr lang="en-US" sz="2800" dirty="0">
                <a:sym typeface="+mn-ea"/>
              </a:rPr>
              <a:t> - specifies a new condition to test, if the first condition is false</a:t>
            </a:r>
            <a:endParaRPr lang="en-US" sz="2800" dirty="0"/>
          </a:p>
          <a:p>
            <a:pPr lvl="1"/>
            <a:r>
              <a:rPr lang="en-US" sz="2800" b="1" dirty="0">
                <a:sym typeface="+mn-ea"/>
              </a:rPr>
              <a:t>match statement</a:t>
            </a:r>
            <a:r>
              <a:rPr lang="en-US" sz="2800" dirty="0">
                <a:sym typeface="+mn-ea"/>
              </a:rPr>
              <a:t> - selects one of many blocks of code to be executed</a:t>
            </a:r>
            <a:endParaRPr lang="en-US" sz="2800" dirty="0"/>
          </a:p>
          <a:p>
            <a:pPr indent="0">
              <a:buFont typeface="Wingdings" panose="05000000000000000000" charset="0"/>
              <a:buNone/>
            </a:pPr>
            <a:endParaRPr lang="en-US" altLang="en-US" sz="2800" b="1"/>
          </a:p>
          <a:p>
            <a:pPr marL="285750" indent="-285750">
              <a:buFont typeface="Wingdings" panose="05000000000000000000" charset="0"/>
              <a:buChar char="o"/>
            </a:pPr>
            <a:endParaRPr lang="en-US" sz="2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Statements</a:t>
            </a:r>
            <a:endParaRPr lang="en-US" sz="4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315200" y="76200"/>
            <a:ext cx="1590675" cy="15906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55955" y="1905000"/>
            <a:ext cx="7594600" cy="14649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914400" lvl="1" indent="-457200">
              <a:buFont typeface="Wingdings" panose="05000000000000000000" charset="0"/>
              <a:buChar char="o"/>
            </a:pPr>
            <a:r>
              <a:rPr lang="en-US" sz="2800" b="1"/>
              <a:t> </a:t>
            </a:r>
            <a:r>
              <a:rPr lang="en-US" sz="2800" b="1" dirty="0">
                <a:sym typeface="+mn-ea"/>
              </a:rPr>
              <a:t>Syntax</a:t>
            </a:r>
            <a:endParaRPr lang="en-US" sz="2800" b="1" dirty="0">
              <a:sym typeface="+mn-ea"/>
            </a:endParaRPr>
          </a:p>
          <a:p>
            <a:pPr lvl="2" indent="0">
              <a:buNone/>
            </a:pPr>
            <a:r>
              <a:rPr lang="en-US" sz="2800" b="1" dirty="0">
                <a:sym typeface="+mn-ea"/>
              </a:rPr>
              <a:t>if expression:</a:t>
            </a:r>
            <a:endParaRPr lang="en-US" sz="2800" b="1" dirty="0">
              <a:sym typeface="+mn-ea"/>
            </a:endParaRPr>
          </a:p>
          <a:p>
            <a:pPr lvl="3" indent="0">
              <a:buNone/>
            </a:pPr>
            <a:r>
              <a:rPr lang="en-US" sz="2800" b="1" dirty="0">
                <a:sym typeface="+mn-ea"/>
              </a:rPr>
              <a:t>statementN</a:t>
            </a:r>
            <a:endParaRPr lang="en-US" sz="2800" dirty="0"/>
          </a:p>
          <a:p>
            <a:pPr indent="0">
              <a:buFont typeface="Wingdings" panose="05000000000000000000" charset="0"/>
              <a:buNone/>
            </a:pPr>
            <a:endParaRPr lang="en-US" altLang="en-US" sz="2800" b="1"/>
          </a:p>
          <a:p>
            <a:pPr marL="285750" indent="-285750">
              <a:buFont typeface="Wingdings" panose="05000000000000000000" charset="0"/>
              <a:buChar char="o"/>
            </a:pPr>
            <a:endParaRPr lang="en-US" sz="2800"/>
          </a:p>
        </p:txBody>
      </p:sp>
      <p:sp>
        <p:nvSpPr>
          <p:cNvPr id="3" name="Text Box 2"/>
          <p:cNvSpPr txBox="1"/>
          <p:nvPr/>
        </p:nvSpPr>
        <p:spPr>
          <a:xfrm>
            <a:off x="1295400" y="3961765"/>
            <a:ext cx="6811010" cy="107632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en-US" sz="16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day1</a:t>
            </a:r>
            <a:r>
              <a:rPr sz="16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sz="1600" b="0" i="0">
                <a:solidFill>
                  <a:srgbClr val="990055"/>
                </a:solidFill>
                <a:latin typeface="Consolas" panose="020B0609020204030204"/>
                <a:ea typeface="Consolas" panose="020B0609020204030204"/>
              </a:rPr>
              <a:t>100</a:t>
            </a:r>
            <a:endParaRPr sz="1600" b="0" i="0">
              <a:solidFill>
                <a:srgbClr val="990055"/>
              </a:solidFill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lang="en-US" sz="16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day2</a:t>
            </a:r>
            <a:r>
              <a:rPr sz="16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sz="1600" b="0" i="0">
                <a:solidFill>
                  <a:srgbClr val="990055"/>
                </a:solidFill>
                <a:latin typeface="Consolas" panose="020B0609020204030204"/>
                <a:ea typeface="Consolas" panose="020B0609020204030204"/>
              </a:rPr>
              <a:t>7</a:t>
            </a:r>
            <a:endParaRPr sz="1600" b="0" i="0">
              <a:solidFill>
                <a:srgbClr val="990055"/>
              </a:solidFill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sz="1600" b="0" i="0">
                <a:solidFill>
                  <a:srgbClr val="005CC5"/>
                </a:solidFill>
                <a:latin typeface="Consolas" panose="020B0609020204030204"/>
                <a:ea typeface="Consolas" panose="020B0609020204030204"/>
              </a:rPr>
              <a:t>if</a:t>
            </a:r>
            <a:r>
              <a:rPr sz="16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sz="16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(day1</a:t>
            </a:r>
            <a:r>
              <a:rPr sz="16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 </a:t>
            </a:r>
            <a:r>
              <a:rPr lang="en-US" sz="16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- day2) &lt;</a:t>
            </a:r>
            <a:r>
              <a:rPr sz="16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 </a:t>
            </a:r>
            <a:r>
              <a:rPr lang="en-US" sz="16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100</a:t>
            </a:r>
            <a:r>
              <a:rPr sz="16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:</a:t>
            </a:r>
            <a:endParaRPr sz="1600" b="0" i="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457200"/>
            <a:r>
              <a:rPr sz="1600" b="0" i="0">
                <a:solidFill>
                  <a:srgbClr val="005CC5"/>
                </a:solidFill>
                <a:latin typeface="Consolas" panose="020B0609020204030204"/>
                <a:ea typeface="Consolas" panose="020B0609020204030204"/>
              </a:rPr>
              <a:t>print</a:t>
            </a:r>
            <a:r>
              <a:rPr sz="16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sz="16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f</a:t>
            </a:r>
            <a:r>
              <a:rPr sz="1600" b="0" i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"</a:t>
            </a:r>
            <a:r>
              <a:rPr lang="en-US" sz="1600" b="0" i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Its {day1-day2} days left before Christmas </a:t>
            </a:r>
            <a:r>
              <a:rPr sz="1600">
                <a:solidFill>
                  <a:srgbClr val="008000"/>
                </a:solidFill>
                <a:latin typeface="Consolas" panose="020B0609020204030204"/>
                <a:ea typeface="Consolas" panose="020B0609020204030204"/>
                <a:sym typeface="+mn-ea"/>
              </a:rPr>
              <a:t>"</a:t>
            </a:r>
            <a:r>
              <a:rPr lang="en-US" sz="1600" b="0" i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)</a:t>
            </a:r>
            <a:r>
              <a:rPr sz="16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endParaRPr sz="1600" b="0" i="0">
              <a:solidFill>
                <a:srgbClr val="708090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else Statements</a:t>
            </a:r>
            <a:endParaRPr lang="en-US" sz="4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315200" y="76200"/>
            <a:ext cx="1590675" cy="15906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55955" y="1905000"/>
            <a:ext cx="7594600" cy="14649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914400" lvl="1" indent="-457200">
              <a:buFont typeface="Wingdings" panose="05000000000000000000" charset="0"/>
              <a:buChar char="o"/>
            </a:pPr>
            <a:r>
              <a:rPr lang="en-US" sz="2800" b="1"/>
              <a:t> </a:t>
            </a:r>
            <a:r>
              <a:rPr lang="en-US" sz="2800" b="1" dirty="0">
                <a:sym typeface="+mn-ea"/>
              </a:rPr>
              <a:t>Syntax</a:t>
            </a:r>
            <a:endParaRPr lang="en-US" sz="2800" b="1" dirty="0">
              <a:sym typeface="+mn-ea"/>
            </a:endParaRPr>
          </a:p>
          <a:p>
            <a:pPr lvl="2" indent="0">
              <a:buNone/>
            </a:pPr>
            <a:r>
              <a:rPr lang="en-US" sz="2800" b="1" dirty="0">
                <a:sym typeface="+mn-ea"/>
              </a:rPr>
              <a:t>if condition:</a:t>
            </a:r>
            <a:endParaRPr lang="en-US" sz="2800" b="1" dirty="0">
              <a:sym typeface="+mn-ea"/>
            </a:endParaRPr>
          </a:p>
          <a:p>
            <a:pPr lvl="2" indent="457200">
              <a:buNone/>
            </a:pPr>
            <a:r>
              <a:rPr lang="en-US" sz="2800" b="1" dirty="0">
                <a:sym typeface="+mn-ea"/>
              </a:rPr>
              <a:t>statmentN</a:t>
            </a:r>
            <a:endParaRPr lang="en-US" sz="2800" b="1" dirty="0">
              <a:sym typeface="+mn-ea"/>
            </a:endParaRPr>
          </a:p>
          <a:p>
            <a:pPr lvl="2" indent="0">
              <a:buNone/>
            </a:pPr>
            <a:r>
              <a:rPr lang="en-US" sz="2800" b="1" dirty="0">
                <a:sym typeface="+mn-ea"/>
              </a:rPr>
              <a:t>else:</a:t>
            </a:r>
            <a:endParaRPr lang="en-US" sz="2800" b="1" dirty="0">
              <a:sym typeface="+mn-ea"/>
            </a:endParaRPr>
          </a:p>
          <a:p>
            <a:pPr lvl="2" indent="457200">
              <a:buNone/>
            </a:pPr>
            <a:r>
              <a:rPr lang="en-US" sz="2800" b="1" dirty="0">
                <a:sym typeface="+mn-ea"/>
              </a:rPr>
              <a:t>statementN</a:t>
            </a:r>
            <a:endParaRPr lang="en-US" sz="2800" b="1" dirty="0">
              <a:sym typeface="+mn-ea"/>
            </a:endParaRPr>
          </a:p>
          <a:p>
            <a:pPr lvl="2" indent="0">
              <a:buNone/>
            </a:pPr>
            <a:endParaRPr lang="en-US" sz="2800" dirty="0"/>
          </a:p>
          <a:p>
            <a:pPr indent="0">
              <a:buFont typeface="Wingdings" panose="05000000000000000000" charset="0"/>
              <a:buNone/>
            </a:pPr>
            <a:endParaRPr lang="en-US" altLang="en-US" sz="2800" b="1"/>
          </a:p>
          <a:p>
            <a:pPr marL="285750" indent="-285750">
              <a:buFont typeface="Wingdings" panose="05000000000000000000" charset="0"/>
              <a:buChar char="o"/>
            </a:pPr>
            <a:endParaRPr lang="en-US" sz="2800"/>
          </a:p>
        </p:txBody>
      </p:sp>
      <p:sp>
        <p:nvSpPr>
          <p:cNvPr id="3" name="Text Box 2"/>
          <p:cNvSpPr txBox="1"/>
          <p:nvPr/>
        </p:nvSpPr>
        <p:spPr>
          <a:xfrm>
            <a:off x="1219200" y="4495165"/>
            <a:ext cx="6811010" cy="156845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en-US" sz="16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mood=</a:t>
            </a:r>
            <a:r>
              <a:rPr lang="en-US" altLang="en-US" sz="1600" b="0" i="0">
                <a:solidFill>
                  <a:srgbClr val="00B050"/>
                </a:solidFill>
                <a:latin typeface="Consolas" panose="020B0609020204030204"/>
                <a:ea typeface="Consolas" panose="020B0609020204030204"/>
              </a:rPr>
              <a:t>"S</a:t>
            </a:r>
            <a:r>
              <a:rPr lang="en-US" sz="1600" b="0" i="0">
                <a:solidFill>
                  <a:srgbClr val="00B050"/>
                </a:solidFill>
                <a:latin typeface="Consolas" panose="020B0609020204030204"/>
                <a:ea typeface="Consolas" panose="020B0609020204030204"/>
              </a:rPr>
              <a:t>ad</a:t>
            </a:r>
            <a:r>
              <a:rPr lang="en-US" altLang="en-US" sz="1600" b="0" i="0">
                <a:solidFill>
                  <a:srgbClr val="00B050"/>
                </a:solidFill>
                <a:latin typeface="Consolas" panose="020B0609020204030204"/>
                <a:ea typeface="Consolas" panose="020B0609020204030204"/>
              </a:rPr>
              <a:t>"</a:t>
            </a:r>
            <a:endParaRPr lang="en-US" altLang="en-US" sz="1600" b="0" i="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sz="1600" b="0" i="0">
                <a:solidFill>
                  <a:srgbClr val="005CC5"/>
                </a:solidFill>
                <a:latin typeface="Consolas" panose="020B0609020204030204"/>
                <a:ea typeface="Consolas" panose="020B0609020204030204"/>
              </a:rPr>
              <a:t>if</a:t>
            </a:r>
            <a:r>
              <a:rPr lang="en-US" sz="1600" b="0" i="0">
                <a:solidFill>
                  <a:srgbClr val="005CC5"/>
                </a:solidFill>
                <a:latin typeface="Consolas" panose="020B0609020204030204"/>
                <a:ea typeface="Consolas" panose="020B0609020204030204"/>
              </a:rPr>
              <a:t> </a:t>
            </a:r>
            <a:r>
              <a:rPr lang="en-US" sz="16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mood=</a:t>
            </a:r>
            <a:r>
              <a:rPr lang="en-US" altLang="en-US" sz="1600">
                <a:solidFill>
                  <a:srgbClr val="00B050"/>
                </a:solidFill>
                <a:latin typeface="Consolas" panose="020B0609020204030204"/>
                <a:ea typeface="Consolas" panose="020B0609020204030204"/>
                <a:sym typeface="+mn-ea"/>
              </a:rPr>
              <a:t>"</a:t>
            </a:r>
            <a:r>
              <a:rPr lang="en-US" sz="16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Happy</a:t>
            </a:r>
            <a:r>
              <a:rPr lang="en-US" altLang="en-US" sz="1600">
                <a:solidFill>
                  <a:srgbClr val="00B050"/>
                </a:solidFill>
                <a:latin typeface="Consolas" panose="020B0609020204030204"/>
                <a:ea typeface="Consolas" panose="020B0609020204030204"/>
                <a:sym typeface="+mn-ea"/>
              </a:rPr>
              <a:t>"</a:t>
            </a:r>
            <a:r>
              <a:rPr sz="16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:</a:t>
            </a:r>
            <a:endParaRPr sz="1600" b="0" i="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457200"/>
            <a:r>
              <a:rPr sz="1600" b="0" i="0">
                <a:solidFill>
                  <a:srgbClr val="005CC5"/>
                </a:solidFill>
                <a:latin typeface="Consolas" panose="020B0609020204030204"/>
                <a:ea typeface="Consolas" panose="020B0609020204030204"/>
              </a:rPr>
              <a:t>print</a:t>
            </a:r>
            <a:r>
              <a:rPr sz="16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1600" b="0" i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"</a:t>
            </a:r>
            <a:r>
              <a:rPr lang="en-US" sz="1600" b="0" i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Yehey! Masaya ako nasa mood ako</a:t>
            </a:r>
            <a:r>
              <a:rPr sz="1600">
                <a:solidFill>
                  <a:srgbClr val="008000"/>
                </a:solidFill>
                <a:latin typeface="Consolas" panose="020B0609020204030204"/>
                <a:ea typeface="Consolas" panose="020B0609020204030204"/>
                <a:sym typeface="+mn-ea"/>
              </a:rPr>
              <a:t>"</a:t>
            </a:r>
            <a:r>
              <a:rPr lang="en-US" sz="1600" b="0" i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)</a:t>
            </a:r>
            <a:endParaRPr lang="en-US" sz="1600" b="0" i="0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lang="en-US" sz="1600">
                <a:solidFill>
                  <a:srgbClr val="005CC5"/>
                </a:solidFill>
                <a:latin typeface="Consolas" panose="020B0609020204030204"/>
                <a:ea typeface="Consolas" panose="020B0609020204030204"/>
                <a:sym typeface="+mn-ea"/>
              </a:rPr>
              <a:t>else</a:t>
            </a:r>
            <a:r>
              <a:rPr sz="1600">
                <a:solidFill>
                  <a:srgbClr val="000000"/>
                </a:solidFill>
                <a:latin typeface="Consolas" panose="020B0609020204030204"/>
                <a:ea typeface="Consolas" panose="020B0609020204030204"/>
                <a:sym typeface="+mn-ea"/>
              </a:rPr>
              <a:t>:</a:t>
            </a:r>
            <a:endParaRPr sz="1600" b="0" i="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457200"/>
            <a:r>
              <a:rPr sz="1600">
                <a:solidFill>
                  <a:srgbClr val="005CC5"/>
                </a:solidFill>
                <a:latin typeface="Consolas" panose="020B0609020204030204"/>
                <a:ea typeface="Consolas" panose="020B0609020204030204"/>
                <a:sym typeface="+mn-ea"/>
              </a:rPr>
              <a:t>print</a:t>
            </a:r>
            <a:r>
              <a:rPr sz="1600">
                <a:solidFill>
                  <a:srgbClr val="000000"/>
                </a:solidFill>
                <a:latin typeface="Consolas" panose="020B0609020204030204"/>
                <a:ea typeface="Consolas" panose="020B0609020204030204"/>
                <a:sym typeface="+mn-ea"/>
              </a:rPr>
              <a:t>(</a:t>
            </a:r>
            <a:r>
              <a:rPr sz="1600">
                <a:solidFill>
                  <a:srgbClr val="008000"/>
                </a:solidFill>
                <a:latin typeface="Consolas" panose="020B0609020204030204"/>
                <a:ea typeface="Consolas" panose="020B0609020204030204"/>
                <a:sym typeface="+mn-ea"/>
              </a:rPr>
              <a:t>"</a:t>
            </a:r>
            <a:r>
              <a:rPr lang="en-US" sz="1600">
                <a:solidFill>
                  <a:srgbClr val="008000"/>
                </a:solidFill>
                <a:latin typeface="Consolas" panose="020B0609020204030204"/>
                <a:ea typeface="Consolas" panose="020B0609020204030204"/>
                <a:sym typeface="+mn-ea"/>
              </a:rPr>
              <a:t>Di masaya kaya malungkot</a:t>
            </a:r>
            <a:r>
              <a:rPr sz="1600">
                <a:solidFill>
                  <a:srgbClr val="008000"/>
                </a:solidFill>
                <a:latin typeface="Consolas" panose="020B0609020204030204"/>
                <a:ea typeface="Consolas" panose="020B0609020204030204"/>
                <a:sym typeface="+mn-ea"/>
              </a:rPr>
              <a:t>"</a:t>
            </a:r>
            <a:r>
              <a:rPr lang="en-US" sz="1600">
                <a:solidFill>
                  <a:srgbClr val="008000"/>
                </a:solidFill>
                <a:latin typeface="Consolas" panose="020B0609020204030204"/>
                <a:ea typeface="Consolas" panose="020B0609020204030204"/>
                <a:sym typeface="+mn-ea"/>
              </a:rPr>
              <a:t>)</a:t>
            </a:r>
            <a:endParaRPr sz="1600" b="0" i="0">
              <a:solidFill>
                <a:srgbClr val="708090"/>
              </a:solidFill>
              <a:latin typeface="Consolas" panose="020B0609020204030204"/>
              <a:ea typeface="Consolas" panose="020B0609020204030204"/>
            </a:endParaRPr>
          </a:p>
          <a:p>
            <a:pPr marL="0" indent="457200"/>
            <a:endParaRPr sz="1600" b="0" i="0">
              <a:solidFill>
                <a:srgbClr val="708090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elif Statements</a:t>
            </a:r>
            <a:endParaRPr lang="en-US" sz="4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315200" y="76200"/>
            <a:ext cx="1590675" cy="159067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55955" y="1905000"/>
            <a:ext cx="7594600" cy="31464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914400" lvl="1" indent="-457200">
              <a:buFont typeface="Wingdings" panose="05000000000000000000" charset="0"/>
              <a:buChar char="o"/>
            </a:pPr>
            <a:r>
              <a:rPr lang="en-US" sz="2800" b="1"/>
              <a:t> </a:t>
            </a:r>
            <a:r>
              <a:rPr lang="en-US" sz="2800" b="1" dirty="0">
                <a:sym typeface="+mn-ea"/>
              </a:rPr>
              <a:t>Syntax</a:t>
            </a:r>
            <a:endParaRPr lang="en-US" sz="2800" b="1" dirty="0">
              <a:sym typeface="+mn-ea"/>
            </a:endParaRPr>
          </a:p>
          <a:p>
            <a:pPr lvl="2" indent="0">
              <a:buNone/>
            </a:pPr>
            <a:r>
              <a:rPr lang="en-US" sz="2800" b="1" dirty="0">
                <a:sym typeface="+mn-ea"/>
              </a:rPr>
              <a:t>if expression:</a:t>
            </a:r>
            <a:endParaRPr lang="en-US" sz="2800" b="1" dirty="0">
              <a:sym typeface="+mn-ea"/>
            </a:endParaRPr>
          </a:p>
          <a:p>
            <a:pPr lvl="2" indent="457200">
              <a:buNone/>
            </a:pPr>
            <a:r>
              <a:rPr lang="en-US" sz="2800" b="1" dirty="0">
                <a:sym typeface="+mn-ea"/>
              </a:rPr>
              <a:t>statementN</a:t>
            </a:r>
            <a:endParaRPr lang="en-US" sz="2800" b="1" dirty="0">
              <a:sym typeface="+mn-ea"/>
            </a:endParaRPr>
          </a:p>
          <a:p>
            <a:pPr marL="457200" lvl="3" indent="457200">
              <a:buNone/>
            </a:pPr>
            <a:r>
              <a:rPr lang="en-US" sz="2800" b="1" dirty="0">
                <a:sym typeface="+mn-ea"/>
              </a:rPr>
              <a:t>elif expression:</a:t>
            </a:r>
            <a:endParaRPr lang="en-US" sz="2800" b="1" dirty="0">
              <a:sym typeface="+mn-ea"/>
            </a:endParaRPr>
          </a:p>
          <a:p>
            <a:pPr marL="914400" lvl="4" indent="457200">
              <a:buNone/>
            </a:pPr>
            <a:r>
              <a:rPr lang="en-US" sz="2800" b="1" dirty="0">
                <a:sym typeface="+mn-ea"/>
              </a:rPr>
              <a:t>statementN</a:t>
            </a:r>
            <a:endParaRPr lang="en-US" sz="2800" b="1" dirty="0">
              <a:sym typeface="+mn-ea"/>
            </a:endParaRPr>
          </a:p>
          <a:p>
            <a:pPr marL="457200" lvl="3" indent="457200">
              <a:buNone/>
            </a:pPr>
            <a:r>
              <a:rPr lang="en-US" sz="2800" b="1" dirty="0">
                <a:sym typeface="+mn-ea"/>
              </a:rPr>
              <a:t>else:</a:t>
            </a:r>
            <a:endParaRPr lang="en-US" sz="2800" b="1" dirty="0">
              <a:sym typeface="+mn-ea"/>
            </a:endParaRPr>
          </a:p>
          <a:p>
            <a:pPr lvl="2" indent="457200">
              <a:buNone/>
            </a:pPr>
            <a:r>
              <a:rPr lang="en-US" sz="2800" b="1" dirty="0">
                <a:sym typeface="+mn-ea"/>
              </a:rPr>
              <a:t>statementN</a:t>
            </a:r>
            <a:endParaRPr lang="en-US" sz="2800" b="1" dirty="0">
              <a:sym typeface="+mn-ea"/>
            </a:endParaRPr>
          </a:p>
          <a:p>
            <a:pPr lvl="2" indent="0">
              <a:buNone/>
            </a:pPr>
            <a:endParaRPr lang="en-US" sz="2800" dirty="0"/>
          </a:p>
          <a:p>
            <a:pPr indent="0">
              <a:buFont typeface="Wingdings" panose="05000000000000000000" charset="0"/>
              <a:buNone/>
            </a:pPr>
            <a:endParaRPr lang="en-US" altLang="en-US" sz="2800" b="1"/>
          </a:p>
          <a:p>
            <a:pPr marL="285750" indent="-285750">
              <a:buFont typeface="Wingdings" panose="05000000000000000000" charset="0"/>
              <a:buChar char="o"/>
            </a:pPr>
            <a:endParaRPr lang="en-US" sz="2800"/>
          </a:p>
        </p:txBody>
      </p:sp>
      <p:sp>
        <p:nvSpPr>
          <p:cNvPr id="7" name="Text Box 6"/>
          <p:cNvSpPr txBox="1"/>
          <p:nvPr/>
        </p:nvSpPr>
        <p:spPr>
          <a:xfrm>
            <a:off x="4343400" y="2438400"/>
            <a:ext cx="4149725" cy="230695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sz="1600" b="0" i="0">
                <a:solidFill>
                  <a:srgbClr val="B45908"/>
                </a:solidFill>
                <a:latin typeface="Consolas" panose="020B0609020204030204" charset="0"/>
                <a:ea typeface="monospace"/>
                <a:cs typeface="Consolas" panose="020B0609020204030204" charset="0"/>
              </a:rPr>
              <a:t>score</a:t>
            </a:r>
            <a:r>
              <a:rPr sz="1600" b="0" i="0">
                <a:solidFill>
                  <a:srgbClr val="001D35"/>
                </a:solidFill>
                <a:latin typeface="Consolas" panose="020B0609020204030204" charset="0"/>
                <a:ea typeface="monospace"/>
                <a:cs typeface="Consolas" panose="020B0609020204030204" charset="0"/>
              </a:rPr>
              <a:t> = </a:t>
            </a:r>
            <a:r>
              <a:rPr sz="1600" b="0" i="0">
                <a:solidFill>
                  <a:srgbClr val="B45908"/>
                </a:solidFill>
                <a:latin typeface="Consolas" panose="020B0609020204030204" charset="0"/>
                <a:ea typeface="monospace"/>
                <a:cs typeface="Consolas" panose="020B0609020204030204" charset="0"/>
              </a:rPr>
              <a:t>85</a:t>
            </a:r>
            <a:endParaRPr sz="1600" b="0" i="0">
              <a:solidFill>
                <a:srgbClr val="B45908"/>
              </a:solidFill>
              <a:latin typeface="Consolas" panose="020B0609020204030204" charset="0"/>
              <a:ea typeface="monospace"/>
              <a:cs typeface="Consolas" panose="020B0609020204030204" charset="0"/>
            </a:endParaRPr>
          </a:p>
          <a:p>
            <a:pPr marL="0" indent="0"/>
            <a:r>
              <a:rPr sz="1600" b="0" i="0">
                <a:solidFill>
                  <a:srgbClr val="9334E6"/>
                </a:solidFill>
                <a:latin typeface="Consolas" panose="020B0609020204030204" charset="0"/>
                <a:ea typeface="monospace"/>
                <a:cs typeface="Consolas" panose="020B0609020204030204" charset="0"/>
              </a:rPr>
              <a:t>if</a:t>
            </a:r>
            <a:r>
              <a:rPr sz="1600" b="0" i="0">
                <a:solidFill>
                  <a:srgbClr val="001D35"/>
                </a:solidFill>
                <a:latin typeface="Consolas" panose="020B0609020204030204" charset="0"/>
                <a:ea typeface="monospace"/>
                <a:cs typeface="Consolas" panose="020B0609020204030204" charset="0"/>
              </a:rPr>
              <a:t> score &gt;= </a:t>
            </a:r>
            <a:r>
              <a:rPr sz="1600" b="0" i="0">
                <a:solidFill>
                  <a:srgbClr val="B45908"/>
                </a:solidFill>
                <a:latin typeface="Consolas" panose="020B0609020204030204" charset="0"/>
                <a:ea typeface="monospace"/>
                <a:cs typeface="Consolas" panose="020B0609020204030204" charset="0"/>
              </a:rPr>
              <a:t>90</a:t>
            </a:r>
            <a:r>
              <a:rPr sz="1600" b="0" i="0">
                <a:solidFill>
                  <a:srgbClr val="001D35"/>
                </a:solidFill>
                <a:latin typeface="Consolas" panose="020B0609020204030204" charset="0"/>
                <a:ea typeface="monospace"/>
                <a:cs typeface="Consolas" panose="020B0609020204030204" charset="0"/>
              </a:rPr>
              <a:t>:</a:t>
            </a:r>
            <a:endParaRPr sz="1600" b="0" i="0">
              <a:solidFill>
                <a:srgbClr val="001D35"/>
              </a:solidFill>
              <a:latin typeface="Consolas" panose="020B0609020204030204" charset="0"/>
              <a:ea typeface="monospace"/>
              <a:cs typeface="Consolas" panose="020B0609020204030204" charset="0"/>
            </a:endParaRPr>
          </a:p>
          <a:p>
            <a:pPr marL="0" indent="0"/>
            <a:r>
              <a:rPr sz="1600" b="0" i="0">
                <a:solidFill>
                  <a:srgbClr val="001D35"/>
                </a:solidFill>
                <a:latin typeface="Consolas" panose="020B0609020204030204" charset="0"/>
                <a:ea typeface="monospace"/>
                <a:cs typeface="Consolas" panose="020B0609020204030204" charset="0"/>
              </a:rPr>
              <a:t> </a:t>
            </a:r>
            <a:r>
              <a:rPr lang="en-US" sz="1600" b="0" i="0">
                <a:solidFill>
                  <a:srgbClr val="001D35"/>
                </a:solidFill>
                <a:latin typeface="Consolas" panose="020B0609020204030204" charset="0"/>
                <a:ea typeface="monospace"/>
                <a:cs typeface="Consolas" panose="020B0609020204030204" charset="0"/>
              </a:rPr>
              <a:t>	</a:t>
            </a:r>
            <a:r>
              <a:rPr sz="1600" b="0" i="0">
                <a:solidFill>
                  <a:srgbClr val="001D35"/>
                </a:solidFill>
                <a:latin typeface="Consolas" panose="020B0609020204030204" charset="0"/>
                <a:ea typeface="monospace"/>
                <a:cs typeface="Consolas" panose="020B0609020204030204" charset="0"/>
              </a:rPr>
              <a:t>print(</a:t>
            </a:r>
            <a:r>
              <a:rPr sz="1600" b="0" i="0">
                <a:solidFill>
                  <a:srgbClr val="188038"/>
                </a:solidFill>
                <a:latin typeface="Consolas" panose="020B0609020204030204" charset="0"/>
                <a:ea typeface="monospace"/>
                <a:cs typeface="Consolas" panose="020B0609020204030204" charset="0"/>
              </a:rPr>
              <a:t>"Grade A"</a:t>
            </a:r>
            <a:r>
              <a:rPr sz="1600" b="0" i="0">
                <a:solidFill>
                  <a:srgbClr val="001D35"/>
                </a:solidFill>
                <a:latin typeface="Consolas" panose="020B0609020204030204" charset="0"/>
                <a:ea typeface="monospace"/>
                <a:cs typeface="Consolas" panose="020B0609020204030204" charset="0"/>
              </a:rPr>
              <a:t>)</a:t>
            </a:r>
            <a:endParaRPr sz="1600" b="0" i="0">
              <a:solidFill>
                <a:srgbClr val="001D35"/>
              </a:solidFill>
              <a:latin typeface="Consolas" panose="020B0609020204030204" charset="0"/>
              <a:ea typeface="monospace"/>
              <a:cs typeface="Consolas" panose="020B0609020204030204" charset="0"/>
            </a:endParaRPr>
          </a:p>
          <a:p>
            <a:pPr marL="0" indent="0"/>
            <a:r>
              <a:rPr sz="1600" b="0" i="0">
                <a:solidFill>
                  <a:srgbClr val="9334E6"/>
                </a:solidFill>
                <a:latin typeface="Consolas" panose="020B0609020204030204" charset="0"/>
                <a:ea typeface="monospace"/>
                <a:cs typeface="Consolas" panose="020B0609020204030204" charset="0"/>
              </a:rPr>
              <a:t>elif</a:t>
            </a:r>
            <a:r>
              <a:rPr sz="1600" b="0" i="0">
                <a:solidFill>
                  <a:srgbClr val="001D35"/>
                </a:solidFill>
                <a:latin typeface="Consolas" panose="020B0609020204030204" charset="0"/>
                <a:ea typeface="monospace"/>
                <a:cs typeface="Consolas" panose="020B0609020204030204" charset="0"/>
              </a:rPr>
              <a:t> score &gt;= </a:t>
            </a:r>
            <a:r>
              <a:rPr sz="1600" b="0" i="0">
                <a:solidFill>
                  <a:srgbClr val="B45908"/>
                </a:solidFill>
                <a:latin typeface="Consolas" panose="020B0609020204030204" charset="0"/>
                <a:ea typeface="monospace"/>
                <a:cs typeface="Consolas" panose="020B0609020204030204" charset="0"/>
              </a:rPr>
              <a:t>80</a:t>
            </a:r>
            <a:r>
              <a:rPr sz="1600" b="0" i="0">
                <a:solidFill>
                  <a:srgbClr val="001D35"/>
                </a:solidFill>
                <a:latin typeface="Consolas" panose="020B0609020204030204" charset="0"/>
                <a:ea typeface="monospace"/>
                <a:cs typeface="Consolas" panose="020B0609020204030204" charset="0"/>
              </a:rPr>
              <a:t>:</a:t>
            </a:r>
            <a:endParaRPr sz="1600" b="0" i="0">
              <a:solidFill>
                <a:srgbClr val="001D35"/>
              </a:solidFill>
              <a:latin typeface="Consolas" panose="020B0609020204030204" charset="0"/>
              <a:ea typeface="monospace"/>
              <a:cs typeface="Consolas" panose="020B0609020204030204" charset="0"/>
            </a:endParaRPr>
          </a:p>
          <a:p>
            <a:pPr marL="0" indent="0"/>
            <a:r>
              <a:rPr sz="1600" b="0" i="0">
                <a:solidFill>
                  <a:srgbClr val="001D35"/>
                </a:solidFill>
                <a:latin typeface="Consolas" panose="020B0609020204030204" charset="0"/>
                <a:ea typeface="monospace"/>
                <a:cs typeface="Consolas" panose="020B0609020204030204" charset="0"/>
              </a:rPr>
              <a:t> </a:t>
            </a:r>
            <a:r>
              <a:rPr lang="en-US" sz="1600" b="0" i="0">
                <a:solidFill>
                  <a:srgbClr val="001D35"/>
                </a:solidFill>
                <a:latin typeface="Consolas" panose="020B0609020204030204" charset="0"/>
                <a:ea typeface="monospace"/>
                <a:cs typeface="Consolas" panose="020B0609020204030204" charset="0"/>
              </a:rPr>
              <a:t>	</a:t>
            </a:r>
            <a:r>
              <a:rPr sz="1600" b="0" i="0">
                <a:solidFill>
                  <a:srgbClr val="001D35"/>
                </a:solidFill>
                <a:latin typeface="Consolas" panose="020B0609020204030204" charset="0"/>
                <a:ea typeface="monospace"/>
                <a:cs typeface="Consolas" panose="020B0609020204030204" charset="0"/>
              </a:rPr>
              <a:t>print(</a:t>
            </a:r>
            <a:r>
              <a:rPr sz="1600" b="0" i="0">
                <a:solidFill>
                  <a:srgbClr val="188038"/>
                </a:solidFill>
                <a:latin typeface="Consolas" panose="020B0609020204030204" charset="0"/>
                <a:ea typeface="monospace"/>
                <a:cs typeface="Consolas" panose="020B0609020204030204" charset="0"/>
              </a:rPr>
              <a:t>"Grade B"</a:t>
            </a:r>
            <a:r>
              <a:rPr sz="1600" b="0" i="0">
                <a:solidFill>
                  <a:srgbClr val="001D35"/>
                </a:solidFill>
                <a:latin typeface="Consolas" panose="020B0609020204030204" charset="0"/>
                <a:ea typeface="monospace"/>
                <a:cs typeface="Consolas" panose="020B0609020204030204" charset="0"/>
              </a:rPr>
              <a:t>)</a:t>
            </a:r>
            <a:endParaRPr sz="1600" b="0" i="0">
              <a:solidFill>
                <a:srgbClr val="001D35"/>
              </a:solidFill>
              <a:latin typeface="Consolas" panose="020B0609020204030204" charset="0"/>
              <a:ea typeface="monospace"/>
              <a:cs typeface="Consolas" panose="020B0609020204030204" charset="0"/>
            </a:endParaRPr>
          </a:p>
          <a:p>
            <a:pPr marL="0" indent="0"/>
            <a:r>
              <a:rPr sz="1600" b="0" i="0">
                <a:solidFill>
                  <a:srgbClr val="9334E6"/>
                </a:solidFill>
                <a:latin typeface="Consolas" panose="020B0609020204030204" charset="0"/>
                <a:ea typeface="monospace"/>
                <a:cs typeface="Consolas" panose="020B0609020204030204" charset="0"/>
              </a:rPr>
              <a:t>elif</a:t>
            </a:r>
            <a:r>
              <a:rPr sz="1600" b="0" i="0">
                <a:solidFill>
                  <a:srgbClr val="001D35"/>
                </a:solidFill>
                <a:latin typeface="Consolas" panose="020B0609020204030204" charset="0"/>
                <a:ea typeface="monospace"/>
                <a:cs typeface="Consolas" panose="020B0609020204030204" charset="0"/>
              </a:rPr>
              <a:t> score &gt;= </a:t>
            </a:r>
            <a:r>
              <a:rPr sz="1600" b="0" i="0">
                <a:solidFill>
                  <a:srgbClr val="B45908"/>
                </a:solidFill>
                <a:latin typeface="Consolas" panose="020B0609020204030204" charset="0"/>
                <a:ea typeface="monospace"/>
                <a:cs typeface="Consolas" panose="020B0609020204030204" charset="0"/>
              </a:rPr>
              <a:t>70</a:t>
            </a:r>
            <a:r>
              <a:rPr sz="1600" b="0" i="0">
                <a:solidFill>
                  <a:srgbClr val="001D35"/>
                </a:solidFill>
                <a:latin typeface="Consolas" panose="020B0609020204030204" charset="0"/>
                <a:ea typeface="monospace"/>
                <a:cs typeface="Consolas" panose="020B0609020204030204" charset="0"/>
              </a:rPr>
              <a:t>:</a:t>
            </a:r>
            <a:endParaRPr sz="1600" b="0" i="0">
              <a:solidFill>
                <a:srgbClr val="001D35"/>
              </a:solidFill>
              <a:latin typeface="Consolas" panose="020B0609020204030204" charset="0"/>
              <a:ea typeface="monospace"/>
              <a:cs typeface="Consolas" panose="020B0609020204030204" charset="0"/>
            </a:endParaRPr>
          </a:p>
          <a:p>
            <a:pPr marL="0" indent="0"/>
            <a:r>
              <a:rPr sz="1600" b="0" i="0">
                <a:solidFill>
                  <a:srgbClr val="001D35"/>
                </a:solidFill>
                <a:latin typeface="Consolas" panose="020B0609020204030204" charset="0"/>
                <a:ea typeface="monospace"/>
                <a:cs typeface="Consolas" panose="020B0609020204030204" charset="0"/>
              </a:rPr>
              <a:t> </a:t>
            </a:r>
            <a:r>
              <a:rPr lang="en-US" sz="1600" b="0" i="0">
                <a:solidFill>
                  <a:srgbClr val="001D35"/>
                </a:solidFill>
                <a:latin typeface="Consolas" panose="020B0609020204030204" charset="0"/>
                <a:ea typeface="monospace"/>
                <a:cs typeface="Consolas" panose="020B0609020204030204" charset="0"/>
              </a:rPr>
              <a:t>	</a:t>
            </a:r>
            <a:r>
              <a:rPr sz="1600" b="0" i="0">
                <a:solidFill>
                  <a:srgbClr val="001D35"/>
                </a:solidFill>
                <a:latin typeface="Consolas" panose="020B0609020204030204" charset="0"/>
                <a:ea typeface="monospace"/>
                <a:cs typeface="Consolas" panose="020B0609020204030204" charset="0"/>
              </a:rPr>
              <a:t>print(</a:t>
            </a:r>
            <a:r>
              <a:rPr sz="1600" b="0" i="0">
                <a:solidFill>
                  <a:srgbClr val="188038"/>
                </a:solidFill>
                <a:latin typeface="Consolas" panose="020B0609020204030204" charset="0"/>
                <a:ea typeface="monospace"/>
                <a:cs typeface="Consolas" panose="020B0609020204030204" charset="0"/>
              </a:rPr>
              <a:t>"Grade C"</a:t>
            </a:r>
            <a:r>
              <a:rPr sz="1600" b="0" i="0">
                <a:solidFill>
                  <a:srgbClr val="001D35"/>
                </a:solidFill>
                <a:latin typeface="Consolas" panose="020B0609020204030204" charset="0"/>
                <a:ea typeface="monospace"/>
                <a:cs typeface="Consolas" panose="020B0609020204030204" charset="0"/>
              </a:rPr>
              <a:t>)</a:t>
            </a:r>
            <a:endParaRPr sz="1600" b="0" i="0">
              <a:solidFill>
                <a:srgbClr val="001D35"/>
              </a:solidFill>
              <a:latin typeface="Consolas" panose="020B0609020204030204" charset="0"/>
              <a:ea typeface="monospace"/>
              <a:cs typeface="Consolas" panose="020B0609020204030204" charset="0"/>
            </a:endParaRPr>
          </a:p>
          <a:p>
            <a:pPr marL="0" indent="0"/>
            <a:r>
              <a:rPr sz="1600" b="0" i="0">
                <a:solidFill>
                  <a:srgbClr val="9334E6"/>
                </a:solidFill>
                <a:latin typeface="Consolas" panose="020B0609020204030204" charset="0"/>
                <a:ea typeface="monospace"/>
                <a:cs typeface="Consolas" panose="020B0609020204030204" charset="0"/>
              </a:rPr>
              <a:t>else</a:t>
            </a:r>
            <a:r>
              <a:rPr sz="1600" b="0" i="0">
                <a:solidFill>
                  <a:srgbClr val="001D35"/>
                </a:solidFill>
                <a:latin typeface="Consolas" panose="020B0609020204030204" charset="0"/>
                <a:ea typeface="monospace"/>
                <a:cs typeface="Consolas" panose="020B0609020204030204" charset="0"/>
              </a:rPr>
              <a:t>:</a:t>
            </a:r>
            <a:endParaRPr sz="1600" b="0" i="0">
              <a:solidFill>
                <a:srgbClr val="001D35"/>
              </a:solidFill>
              <a:latin typeface="Consolas" panose="020B0609020204030204" charset="0"/>
              <a:ea typeface="monospace"/>
              <a:cs typeface="Consolas" panose="020B0609020204030204" charset="0"/>
            </a:endParaRPr>
          </a:p>
          <a:p>
            <a:pPr marL="0" indent="0"/>
            <a:r>
              <a:rPr sz="1600" b="0" i="0">
                <a:solidFill>
                  <a:srgbClr val="001D35"/>
                </a:solidFill>
                <a:latin typeface="Consolas" panose="020B0609020204030204" charset="0"/>
                <a:ea typeface="monospace"/>
                <a:cs typeface="Consolas" panose="020B0609020204030204" charset="0"/>
              </a:rPr>
              <a:t> </a:t>
            </a:r>
            <a:r>
              <a:rPr lang="en-US" sz="1600" b="0" i="0">
                <a:solidFill>
                  <a:srgbClr val="001D35"/>
                </a:solidFill>
                <a:latin typeface="Consolas" panose="020B0609020204030204" charset="0"/>
                <a:ea typeface="monospace"/>
                <a:cs typeface="Consolas" panose="020B0609020204030204" charset="0"/>
              </a:rPr>
              <a:t>	</a:t>
            </a:r>
            <a:r>
              <a:rPr sz="1600" b="0" i="0">
                <a:solidFill>
                  <a:srgbClr val="001D35"/>
                </a:solidFill>
                <a:latin typeface="Consolas" panose="020B0609020204030204" charset="0"/>
                <a:ea typeface="monospace"/>
                <a:cs typeface="Consolas" panose="020B0609020204030204" charset="0"/>
              </a:rPr>
              <a:t>print(</a:t>
            </a:r>
            <a:r>
              <a:rPr sz="1600" b="0" i="0">
                <a:solidFill>
                  <a:srgbClr val="188038"/>
                </a:solidFill>
                <a:latin typeface="Consolas" panose="020B0609020204030204" charset="0"/>
                <a:ea typeface="monospace"/>
                <a:cs typeface="Consolas" panose="020B0609020204030204" charset="0"/>
              </a:rPr>
              <a:t>"Grade D"</a:t>
            </a:r>
            <a:r>
              <a:rPr sz="1600" b="0" i="0">
                <a:solidFill>
                  <a:srgbClr val="001D35"/>
                </a:solidFill>
                <a:latin typeface="Consolas" panose="020B0609020204030204" charset="0"/>
                <a:ea typeface="monospace"/>
                <a:cs typeface="Consolas" panose="020B0609020204030204" charset="0"/>
              </a:rPr>
              <a:t>)</a:t>
            </a:r>
            <a:endParaRPr sz="1600" b="0" i="0">
              <a:solidFill>
                <a:srgbClr val="001D35"/>
              </a:solidFill>
              <a:latin typeface="Consolas" panose="020B0609020204030204" charset="0"/>
              <a:ea typeface="monospace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match Statements</a:t>
            </a:r>
            <a:endParaRPr lang="en-US" sz="4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315200" y="76200"/>
            <a:ext cx="1590675" cy="159067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55955" y="1905000"/>
            <a:ext cx="7594600" cy="31464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914400" lvl="1" indent="-457200">
              <a:buFont typeface="Wingdings" panose="05000000000000000000" charset="0"/>
              <a:buChar char="o"/>
            </a:pPr>
            <a:r>
              <a:rPr lang="en-US" sz="2800" b="1"/>
              <a:t> </a:t>
            </a:r>
            <a:r>
              <a:rPr lang="en-US" sz="2800" b="1" dirty="0">
                <a:sym typeface="+mn-ea"/>
              </a:rPr>
              <a:t>Syntax</a:t>
            </a:r>
            <a:endParaRPr lang="en-US" sz="2800" b="1" dirty="0">
              <a:sym typeface="+mn-ea"/>
            </a:endParaRPr>
          </a:p>
          <a:p>
            <a:pPr lvl="2" indent="457200">
              <a:buNone/>
            </a:pPr>
            <a:r>
              <a:rPr lang="en-US" sz="2800" b="1" dirty="0">
                <a:sym typeface="+mn-ea"/>
              </a:rPr>
              <a:t>match expression:</a:t>
            </a:r>
            <a:endParaRPr lang="en-US" sz="2800" b="1" dirty="0">
              <a:sym typeface="+mn-ea"/>
            </a:endParaRPr>
          </a:p>
          <a:p>
            <a:pPr marL="457200" lvl="3" indent="457200">
              <a:buNone/>
            </a:pPr>
            <a:r>
              <a:rPr lang="en-US" sz="2800" b="1" dirty="0">
                <a:sym typeface="+mn-ea"/>
              </a:rPr>
              <a:t>case x:</a:t>
            </a:r>
            <a:endParaRPr lang="en-US" sz="2800" b="1" dirty="0">
              <a:sym typeface="+mn-ea"/>
            </a:endParaRPr>
          </a:p>
          <a:p>
            <a:pPr marL="914400" lvl="4" indent="457200">
              <a:buNone/>
            </a:pPr>
            <a:r>
              <a:rPr lang="en-US" sz="2800" b="1" dirty="0">
                <a:sym typeface="+mn-ea"/>
              </a:rPr>
              <a:t>statmentN</a:t>
            </a:r>
            <a:endParaRPr lang="en-US" sz="2800" b="1" dirty="0">
              <a:sym typeface="+mn-ea"/>
            </a:endParaRPr>
          </a:p>
          <a:p>
            <a:pPr marL="457200" lvl="3" indent="457200">
              <a:buNone/>
            </a:pPr>
            <a:r>
              <a:rPr lang="en-US" sz="2800" b="1" dirty="0">
                <a:sym typeface="+mn-ea"/>
              </a:rPr>
              <a:t>case y:</a:t>
            </a:r>
            <a:endParaRPr lang="en-US" sz="2800" b="1" dirty="0">
              <a:sym typeface="+mn-ea"/>
            </a:endParaRPr>
          </a:p>
          <a:p>
            <a:pPr lvl="2" indent="457200">
              <a:buNone/>
            </a:pPr>
            <a:r>
              <a:rPr lang="en-US" sz="2800" b="1" dirty="0">
                <a:sym typeface="+mn-ea"/>
              </a:rPr>
              <a:t>statementN</a:t>
            </a:r>
            <a:endParaRPr lang="en-US" sz="2800" b="1" dirty="0">
              <a:sym typeface="+mn-ea"/>
            </a:endParaRPr>
          </a:p>
          <a:p>
            <a:pPr marL="457200" lvl="3" indent="457200">
              <a:buNone/>
            </a:pPr>
            <a:r>
              <a:rPr lang="en-US" sz="2800" b="1" dirty="0">
                <a:sym typeface="+mn-ea"/>
              </a:rPr>
              <a:t>case z:</a:t>
            </a:r>
            <a:endParaRPr lang="en-US" sz="2800" b="1" dirty="0">
              <a:sym typeface="+mn-ea"/>
            </a:endParaRPr>
          </a:p>
          <a:p>
            <a:pPr marL="457200" lvl="3" indent="457200">
              <a:buNone/>
            </a:pPr>
            <a:r>
              <a:rPr lang="en-US" sz="2800" b="1" dirty="0">
                <a:sym typeface="+mn-ea"/>
              </a:rPr>
              <a:t>statementN</a:t>
            </a:r>
            <a:endParaRPr lang="en-US" sz="2800" b="1" dirty="0">
              <a:sym typeface="+mn-ea"/>
            </a:endParaRPr>
          </a:p>
          <a:p>
            <a:pPr marL="457200" lvl="3" indent="457200">
              <a:buNone/>
            </a:pPr>
            <a:r>
              <a:rPr lang="en-US" sz="2800" b="1" dirty="0">
                <a:sym typeface="+mn-ea"/>
              </a:rPr>
              <a:t>case _:</a:t>
            </a:r>
            <a:endParaRPr lang="en-US" sz="2800" b="1" dirty="0">
              <a:sym typeface="+mn-ea"/>
            </a:endParaRPr>
          </a:p>
          <a:p>
            <a:pPr lvl="2" indent="457200">
              <a:buNone/>
            </a:pPr>
            <a:endParaRPr lang="en-US" sz="2800" b="1" dirty="0">
              <a:sym typeface="+mn-ea"/>
            </a:endParaRPr>
          </a:p>
          <a:p>
            <a:pPr lvl="2" indent="0">
              <a:buNone/>
            </a:pPr>
            <a:endParaRPr lang="en-US" sz="2800" dirty="0"/>
          </a:p>
          <a:p>
            <a:pPr indent="0">
              <a:buFont typeface="Wingdings" panose="05000000000000000000" charset="0"/>
              <a:buNone/>
            </a:pPr>
            <a:endParaRPr lang="en-US" altLang="en-US" sz="2800" b="1"/>
          </a:p>
          <a:p>
            <a:pPr marL="285750" indent="-285750">
              <a:buFont typeface="Wingdings" panose="05000000000000000000" charset="0"/>
              <a:buChar char="o"/>
            </a:pPr>
            <a:endParaRPr lang="en-US" sz="2800"/>
          </a:p>
        </p:txBody>
      </p:sp>
      <p:sp>
        <p:nvSpPr>
          <p:cNvPr id="3" name="Text Box 2"/>
          <p:cNvSpPr txBox="1"/>
          <p:nvPr/>
        </p:nvSpPr>
        <p:spPr>
          <a:xfrm>
            <a:off x="4191000" y="2990215"/>
            <a:ext cx="5080000" cy="2061210"/>
          </a:xfrm>
          <a:prstGeom prst="rect">
            <a:avLst/>
          </a:prstGeom>
        </p:spPr>
        <p:txBody>
          <a:bodyPr>
            <a:spAutoFit/>
          </a:bodyPr>
          <a:p>
            <a:pPr marL="0" indent="0"/>
            <a:r>
              <a:rPr sz="16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day = </a:t>
            </a:r>
            <a:r>
              <a:rPr sz="1600" b="0" i="0">
                <a:solidFill>
                  <a:srgbClr val="990055"/>
                </a:solidFill>
                <a:latin typeface="Consolas" panose="020B0609020204030204"/>
                <a:ea typeface="Consolas" panose="020B0609020204030204"/>
              </a:rPr>
              <a:t>4</a:t>
            </a:r>
            <a:endParaRPr sz="1600" b="0" i="0">
              <a:solidFill>
                <a:srgbClr val="990055"/>
              </a:solidFill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sz="16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match day:</a:t>
            </a:r>
            <a:endParaRPr sz="1600" b="0" i="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sz="16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 case </a:t>
            </a:r>
            <a:r>
              <a:rPr sz="1600" b="0" i="0">
                <a:solidFill>
                  <a:srgbClr val="990055"/>
                </a:solidFill>
                <a:latin typeface="Consolas" panose="020B0609020204030204"/>
                <a:ea typeface="Consolas" panose="020B0609020204030204"/>
              </a:rPr>
              <a:t>6</a:t>
            </a:r>
            <a:r>
              <a:rPr sz="16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:</a:t>
            </a:r>
            <a:endParaRPr sz="1600" b="0" i="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sz="16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   </a:t>
            </a:r>
            <a:r>
              <a:rPr sz="1600" b="0" i="0">
                <a:solidFill>
                  <a:srgbClr val="005CC5"/>
                </a:solidFill>
                <a:latin typeface="Consolas" panose="020B0609020204030204"/>
                <a:ea typeface="Consolas" panose="020B0609020204030204"/>
              </a:rPr>
              <a:t>print</a:t>
            </a:r>
            <a:r>
              <a:rPr sz="16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1600" b="0" i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"Today is Saturday"</a:t>
            </a:r>
            <a:r>
              <a:rPr sz="16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)</a:t>
            </a:r>
            <a:endParaRPr sz="1600" b="0" i="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sz="16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 case </a:t>
            </a:r>
            <a:r>
              <a:rPr sz="1600" b="0" i="0">
                <a:solidFill>
                  <a:srgbClr val="990055"/>
                </a:solidFill>
                <a:latin typeface="Consolas" panose="020B0609020204030204"/>
                <a:ea typeface="Consolas" panose="020B0609020204030204"/>
              </a:rPr>
              <a:t>7</a:t>
            </a:r>
            <a:r>
              <a:rPr sz="16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:</a:t>
            </a:r>
            <a:endParaRPr sz="1600" b="0" i="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sz="16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   </a:t>
            </a:r>
            <a:r>
              <a:rPr sz="1600" b="0" i="0">
                <a:solidFill>
                  <a:srgbClr val="005CC5"/>
                </a:solidFill>
                <a:latin typeface="Consolas" panose="020B0609020204030204"/>
                <a:ea typeface="Consolas" panose="020B0609020204030204"/>
              </a:rPr>
              <a:t>print</a:t>
            </a:r>
            <a:r>
              <a:rPr sz="16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1600" b="0" i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"Today is Sunday"</a:t>
            </a:r>
            <a:r>
              <a:rPr sz="16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)</a:t>
            </a:r>
            <a:endParaRPr sz="1600" b="0" i="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sz="16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 case _:</a:t>
            </a:r>
            <a:endParaRPr sz="1600" b="0" i="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sz="16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   </a:t>
            </a:r>
            <a:r>
              <a:rPr sz="1600" b="0" i="0">
                <a:solidFill>
                  <a:srgbClr val="005CC5"/>
                </a:solidFill>
                <a:latin typeface="Consolas" panose="020B0609020204030204"/>
                <a:ea typeface="Consolas" panose="020B0609020204030204"/>
              </a:rPr>
              <a:t>print</a:t>
            </a:r>
            <a:r>
              <a:rPr sz="16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1600" b="0" i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"Looking forward to the Weekend"</a:t>
            </a:r>
            <a:r>
              <a:rPr sz="16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)</a:t>
            </a:r>
            <a:endParaRPr sz="1600" b="0" i="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 loop</a:t>
            </a:r>
            <a:endParaRPr lang="en-US" sz="4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315200" y="76200"/>
            <a:ext cx="1590675" cy="159067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55955" y="1905000"/>
            <a:ext cx="7594600" cy="31464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914400" lvl="1" indent="-457200">
              <a:buFont typeface="Wingdings" panose="05000000000000000000" charset="0"/>
              <a:buChar char="o"/>
            </a:pPr>
            <a:r>
              <a:rPr lang="en-US" sz="2800" b="1"/>
              <a:t> </a:t>
            </a:r>
            <a:r>
              <a:rPr lang="en-US" sz="2800" b="1" dirty="0">
                <a:sym typeface="+mn-ea"/>
              </a:rPr>
              <a:t>Syntax</a:t>
            </a:r>
            <a:endParaRPr lang="en-US" sz="2800" b="1" dirty="0">
              <a:sym typeface="+mn-ea"/>
            </a:endParaRPr>
          </a:p>
          <a:p>
            <a:pPr lvl="2" indent="457200">
              <a:buNone/>
            </a:pPr>
            <a:r>
              <a:rPr lang="en-US" sz="2800" b="1" dirty="0">
                <a:sym typeface="+mn-ea"/>
              </a:rPr>
              <a:t>while expression:</a:t>
            </a:r>
            <a:endParaRPr lang="en-US" sz="2800" b="1" dirty="0">
              <a:sym typeface="+mn-ea"/>
            </a:endParaRPr>
          </a:p>
          <a:p>
            <a:pPr marL="1371600" lvl="3" indent="457200">
              <a:buNone/>
            </a:pPr>
            <a:r>
              <a:rPr lang="en-US" sz="2800" b="1" dirty="0">
                <a:sym typeface="+mn-ea"/>
              </a:rPr>
              <a:t>statementN</a:t>
            </a:r>
            <a:endParaRPr lang="en-US" sz="2800" b="1" dirty="0">
              <a:sym typeface="+mn-ea"/>
            </a:endParaRPr>
          </a:p>
          <a:p>
            <a:pPr marL="1371600" lvl="3" indent="457200">
              <a:buNone/>
            </a:pPr>
            <a:endParaRPr lang="en-US" sz="2800" b="1" dirty="0">
              <a:sym typeface="+mn-ea"/>
            </a:endParaRPr>
          </a:p>
          <a:p>
            <a:pPr lvl="2" indent="0">
              <a:buNone/>
            </a:pPr>
            <a:endParaRPr lang="en-US" sz="2800" dirty="0"/>
          </a:p>
          <a:p>
            <a:pPr indent="0">
              <a:buFont typeface="Wingdings" panose="05000000000000000000" charset="0"/>
              <a:buNone/>
            </a:pPr>
            <a:endParaRPr lang="en-US" altLang="en-US" sz="2800" b="1"/>
          </a:p>
          <a:p>
            <a:pPr marL="285750" indent="-285750">
              <a:buFont typeface="Wingdings" panose="05000000000000000000" charset="0"/>
              <a:buChar char="o"/>
            </a:pPr>
            <a:endParaRPr lang="en-US" sz="2800"/>
          </a:p>
        </p:txBody>
      </p:sp>
      <p:sp>
        <p:nvSpPr>
          <p:cNvPr id="4" name="Text Box 3"/>
          <p:cNvSpPr txBox="1"/>
          <p:nvPr/>
        </p:nvSpPr>
        <p:spPr>
          <a:xfrm>
            <a:off x="1676400" y="4037965"/>
            <a:ext cx="5038090" cy="181483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sz="28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i = </a:t>
            </a:r>
            <a:r>
              <a:rPr sz="2800" b="0" i="0">
                <a:solidFill>
                  <a:srgbClr val="990055"/>
                </a:solidFill>
                <a:latin typeface="Consolas" panose="020B0609020204030204"/>
                <a:ea typeface="Consolas" panose="020B0609020204030204"/>
              </a:rPr>
              <a:t>1</a:t>
            </a:r>
            <a:endParaRPr sz="2800" b="0" i="0">
              <a:solidFill>
                <a:srgbClr val="990055"/>
              </a:solidFill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sz="2800" b="0" i="0">
                <a:solidFill>
                  <a:srgbClr val="005CC5"/>
                </a:solidFill>
                <a:latin typeface="Consolas" panose="020B0609020204030204"/>
                <a:ea typeface="Consolas" panose="020B0609020204030204"/>
              </a:rPr>
              <a:t>while</a:t>
            </a:r>
            <a:r>
              <a:rPr sz="28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i &lt; </a:t>
            </a:r>
            <a:r>
              <a:rPr sz="2800" b="0" i="0">
                <a:solidFill>
                  <a:srgbClr val="990055"/>
                </a:solidFill>
                <a:latin typeface="Consolas" panose="020B0609020204030204"/>
                <a:ea typeface="Consolas" panose="020B0609020204030204"/>
              </a:rPr>
              <a:t>6</a:t>
            </a:r>
            <a:r>
              <a:rPr sz="28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:</a:t>
            </a:r>
            <a:endParaRPr sz="2800" b="0" i="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sz="28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 </a:t>
            </a:r>
            <a:r>
              <a:rPr sz="2800" b="0" i="0">
                <a:solidFill>
                  <a:srgbClr val="005CC5"/>
                </a:solidFill>
                <a:latin typeface="Consolas" panose="020B0609020204030204"/>
                <a:ea typeface="Consolas" panose="020B0609020204030204"/>
              </a:rPr>
              <a:t>print</a:t>
            </a:r>
            <a:r>
              <a:rPr sz="28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(i)</a:t>
            </a:r>
            <a:endParaRPr sz="2800" b="0" i="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sz="28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 i += </a:t>
            </a:r>
            <a:r>
              <a:rPr sz="2800" b="0" i="0">
                <a:solidFill>
                  <a:srgbClr val="990055"/>
                </a:solidFill>
                <a:latin typeface="Consolas" panose="020B0609020204030204"/>
                <a:ea typeface="Consolas" panose="020B0609020204030204"/>
              </a:rPr>
              <a:t>1</a:t>
            </a:r>
            <a:endParaRPr sz="2800" b="0" i="0">
              <a:solidFill>
                <a:srgbClr val="990055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 statement</a:t>
            </a:r>
            <a:endParaRPr lang="en-US" sz="4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315200" y="76200"/>
            <a:ext cx="1590675" cy="159067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55955" y="1905000"/>
            <a:ext cx="7594600" cy="31464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1371600" lvl="3" indent="457200">
              <a:buNone/>
            </a:pPr>
            <a:endParaRPr lang="en-US" sz="2800" b="1" dirty="0">
              <a:sym typeface="+mn-ea"/>
            </a:endParaRPr>
          </a:p>
          <a:p>
            <a:pPr lvl="2" indent="0">
              <a:buNone/>
            </a:pPr>
            <a:endParaRPr lang="en-US" sz="2800" dirty="0"/>
          </a:p>
          <a:p>
            <a:pPr indent="0">
              <a:buFont typeface="Wingdings" panose="05000000000000000000" charset="0"/>
              <a:buNone/>
            </a:pPr>
            <a:endParaRPr lang="en-US" altLang="en-US" sz="2800" b="1"/>
          </a:p>
          <a:p>
            <a:pPr marL="285750" indent="-285750">
              <a:buFont typeface="Wingdings" panose="05000000000000000000" charset="0"/>
              <a:buChar char="o"/>
            </a:pPr>
            <a:endParaRPr lang="en-US" sz="2800"/>
          </a:p>
        </p:txBody>
      </p:sp>
      <p:sp>
        <p:nvSpPr>
          <p:cNvPr id="3" name="Text Box 2"/>
          <p:cNvSpPr txBox="1"/>
          <p:nvPr/>
        </p:nvSpPr>
        <p:spPr>
          <a:xfrm>
            <a:off x="2286000" y="2438400"/>
            <a:ext cx="5080000" cy="2676525"/>
          </a:xfrm>
          <a:prstGeom prst="rect">
            <a:avLst/>
          </a:prstGeom>
        </p:spPr>
        <p:txBody>
          <a:bodyPr>
            <a:spAutoFit/>
          </a:bodyPr>
          <a:p>
            <a:pPr marL="0" indent="0"/>
            <a:r>
              <a:rPr sz="28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i = </a:t>
            </a:r>
            <a:r>
              <a:rPr sz="2800" b="0" i="0">
                <a:solidFill>
                  <a:srgbClr val="990055"/>
                </a:solidFill>
                <a:latin typeface="Consolas" panose="020B0609020204030204"/>
                <a:ea typeface="Consolas" panose="020B0609020204030204"/>
              </a:rPr>
              <a:t>1</a:t>
            </a:r>
            <a:endParaRPr sz="2800" b="0" i="0">
              <a:solidFill>
                <a:srgbClr val="990055"/>
              </a:solidFill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sz="2800" b="0" i="0">
                <a:solidFill>
                  <a:srgbClr val="005CC5"/>
                </a:solidFill>
                <a:latin typeface="Consolas" panose="020B0609020204030204"/>
                <a:ea typeface="Consolas" panose="020B0609020204030204"/>
              </a:rPr>
              <a:t>while</a:t>
            </a:r>
            <a:r>
              <a:rPr sz="28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i &lt; </a:t>
            </a:r>
            <a:r>
              <a:rPr sz="2800" b="0" i="0">
                <a:solidFill>
                  <a:srgbClr val="990055"/>
                </a:solidFill>
                <a:latin typeface="Consolas" panose="020B0609020204030204"/>
                <a:ea typeface="Consolas" panose="020B0609020204030204"/>
              </a:rPr>
              <a:t>6</a:t>
            </a:r>
            <a:r>
              <a:rPr sz="28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:</a:t>
            </a:r>
            <a:endParaRPr sz="2800" b="0" i="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sz="28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 </a:t>
            </a:r>
            <a:r>
              <a:rPr sz="2800" b="0" i="0">
                <a:solidFill>
                  <a:srgbClr val="005CC5"/>
                </a:solidFill>
                <a:latin typeface="Consolas" panose="020B0609020204030204"/>
                <a:ea typeface="Consolas" panose="020B0609020204030204"/>
              </a:rPr>
              <a:t>print</a:t>
            </a:r>
            <a:r>
              <a:rPr sz="28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(i)</a:t>
            </a:r>
            <a:endParaRPr sz="2800" b="0" i="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sz="28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 </a:t>
            </a:r>
            <a:r>
              <a:rPr sz="2800" b="0" i="0">
                <a:solidFill>
                  <a:srgbClr val="005CC5"/>
                </a:solidFill>
                <a:latin typeface="Consolas" panose="020B0609020204030204"/>
                <a:ea typeface="Consolas" panose="020B0609020204030204"/>
              </a:rPr>
              <a:t>if</a:t>
            </a:r>
            <a:r>
              <a:rPr sz="28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i == </a:t>
            </a:r>
            <a:r>
              <a:rPr sz="2800" b="0" i="0">
                <a:solidFill>
                  <a:srgbClr val="990055"/>
                </a:solidFill>
                <a:latin typeface="Consolas" panose="020B0609020204030204"/>
                <a:ea typeface="Consolas" panose="020B0609020204030204"/>
              </a:rPr>
              <a:t>3</a:t>
            </a:r>
            <a:r>
              <a:rPr sz="28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:</a:t>
            </a:r>
            <a:endParaRPr sz="2800" b="0" i="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sz="28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   </a:t>
            </a:r>
            <a:r>
              <a:rPr sz="2800" b="0" i="0">
                <a:solidFill>
                  <a:srgbClr val="005CC5"/>
                </a:solidFill>
                <a:latin typeface="Consolas" panose="020B0609020204030204"/>
                <a:ea typeface="Consolas" panose="020B0609020204030204"/>
              </a:rPr>
              <a:t>break</a:t>
            </a:r>
            <a:endParaRPr sz="2800" b="0" i="0">
              <a:solidFill>
                <a:srgbClr val="005CC5"/>
              </a:solidFill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sz="28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 i += </a:t>
            </a:r>
            <a:r>
              <a:rPr sz="2800" b="0" i="0">
                <a:solidFill>
                  <a:srgbClr val="990055"/>
                </a:solidFill>
                <a:latin typeface="Consolas" panose="020B0609020204030204"/>
                <a:ea typeface="Consolas" panose="020B0609020204030204"/>
              </a:rPr>
              <a:t>1</a:t>
            </a:r>
            <a:endParaRPr sz="2800" b="0" i="0">
              <a:solidFill>
                <a:srgbClr val="990055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continue statement</a:t>
            </a:r>
            <a:endParaRPr lang="en-US" sz="4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315200" y="76200"/>
            <a:ext cx="1590675" cy="159067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2032000" y="2644775"/>
            <a:ext cx="5080000" cy="2676525"/>
          </a:xfrm>
          <a:prstGeom prst="rect">
            <a:avLst/>
          </a:prstGeom>
        </p:spPr>
        <p:txBody>
          <a:bodyPr>
            <a:spAutoFit/>
          </a:bodyPr>
          <a:p>
            <a:pPr marL="0" indent="0"/>
            <a:r>
              <a:rPr sz="28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i = </a:t>
            </a:r>
            <a:r>
              <a:rPr sz="2800" b="0" i="0">
                <a:solidFill>
                  <a:srgbClr val="990055"/>
                </a:solidFill>
                <a:latin typeface="Consolas" panose="020B0609020204030204"/>
                <a:ea typeface="Consolas" panose="020B0609020204030204"/>
              </a:rPr>
              <a:t>0</a:t>
            </a:r>
            <a:endParaRPr sz="2800" b="0" i="0">
              <a:solidFill>
                <a:srgbClr val="990055"/>
              </a:solidFill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sz="2800" b="0" i="0">
                <a:solidFill>
                  <a:srgbClr val="005CC5"/>
                </a:solidFill>
                <a:latin typeface="Consolas" panose="020B0609020204030204"/>
                <a:ea typeface="Consolas" panose="020B0609020204030204"/>
              </a:rPr>
              <a:t>while</a:t>
            </a:r>
            <a:r>
              <a:rPr sz="28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i &lt; </a:t>
            </a:r>
            <a:r>
              <a:rPr sz="2800" b="0" i="0">
                <a:solidFill>
                  <a:srgbClr val="990055"/>
                </a:solidFill>
                <a:latin typeface="Consolas" panose="020B0609020204030204"/>
                <a:ea typeface="Consolas" panose="020B0609020204030204"/>
              </a:rPr>
              <a:t>6</a:t>
            </a:r>
            <a:r>
              <a:rPr sz="28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:</a:t>
            </a:r>
            <a:endParaRPr sz="2800" b="0" i="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sz="28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 i += </a:t>
            </a:r>
            <a:r>
              <a:rPr sz="2800" b="0" i="0">
                <a:solidFill>
                  <a:srgbClr val="990055"/>
                </a:solidFill>
                <a:latin typeface="Consolas" panose="020B0609020204030204"/>
                <a:ea typeface="Consolas" panose="020B0609020204030204"/>
              </a:rPr>
              <a:t>1</a:t>
            </a:r>
            <a:endParaRPr sz="2800" b="0" i="0">
              <a:solidFill>
                <a:srgbClr val="990055"/>
              </a:solidFill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sz="28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 </a:t>
            </a:r>
            <a:r>
              <a:rPr sz="2800" b="0" i="0">
                <a:solidFill>
                  <a:srgbClr val="005CC5"/>
                </a:solidFill>
                <a:latin typeface="Consolas" panose="020B0609020204030204"/>
                <a:ea typeface="Consolas" panose="020B0609020204030204"/>
              </a:rPr>
              <a:t>if</a:t>
            </a:r>
            <a:r>
              <a:rPr sz="28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i == </a:t>
            </a:r>
            <a:r>
              <a:rPr sz="2800" b="0" i="0">
                <a:solidFill>
                  <a:srgbClr val="990055"/>
                </a:solidFill>
                <a:latin typeface="Consolas" panose="020B0609020204030204"/>
                <a:ea typeface="Consolas" panose="020B0609020204030204"/>
              </a:rPr>
              <a:t>3</a:t>
            </a:r>
            <a:r>
              <a:rPr sz="28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:</a:t>
            </a:r>
            <a:endParaRPr sz="2800" b="0" i="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sz="28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   </a:t>
            </a:r>
            <a:r>
              <a:rPr sz="2800" b="0" i="0">
                <a:solidFill>
                  <a:srgbClr val="005CC5"/>
                </a:solidFill>
                <a:latin typeface="Consolas" panose="020B0609020204030204"/>
                <a:ea typeface="Consolas" panose="020B0609020204030204"/>
              </a:rPr>
              <a:t>continue</a:t>
            </a:r>
            <a:endParaRPr sz="2800" b="0" i="0">
              <a:solidFill>
                <a:srgbClr val="005CC5"/>
              </a:solidFill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sz="28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 </a:t>
            </a:r>
            <a:r>
              <a:rPr sz="2800" b="0" i="0">
                <a:solidFill>
                  <a:srgbClr val="005CC5"/>
                </a:solidFill>
                <a:latin typeface="Consolas" panose="020B0609020204030204"/>
                <a:ea typeface="Consolas" panose="020B0609020204030204"/>
              </a:rPr>
              <a:t>print</a:t>
            </a:r>
            <a:r>
              <a:rPr sz="28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(i)</a:t>
            </a:r>
            <a:endParaRPr sz="2800" b="0" i="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range() </a:t>
            </a:r>
            <a:endParaRPr lang="en-US" sz="4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315200" y="76200"/>
            <a:ext cx="1590675" cy="159067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55955" y="1905000"/>
            <a:ext cx="7594600" cy="31464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914400" lvl="1" indent="-457200">
              <a:buFont typeface="Wingdings" panose="05000000000000000000" charset="0"/>
              <a:buChar char="o"/>
            </a:pPr>
            <a:r>
              <a:rPr lang="en-US" sz="2800" b="1"/>
              <a:t> </a:t>
            </a:r>
            <a:r>
              <a:rPr lang="en-US" altLang="en-US" sz="2800" b="1" dirty="0">
                <a:sym typeface="+mn-ea"/>
              </a:rPr>
              <a:t>loop through a set of code a specified number of times</a:t>
            </a:r>
            <a:endParaRPr lang="en-US" altLang="en-US" sz="2800" b="1" dirty="0">
              <a:sym typeface="+mn-ea"/>
            </a:endParaRPr>
          </a:p>
          <a:p>
            <a:pPr marL="914400" lvl="1" indent="-457200">
              <a:buFont typeface="Wingdings" panose="05000000000000000000" charset="0"/>
              <a:buChar char="o"/>
            </a:pPr>
            <a:r>
              <a:rPr lang="en-US" altLang="en-US" sz="2800" b="1" dirty="0">
                <a:sym typeface="+mn-ea"/>
              </a:rPr>
              <a:t>returns a sequence of numbers, starting from 0 by default, and increments by 1 (by default), and ends at a specified number.</a:t>
            </a:r>
            <a:endParaRPr lang="en-US" altLang="en-US" sz="2800" b="1" dirty="0">
              <a:sym typeface="+mn-ea"/>
            </a:endParaRPr>
          </a:p>
          <a:p>
            <a:pPr marL="1371600" lvl="3" indent="457200">
              <a:buNone/>
            </a:pPr>
            <a:endParaRPr lang="en-US" sz="2800" b="1" dirty="0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en-US" sz="2800" b="1"/>
          </a:p>
          <a:p>
            <a:pPr marL="285750" indent="-285750">
              <a:buFont typeface="Wingdings" panose="05000000000000000000" charset="0"/>
              <a:buChar char="o"/>
            </a:pPr>
            <a:endParaRPr lang="en-US" sz="2800"/>
          </a:p>
        </p:txBody>
      </p:sp>
      <p:sp>
        <p:nvSpPr>
          <p:cNvPr id="4" name="Text Box 3"/>
          <p:cNvSpPr txBox="1"/>
          <p:nvPr/>
        </p:nvSpPr>
        <p:spPr>
          <a:xfrm>
            <a:off x="990600" y="4496117"/>
            <a:ext cx="5080000" cy="953135"/>
          </a:xfrm>
          <a:prstGeom prst="rect">
            <a:avLst/>
          </a:prstGeom>
        </p:spPr>
        <p:txBody>
          <a:bodyPr>
            <a:spAutoFit/>
          </a:bodyPr>
          <a:p>
            <a:pPr marL="0" indent="0"/>
            <a:r>
              <a:rPr sz="2800" b="0" i="0">
                <a:solidFill>
                  <a:srgbClr val="005CC5"/>
                </a:solidFill>
                <a:latin typeface="Consolas" panose="020B0609020204030204"/>
                <a:ea typeface="Consolas" panose="020B0609020204030204"/>
              </a:rPr>
              <a:t>for</a:t>
            </a:r>
            <a:r>
              <a:rPr sz="28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x </a:t>
            </a:r>
            <a:r>
              <a:rPr sz="2800" b="0" i="0">
                <a:solidFill>
                  <a:srgbClr val="005CC5"/>
                </a:solidFill>
                <a:latin typeface="Consolas" panose="020B0609020204030204"/>
                <a:ea typeface="Consolas" panose="020B0609020204030204"/>
              </a:rPr>
              <a:t>in</a:t>
            </a:r>
            <a:r>
              <a:rPr sz="28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800" b="0" i="0">
                <a:solidFill>
                  <a:srgbClr val="005CC5"/>
                </a:solidFill>
                <a:latin typeface="Consolas" panose="020B0609020204030204"/>
                <a:ea typeface="Consolas" panose="020B0609020204030204"/>
              </a:rPr>
              <a:t>range</a:t>
            </a:r>
            <a:r>
              <a:rPr sz="28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2800" b="0" i="0">
                <a:solidFill>
                  <a:srgbClr val="990055"/>
                </a:solidFill>
                <a:latin typeface="Consolas" panose="020B0609020204030204"/>
                <a:ea typeface="Consolas" panose="020B0609020204030204"/>
              </a:rPr>
              <a:t>6</a:t>
            </a:r>
            <a:r>
              <a:rPr sz="28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):</a:t>
            </a:r>
            <a:endParaRPr sz="2800" b="0" i="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sz="28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 </a:t>
            </a:r>
            <a:r>
              <a:rPr sz="2800" b="0" i="0">
                <a:solidFill>
                  <a:srgbClr val="005CC5"/>
                </a:solidFill>
                <a:latin typeface="Consolas" panose="020B0609020204030204"/>
                <a:ea typeface="Consolas" panose="020B0609020204030204"/>
              </a:rPr>
              <a:t>print</a:t>
            </a:r>
            <a:r>
              <a:rPr sz="28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(x)</a:t>
            </a:r>
            <a:endParaRPr sz="2800" b="0" i="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800600" y="4572317"/>
            <a:ext cx="5080000" cy="953135"/>
          </a:xfrm>
          <a:prstGeom prst="rect">
            <a:avLst/>
          </a:prstGeom>
        </p:spPr>
        <p:txBody>
          <a:bodyPr>
            <a:spAutoFit/>
          </a:bodyPr>
          <a:p>
            <a:pPr marL="0" indent="0"/>
            <a:r>
              <a:rPr sz="2800" b="0" i="0">
                <a:solidFill>
                  <a:srgbClr val="005CC5"/>
                </a:solidFill>
                <a:latin typeface="Consolas" panose="020B0609020204030204"/>
                <a:ea typeface="Consolas" panose="020B0609020204030204"/>
              </a:rPr>
              <a:t>for</a:t>
            </a:r>
            <a:r>
              <a:rPr sz="28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x </a:t>
            </a:r>
            <a:r>
              <a:rPr sz="2800" b="0" i="0">
                <a:solidFill>
                  <a:srgbClr val="005CC5"/>
                </a:solidFill>
                <a:latin typeface="Consolas" panose="020B0609020204030204"/>
                <a:ea typeface="Consolas" panose="020B0609020204030204"/>
              </a:rPr>
              <a:t>in</a:t>
            </a:r>
            <a:r>
              <a:rPr sz="28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800" b="0" i="0">
                <a:solidFill>
                  <a:srgbClr val="005CC5"/>
                </a:solidFill>
                <a:latin typeface="Consolas" panose="020B0609020204030204"/>
                <a:ea typeface="Consolas" panose="020B0609020204030204"/>
              </a:rPr>
              <a:t>range</a:t>
            </a:r>
            <a:r>
              <a:rPr sz="28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2800" b="0" i="0">
                <a:solidFill>
                  <a:srgbClr val="990055"/>
                </a:solidFill>
                <a:latin typeface="Consolas" panose="020B0609020204030204"/>
                <a:ea typeface="Consolas" panose="020B0609020204030204"/>
              </a:rPr>
              <a:t>2</a:t>
            </a:r>
            <a:r>
              <a:rPr sz="28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, </a:t>
            </a:r>
            <a:r>
              <a:rPr sz="2800" b="0" i="0">
                <a:solidFill>
                  <a:srgbClr val="990055"/>
                </a:solidFill>
                <a:latin typeface="Consolas" panose="020B0609020204030204"/>
                <a:ea typeface="Consolas" panose="020B0609020204030204"/>
              </a:rPr>
              <a:t>6</a:t>
            </a:r>
            <a:r>
              <a:rPr sz="28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):</a:t>
            </a:r>
            <a:endParaRPr sz="2800" b="0" i="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sz="28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 </a:t>
            </a:r>
            <a:r>
              <a:rPr sz="2800" b="0" i="0">
                <a:solidFill>
                  <a:srgbClr val="005CC5"/>
                </a:solidFill>
                <a:latin typeface="Consolas" panose="020B0609020204030204"/>
                <a:ea typeface="Consolas" panose="020B0609020204030204"/>
              </a:rPr>
              <a:t>print</a:t>
            </a:r>
            <a:r>
              <a:rPr sz="28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(x)</a:t>
            </a:r>
            <a:endParaRPr sz="2800" b="0" i="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range() </a:t>
            </a:r>
            <a:endParaRPr lang="en-US" sz="4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315200" y="76200"/>
            <a:ext cx="1590675" cy="159067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676400" y="4098607"/>
            <a:ext cx="5080000" cy="953135"/>
          </a:xfrm>
          <a:prstGeom prst="rect">
            <a:avLst/>
          </a:prstGeom>
        </p:spPr>
        <p:txBody>
          <a:bodyPr>
            <a:spAutoFit/>
          </a:bodyPr>
          <a:p>
            <a:pPr marL="0" indent="0"/>
            <a:r>
              <a:rPr sz="2800" b="0" i="0">
                <a:solidFill>
                  <a:srgbClr val="005CC5"/>
                </a:solidFill>
                <a:latin typeface="Consolas" panose="020B0609020204030204"/>
                <a:ea typeface="Consolas" panose="020B0609020204030204"/>
              </a:rPr>
              <a:t>for</a:t>
            </a:r>
            <a:r>
              <a:rPr sz="28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x </a:t>
            </a:r>
            <a:r>
              <a:rPr sz="2800" b="0" i="0">
                <a:solidFill>
                  <a:srgbClr val="005CC5"/>
                </a:solidFill>
                <a:latin typeface="Consolas" panose="020B0609020204030204"/>
                <a:ea typeface="Consolas" panose="020B0609020204030204"/>
              </a:rPr>
              <a:t>in</a:t>
            </a:r>
            <a:r>
              <a:rPr sz="28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800" b="0" i="0">
                <a:solidFill>
                  <a:srgbClr val="005CC5"/>
                </a:solidFill>
                <a:latin typeface="Consolas" panose="020B0609020204030204"/>
                <a:ea typeface="Consolas" panose="020B0609020204030204"/>
              </a:rPr>
              <a:t>range</a:t>
            </a:r>
            <a:r>
              <a:rPr sz="28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2800" b="0" i="0">
                <a:solidFill>
                  <a:srgbClr val="990055"/>
                </a:solidFill>
                <a:latin typeface="Consolas" panose="020B0609020204030204"/>
                <a:ea typeface="Consolas" panose="020B0609020204030204"/>
              </a:rPr>
              <a:t>2</a:t>
            </a:r>
            <a:r>
              <a:rPr sz="28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, </a:t>
            </a:r>
            <a:r>
              <a:rPr sz="2800" b="0" i="0">
                <a:solidFill>
                  <a:srgbClr val="990055"/>
                </a:solidFill>
                <a:latin typeface="Consolas" panose="020B0609020204030204"/>
                <a:ea typeface="Consolas" panose="020B0609020204030204"/>
              </a:rPr>
              <a:t>30</a:t>
            </a:r>
            <a:r>
              <a:rPr sz="28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, </a:t>
            </a:r>
            <a:r>
              <a:rPr sz="2800" b="0" i="0">
                <a:solidFill>
                  <a:srgbClr val="990055"/>
                </a:solidFill>
                <a:latin typeface="Consolas" panose="020B0609020204030204"/>
                <a:ea typeface="Consolas" panose="020B0609020204030204"/>
              </a:rPr>
              <a:t>3</a:t>
            </a:r>
            <a:r>
              <a:rPr sz="28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):</a:t>
            </a:r>
            <a:endParaRPr sz="2800" b="0" i="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sz="28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 </a:t>
            </a:r>
            <a:r>
              <a:rPr sz="2800" b="0" i="0">
                <a:solidFill>
                  <a:srgbClr val="005CC5"/>
                </a:solidFill>
                <a:latin typeface="Consolas" panose="020B0609020204030204"/>
                <a:ea typeface="Consolas" panose="020B0609020204030204"/>
              </a:rPr>
              <a:t>print</a:t>
            </a:r>
            <a:r>
              <a:rPr sz="28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(x)</a:t>
            </a:r>
            <a:endParaRPr sz="2800" b="0" i="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990600" y="1981200"/>
            <a:ext cx="7197725" cy="181483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sz="2800" b="0" i="0">
                <a:solidFill>
                  <a:srgbClr val="000000"/>
                </a:solidFill>
                <a:latin typeface="Segoe UI" panose="020B0502040204020203"/>
                <a:ea typeface="Segoe UI" panose="020B0502040204020203"/>
              </a:rPr>
              <a:t>The </a:t>
            </a:r>
            <a:r>
              <a:rPr sz="2800" b="0" i="0">
                <a:solidFill>
                  <a:srgbClr val="DC143C"/>
                </a:solidFill>
                <a:latin typeface="Consolas" panose="020B0609020204030204"/>
                <a:ea typeface="Consolas" panose="020B0609020204030204"/>
              </a:rPr>
              <a:t>range()</a:t>
            </a:r>
            <a:r>
              <a:rPr sz="2800" b="0" i="0">
                <a:solidFill>
                  <a:srgbClr val="000000"/>
                </a:solidFill>
                <a:latin typeface="Segoe UI" panose="020B0502040204020203"/>
                <a:ea typeface="Segoe UI" panose="020B0502040204020203"/>
              </a:rPr>
              <a:t> function defaults to increment the sequence by 1, however it is possible to specify the increment value by adding a third parameter </a:t>
            </a:r>
            <a:endParaRPr sz="2800" b="0" i="0">
              <a:solidFill>
                <a:srgbClr val="000000"/>
              </a:solidFill>
              <a:latin typeface="Segoe UI" panose="020B0502040204020203"/>
              <a:ea typeface="Segoe UI" panose="020B0502040204020203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can you do with Python?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315200" y="76200"/>
            <a:ext cx="1590675" cy="15906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55955" y="1905000"/>
            <a:ext cx="759460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o"/>
            </a:pPr>
            <a:r>
              <a:rPr lang="en-US" sz="3200" b="1"/>
              <a:t> Data Science and Machine Learning</a:t>
            </a:r>
            <a:endParaRPr lang="en-US" sz="3200" b="1"/>
          </a:p>
          <a:p>
            <a:pPr marL="742950" lvl="1" indent="-285750">
              <a:buFont typeface="Wingdings" panose="05000000000000000000" charset="0"/>
              <a:buChar char="§"/>
            </a:pPr>
            <a:r>
              <a:rPr lang="en-US" sz="3200"/>
              <a:t>Analyze large data files (numbpy, pandas)</a:t>
            </a:r>
            <a:endParaRPr lang="en-US" sz="3200"/>
          </a:p>
          <a:p>
            <a:pPr marL="742950" lvl="1" indent="-285750">
              <a:buFont typeface="Wingdings" panose="05000000000000000000" charset="0"/>
              <a:buChar char="§"/>
            </a:pPr>
            <a:r>
              <a:rPr lang="en-US" sz="3200"/>
              <a:t>Create visualizations (seaborn, plotly)</a:t>
            </a:r>
            <a:endParaRPr lang="en-US" sz="3200"/>
          </a:p>
          <a:p>
            <a:pPr marL="742950" lvl="1" indent="-285750">
              <a:buFont typeface="Wingdings" panose="05000000000000000000" charset="0"/>
              <a:buChar char="§"/>
            </a:pPr>
            <a:r>
              <a:rPr lang="en-US" sz="3200"/>
              <a:t>Perform machine learning tasks (sci-kit-learn, tensorflow)</a:t>
            </a:r>
            <a:endParaRPr lang="en-US" sz="3200"/>
          </a:p>
          <a:p>
            <a:pPr marL="742950" lvl="1" indent="-285750">
              <a:buFont typeface="Wingdings" panose="05000000000000000000" charset="0"/>
              <a:buChar char="§"/>
            </a:pPr>
            <a:r>
              <a:rPr lang="en-US" sz="3200"/>
              <a:t>Create and run predictive algorithms</a:t>
            </a:r>
            <a:endParaRPr lang="en-US" sz="3200"/>
          </a:p>
          <a:p>
            <a:pPr lvl="1" indent="0">
              <a:buFont typeface="Wingdings" panose="05000000000000000000" charset="0"/>
              <a:buNone/>
            </a:pPr>
            <a:endParaRPr lang="en-US" sz="32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range(): Exercises</a:t>
            </a:r>
            <a:endParaRPr lang="en-US" sz="4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315200" y="76200"/>
            <a:ext cx="1590675" cy="159067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990600" y="1981200"/>
            <a:ext cx="7197725" cy="452310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en-US" sz="2400" b="0" i="0">
                <a:solidFill>
                  <a:srgbClr val="000000"/>
                </a:solidFill>
                <a:latin typeface="Segoe UI" panose="020B0502040204020203"/>
                <a:ea typeface="Segoe UI" panose="020B0502040204020203"/>
              </a:rPr>
              <a:t>Write a Python program using the following patterns:</a:t>
            </a:r>
            <a:endParaRPr lang="en-US" sz="2400" b="0" i="0">
              <a:solidFill>
                <a:srgbClr val="000000"/>
              </a:solidFill>
              <a:latin typeface="Segoe UI" panose="020B0502040204020203"/>
              <a:ea typeface="Segoe UI" panose="020B0502040204020203"/>
            </a:endParaRPr>
          </a:p>
          <a:p>
            <a:pPr marL="0" indent="0"/>
            <a:endParaRPr lang="en-US" sz="2400" b="0" i="0">
              <a:solidFill>
                <a:srgbClr val="000000"/>
              </a:solidFill>
              <a:latin typeface="Segoe UI" panose="020B0502040204020203"/>
              <a:ea typeface="Segoe UI" panose="020B0502040204020203"/>
            </a:endParaRPr>
          </a:p>
          <a:p>
            <a:pPr marL="0" indent="0"/>
            <a:r>
              <a:rPr lang="en-US" sz="2400" b="0" i="0">
                <a:solidFill>
                  <a:srgbClr val="000000"/>
                </a:solidFill>
                <a:latin typeface="Segoe UI" panose="020B0502040204020203"/>
                <a:ea typeface="Segoe UI" panose="020B0502040204020203"/>
              </a:rPr>
              <a:t>1   2   3   4   5</a:t>
            </a:r>
            <a:endParaRPr lang="en-US" sz="2400" b="0" i="0">
              <a:solidFill>
                <a:srgbClr val="000000"/>
              </a:solidFill>
              <a:latin typeface="Segoe UI" panose="020B0502040204020203"/>
              <a:ea typeface="Segoe UI" panose="020B0502040204020203"/>
            </a:endParaRPr>
          </a:p>
          <a:p>
            <a:pPr marL="0" indent="0"/>
            <a:r>
              <a:rPr lang="en-US" sz="2400" b="0" i="0">
                <a:solidFill>
                  <a:srgbClr val="000000"/>
                </a:solidFill>
                <a:latin typeface="Segoe UI" panose="020B0502040204020203"/>
                <a:ea typeface="Segoe UI" panose="020B0502040204020203"/>
              </a:rPr>
              <a:t>6   7   8   9   10</a:t>
            </a:r>
            <a:endParaRPr lang="en-US" sz="2400" b="0" i="0">
              <a:solidFill>
                <a:srgbClr val="000000"/>
              </a:solidFill>
              <a:latin typeface="Segoe UI" panose="020B0502040204020203"/>
              <a:ea typeface="Segoe UI" panose="020B0502040204020203"/>
            </a:endParaRPr>
          </a:p>
          <a:p>
            <a:pPr marL="0" indent="0"/>
            <a:endParaRPr lang="en-US" sz="2400" b="0" i="0">
              <a:solidFill>
                <a:srgbClr val="000000"/>
              </a:solidFill>
              <a:latin typeface="Segoe UI" panose="020B0502040204020203"/>
              <a:ea typeface="Segoe UI" panose="020B0502040204020203"/>
            </a:endParaRPr>
          </a:p>
          <a:p>
            <a:pPr marL="0" indent="0"/>
            <a:r>
              <a:rPr lang="en-US" sz="2400" b="0" i="0">
                <a:solidFill>
                  <a:srgbClr val="000000"/>
                </a:solidFill>
                <a:latin typeface="Segoe UI" panose="020B0502040204020203"/>
                <a:ea typeface="Segoe UI" panose="020B0502040204020203"/>
              </a:rPr>
              <a:t>*</a:t>
            </a:r>
            <a:endParaRPr lang="en-US" sz="2400" b="0" i="0">
              <a:solidFill>
                <a:srgbClr val="000000"/>
              </a:solidFill>
              <a:latin typeface="Segoe UI" panose="020B0502040204020203"/>
              <a:ea typeface="Segoe UI" panose="020B0502040204020203"/>
            </a:endParaRPr>
          </a:p>
          <a:p>
            <a:pPr marL="0" indent="0"/>
            <a:r>
              <a:rPr lang="en-US" sz="2400" b="0" i="0">
                <a:solidFill>
                  <a:srgbClr val="000000"/>
                </a:solidFill>
                <a:latin typeface="Segoe UI" panose="020B0502040204020203"/>
                <a:ea typeface="Segoe UI" panose="020B0502040204020203"/>
              </a:rPr>
              <a:t>* *</a:t>
            </a:r>
            <a:endParaRPr lang="en-US" sz="2400" b="0" i="0">
              <a:solidFill>
                <a:srgbClr val="000000"/>
              </a:solidFill>
              <a:latin typeface="Segoe UI" panose="020B0502040204020203"/>
              <a:ea typeface="Segoe UI" panose="020B0502040204020203"/>
            </a:endParaRPr>
          </a:p>
          <a:p>
            <a:pPr marL="0" indent="0"/>
            <a:r>
              <a:rPr lang="en-US" sz="2400" b="0" i="0">
                <a:solidFill>
                  <a:srgbClr val="000000"/>
                </a:solidFill>
                <a:latin typeface="Segoe UI" panose="020B0502040204020203"/>
                <a:ea typeface="Segoe UI" panose="020B0502040204020203"/>
              </a:rPr>
              <a:t>* * *</a:t>
            </a:r>
            <a:endParaRPr lang="en-US" sz="2400" b="0" i="0">
              <a:solidFill>
                <a:srgbClr val="000000"/>
              </a:solidFill>
              <a:latin typeface="Segoe UI" panose="020B0502040204020203"/>
              <a:ea typeface="Segoe UI" panose="020B0502040204020203"/>
            </a:endParaRPr>
          </a:p>
          <a:p>
            <a:pPr marL="0" indent="0"/>
            <a:r>
              <a:rPr lang="en-US" sz="2400" b="0" i="0">
                <a:solidFill>
                  <a:srgbClr val="000000"/>
                </a:solidFill>
                <a:latin typeface="Segoe UI" panose="020B0502040204020203"/>
                <a:ea typeface="Segoe UI" panose="020B0502040204020203"/>
              </a:rPr>
              <a:t>* * * *</a:t>
            </a:r>
            <a:endParaRPr lang="en-US" sz="2400" b="0" i="0">
              <a:solidFill>
                <a:srgbClr val="000000"/>
              </a:solidFill>
              <a:latin typeface="Segoe UI" panose="020B0502040204020203"/>
              <a:ea typeface="Segoe UI" panose="020B0502040204020203"/>
            </a:endParaRPr>
          </a:p>
          <a:p>
            <a:pPr marL="0" indent="0"/>
            <a:r>
              <a:rPr lang="en-US" sz="2400" b="0" i="0">
                <a:solidFill>
                  <a:srgbClr val="000000"/>
                </a:solidFill>
                <a:latin typeface="Segoe UI" panose="020B0502040204020203"/>
                <a:ea typeface="Segoe UI" panose="020B0502040204020203"/>
              </a:rPr>
              <a:t>* * * * *</a:t>
            </a:r>
            <a:endParaRPr lang="en-US" sz="2400" b="0" i="0">
              <a:solidFill>
                <a:srgbClr val="000000"/>
              </a:solidFill>
              <a:latin typeface="Segoe UI" panose="020B0502040204020203"/>
              <a:ea typeface="Segoe UI" panose="020B0502040204020203"/>
            </a:endParaRPr>
          </a:p>
          <a:p>
            <a:pPr marL="0" indent="0"/>
            <a:endParaRPr lang="en-US" sz="2400" b="0" i="0">
              <a:solidFill>
                <a:srgbClr val="000000"/>
              </a:solidFill>
              <a:latin typeface="Segoe UI" panose="020B0502040204020203"/>
              <a:ea typeface="Segoe UI" panose="020B0502040204020203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810000" y="2971800"/>
            <a:ext cx="2667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* 0 * 0 *</a:t>
            </a:r>
            <a:endParaRPr lang="en-US"/>
          </a:p>
          <a:p>
            <a:r>
              <a:rPr lang="en-US"/>
              <a:t>* 0 * 0 *</a:t>
            </a:r>
            <a:endParaRPr lang="en-US"/>
          </a:p>
          <a:p>
            <a:r>
              <a:rPr lang="en-US"/>
              <a:t>* 0 * 0 *</a:t>
            </a:r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loop</a:t>
            </a:r>
            <a:endParaRPr lang="en-US" sz="4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315200" y="76200"/>
            <a:ext cx="1590675" cy="159067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55955" y="1905000"/>
            <a:ext cx="7594600" cy="31464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914400" lvl="1" indent="-457200">
              <a:buFont typeface="Wingdings" panose="05000000000000000000" charset="0"/>
              <a:buChar char="o"/>
            </a:pPr>
            <a:r>
              <a:rPr lang="en-US" sz="2800" b="1"/>
              <a:t> </a:t>
            </a:r>
            <a:r>
              <a:rPr lang="en-US" sz="2800" b="1" dirty="0">
                <a:sym typeface="+mn-ea"/>
              </a:rPr>
              <a:t>Syntax</a:t>
            </a:r>
            <a:endParaRPr lang="en-US" sz="2800" b="1" dirty="0">
              <a:sym typeface="+mn-ea"/>
            </a:endParaRPr>
          </a:p>
          <a:p>
            <a:pPr lvl="2" indent="457200">
              <a:buNone/>
            </a:pPr>
            <a:r>
              <a:rPr lang="en-US" sz="2800" b="1" dirty="0">
                <a:sym typeface="+mn-ea"/>
              </a:rPr>
              <a:t>for var in </a:t>
            </a:r>
            <a:r>
              <a:rPr lang="en-US" sz="2800" b="1" i="1" dirty="0">
                <a:sym typeface="+mn-ea"/>
              </a:rPr>
              <a:t>object</a:t>
            </a:r>
            <a:r>
              <a:rPr lang="en-US" sz="2800" b="1" dirty="0">
                <a:sym typeface="+mn-ea"/>
              </a:rPr>
              <a:t>:</a:t>
            </a:r>
            <a:endParaRPr lang="en-US" sz="2800" b="1" dirty="0">
              <a:sym typeface="+mn-ea"/>
            </a:endParaRPr>
          </a:p>
          <a:p>
            <a:pPr marL="1371600" lvl="3" indent="457200">
              <a:buNone/>
            </a:pPr>
            <a:r>
              <a:rPr lang="en-US" sz="2800" b="1" dirty="0">
                <a:sym typeface="+mn-ea"/>
              </a:rPr>
              <a:t>statementN</a:t>
            </a:r>
            <a:endParaRPr lang="en-US" sz="2800" b="1" dirty="0">
              <a:sym typeface="+mn-ea"/>
            </a:endParaRPr>
          </a:p>
          <a:p>
            <a:pPr marL="1371600" lvl="3" indent="457200">
              <a:buNone/>
            </a:pPr>
            <a:endParaRPr lang="en-US" sz="2800" b="1" dirty="0">
              <a:sym typeface="+mn-ea"/>
            </a:endParaRPr>
          </a:p>
          <a:p>
            <a:pPr lvl="2" indent="0">
              <a:buNone/>
            </a:pPr>
            <a:endParaRPr lang="en-US" sz="2800" dirty="0"/>
          </a:p>
          <a:p>
            <a:pPr indent="0">
              <a:buFont typeface="Wingdings" panose="05000000000000000000" charset="0"/>
              <a:buNone/>
            </a:pPr>
            <a:endParaRPr lang="en-US" altLang="en-US" sz="2800" b="1"/>
          </a:p>
          <a:p>
            <a:pPr marL="285750" indent="-285750">
              <a:buFont typeface="Wingdings" panose="05000000000000000000" charset="0"/>
              <a:buChar char="o"/>
            </a:pPr>
            <a:endParaRPr lang="en-US" sz="2800"/>
          </a:p>
        </p:txBody>
      </p:sp>
      <p:sp>
        <p:nvSpPr>
          <p:cNvPr id="3" name="Text Box 2"/>
          <p:cNvSpPr txBox="1"/>
          <p:nvPr/>
        </p:nvSpPr>
        <p:spPr>
          <a:xfrm>
            <a:off x="914400" y="3667760"/>
            <a:ext cx="8167370" cy="13836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sz="28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fruits = [</a:t>
            </a:r>
            <a:r>
              <a:rPr sz="2800" b="0" i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"apple"</a:t>
            </a:r>
            <a:r>
              <a:rPr sz="28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, </a:t>
            </a:r>
            <a:r>
              <a:rPr sz="2800" b="0" i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"banana"</a:t>
            </a:r>
            <a:r>
              <a:rPr sz="28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, </a:t>
            </a:r>
            <a:r>
              <a:rPr sz="2800" b="0" i="0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"cherry"</a:t>
            </a:r>
            <a:r>
              <a:rPr sz="28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]</a:t>
            </a:r>
            <a:endParaRPr sz="2800" b="0" i="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sz="2800" b="0" i="0">
                <a:solidFill>
                  <a:srgbClr val="005CC5"/>
                </a:solidFill>
                <a:latin typeface="Consolas" panose="020B0609020204030204"/>
                <a:ea typeface="Consolas" panose="020B0609020204030204"/>
              </a:rPr>
              <a:t>for</a:t>
            </a:r>
            <a:r>
              <a:rPr sz="28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x </a:t>
            </a:r>
            <a:r>
              <a:rPr sz="2800" b="0" i="0">
                <a:solidFill>
                  <a:srgbClr val="005CC5"/>
                </a:solidFill>
                <a:latin typeface="Consolas" panose="020B0609020204030204"/>
                <a:ea typeface="Consolas" panose="020B0609020204030204"/>
              </a:rPr>
              <a:t>in</a:t>
            </a:r>
            <a:r>
              <a:rPr sz="28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fruits:</a:t>
            </a:r>
            <a:endParaRPr sz="2800" b="0" i="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sz="28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 </a:t>
            </a:r>
            <a:r>
              <a:rPr sz="2800" b="0" i="0">
                <a:solidFill>
                  <a:srgbClr val="005CC5"/>
                </a:solidFill>
                <a:latin typeface="Consolas" panose="020B0609020204030204"/>
                <a:ea typeface="Consolas" panose="020B0609020204030204"/>
              </a:rPr>
              <a:t>print</a:t>
            </a:r>
            <a:r>
              <a:rPr sz="28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(x)</a:t>
            </a:r>
            <a:endParaRPr sz="2800" b="0" i="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nested loop</a:t>
            </a:r>
            <a:endParaRPr lang="en-US" sz="4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315200" y="76200"/>
            <a:ext cx="1590675" cy="159067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55955" y="1905000"/>
            <a:ext cx="7594600" cy="31464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1371600" lvl="3" indent="457200">
              <a:buNone/>
            </a:pPr>
            <a:endParaRPr lang="en-US" sz="2800" b="1" dirty="0">
              <a:sym typeface="+mn-ea"/>
            </a:endParaRPr>
          </a:p>
          <a:p>
            <a:pPr lvl="2" indent="0">
              <a:buNone/>
            </a:pPr>
            <a:endParaRPr lang="en-US" sz="2800" dirty="0"/>
          </a:p>
          <a:p>
            <a:pPr indent="0">
              <a:buFont typeface="Wingdings" panose="05000000000000000000" charset="0"/>
              <a:buNone/>
            </a:pPr>
            <a:endParaRPr lang="en-US" altLang="en-US" sz="2800" b="1"/>
          </a:p>
          <a:p>
            <a:pPr marL="285750" indent="-285750">
              <a:buFont typeface="Wingdings" panose="05000000000000000000" charset="0"/>
              <a:buChar char="o"/>
            </a:pPr>
            <a:endParaRPr lang="en-US" sz="2800"/>
          </a:p>
        </p:txBody>
      </p:sp>
      <p:sp>
        <p:nvSpPr>
          <p:cNvPr id="3" name="Text Box 2"/>
          <p:cNvSpPr txBox="1"/>
          <p:nvPr/>
        </p:nvSpPr>
        <p:spPr>
          <a:xfrm>
            <a:off x="822960" y="2667000"/>
            <a:ext cx="7251700" cy="2567305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ts val="1140"/>
              </a:lnSpc>
            </a:pPr>
            <a:r>
              <a:rPr sz="28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for</a:t>
            </a:r>
            <a:r>
              <a:rPr sz="28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 </a:t>
            </a:r>
            <a:r>
              <a:rPr sz="28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x</a:t>
            </a:r>
            <a:r>
              <a:rPr sz="28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 </a:t>
            </a:r>
            <a:r>
              <a:rPr sz="28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in</a:t>
            </a:r>
            <a:r>
              <a:rPr sz="28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 </a:t>
            </a:r>
            <a:r>
              <a:rPr sz="28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range(</a:t>
            </a:r>
            <a:r>
              <a:rPr sz="2800" b="0">
                <a:solidFill>
                  <a:srgbClr val="B5CEA8"/>
                </a:solidFill>
                <a:latin typeface="Consolas" panose="020B0609020204030204"/>
                <a:ea typeface="Consolas" panose="020B0609020204030204"/>
              </a:rPr>
              <a:t>1</a:t>
            </a:r>
            <a:r>
              <a:rPr sz="28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,</a:t>
            </a:r>
            <a:r>
              <a:rPr sz="2800" b="0">
                <a:solidFill>
                  <a:srgbClr val="B5CEA8"/>
                </a:solidFill>
                <a:latin typeface="Consolas" panose="020B0609020204030204"/>
                <a:ea typeface="Consolas" panose="020B0609020204030204"/>
              </a:rPr>
              <a:t>5</a:t>
            </a:r>
            <a:r>
              <a:rPr sz="28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):</a:t>
            </a:r>
            <a:endParaRPr sz="2800" b="0">
              <a:solidFill>
                <a:srgbClr val="D4D4D4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sz="2800" b="0">
              <a:solidFill>
                <a:srgbClr val="D4D4D4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sz="2800" b="0">
              <a:solidFill>
                <a:srgbClr val="D4D4D4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sz="2800" b="0">
              <a:solidFill>
                <a:srgbClr val="D4D4D4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r>
              <a:rPr sz="28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sz="28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for</a:t>
            </a:r>
            <a:r>
              <a:rPr sz="28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 </a:t>
            </a:r>
            <a:r>
              <a:rPr sz="28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y</a:t>
            </a:r>
            <a:r>
              <a:rPr sz="28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 </a:t>
            </a:r>
            <a:r>
              <a:rPr sz="28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in</a:t>
            </a:r>
            <a:r>
              <a:rPr sz="28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 </a:t>
            </a:r>
            <a:r>
              <a:rPr sz="28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range(</a:t>
            </a:r>
            <a:r>
              <a:rPr sz="2800" b="0">
                <a:solidFill>
                  <a:srgbClr val="B5CEA8"/>
                </a:solidFill>
                <a:latin typeface="Consolas" panose="020B0609020204030204"/>
                <a:ea typeface="Consolas" panose="020B0609020204030204"/>
              </a:rPr>
              <a:t>6</a:t>
            </a:r>
            <a:r>
              <a:rPr sz="28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,</a:t>
            </a:r>
            <a:r>
              <a:rPr sz="2800" b="0">
                <a:solidFill>
                  <a:srgbClr val="B5CEA8"/>
                </a:solidFill>
                <a:latin typeface="Consolas" panose="020B0609020204030204"/>
                <a:ea typeface="Consolas" panose="020B0609020204030204"/>
              </a:rPr>
              <a:t>10</a:t>
            </a:r>
            <a:r>
              <a:rPr sz="28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):</a:t>
            </a:r>
            <a:endParaRPr sz="2800" b="0">
              <a:solidFill>
                <a:srgbClr val="D4D4D4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sz="2800" b="0">
              <a:solidFill>
                <a:srgbClr val="D4D4D4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sz="2800" b="0">
              <a:solidFill>
                <a:srgbClr val="D4D4D4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sz="2800" b="0">
              <a:solidFill>
                <a:srgbClr val="D4D4D4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r>
              <a:rPr sz="28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sz="2800" b="0">
                <a:solidFill>
                  <a:srgbClr val="0070C0"/>
                </a:solidFill>
                <a:latin typeface="Consolas" panose="020B0609020204030204"/>
                <a:ea typeface="Consolas" panose="020B0609020204030204"/>
              </a:rPr>
              <a:t>print</a:t>
            </a:r>
            <a:r>
              <a:rPr sz="28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28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f</a:t>
            </a:r>
            <a:r>
              <a:rPr sz="28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</a:t>
            </a:r>
            <a:r>
              <a:rPr sz="28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{x}{y}</a:t>
            </a:r>
            <a:r>
              <a:rPr sz="28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 "</a:t>
            </a:r>
            <a:r>
              <a:rPr sz="28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,</a:t>
            </a:r>
            <a:r>
              <a:rPr sz="28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 </a:t>
            </a:r>
            <a:r>
              <a:rPr sz="28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end=</a:t>
            </a:r>
            <a:r>
              <a:rPr sz="28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""</a:t>
            </a:r>
            <a:r>
              <a:rPr sz="28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)</a:t>
            </a:r>
            <a:endParaRPr sz="2800" b="0">
              <a:solidFill>
                <a:srgbClr val="D4D4D4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sz="2800" b="0">
              <a:solidFill>
                <a:srgbClr val="D4D4D4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sz="2800" b="0">
              <a:solidFill>
                <a:srgbClr val="D4D4D4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sz="2800" b="0">
              <a:solidFill>
                <a:srgbClr val="D4D4D4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r>
              <a:rPr sz="2800" b="0">
                <a:solidFill>
                  <a:srgbClr val="0070C0"/>
                </a:solidFill>
                <a:latin typeface="Consolas" panose="020B0609020204030204"/>
                <a:ea typeface="Consolas" panose="020B0609020204030204"/>
              </a:rPr>
              <a:t>    print</a:t>
            </a:r>
            <a:r>
              <a:rPr sz="28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28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""</a:t>
            </a:r>
            <a:r>
              <a:rPr sz="28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)</a:t>
            </a:r>
            <a:endParaRPr sz="28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/>
          <p:nvPr>
            <p:ph type="pic" idx="1"/>
          </p:nvPr>
        </p:nvSpPr>
        <p:spPr/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Python Data Structures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Text Box 6"/>
          <p:cNvSpPr txBox="1"/>
          <p:nvPr/>
        </p:nvSpPr>
        <p:spPr>
          <a:xfrm>
            <a:off x="5080" y="0"/>
            <a:ext cx="9138920" cy="49542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p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1"/>
          <a:stretch>
            <a:fillRect/>
          </a:stretch>
        </p:blipFill>
        <p:spPr>
          <a:xfrm>
            <a:off x="2286635" y="0"/>
            <a:ext cx="5192395" cy="4658995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[ ]</a:t>
            </a:r>
            <a:endParaRPr lang="en-US" sz="4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315200" y="76200"/>
            <a:ext cx="1590675" cy="159067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55955" y="1905000"/>
            <a:ext cx="7594600" cy="31464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1371600" lvl="3" indent="457200">
              <a:buNone/>
            </a:pPr>
            <a:endParaRPr lang="en-US" sz="2800" b="1" dirty="0">
              <a:sym typeface="+mn-ea"/>
            </a:endParaRPr>
          </a:p>
          <a:p>
            <a:pPr lvl="2" indent="0">
              <a:buNone/>
            </a:pPr>
            <a:endParaRPr lang="en-US" sz="2800" dirty="0"/>
          </a:p>
          <a:p>
            <a:pPr indent="0">
              <a:buFont typeface="Wingdings" panose="05000000000000000000" charset="0"/>
              <a:buNone/>
            </a:pPr>
            <a:endParaRPr lang="en-US" altLang="en-US" sz="2800" b="1"/>
          </a:p>
          <a:p>
            <a:pPr marL="285750" indent="-285750">
              <a:buFont typeface="Wingdings" panose="05000000000000000000" charset="0"/>
              <a:buChar char="o"/>
            </a:pPr>
            <a:endParaRPr lang="en-US" sz="2800"/>
          </a:p>
        </p:txBody>
      </p:sp>
      <p:sp>
        <p:nvSpPr>
          <p:cNvPr id="3" name="Text Box 2"/>
          <p:cNvSpPr txBox="1"/>
          <p:nvPr/>
        </p:nvSpPr>
        <p:spPr>
          <a:xfrm>
            <a:off x="822960" y="2667000"/>
            <a:ext cx="7251700" cy="2567305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ts val="1140"/>
              </a:lnSpc>
            </a:pPr>
            <a:endParaRPr sz="28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82955" y="2032000"/>
            <a:ext cx="7594600" cy="31464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914400" lvl="1" indent="-457200">
              <a:buFont typeface="Wingdings" panose="05000000000000000000" charset="0"/>
              <a:buChar char="o"/>
            </a:pPr>
            <a:r>
              <a:rPr lang="en-US" altLang="en-US" sz="2800" b="1" dirty="0">
                <a:sym typeface="+mn-ea"/>
              </a:rPr>
              <a:t>Ordered sequences that can hold a variety of object types.</a:t>
            </a:r>
            <a:endParaRPr lang="en-US" altLang="en-US" sz="2800" b="1" dirty="0">
              <a:sym typeface="+mn-ea"/>
            </a:endParaRPr>
          </a:p>
          <a:p>
            <a:pPr marL="914400" lvl="1" indent="-457200">
              <a:buFont typeface="Wingdings" panose="05000000000000000000" charset="0"/>
              <a:buChar char="o"/>
            </a:pPr>
            <a:r>
              <a:rPr lang="en-US" altLang="en-US" sz="2800" b="1" dirty="0">
                <a:sym typeface="+mn-ea"/>
              </a:rPr>
              <a:t>It uses [ ] brackets and commas to separate objects in the list.</a:t>
            </a:r>
            <a:endParaRPr lang="en-US" altLang="en-US" sz="2800" b="1" dirty="0">
              <a:sym typeface="+mn-ea"/>
            </a:endParaRPr>
          </a:p>
          <a:p>
            <a:pPr marL="914400" lvl="1" indent="-457200">
              <a:buFont typeface="Wingdings" panose="05000000000000000000" charset="0"/>
              <a:buChar char="o"/>
            </a:pPr>
            <a:r>
              <a:rPr lang="en-US" altLang="en-US" sz="2800" b="1" dirty="0">
                <a:sym typeface="+mn-ea"/>
              </a:rPr>
              <a:t>Lists can be nested</a:t>
            </a:r>
            <a:endParaRPr lang="en-US" sz="2800" b="1" dirty="0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en-US" sz="2800" b="1"/>
          </a:p>
          <a:p>
            <a:pPr marL="285750" indent="-285750">
              <a:buFont typeface="Wingdings" panose="05000000000000000000" charset="0"/>
              <a:buChar char="o"/>
            </a:pPr>
            <a:endParaRPr lang="en-US" sz="28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[ ]</a:t>
            </a:r>
            <a:endParaRPr lang="en-US" sz="4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315200" y="76200"/>
            <a:ext cx="1590675" cy="159067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55955" y="1905000"/>
            <a:ext cx="7594600" cy="31464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1371600" lvl="3" indent="457200">
              <a:buNone/>
            </a:pPr>
            <a:endParaRPr lang="en-US" sz="2800" b="1" dirty="0">
              <a:sym typeface="+mn-ea"/>
            </a:endParaRPr>
          </a:p>
          <a:p>
            <a:pPr lvl="2" indent="0">
              <a:buNone/>
            </a:pPr>
            <a:endParaRPr lang="en-US" sz="2800" dirty="0"/>
          </a:p>
          <a:p>
            <a:pPr indent="0">
              <a:buFont typeface="Wingdings" panose="05000000000000000000" charset="0"/>
              <a:buNone/>
            </a:pPr>
            <a:endParaRPr lang="en-US" altLang="en-US" sz="2800" b="1"/>
          </a:p>
          <a:p>
            <a:pPr marL="285750" indent="-285750">
              <a:buFont typeface="Wingdings" panose="05000000000000000000" charset="0"/>
              <a:buChar char="o"/>
            </a:pPr>
            <a:endParaRPr lang="en-US" sz="2800"/>
          </a:p>
        </p:txBody>
      </p:sp>
      <p:sp>
        <p:nvSpPr>
          <p:cNvPr id="3" name="Text Box 2"/>
          <p:cNvSpPr txBox="1"/>
          <p:nvPr/>
        </p:nvSpPr>
        <p:spPr>
          <a:xfrm>
            <a:off x="822960" y="2667000"/>
            <a:ext cx="7251700" cy="2567305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ts val="1140"/>
              </a:lnSpc>
            </a:pPr>
            <a:endParaRPr sz="28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82955" y="2032000"/>
            <a:ext cx="7594600" cy="31464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914400" lvl="1" indent="-457200">
              <a:buFont typeface="Wingdings" panose="05000000000000000000" charset="0"/>
              <a:buChar char="o"/>
            </a:pPr>
            <a:r>
              <a:rPr lang="en-US" altLang="en-US" sz="2800" b="1" dirty="0">
                <a:sym typeface="+mn-ea"/>
              </a:rPr>
              <a:t>List Operations</a:t>
            </a:r>
            <a:endParaRPr lang="en-US" altLang="en-US" sz="2800" b="1" dirty="0">
              <a:sym typeface="+mn-ea"/>
            </a:endParaRPr>
          </a:p>
          <a:p>
            <a:pPr marL="1371600" lvl="2" indent="-457200">
              <a:buFont typeface="Wingdings" panose="05000000000000000000" charset="0"/>
              <a:buChar char="§"/>
            </a:pPr>
            <a:r>
              <a:rPr lang="en-US" altLang="en-US" sz="2800" b="1" dirty="0">
                <a:sym typeface="+mn-ea"/>
              </a:rPr>
              <a:t>Index</a:t>
            </a:r>
            <a:endParaRPr lang="en-US" altLang="en-US" sz="2800" b="1" dirty="0">
              <a:sym typeface="+mn-ea"/>
            </a:endParaRPr>
          </a:p>
          <a:p>
            <a:pPr marL="1371600" lvl="2" indent="-457200">
              <a:buFont typeface="Wingdings" panose="05000000000000000000" charset="0"/>
              <a:buChar char="§"/>
            </a:pPr>
            <a:r>
              <a:rPr lang="en-US" altLang="en-US" sz="2800" b="1" dirty="0">
                <a:sym typeface="+mn-ea"/>
              </a:rPr>
              <a:t>Slicing</a:t>
            </a:r>
            <a:endParaRPr lang="en-US" altLang="en-US" sz="2800" b="1" dirty="0">
              <a:sym typeface="+mn-ea"/>
            </a:endParaRPr>
          </a:p>
          <a:p>
            <a:pPr lvl="3" indent="-457200">
              <a:buFont typeface="Wingdings" panose="05000000000000000000" charset="0"/>
              <a:buChar char="§"/>
            </a:pPr>
            <a:r>
              <a:rPr lang="en-US" altLang="en-US" sz="2800" b="1" dirty="0">
                <a:sym typeface="+mn-ea"/>
              </a:rPr>
              <a:t>Adding Items</a:t>
            </a:r>
            <a:endParaRPr lang="en-US" altLang="en-US" sz="2800" b="1"/>
          </a:p>
          <a:p>
            <a:pPr marL="1371600" lvl="2" indent="-457200">
              <a:buFont typeface="Wingdings" panose="05000000000000000000" charset="0"/>
              <a:buChar char="§"/>
            </a:pPr>
            <a:r>
              <a:rPr lang="en-US" altLang="en-US" sz="2800" b="1" dirty="0">
                <a:sym typeface="+mn-ea"/>
              </a:rPr>
              <a:t>Changing Items</a:t>
            </a:r>
            <a:endParaRPr lang="en-US" altLang="en-US" sz="2800" b="1" dirty="0">
              <a:sym typeface="+mn-ea"/>
            </a:endParaRPr>
          </a:p>
          <a:p>
            <a:pPr marL="1371600" lvl="2" indent="-457200">
              <a:buFont typeface="Wingdings" panose="05000000000000000000" charset="0"/>
              <a:buChar char="§"/>
            </a:pPr>
            <a:r>
              <a:rPr lang="en-US" altLang="en-US" sz="2800" b="1" dirty="0">
                <a:sym typeface="+mn-ea"/>
              </a:rPr>
              <a:t>Deleting Items</a:t>
            </a:r>
            <a:endParaRPr lang="en-US" altLang="en-US" sz="2800" b="1" dirty="0">
              <a:sym typeface="+mn-ea"/>
            </a:endParaRPr>
          </a:p>
          <a:p>
            <a:pPr marL="1371600" lvl="2" indent="-457200">
              <a:buFont typeface="Wingdings" panose="05000000000000000000" charset="0"/>
              <a:buChar char="§"/>
            </a:pPr>
            <a:r>
              <a:rPr lang="en-US" altLang="en-US" sz="2800" b="1" dirty="0">
                <a:sym typeface="+mn-ea"/>
              </a:rPr>
              <a:t>Loop Lists</a:t>
            </a:r>
            <a:endParaRPr lang="en-US" altLang="en-US" sz="2800" b="1" dirty="0">
              <a:sym typeface="+mn-ea"/>
            </a:endParaRPr>
          </a:p>
          <a:p>
            <a:pPr lvl="1" indent="0">
              <a:buFont typeface="Wingdings" panose="05000000000000000000" charset="0"/>
              <a:buNone/>
            </a:pPr>
            <a:endParaRPr lang="en-US" altLang="en-US" sz="2800" b="1" dirty="0">
              <a:sym typeface="+mn-ea"/>
            </a:endParaRPr>
          </a:p>
          <a:p>
            <a:pPr marL="285750" indent="-285750">
              <a:buFont typeface="Wingdings" panose="05000000000000000000" charset="0"/>
              <a:buChar char="o"/>
            </a:pPr>
            <a:endParaRPr lang="en-US" sz="28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Indexing</a:t>
            </a:r>
            <a:endParaRPr lang="en-US" sz="4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315200" y="76200"/>
            <a:ext cx="1590675" cy="159067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55955" y="1905000"/>
            <a:ext cx="7594600" cy="31464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1371600" lvl="3" indent="457200">
              <a:buNone/>
            </a:pPr>
            <a:endParaRPr lang="en-US" sz="2800" b="1" dirty="0">
              <a:sym typeface="+mn-ea"/>
            </a:endParaRPr>
          </a:p>
          <a:p>
            <a:pPr lvl="2" indent="0">
              <a:buNone/>
            </a:pPr>
            <a:endParaRPr lang="en-US" sz="2800" dirty="0"/>
          </a:p>
          <a:p>
            <a:pPr indent="0">
              <a:buFont typeface="Wingdings" panose="05000000000000000000" charset="0"/>
              <a:buNone/>
            </a:pPr>
            <a:endParaRPr lang="en-US" altLang="en-US" sz="2800" b="1"/>
          </a:p>
          <a:p>
            <a:pPr marL="285750" indent="-285750">
              <a:buFont typeface="Wingdings" panose="05000000000000000000" charset="0"/>
              <a:buChar char="o"/>
            </a:pPr>
            <a:endParaRPr lang="en-US" sz="2800"/>
          </a:p>
        </p:txBody>
      </p:sp>
      <p:sp>
        <p:nvSpPr>
          <p:cNvPr id="3" name="Text Box 2"/>
          <p:cNvSpPr txBox="1"/>
          <p:nvPr/>
        </p:nvSpPr>
        <p:spPr>
          <a:xfrm>
            <a:off x="822960" y="2667000"/>
            <a:ext cx="7251700" cy="2567305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ts val="1140"/>
              </a:lnSpc>
            </a:pPr>
            <a:endParaRPr sz="28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38200" y="2057400"/>
            <a:ext cx="7412355" cy="37458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ts val="1140"/>
              </a:lnSpc>
            </a:pPr>
            <a:r>
              <a:rPr sz="2000" b="0">
                <a:solidFill>
                  <a:srgbClr val="002060"/>
                </a:solidFill>
                <a:latin typeface="Consolas" panose="020B0609020204030204"/>
                <a:ea typeface="Consolas" panose="020B0609020204030204"/>
              </a:rPr>
              <a:t>mylist=</a:t>
            </a:r>
            <a:r>
              <a:rPr sz="2000" b="0">
                <a:solidFill>
                  <a:srgbClr val="00B050"/>
                </a:solidFill>
                <a:latin typeface="Consolas" panose="020B0609020204030204"/>
                <a:ea typeface="Consolas" panose="020B0609020204030204"/>
              </a:rPr>
              <a:t>[</a:t>
            </a:r>
            <a:r>
              <a:rPr sz="20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"honda"</a:t>
            </a:r>
            <a:r>
              <a:rPr sz="20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sz="20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"toyota"</a:t>
            </a:r>
            <a:r>
              <a:rPr sz="20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sz="20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"nissan"</a:t>
            </a:r>
            <a:r>
              <a:rPr sz="2000">
                <a:solidFill>
                  <a:srgbClr val="D4D4D4"/>
                </a:solidFill>
                <a:latin typeface="Consolas" panose="020B0609020204030204"/>
                <a:ea typeface="Consolas" panose="020B0609020204030204"/>
                <a:sym typeface="+mn-ea"/>
              </a:rPr>
              <a:t>, </a:t>
            </a:r>
            <a:r>
              <a:rPr sz="2000">
                <a:solidFill>
                  <a:srgbClr val="CE9178"/>
                </a:solidFill>
                <a:latin typeface="Consolas" panose="020B0609020204030204"/>
                <a:ea typeface="Consolas" panose="020B0609020204030204"/>
                <a:sym typeface="+mn-ea"/>
              </a:rPr>
              <a:t>"</a:t>
            </a:r>
            <a:r>
              <a:rPr lang="en-US" sz="2000">
                <a:solidFill>
                  <a:srgbClr val="CE9178"/>
                </a:solidFill>
                <a:latin typeface="Consolas" panose="020B0609020204030204"/>
                <a:ea typeface="Consolas" panose="020B0609020204030204"/>
                <a:sym typeface="+mn-ea"/>
              </a:rPr>
              <a:t>mitsubishi</a:t>
            </a:r>
            <a:r>
              <a:rPr sz="2000">
                <a:solidFill>
                  <a:srgbClr val="CE9178"/>
                </a:solidFill>
                <a:latin typeface="Consolas" panose="020B0609020204030204"/>
                <a:ea typeface="Consolas" panose="020B0609020204030204"/>
                <a:sym typeface="+mn-ea"/>
              </a:rPr>
              <a:t>"</a:t>
            </a:r>
            <a:r>
              <a:rPr sz="2000" b="0">
                <a:solidFill>
                  <a:srgbClr val="00B050"/>
                </a:solidFill>
                <a:latin typeface="Consolas" panose="020B0609020204030204"/>
                <a:ea typeface="Consolas" panose="020B0609020204030204"/>
              </a:rPr>
              <a:t>]</a:t>
            </a:r>
            <a:endParaRPr sz="2000" b="0">
              <a:solidFill>
                <a:srgbClr val="00B05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sz="2000" b="0">
              <a:solidFill>
                <a:srgbClr val="00B05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sz="2000" b="0">
              <a:solidFill>
                <a:srgbClr val="00B05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r>
              <a:rPr lang="en-US" altLang="en-US" sz="2000" b="0">
                <a:solidFill>
                  <a:srgbClr val="002060"/>
                </a:solidFill>
                <a:latin typeface="Consolas" panose="020B0609020204030204"/>
                <a:ea typeface="Consolas" panose="020B0609020204030204"/>
              </a:rPr>
              <a:t>print</a:t>
            </a:r>
            <a:r>
              <a:rPr lang="en-US" altLang="en-US" sz="20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en-US" sz="2000" b="0">
                <a:solidFill>
                  <a:srgbClr val="00B050"/>
                </a:solidFill>
                <a:latin typeface="Consolas" panose="020B0609020204030204"/>
                <a:ea typeface="Consolas" panose="020B0609020204030204"/>
              </a:rPr>
              <a:t>mylist[2]</a:t>
            </a:r>
            <a:r>
              <a:rPr lang="en-US" altLang="en-US" sz="20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)</a:t>
            </a:r>
            <a:r>
              <a:rPr lang="en-US" altLang="en-US" sz="2000" b="0">
                <a:solidFill>
                  <a:srgbClr val="00B050"/>
                </a:solidFill>
                <a:latin typeface="Consolas" panose="020B0609020204030204"/>
                <a:ea typeface="Consolas" panose="020B0609020204030204"/>
              </a:rPr>
              <a:t> </a:t>
            </a:r>
            <a:endParaRPr lang="en-US" altLang="en-US" sz="2000" b="0">
              <a:solidFill>
                <a:srgbClr val="00B05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lang="en-US" altLang="en-US" sz="2000" b="0">
              <a:solidFill>
                <a:srgbClr val="00B05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r>
              <a:rPr lang="en-US" altLang="en-US" sz="2000" b="0">
                <a:solidFill>
                  <a:srgbClr val="002060"/>
                </a:solidFill>
                <a:latin typeface="Consolas" panose="020B0609020204030204"/>
                <a:ea typeface="Consolas" panose="020B0609020204030204"/>
              </a:rPr>
              <a:t>    </a:t>
            </a:r>
            <a:endParaRPr lang="en-US" altLang="en-US" sz="2000" b="0">
              <a:solidFill>
                <a:srgbClr val="00206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r>
              <a:rPr lang="en-US" altLang="en-US" sz="2000" b="0">
                <a:solidFill>
                  <a:srgbClr val="002060"/>
                </a:solidFill>
                <a:latin typeface="Consolas" panose="020B0609020204030204"/>
                <a:ea typeface="Consolas" panose="020B0609020204030204"/>
              </a:rPr>
              <a:t>print</a:t>
            </a:r>
            <a:r>
              <a:rPr lang="en-US" altLang="en-US" sz="20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en-US" sz="2000" b="0">
                <a:solidFill>
                  <a:srgbClr val="00B050"/>
                </a:solidFill>
                <a:latin typeface="Consolas" panose="020B0609020204030204"/>
                <a:ea typeface="Consolas" panose="020B0609020204030204"/>
              </a:rPr>
              <a:t>mylist[-1]</a:t>
            </a:r>
            <a:r>
              <a:rPr lang="en-US" altLang="en-US" sz="20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)</a:t>
            </a:r>
            <a:r>
              <a:rPr lang="en-US" altLang="en-US" sz="2000" b="0">
                <a:solidFill>
                  <a:srgbClr val="00B050"/>
                </a:solidFill>
                <a:latin typeface="Consolas" panose="020B0609020204030204"/>
                <a:ea typeface="Consolas" panose="020B0609020204030204"/>
              </a:rPr>
              <a:t> </a:t>
            </a:r>
            <a:endParaRPr lang="en-US" altLang="en-US" sz="2000" b="0">
              <a:solidFill>
                <a:srgbClr val="00B05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lang="en-US" altLang="en-US" sz="2000" b="0">
              <a:solidFill>
                <a:srgbClr val="00B05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sz="2000" b="0">
              <a:solidFill>
                <a:srgbClr val="00B05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r>
              <a:rPr lang="en-US" altLang="en-US" sz="2000">
                <a:solidFill>
                  <a:srgbClr val="002060"/>
                </a:solidFill>
                <a:latin typeface="Consolas" panose="020B0609020204030204"/>
                <a:ea typeface="Consolas" panose="020B0609020204030204"/>
                <a:sym typeface="+mn-ea"/>
              </a:rPr>
              <a:t>print</a:t>
            </a:r>
            <a:r>
              <a:rPr lang="en-US" altLang="en-US" sz="2000">
                <a:latin typeface="Consolas" panose="020B0609020204030204"/>
                <a:ea typeface="Consolas" panose="020B0609020204030204"/>
                <a:sym typeface="+mn-ea"/>
              </a:rPr>
              <a:t>(</a:t>
            </a:r>
            <a:r>
              <a:rPr lang="en-US" altLang="en-US" sz="2000">
                <a:solidFill>
                  <a:srgbClr val="00B050"/>
                </a:solidFill>
                <a:latin typeface="Consolas" panose="020B0609020204030204"/>
                <a:ea typeface="Consolas" panose="020B0609020204030204"/>
                <a:sym typeface="+mn-ea"/>
              </a:rPr>
              <a:t>mylist[1:3]</a:t>
            </a:r>
            <a:r>
              <a:rPr lang="en-US" altLang="en-US" sz="2000">
                <a:latin typeface="Consolas" panose="020B0609020204030204"/>
                <a:ea typeface="Consolas" panose="020B0609020204030204"/>
                <a:sym typeface="+mn-ea"/>
              </a:rPr>
              <a:t>)</a:t>
            </a:r>
            <a:endParaRPr lang="en-US" altLang="en-US" sz="2000">
              <a:latin typeface="Consolas" panose="020B0609020204030204"/>
              <a:ea typeface="Consolas" panose="020B0609020204030204"/>
              <a:sym typeface="+mn-ea"/>
            </a:endParaRPr>
          </a:p>
          <a:p>
            <a:pPr>
              <a:lnSpc>
                <a:spcPts val="1140"/>
              </a:lnSpc>
            </a:pPr>
            <a:endParaRPr lang="en-US" altLang="en-US" sz="2000">
              <a:latin typeface="Consolas" panose="020B0609020204030204"/>
              <a:ea typeface="Consolas" panose="020B0609020204030204"/>
              <a:sym typeface="+mn-ea"/>
            </a:endParaRPr>
          </a:p>
          <a:p>
            <a:pPr>
              <a:lnSpc>
                <a:spcPts val="1140"/>
              </a:lnSpc>
            </a:pPr>
            <a:endParaRPr sz="2000" b="0">
              <a:solidFill>
                <a:srgbClr val="00B05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r>
              <a:rPr lang="en-US" altLang="en-US" sz="2000">
                <a:solidFill>
                  <a:srgbClr val="002060"/>
                </a:solidFill>
                <a:latin typeface="Consolas" panose="020B0609020204030204"/>
                <a:ea typeface="Consolas" panose="020B0609020204030204"/>
                <a:sym typeface="+mn-ea"/>
              </a:rPr>
              <a:t>print</a:t>
            </a:r>
            <a:r>
              <a:rPr lang="en-US" altLang="en-US" sz="2000">
                <a:latin typeface="Consolas" panose="020B0609020204030204"/>
                <a:ea typeface="Consolas" panose="020B0609020204030204"/>
                <a:sym typeface="+mn-ea"/>
              </a:rPr>
              <a:t>(</a:t>
            </a:r>
            <a:r>
              <a:rPr lang="en-US" altLang="en-US" sz="2000">
                <a:solidFill>
                  <a:srgbClr val="00B050"/>
                </a:solidFill>
                <a:latin typeface="Consolas" panose="020B0609020204030204"/>
                <a:ea typeface="Consolas" panose="020B0609020204030204"/>
                <a:sym typeface="+mn-ea"/>
              </a:rPr>
              <a:t>mylist[-3:-1]</a:t>
            </a:r>
            <a:r>
              <a:rPr lang="en-US" altLang="en-US" sz="2000">
                <a:latin typeface="Consolas" panose="020B0609020204030204"/>
                <a:ea typeface="Consolas" panose="020B0609020204030204"/>
                <a:sym typeface="+mn-ea"/>
              </a:rPr>
              <a:t>)</a:t>
            </a:r>
            <a:endParaRPr lang="en-US" altLang="en-US" sz="2000">
              <a:latin typeface="Consolas" panose="020B0609020204030204"/>
              <a:ea typeface="Consolas" panose="020B0609020204030204"/>
              <a:sym typeface="+mn-ea"/>
            </a:endParaRPr>
          </a:p>
          <a:p>
            <a:pPr>
              <a:lnSpc>
                <a:spcPts val="1140"/>
              </a:lnSpc>
            </a:pPr>
            <a:endParaRPr lang="en-US" altLang="en-US" sz="2000">
              <a:latin typeface="Consolas" panose="020B0609020204030204"/>
              <a:ea typeface="Consolas" panose="020B0609020204030204"/>
              <a:sym typeface="+mn-ea"/>
            </a:endParaRPr>
          </a:p>
          <a:p>
            <a:pPr>
              <a:lnSpc>
                <a:spcPts val="1140"/>
              </a:lnSpc>
            </a:pPr>
            <a:endParaRPr sz="2000" b="0">
              <a:solidFill>
                <a:srgbClr val="00B05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r>
              <a:rPr lang="en-US" altLang="en-US" sz="2000">
                <a:solidFill>
                  <a:srgbClr val="002060"/>
                </a:solidFill>
                <a:latin typeface="Consolas" panose="020B0609020204030204"/>
                <a:ea typeface="Consolas" panose="020B0609020204030204"/>
                <a:sym typeface="+mn-ea"/>
              </a:rPr>
              <a:t>print</a:t>
            </a:r>
            <a:r>
              <a:rPr lang="en-US" altLang="en-US" sz="2000">
                <a:latin typeface="Consolas" panose="020B0609020204030204"/>
                <a:ea typeface="Consolas" panose="020B0609020204030204"/>
                <a:sym typeface="+mn-ea"/>
              </a:rPr>
              <a:t>(</a:t>
            </a:r>
            <a:r>
              <a:rPr lang="en-US" altLang="en-US" sz="2000">
                <a:solidFill>
                  <a:srgbClr val="00B050"/>
                </a:solidFill>
                <a:latin typeface="Consolas" panose="020B0609020204030204"/>
                <a:ea typeface="Consolas" panose="020B0609020204030204"/>
                <a:sym typeface="+mn-ea"/>
              </a:rPr>
              <a:t>mylist[:3:2]</a:t>
            </a:r>
            <a:r>
              <a:rPr lang="en-US" altLang="en-US" sz="2000">
                <a:latin typeface="Consolas" panose="020B0609020204030204"/>
                <a:ea typeface="Consolas" panose="020B0609020204030204"/>
                <a:sym typeface="+mn-ea"/>
              </a:rPr>
              <a:t>)</a:t>
            </a:r>
            <a:endParaRPr lang="en-US" altLang="en-US" sz="2000">
              <a:latin typeface="Consolas" panose="020B0609020204030204"/>
              <a:ea typeface="Consolas" panose="020B0609020204030204"/>
              <a:sym typeface="+mn-ea"/>
            </a:endParaRPr>
          </a:p>
          <a:p>
            <a:pPr>
              <a:lnSpc>
                <a:spcPts val="1140"/>
              </a:lnSpc>
            </a:pPr>
            <a:endParaRPr sz="2000" b="0">
              <a:solidFill>
                <a:srgbClr val="00B05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sz="2000" b="0">
              <a:solidFill>
                <a:srgbClr val="00B05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r>
              <a:rPr lang="en-US" altLang="en-US" sz="2000">
                <a:solidFill>
                  <a:srgbClr val="002060"/>
                </a:solidFill>
                <a:latin typeface="Consolas" panose="020B0609020204030204"/>
                <a:ea typeface="Consolas" panose="020B0609020204030204"/>
                <a:sym typeface="+mn-ea"/>
              </a:rPr>
              <a:t>print</a:t>
            </a:r>
            <a:r>
              <a:rPr lang="en-US" altLang="en-US" sz="2000">
                <a:latin typeface="Consolas" panose="020B0609020204030204"/>
                <a:ea typeface="Consolas" panose="020B0609020204030204"/>
                <a:sym typeface="+mn-ea"/>
              </a:rPr>
              <a:t>(</a:t>
            </a:r>
            <a:r>
              <a:rPr lang="en-US" altLang="en-US" sz="2000">
                <a:solidFill>
                  <a:srgbClr val="00B050"/>
                </a:solidFill>
                <a:latin typeface="Consolas" panose="020B0609020204030204"/>
                <a:ea typeface="Consolas" panose="020B0609020204030204"/>
                <a:sym typeface="+mn-ea"/>
              </a:rPr>
              <a:t>mylist[::2]</a:t>
            </a:r>
            <a:r>
              <a:rPr lang="en-US" altLang="en-US" sz="2000">
                <a:latin typeface="Consolas" panose="020B0609020204030204"/>
                <a:ea typeface="Consolas" panose="020B0609020204030204"/>
                <a:sym typeface="+mn-ea"/>
              </a:rPr>
              <a:t>)</a:t>
            </a:r>
            <a:endParaRPr lang="en-US" altLang="en-US" sz="2000">
              <a:latin typeface="Consolas" panose="020B0609020204030204"/>
              <a:ea typeface="Consolas" panose="020B0609020204030204"/>
              <a:sym typeface="+mn-ea"/>
            </a:endParaRPr>
          </a:p>
          <a:p>
            <a:pPr>
              <a:lnSpc>
                <a:spcPts val="1140"/>
              </a:lnSpc>
            </a:pPr>
            <a:endParaRPr lang="en-US" altLang="en-US" sz="2000">
              <a:latin typeface="Consolas" panose="020B0609020204030204"/>
              <a:ea typeface="Consolas" panose="020B0609020204030204"/>
              <a:sym typeface="+mn-ea"/>
            </a:endParaRPr>
          </a:p>
          <a:p>
            <a:pPr>
              <a:lnSpc>
                <a:spcPts val="1140"/>
              </a:lnSpc>
            </a:pPr>
            <a:endParaRPr sz="2000" b="0">
              <a:solidFill>
                <a:srgbClr val="00B05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r>
              <a:rPr lang="en-US" altLang="en-US" sz="2000">
                <a:solidFill>
                  <a:srgbClr val="002060"/>
                </a:solidFill>
                <a:latin typeface="Consolas" panose="020B0609020204030204"/>
                <a:ea typeface="Consolas" panose="020B0609020204030204"/>
                <a:sym typeface="+mn-ea"/>
              </a:rPr>
              <a:t>print</a:t>
            </a:r>
            <a:r>
              <a:rPr lang="en-US" altLang="en-US" sz="2000">
                <a:latin typeface="Consolas" panose="020B0609020204030204"/>
                <a:ea typeface="Consolas" panose="020B0609020204030204"/>
                <a:sym typeface="+mn-ea"/>
              </a:rPr>
              <a:t>(</a:t>
            </a:r>
            <a:r>
              <a:rPr lang="en-US" altLang="en-US" sz="2000">
                <a:solidFill>
                  <a:srgbClr val="00B050"/>
                </a:solidFill>
                <a:latin typeface="Consolas" panose="020B0609020204030204"/>
                <a:ea typeface="Consolas" panose="020B0609020204030204"/>
                <a:sym typeface="+mn-ea"/>
              </a:rPr>
              <a:t>mylist[::-1]</a:t>
            </a:r>
            <a:r>
              <a:rPr lang="en-US" altLang="en-US" sz="2000">
                <a:latin typeface="Consolas" panose="020B0609020204030204"/>
                <a:ea typeface="Consolas" panose="020B0609020204030204"/>
                <a:sym typeface="+mn-ea"/>
              </a:rPr>
              <a:t>)</a:t>
            </a:r>
            <a:endParaRPr lang="en-US" altLang="en-US" sz="2000">
              <a:latin typeface="Consolas" panose="020B0609020204030204"/>
              <a:ea typeface="Consolas" panose="020B0609020204030204"/>
              <a:sym typeface="+mn-ea"/>
            </a:endParaRPr>
          </a:p>
          <a:p>
            <a:pPr>
              <a:lnSpc>
                <a:spcPts val="1140"/>
              </a:lnSpc>
            </a:pPr>
            <a:endParaRPr lang="en-US" altLang="en-US" sz="2000">
              <a:latin typeface="Consolas" panose="020B0609020204030204"/>
              <a:ea typeface="Consolas" panose="020B0609020204030204"/>
              <a:sym typeface="+mn-ea"/>
            </a:endParaRPr>
          </a:p>
          <a:p>
            <a:pPr>
              <a:lnSpc>
                <a:spcPts val="1140"/>
              </a:lnSpc>
            </a:pPr>
            <a:endParaRPr sz="2000" b="0">
              <a:solidFill>
                <a:srgbClr val="00B05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sz="2000" b="0">
              <a:solidFill>
                <a:srgbClr val="00B050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 Items</a:t>
            </a:r>
            <a:endParaRPr lang="en-US" sz="4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315200" y="76200"/>
            <a:ext cx="1590675" cy="159067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55955" y="1905000"/>
            <a:ext cx="7594600" cy="31464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1371600" lvl="3" indent="457200">
              <a:buNone/>
            </a:pPr>
            <a:endParaRPr lang="en-US" sz="2800" b="1" dirty="0">
              <a:sym typeface="+mn-ea"/>
            </a:endParaRPr>
          </a:p>
          <a:p>
            <a:pPr lvl="2" indent="0">
              <a:buNone/>
            </a:pPr>
            <a:endParaRPr lang="en-US" sz="2800" dirty="0"/>
          </a:p>
          <a:p>
            <a:pPr indent="0">
              <a:buFont typeface="Wingdings" panose="05000000000000000000" charset="0"/>
              <a:buNone/>
            </a:pPr>
            <a:endParaRPr lang="en-US" altLang="en-US" sz="2800" b="1"/>
          </a:p>
          <a:p>
            <a:pPr marL="285750" indent="-285750">
              <a:buFont typeface="Wingdings" panose="05000000000000000000" charset="0"/>
              <a:buChar char="o"/>
            </a:pPr>
            <a:endParaRPr lang="en-US" sz="2800"/>
          </a:p>
        </p:txBody>
      </p:sp>
      <p:sp>
        <p:nvSpPr>
          <p:cNvPr id="3" name="Text Box 2"/>
          <p:cNvSpPr txBox="1"/>
          <p:nvPr/>
        </p:nvSpPr>
        <p:spPr>
          <a:xfrm>
            <a:off x="822960" y="2667000"/>
            <a:ext cx="7251700" cy="2567305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ts val="1140"/>
              </a:lnSpc>
            </a:pPr>
            <a:endParaRPr sz="28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38200" y="2057400"/>
            <a:ext cx="7412355" cy="16992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ts val="1140"/>
              </a:lnSpc>
            </a:pPr>
            <a:r>
              <a:rPr sz="2000" b="0">
                <a:solidFill>
                  <a:srgbClr val="002060"/>
                </a:solidFill>
                <a:latin typeface="Consolas" panose="020B0609020204030204"/>
                <a:ea typeface="Consolas" panose="020B0609020204030204"/>
              </a:rPr>
              <a:t>mylist=</a:t>
            </a:r>
            <a:r>
              <a:rPr sz="2000" b="0">
                <a:solidFill>
                  <a:srgbClr val="00B050"/>
                </a:solidFill>
                <a:latin typeface="Consolas" panose="020B0609020204030204"/>
                <a:ea typeface="Consolas" panose="020B0609020204030204"/>
              </a:rPr>
              <a:t>[</a:t>
            </a:r>
            <a:r>
              <a:rPr sz="20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"honda"</a:t>
            </a:r>
            <a:r>
              <a:rPr sz="20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sz="20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"toyota"</a:t>
            </a:r>
            <a:r>
              <a:rPr sz="20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sz="20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"nissan"</a:t>
            </a:r>
            <a:r>
              <a:rPr sz="2000">
                <a:solidFill>
                  <a:srgbClr val="D4D4D4"/>
                </a:solidFill>
                <a:latin typeface="Consolas" panose="020B0609020204030204"/>
                <a:ea typeface="Consolas" panose="020B0609020204030204"/>
                <a:sym typeface="+mn-ea"/>
              </a:rPr>
              <a:t>, </a:t>
            </a:r>
            <a:r>
              <a:rPr sz="2000">
                <a:solidFill>
                  <a:srgbClr val="CE9178"/>
                </a:solidFill>
                <a:latin typeface="Consolas" panose="020B0609020204030204"/>
                <a:ea typeface="Consolas" panose="020B0609020204030204"/>
                <a:sym typeface="+mn-ea"/>
              </a:rPr>
              <a:t>"</a:t>
            </a:r>
            <a:r>
              <a:rPr lang="en-US" sz="2000">
                <a:solidFill>
                  <a:srgbClr val="CE9178"/>
                </a:solidFill>
                <a:latin typeface="Consolas" panose="020B0609020204030204"/>
                <a:ea typeface="Consolas" panose="020B0609020204030204"/>
                <a:sym typeface="+mn-ea"/>
              </a:rPr>
              <a:t>mitsubishi</a:t>
            </a:r>
            <a:r>
              <a:rPr sz="2000">
                <a:solidFill>
                  <a:srgbClr val="CE9178"/>
                </a:solidFill>
                <a:latin typeface="Consolas" panose="020B0609020204030204"/>
                <a:ea typeface="Consolas" panose="020B0609020204030204"/>
                <a:sym typeface="+mn-ea"/>
              </a:rPr>
              <a:t>"</a:t>
            </a:r>
            <a:r>
              <a:rPr sz="2000" b="0">
                <a:solidFill>
                  <a:srgbClr val="00B050"/>
                </a:solidFill>
                <a:latin typeface="Consolas" panose="020B0609020204030204"/>
                <a:ea typeface="Consolas" panose="020B0609020204030204"/>
              </a:rPr>
              <a:t>]</a:t>
            </a:r>
            <a:endParaRPr sz="2000" b="0">
              <a:solidFill>
                <a:srgbClr val="00B05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sz="2000" b="0">
              <a:solidFill>
                <a:srgbClr val="00B05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sz="2000" b="0">
              <a:solidFill>
                <a:srgbClr val="00B05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r>
              <a:rPr lang="en-US" altLang="en-US" sz="2000" b="0">
                <a:solidFill>
                  <a:srgbClr val="002060"/>
                </a:solidFill>
                <a:latin typeface="Consolas" panose="020B0609020204030204"/>
                <a:ea typeface="Consolas" panose="020B0609020204030204"/>
              </a:rPr>
              <a:t>print</a:t>
            </a:r>
            <a:r>
              <a:rPr lang="en-US" altLang="en-US" sz="20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en-US" sz="2000" b="0">
                <a:solidFill>
                  <a:srgbClr val="00B050"/>
                </a:solidFill>
                <a:latin typeface="Consolas" panose="020B0609020204030204"/>
                <a:ea typeface="Consolas" panose="020B0609020204030204"/>
              </a:rPr>
              <a:t>mylist.append</a:t>
            </a:r>
            <a:r>
              <a:rPr lang="en-US" altLang="en-US" sz="2000">
                <a:latin typeface="Consolas" panose="020B0609020204030204"/>
                <a:ea typeface="Consolas" panose="020B0609020204030204"/>
                <a:sym typeface="+mn-ea"/>
              </a:rPr>
              <a:t>(</a:t>
            </a:r>
            <a:r>
              <a:rPr sz="2000">
                <a:solidFill>
                  <a:srgbClr val="CE9178"/>
                </a:solidFill>
                <a:latin typeface="Consolas" panose="020B0609020204030204"/>
                <a:ea typeface="Consolas" panose="020B0609020204030204"/>
                <a:sym typeface="+mn-ea"/>
              </a:rPr>
              <a:t>"</a:t>
            </a:r>
            <a:r>
              <a:rPr lang="en-US" sz="2000">
                <a:solidFill>
                  <a:srgbClr val="CE9178"/>
                </a:solidFill>
                <a:latin typeface="Consolas" panose="020B0609020204030204"/>
                <a:ea typeface="Consolas" panose="020B0609020204030204"/>
                <a:sym typeface="+mn-ea"/>
              </a:rPr>
              <a:t>hyundai</a:t>
            </a:r>
            <a:r>
              <a:rPr sz="2000">
                <a:solidFill>
                  <a:srgbClr val="CE9178"/>
                </a:solidFill>
                <a:latin typeface="Consolas" panose="020B0609020204030204"/>
                <a:ea typeface="Consolas" panose="020B0609020204030204"/>
                <a:sym typeface="+mn-ea"/>
              </a:rPr>
              <a:t>"</a:t>
            </a:r>
            <a:r>
              <a:rPr lang="en-US" altLang="en-US" sz="20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))</a:t>
            </a:r>
            <a:r>
              <a:rPr lang="en-US" altLang="en-US" sz="2000" b="0">
                <a:solidFill>
                  <a:srgbClr val="00B050"/>
                </a:solidFill>
                <a:latin typeface="Consolas" panose="020B0609020204030204"/>
                <a:ea typeface="Consolas" panose="020B0609020204030204"/>
              </a:rPr>
              <a:t> </a:t>
            </a:r>
            <a:endParaRPr lang="en-US" altLang="en-US" sz="2000" b="0">
              <a:solidFill>
                <a:srgbClr val="00B05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lang="en-US" altLang="en-US" sz="2000" b="0">
              <a:solidFill>
                <a:srgbClr val="00B05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r>
              <a:rPr lang="en-US" altLang="en-US" sz="2000" b="0">
                <a:solidFill>
                  <a:srgbClr val="002060"/>
                </a:solidFill>
                <a:latin typeface="Consolas" panose="020B0609020204030204"/>
                <a:ea typeface="Consolas" panose="020B0609020204030204"/>
              </a:rPr>
              <a:t>    </a:t>
            </a:r>
            <a:endParaRPr lang="en-US" altLang="en-US" sz="2000" b="0">
              <a:solidFill>
                <a:srgbClr val="00206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r>
              <a:rPr lang="en-US" altLang="en-US" sz="2000" b="0">
                <a:solidFill>
                  <a:srgbClr val="002060"/>
                </a:solidFill>
                <a:latin typeface="Consolas" panose="020B0609020204030204"/>
                <a:ea typeface="Consolas" panose="020B0609020204030204"/>
              </a:rPr>
              <a:t>print</a:t>
            </a:r>
            <a:r>
              <a:rPr lang="en-US" altLang="en-US" sz="20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en-US" sz="2000" b="0">
                <a:solidFill>
                  <a:srgbClr val="00B050"/>
                </a:solidFill>
                <a:latin typeface="Consolas" panose="020B0609020204030204"/>
                <a:ea typeface="Consolas" panose="020B0609020204030204"/>
              </a:rPr>
              <a:t>mylist.insert</a:t>
            </a:r>
            <a:r>
              <a:rPr lang="en-US" altLang="en-US" sz="2000">
                <a:latin typeface="Consolas" panose="020B0609020204030204"/>
                <a:ea typeface="Consolas" panose="020B0609020204030204"/>
                <a:sym typeface="+mn-ea"/>
              </a:rPr>
              <a:t>(</a:t>
            </a:r>
            <a:r>
              <a:rPr lang="en-US" altLang="en-US" sz="2000">
                <a:solidFill>
                  <a:srgbClr val="C00000"/>
                </a:solidFill>
                <a:latin typeface="Consolas" panose="020B0609020204030204"/>
                <a:ea typeface="Consolas" panose="020B0609020204030204"/>
                <a:sym typeface="+mn-ea"/>
              </a:rPr>
              <a:t>1</a:t>
            </a:r>
            <a:r>
              <a:rPr lang="en-US" altLang="en-US" sz="2000">
                <a:latin typeface="Consolas" panose="020B0609020204030204"/>
                <a:ea typeface="Consolas" panose="020B0609020204030204"/>
                <a:sym typeface="+mn-ea"/>
              </a:rPr>
              <a:t>,</a:t>
            </a:r>
            <a:r>
              <a:rPr sz="2000">
                <a:solidFill>
                  <a:srgbClr val="CE9178"/>
                </a:solidFill>
                <a:latin typeface="Consolas" panose="020B0609020204030204"/>
                <a:ea typeface="Consolas" panose="020B0609020204030204"/>
                <a:sym typeface="+mn-ea"/>
              </a:rPr>
              <a:t>"</a:t>
            </a:r>
            <a:r>
              <a:rPr lang="en-US" sz="2000">
                <a:solidFill>
                  <a:srgbClr val="CE9178"/>
                </a:solidFill>
                <a:latin typeface="Consolas" panose="020B0609020204030204"/>
                <a:ea typeface="Consolas" panose="020B0609020204030204"/>
                <a:sym typeface="+mn-ea"/>
              </a:rPr>
              <a:t>byd</a:t>
            </a:r>
            <a:r>
              <a:rPr sz="2000">
                <a:solidFill>
                  <a:srgbClr val="CE9178"/>
                </a:solidFill>
                <a:latin typeface="Consolas" panose="020B0609020204030204"/>
                <a:ea typeface="Consolas" panose="020B0609020204030204"/>
                <a:sym typeface="+mn-ea"/>
              </a:rPr>
              <a:t>"</a:t>
            </a:r>
            <a:r>
              <a:rPr lang="en-US" altLang="en-US" sz="20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))</a:t>
            </a:r>
            <a:r>
              <a:rPr lang="en-US" altLang="en-US" sz="2000" b="0">
                <a:solidFill>
                  <a:srgbClr val="00B050"/>
                </a:solidFill>
                <a:latin typeface="Consolas" panose="020B0609020204030204"/>
                <a:ea typeface="Consolas" panose="020B0609020204030204"/>
              </a:rPr>
              <a:t> </a:t>
            </a:r>
            <a:endParaRPr lang="en-US" altLang="en-US" sz="2000" b="0">
              <a:solidFill>
                <a:srgbClr val="00B05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lang="en-US" altLang="en-US" sz="2000" b="0">
              <a:solidFill>
                <a:srgbClr val="00B05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sz="2000" b="0">
              <a:solidFill>
                <a:srgbClr val="00B05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sz="2000" b="0">
              <a:solidFill>
                <a:srgbClr val="00B05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sz="2000" b="0">
              <a:solidFill>
                <a:srgbClr val="00B050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Changing Items</a:t>
            </a:r>
            <a:endParaRPr lang="en-US" sz="4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315200" y="76200"/>
            <a:ext cx="1590675" cy="159067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55955" y="1905000"/>
            <a:ext cx="7594600" cy="31464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1371600" lvl="3" indent="457200">
              <a:buNone/>
            </a:pPr>
            <a:endParaRPr lang="en-US" sz="2800" b="1" dirty="0">
              <a:sym typeface="+mn-ea"/>
            </a:endParaRPr>
          </a:p>
          <a:p>
            <a:pPr lvl="2" indent="0">
              <a:buNone/>
            </a:pPr>
            <a:endParaRPr lang="en-US" sz="2800" dirty="0"/>
          </a:p>
          <a:p>
            <a:pPr indent="0">
              <a:buFont typeface="Wingdings" panose="05000000000000000000" charset="0"/>
              <a:buNone/>
            </a:pPr>
            <a:endParaRPr lang="en-US" altLang="en-US" sz="2800" b="1"/>
          </a:p>
          <a:p>
            <a:pPr marL="285750" indent="-285750">
              <a:buFont typeface="Wingdings" panose="05000000000000000000" charset="0"/>
              <a:buChar char="o"/>
            </a:pPr>
            <a:endParaRPr lang="en-US" sz="2800"/>
          </a:p>
        </p:txBody>
      </p:sp>
      <p:sp>
        <p:nvSpPr>
          <p:cNvPr id="3" name="Text Box 2"/>
          <p:cNvSpPr txBox="1"/>
          <p:nvPr/>
        </p:nvSpPr>
        <p:spPr>
          <a:xfrm>
            <a:off x="822960" y="2667000"/>
            <a:ext cx="7251700" cy="2567305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ts val="1140"/>
              </a:lnSpc>
            </a:pPr>
            <a:endParaRPr sz="28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38200" y="2057400"/>
            <a:ext cx="7412355" cy="14071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ts val="1140"/>
              </a:lnSpc>
            </a:pPr>
            <a:r>
              <a:rPr sz="2000" b="0">
                <a:solidFill>
                  <a:srgbClr val="002060"/>
                </a:solidFill>
                <a:latin typeface="Consolas" panose="020B0609020204030204"/>
                <a:ea typeface="Consolas" panose="020B0609020204030204"/>
              </a:rPr>
              <a:t>mylist=</a:t>
            </a:r>
            <a:r>
              <a:rPr sz="2000" b="0">
                <a:solidFill>
                  <a:srgbClr val="00B050"/>
                </a:solidFill>
                <a:latin typeface="Consolas" panose="020B0609020204030204"/>
                <a:ea typeface="Consolas" panose="020B0609020204030204"/>
              </a:rPr>
              <a:t>[</a:t>
            </a:r>
            <a:r>
              <a:rPr sz="20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"honda"</a:t>
            </a:r>
            <a:r>
              <a:rPr sz="20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sz="20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"toyota"</a:t>
            </a:r>
            <a:r>
              <a:rPr sz="20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sz="20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"nissan"</a:t>
            </a:r>
            <a:r>
              <a:rPr sz="2000">
                <a:solidFill>
                  <a:srgbClr val="D4D4D4"/>
                </a:solidFill>
                <a:latin typeface="Consolas" panose="020B0609020204030204"/>
                <a:ea typeface="Consolas" panose="020B0609020204030204"/>
                <a:sym typeface="+mn-ea"/>
              </a:rPr>
              <a:t>, </a:t>
            </a:r>
            <a:r>
              <a:rPr sz="2000">
                <a:solidFill>
                  <a:srgbClr val="CE9178"/>
                </a:solidFill>
                <a:latin typeface="Consolas" panose="020B0609020204030204"/>
                <a:ea typeface="Consolas" panose="020B0609020204030204"/>
                <a:sym typeface="+mn-ea"/>
              </a:rPr>
              <a:t>"</a:t>
            </a:r>
            <a:r>
              <a:rPr lang="en-US" sz="2000">
                <a:solidFill>
                  <a:srgbClr val="CE9178"/>
                </a:solidFill>
                <a:latin typeface="Consolas" panose="020B0609020204030204"/>
                <a:ea typeface="Consolas" panose="020B0609020204030204"/>
                <a:sym typeface="+mn-ea"/>
              </a:rPr>
              <a:t>mitsubishi</a:t>
            </a:r>
            <a:r>
              <a:rPr sz="2000">
                <a:solidFill>
                  <a:srgbClr val="CE9178"/>
                </a:solidFill>
                <a:latin typeface="Consolas" panose="020B0609020204030204"/>
                <a:ea typeface="Consolas" panose="020B0609020204030204"/>
                <a:sym typeface="+mn-ea"/>
              </a:rPr>
              <a:t>"</a:t>
            </a:r>
            <a:r>
              <a:rPr sz="2000" b="0">
                <a:solidFill>
                  <a:srgbClr val="00B050"/>
                </a:solidFill>
                <a:latin typeface="Consolas" panose="020B0609020204030204"/>
                <a:ea typeface="Consolas" panose="020B0609020204030204"/>
              </a:rPr>
              <a:t>]</a:t>
            </a:r>
            <a:endParaRPr sz="2000" b="0">
              <a:solidFill>
                <a:srgbClr val="00B05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sz="2000" b="0">
              <a:solidFill>
                <a:srgbClr val="00B05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sz="2000" b="0">
              <a:solidFill>
                <a:srgbClr val="00206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r>
              <a:rPr lang="en-US" altLang="en-US" sz="2000" b="0">
                <a:solidFill>
                  <a:srgbClr val="002060"/>
                </a:solidFill>
                <a:latin typeface="Consolas" panose="020B0609020204030204"/>
                <a:ea typeface="Consolas" panose="020B0609020204030204"/>
              </a:rPr>
              <a:t>mylist</a:t>
            </a:r>
            <a:r>
              <a:rPr lang="en-US" altLang="en-US" sz="2000" b="0">
                <a:solidFill>
                  <a:srgbClr val="00B050"/>
                </a:solidFill>
                <a:latin typeface="Consolas" panose="020B0609020204030204"/>
                <a:ea typeface="Consolas" panose="020B0609020204030204"/>
              </a:rPr>
              <a:t>[</a:t>
            </a:r>
            <a:r>
              <a:rPr lang="en-US" altLang="en-US" sz="2000" b="0">
                <a:solidFill>
                  <a:srgbClr val="C00000"/>
                </a:solidFill>
                <a:latin typeface="Consolas" panose="020B0609020204030204"/>
                <a:ea typeface="Consolas" panose="020B0609020204030204"/>
              </a:rPr>
              <a:t>3</a:t>
            </a:r>
            <a:r>
              <a:rPr lang="en-US" altLang="en-US" sz="2000" b="0">
                <a:solidFill>
                  <a:srgbClr val="00B050"/>
                </a:solidFill>
                <a:latin typeface="Consolas" panose="020B0609020204030204"/>
                <a:ea typeface="Consolas" panose="020B0609020204030204"/>
              </a:rPr>
              <a:t>]=</a:t>
            </a:r>
            <a:r>
              <a:rPr sz="2000">
                <a:solidFill>
                  <a:srgbClr val="CE9178"/>
                </a:solidFill>
                <a:latin typeface="Consolas" panose="020B0609020204030204"/>
                <a:ea typeface="Consolas" panose="020B0609020204030204"/>
                <a:sym typeface="+mn-ea"/>
              </a:rPr>
              <a:t>"</a:t>
            </a:r>
            <a:r>
              <a:rPr lang="en-US" sz="2000">
                <a:solidFill>
                  <a:srgbClr val="CE9178"/>
                </a:solidFill>
                <a:latin typeface="Consolas" panose="020B0609020204030204"/>
                <a:ea typeface="Consolas" panose="020B0609020204030204"/>
                <a:sym typeface="+mn-ea"/>
              </a:rPr>
              <a:t>byd</a:t>
            </a:r>
            <a:r>
              <a:rPr sz="2000">
                <a:solidFill>
                  <a:srgbClr val="CE9178"/>
                </a:solidFill>
                <a:latin typeface="Consolas" panose="020B0609020204030204"/>
                <a:ea typeface="Consolas" panose="020B0609020204030204"/>
                <a:sym typeface="+mn-ea"/>
              </a:rPr>
              <a:t>"</a:t>
            </a:r>
            <a:endParaRPr lang="en-US" altLang="en-US" sz="2000" b="0">
              <a:solidFill>
                <a:srgbClr val="00B05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lang="en-US" altLang="en-US" sz="2000" b="0">
              <a:solidFill>
                <a:srgbClr val="00B05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lang="en-US" altLang="en-US" sz="2000" b="0">
              <a:solidFill>
                <a:srgbClr val="00B05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sz="2000" b="0">
              <a:solidFill>
                <a:srgbClr val="00B05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sz="2000" b="0">
              <a:solidFill>
                <a:srgbClr val="00B05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sz="2000" b="0">
              <a:solidFill>
                <a:srgbClr val="00B050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Deleting Items</a:t>
            </a:r>
            <a:endParaRPr lang="en-US" sz="4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315200" y="76200"/>
            <a:ext cx="1590675" cy="159067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55955" y="1905000"/>
            <a:ext cx="7594600" cy="31464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1371600" lvl="3" indent="457200">
              <a:buNone/>
            </a:pPr>
            <a:endParaRPr lang="en-US" sz="2800" b="1" dirty="0">
              <a:sym typeface="+mn-ea"/>
            </a:endParaRPr>
          </a:p>
          <a:p>
            <a:pPr lvl="2" indent="0">
              <a:buNone/>
            </a:pPr>
            <a:endParaRPr lang="en-US" sz="2800" dirty="0"/>
          </a:p>
          <a:p>
            <a:pPr indent="0">
              <a:buFont typeface="Wingdings" panose="05000000000000000000" charset="0"/>
              <a:buNone/>
            </a:pPr>
            <a:endParaRPr lang="en-US" altLang="en-US" sz="2800" b="1"/>
          </a:p>
          <a:p>
            <a:pPr marL="285750" indent="-285750">
              <a:buFont typeface="Wingdings" panose="05000000000000000000" charset="0"/>
              <a:buChar char="o"/>
            </a:pPr>
            <a:endParaRPr lang="en-US" sz="2800"/>
          </a:p>
        </p:txBody>
      </p:sp>
      <p:sp>
        <p:nvSpPr>
          <p:cNvPr id="3" name="Text Box 2"/>
          <p:cNvSpPr txBox="1"/>
          <p:nvPr/>
        </p:nvSpPr>
        <p:spPr>
          <a:xfrm>
            <a:off x="822960" y="2667000"/>
            <a:ext cx="7251700" cy="2567305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ts val="1140"/>
              </a:lnSpc>
            </a:pPr>
            <a:endParaRPr sz="28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38200" y="2057400"/>
            <a:ext cx="7412355" cy="22840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ts val="1140"/>
              </a:lnSpc>
            </a:pPr>
            <a:r>
              <a:rPr sz="2000" b="0">
                <a:solidFill>
                  <a:srgbClr val="002060"/>
                </a:solidFill>
                <a:latin typeface="Consolas" panose="020B0609020204030204"/>
                <a:ea typeface="Consolas" panose="020B0609020204030204"/>
              </a:rPr>
              <a:t>mylist=</a:t>
            </a:r>
            <a:r>
              <a:rPr sz="2000" b="0">
                <a:solidFill>
                  <a:srgbClr val="00B050"/>
                </a:solidFill>
                <a:latin typeface="Consolas" panose="020B0609020204030204"/>
                <a:ea typeface="Consolas" panose="020B0609020204030204"/>
              </a:rPr>
              <a:t>[</a:t>
            </a:r>
            <a:r>
              <a:rPr sz="20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"honda"</a:t>
            </a:r>
            <a:r>
              <a:rPr sz="20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sz="20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"toyota"</a:t>
            </a:r>
            <a:r>
              <a:rPr sz="20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sz="20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"nissan"</a:t>
            </a:r>
            <a:r>
              <a:rPr sz="2000">
                <a:solidFill>
                  <a:srgbClr val="D4D4D4"/>
                </a:solidFill>
                <a:latin typeface="Consolas" panose="020B0609020204030204"/>
                <a:ea typeface="Consolas" panose="020B0609020204030204"/>
                <a:sym typeface="+mn-ea"/>
              </a:rPr>
              <a:t>, </a:t>
            </a:r>
            <a:r>
              <a:rPr sz="2000">
                <a:solidFill>
                  <a:srgbClr val="CE9178"/>
                </a:solidFill>
                <a:latin typeface="Consolas" panose="020B0609020204030204"/>
                <a:ea typeface="Consolas" panose="020B0609020204030204"/>
                <a:sym typeface="+mn-ea"/>
              </a:rPr>
              <a:t>"</a:t>
            </a:r>
            <a:r>
              <a:rPr lang="en-US" sz="2000">
                <a:solidFill>
                  <a:srgbClr val="CE9178"/>
                </a:solidFill>
                <a:latin typeface="Consolas" panose="020B0609020204030204"/>
                <a:ea typeface="Consolas" panose="020B0609020204030204"/>
                <a:sym typeface="+mn-ea"/>
              </a:rPr>
              <a:t>mitsubishi</a:t>
            </a:r>
            <a:r>
              <a:rPr sz="2000">
                <a:solidFill>
                  <a:srgbClr val="CE9178"/>
                </a:solidFill>
                <a:latin typeface="Consolas" panose="020B0609020204030204"/>
                <a:ea typeface="Consolas" panose="020B0609020204030204"/>
                <a:sym typeface="+mn-ea"/>
              </a:rPr>
              <a:t>"</a:t>
            </a:r>
            <a:r>
              <a:rPr sz="2000" b="0">
                <a:solidFill>
                  <a:srgbClr val="00B050"/>
                </a:solidFill>
                <a:latin typeface="Consolas" panose="020B0609020204030204"/>
                <a:ea typeface="Consolas" panose="020B0609020204030204"/>
              </a:rPr>
              <a:t>]</a:t>
            </a:r>
            <a:endParaRPr sz="2000" b="0">
              <a:solidFill>
                <a:srgbClr val="00B05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sz="2000" b="0">
              <a:solidFill>
                <a:srgbClr val="00B05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sz="2000" b="0">
              <a:solidFill>
                <a:srgbClr val="00B05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r>
              <a:rPr lang="en-US" altLang="en-US" sz="2000" b="0">
                <a:solidFill>
                  <a:srgbClr val="002060"/>
                </a:solidFill>
                <a:latin typeface="Consolas" panose="020B0609020204030204"/>
                <a:ea typeface="Consolas" panose="020B0609020204030204"/>
              </a:rPr>
              <a:t>print</a:t>
            </a:r>
            <a:r>
              <a:rPr lang="en-US" altLang="en-US" sz="20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en-US" sz="2000" b="0">
                <a:solidFill>
                  <a:srgbClr val="00B050"/>
                </a:solidFill>
                <a:latin typeface="Consolas" panose="020B0609020204030204"/>
                <a:ea typeface="Consolas" panose="020B0609020204030204"/>
              </a:rPr>
              <a:t>mylist.remove</a:t>
            </a:r>
            <a:r>
              <a:rPr lang="en-US" altLang="en-US" sz="2000">
                <a:latin typeface="Consolas" panose="020B0609020204030204"/>
                <a:ea typeface="Consolas" panose="020B0609020204030204"/>
                <a:sym typeface="+mn-ea"/>
              </a:rPr>
              <a:t>(</a:t>
            </a:r>
            <a:r>
              <a:rPr sz="2000">
                <a:solidFill>
                  <a:srgbClr val="CE9178"/>
                </a:solidFill>
                <a:latin typeface="Consolas" panose="020B0609020204030204"/>
                <a:ea typeface="Consolas" panose="020B0609020204030204"/>
                <a:sym typeface="+mn-ea"/>
              </a:rPr>
              <a:t>"</a:t>
            </a:r>
            <a:r>
              <a:rPr lang="en-US" sz="2000">
                <a:solidFill>
                  <a:srgbClr val="CE9178"/>
                </a:solidFill>
                <a:latin typeface="Consolas" panose="020B0609020204030204"/>
                <a:ea typeface="Consolas" panose="020B0609020204030204"/>
                <a:sym typeface="+mn-ea"/>
              </a:rPr>
              <a:t>nissan</a:t>
            </a:r>
            <a:r>
              <a:rPr sz="2000">
                <a:solidFill>
                  <a:srgbClr val="CE9178"/>
                </a:solidFill>
                <a:latin typeface="Consolas" panose="020B0609020204030204"/>
                <a:ea typeface="Consolas" panose="020B0609020204030204"/>
                <a:sym typeface="+mn-ea"/>
              </a:rPr>
              <a:t>"</a:t>
            </a:r>
            <a:r>
              <a:rPr lang="en-US" altLang="en-US" sz="20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))</a:t>
            </a:r>
            <a:r>
              <a:rPr lang="en-US" altLang="en-US" sz="2000" b="0">
                <a:solidFill>
                  <a:srgbClr val="00B050"/>
                </a:solidFill>
                <a:latin typeface="Consolas" panose="020B0609020204030204"/>
                <a:ea typeface="Consolas" panose="020B0609020204030204"/>
              </a:rPr>
              <a:t> </a:t>
            </a:r>
            <a:endParaRPr lang="en-US" altLang="en-US" sz="2000" b="0">
              <a:solidFill>
                <a:srgbClr val="00B05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lang="en-US" altLang="en-US" sz="2000" b="0">
              <a:solidFill>
                <a:srgbClr val="00B05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r>
              <a:rPr lang="en-US" altLang="en-US" sz="2000" b="0">
                <a:solidFill>
                  <a:srgbClr val="002060"/>
                </a:solidFill>
                <a:latin typeface="Consolas" panose="020B0609020204030204"/>
                <a:ea typeface="Consolas" panose="020B0609020204030204"/>
              </a:rPr>
              <a:t>    </a:t>
            </a:r>
            <a:endParaRPr lang="en-US" altLang="en-US" sz="2000" b="0">
              <a:solidFill>
                <a:srgbClr val="00206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r>
              <a:rPr lang="en-US" altLang="en-US" sz="2000" b="0">
                <a:solidFill>
                  <a:srgbClr val="002060"/>
                </a:solidFill>
                <a:latin typeface="Consolas" panose="020B0609020204030204"/>
                <a:ea typeface="Consolas" panose="020B0609020204030204"/>
              </a:rPr>
              <a:t>print</a:t>
            </a:r>
            <a:r>
              <a:rPr lang="en-US" altLang="en-US" sz="20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en-US" sz="2000" b="0">
                <a:solidFill>
                  <a:srgbClr val="00B050"/>
                </a:solidFill>
                <a:latin typeface="Consolas" panose="020B0609020204030204"/>
                <a:ea typeface="Consolas" panose="020B0609020204030204"/>
              </a:rPr>
              <a:t>mylist.pop</a:t>
            </a:r>
            <a:r>
              <a:rPr lang="en-US" altLang="en-US" sz="2000">
                <a:latin typeface="Consolas" panose="020B0609020204030204"/>
                <a:ea typeface="Consolas" panose="020B0609020204030204"/>
                <a:sym typeface="+mn-ea"/>
              </a:rPr>
              <a:t>(</a:t>
            </a:r>
            <a:r>
              <a:rPr lang="en-US" altLang="en-US" sz="2000">
                <a:solidFill>
                  <a:srgbClr val="C00000"/>
                </a:solidFill>
                <a:latin typeface="Consolas" panose="020B0609020204030204"/>
                <a:ea typeface="Consolas" panose="020B0609020204030204"/>
                <a:sym typeface="+mn-ea"/>
              </a:rPr>
              <a:t>1</a:t>
            </a:r>
            <a:r>
              <a:rPr lang="en-US" altLang="en-US" sz="20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))</a:t>
            </a:r>
            <a:endParaRPr lang="en-US" altLang="en-US" sz="20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lang="en-US" altLang="en-US" sz="20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r>
              <a:rPr lang="en-US" altLang="en-US" sz="2000">
                <a:solidFill>
                  <a:srgbClr val="002060"/>
                </a:solidFill>
                <a:latin typeface="Consolas" panose="020B0609020204030204"/>
                <a:ea typeface="Consolas" panose="020B0609020204030204"/>
                <a:sym typeface="+mn-ea"/>
              </a:rPr>
              <a:t>    </a:t>
            </a:r>
            <a:endParaRPr lang="en-US" altLang="en-US" sz="2000" b="0">
              <a:solidFill>
                <a:srgbClr val="00206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r>
              <a:rPr lang="en-US" altLang="en-US" sz="2000">
                <a:solidFill>
                  <a:srgbClr val="002060"/>
                </a:solidFill>
                <a:latin typeface="Consolas" panose="020B0609020204030204"/>
                <a:ea typeface="Consolas" panose="020B0609020204030204"/>
                <a:sym typeface="+mn-ea"/>
              </a:rPr>
              <a:t>print</a:t>
            </a:r>
            <a:r>
              <a:rPr lang="en-US" altLang="en-US" sz="2000">
                <a:latin typeface="Consolas" panose="020B0609020204030204"/>
                <a:ea typeface="Consolas" panose="020B0609020204030204"/>
                <a:sym typeface="+mn-ea"/>
              </a:rPr>
              <a:t>(</a:t>
            </a:r>
            <a:r>
              <a:rPr lang="en-US" altLang="en-US" sz="2000">
                <a:solidFill>
                  <a:srgbClr val="00B050"/>
                </a:solidFill>
                <a:latin typeface="Consolas" panose="020B0609020204030204"/>
                <a:ea typeface="Consolas" panose="020B0609020204030204"/>
                <a:sym typeface="+mn-ea"/>
              </a:rPr>
              <a:t>mylist.pop</a:t>
            </a:r>
            <a:r>
              <a:rPr lang="en-US" altLang="en-US" sz="2000">
                <a:latin typeface="Consolas" panose="020B0609020204030204"/>
                <a:ea typeface="Consolas" panose="020B0609020204030204"/>
                <a:sym typeface="+mn-ea"/>
              </a:rPr>
              <a:t>(</a:t>
            </a:r>
            <a:r>
              <a:rPr lang="en-US" altLang="en-US" sz="2000">
                <a:latin typeface="Consolas" panose="020B0609020204030204"/>
                <a:ea typeface="Consolas" panose="020B0609020204030204"/>
                <a:sym typeface="+mn-ea"/>
              </a:rPr>
              <a:t>))</a:t>
            </a:r>
            <a:endParaRPr lang="en-US" altLang="en-US" sz="2000" b="0">
              <a:solidFill>
                <a:srgbClr val="00B05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lang="en-US" altLang="en-US" sz="2000" b="0">
              <a:solidFill>
                <a:srgbClr val="00B05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lang="en-US" altLang="en-US" sz="2000" b="0">
              <a:solidFill>
                <a:srgbClr val="00B05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sz="2000" b="0">
              <a:solidFill>
                <a:srgbClr val="00B05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sz="2000" b="0">
              <a:solidFill>
                <a:srgbClr val="00B05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sz="2000" b="0">
              <a:solidFill>
                <a:srgbClr val="00B050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can you do with Python?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315200" y="76200"/>
            <a:ext cx="1590675" cy="15906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55955" y="1905000"/>
            <a:ext cx="759460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o"/>
            </a:pPr>
            <a:r>
              <a:rPr lang="en-US" sz="3600" b="1"/>
              <a:t> Create websites  </a:t>
            </a:r>
            <a:endParaRPr lang="en-US" sz="3600" b="1"/>
          </a:p>
          <a:p>
            <a:pPr marL="742950" lvl="1" indent="-285750">
              <a:buFont typeface="Wingdings" panose="05000000000000000000" charset="0"/>
              <a:buChar char="§"/>
            </a:pPr>
            <a:r>
              <a:rPr lang="en-US" sz="3600"/>
              <a:t>Use web frameworks such as Django and Flask to handle backend of a website and user data</a:t>
            </a:r>
            <a:endParaRPr lang="en-US" sz="3600"/>
          </a:p>
          <a:p>
            <a:pPr marL="742950" lvl="1" indent="-285750">
              <a:buFont typeface="Wingdings" panose="05000000000000000000" charset="0"/>
              <a:buChar char="§"/>
            </a:pPr>
            <a:r>
              <a:rPr lang="en-US" sz="3600"/>
              <a:t>Create interactive dashboards for users such as plotly and dash</a:t>
            </a:r>
            <a:endParaRPr lang="en-US" sz="36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6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 Items</a:t>
            </a:r>
            <a:endParaRPr lang="en-US" sz="4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315200" y="76200"/>
            <a:ext cx="1590675" cy="159067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55955" y="1905000"/>
            <a:ext cx="7594600" cy="31464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1371600" lvl="3" indent="457200">
              <a:buNone/>
            </a:pPr>
            <a:endParaRPr lang="en-US" sz="2800" b="1" dirty="0">
              <a:sym typeface="+mn-ea"/>
            </a:endParaRPr>
          </a:p>
          <a:p>
            <a:pPr lvl="2" indent="0">
              <a:buNone/>
            </a:pPr>
            <a:endParaRPr lang="en-US" sz="2800" dirty="0"/>
          </a:p>
          <a:p>
            <a:pPr indent="0">
              <a:buFont typeface="Wingdings" panose="05000000000000000000" charset="0"/>
              <a:buNone/>
            </a:pPr>
            <a:endParaRPr lang="en-US" altLang="en-US" sz="2800" b="1"/>
          </a:p>
          <a:p>
            <a:pPr marL="285750" indent="-285750">
              <a:buFont typeface="Wingdings" panose="05000000000000000000" charset="0"/>
              <a:buChar char="o"/>
            </a:pPr>
            <a:endParaRPr lang="en-US" sz="2800"/>
          </a:p>
        </p:txBody>
      </p:sp>
      <p:sp>
        <p:nvSpPr>
          <p:cNvPr id="3" name="Text Box 2"/>
          <p:cNvSpPr txBox="1"/>
          <p:nvPr/>
        </p:nvSpPr>
        <p:spPr>
          <a:xfrm>
            <a:off x="822960" y="2667000"/>
            <a:ext cx="7251700" cy="2567305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ts val="1140"/>
              </a:lnSpc>
            </a:pPr>
            <a:endParaRPr sz="28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38200" y="2057400"/>
            <a:ext cx="7412355" cy="155321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ts val="1140"/>
              </a:lnSpc>
            </a:pPr>
            <a:r>
              <a:rPr sz="2000" b="0">
                <a:solidFill>
                  <a:srgbClr val="002060"/>
                </a:solidFill>
                <a:latin typeface="Consolas" panose="020B0609020204030204"/>
                <a:ea typeface="Consolas" panose="020B0609020204030204"/>
              </a:rPr>
              <a:t>mylist=</a:t>
            </a:r>
            <a:r>
              <a:rPr sz="2000" b="0">
                <a:solidFill>
                  <a:srgbClr val="00B050"/>
                </a:solidFill>
                <a:latin typeface="Consolas" panose="020B0609020204030204"/>
                <a:ea typeface="Consolas" panose="020B0609020204030204"/>
              </a:rPr>
              <a:t>[</a:t>
            </a:r>
            <a:r>
              <a:rPr sz="20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"honda"</a:t>
            </a:r>
            <a:r>
              <a:rPr sz="20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sz="20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"toyota"</a:t>
            </a:r>
            <a:r>
              <a:rPr sz="20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sz="20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"nissan"</a:t>
            </a:r>
            <a:r>
              <a:rPr sz="2000">
                <a:solidFill>
                  <a:srgbClr val="D4D4D4"/>
                </a:solidFill>
                <a:latin typeface="Consolas" panose="020B0609020204030204"/>
                <a:ea typeface="Consolas" panose="020B0609020204030204"/>
                <a:sym typeface="+mn-ea"/>
              </a:rPr>
              <a:t>, </a:t>
            </a:r>
            <a:r>
              <a:rPr sz="2000">
                <a:solidFill>
                  <a:srgbClr val="CE9178"/>
                </a:solidFill>
                <a:latin typeface="Consolas" panose="020B0609020204030204"/>
                <a:ea typeface="Consolas" panose="020B0609020204030204"/>
                <a:sym typeface="+mn-ea"/>
              </a:rPr>
              <a:t>"</a:t>
            </a:r>
            <a:r>
              <a:rPr lang="en-US" sz="2000">
                <a:solidFill>
                  <a:srgbClr val="CE9178"/>
                </a:solidFill>
                <a:latin typeface="Consolas" panose="020B0609020204030204"/>
                <a:ea typeface="Consolas" panose="020B0609020204030204"/>
                <a:sym typeface="+mn-ea"/>
              </a:rPr>
              <a:t>mitsubishi</a:t>
            </a:r>
            <a:r>
              <a:rPr sz="2000">
                <a:solidFill>
                  <a:srgbClr val="CE9178"/>
                </a:solidFill>
                <a:latin typeface="Consolas" panose="020B0609020204030204"/>
                <a:ea typeface="Consolas" panose="020B0609020204030204"/>
                <a:sym typeface="+mn-ea"/>
              </a:rPr>
              <a:t>"</a:t>
            </a:r>
            <a:r>
              <a:rPr sz="2000" b="0">
                <a:solidFill>
                  <a:srgbClr val="00B050"/>
                </a:solidFill>
                <a:latin typeface="Consolas" panose="020B0609020204030204"/>
                <a:ea typeface="Consolas" panose="020B0609020204030204"/>
              </a:rPr>
              <a:t>]</a:t>
            </a:r>
            <a:endParaRPr sz="2000" b="0">
              <a:solidFill>
                <a:srgbClr val="00B05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sz="2000" b="0">
              <a:solidFill>
                <a:srgbClr val="00B05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sz="2000" b="0">
              <a:solidFill>
                <a:srgbClr val="00B05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r>
              <a:rPr lang="en-US" altLang="en-US" sz="2000" b="0">
                <a:solidFill>
                  <a:srgbClr val="002060"/>
                </a:solidFill>
                <a:latin typeface="Consolas" panose="020B0609020204030204"/>
                <a:ea typeface="Consolas" panose="020B0609020204030204"/>
              </a:rPr>
              <a:t>print</a:t>
            </a:r>
            <a:r>
              <a:rPr lang="en-US" altLang="en-US" sz="20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en-US" sz="2000" b="0">
                <a:solidFill>
                  <a:srgbClr val="00B050"/>
                </a:solidFill>
                <a:latin typeface="Consolas" panose="020B0609020204030204"/>
                <a:ea typeface="Consolas" panose="020B0609020204030204"/>
              </a:rPr>
              <a:t>mylist.</a:t>
            </a:r>
            <a:r>
              <a:rPr lang="en-US" sz="2000" b="0">
                <a:solidFill>
                  <a:srgbClr val="00B050"/>
                </a:solidFill>
                <a:latin typeface="Consolas" panose="020B0609020204030204"/>
                <a:ea typeface="Consolas" panose="020B0609020204030204"/>
              </a:rPr>
              <a:t>sort()</a:t>
            </a:r>
            <a:r>
              <a:rPr lang="en-US" altLang="en-US" sz="20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)</a:t>
            </a:r>
            <a:r>
              <a:rPr lang="en-US" altLang="en-US" sz="2000" b="0">
                <a:solidFill>
                  <a:srgbClr val="00B050"/>
                </a:solidFill>
                <a:latin typeface="Consolas" panose="020B0609020204030204"/>
                <a:ea typeface="Consolas" panose="020B0609020204030204"/>
              </a:rPr>
              <a:t> </a:t>
            </a:r>
            <a:endParaRPr lang="en-US" altLang="en-US" sz="2000" b="0">
              <a:solidFill>
                <a:srgbClr val="00B05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lang="en-US" altLang="en-US" sz="2000" b="0">
              <a:solidFill>
                <a:srgbClr val="00B05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lang="en-US" altLang="en-US" sz="2000" b="0">
              <a:solidFill>
                <a:srgbClr val="00B05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lang="en-US" altLang="en-US" sz="2000" b="0">
              <a:solidFill>
                <a:srgbClr val="00B05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sz="2000" b="0">
              <a:solidFill>
                <a:srgbClr val="00B05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sz="2000" b="0">
              <a:solidFill>
                <a:srgbClr val="00B05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sz="2000" b="0">
              <a:solidFill>
                <a:srgbClr val="00B050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Looping Items</a:t>
            </a:r>
            <a:endParaRPr lang="en-US" sz="4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315200" y="76200"/>
            <a:ext cx="1590675" cy="159067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55955" y="1905000"/>
            <a:ext cx="7594600" cy="31464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1371600" lvl="3" indent="457200">
              <a:buNone/>
            </a:pPr>
            <a:endParaRPr lang="en-US" sz="2800" b="1" dirty="0">
              <a:sym typeface="+mn-ea"/>
            </a:endParaRPr>
          </a:p>
          <a:p>
            <a:pPr lvl="2" indent="0">
              <a:buNone/>
            </a:pPr>
            <a:endParaRPr lang="en-US" sz="2800" dirty="0"/>
          </a:p>
          <a:p>
            <a:pPr indent="0">
              <a:buFont typeface="Wingdings" panose="05000000000000000000" charset="0"/>
              <a:buNone/>
            </a:pPr>
            <a:endParaRPr lang="en-US" altLang="en-US" sz="2800" b="1"/>
          </a:p>
          <a:p>
            <a:pPr marL="285750" indent="-285750">
              <a:buFont typeface="Wingdings" panose="05000000000000000000" charset="0"/>
              <a:buChar char="o"/>
            </a:pPr>
            <a:endParaRPr lang="en-US" sz="2800"/>
          </a:p>
        </p:txBody>
      </p:sp>
      <p:sp>
        <p:nvSpPr>
          <p:cNvPr id="3" name="Text Box 2"/>
          <p:cNvSpPr txBox="1"/>
          <p:nvPr/>
        </p:nvSpPr>
        <p:spPr>
          <a:xfrm>
            <a:off x="822960" y="2667000"/>
            <a:ext cx="7251700" cy="2567305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ts val="1140"/>
              </a:lnSpc>
            </a:pPr>
            <a:endParaRPr sz="28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38200" y="2057400"/>
            <a:ext cx="7412355" cy="173037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ts val="1140"/>
              </a:lnSpc>
            </a:pPr>
            <a:r>
              <a:rPr sz="2000" b="0">
                <a:solidFill>
                  <a:srgbClr val="002060"/>
                </a:solidFill>
                <a:latin typeface="Consolas" panose="020B0609020204030204"/>
                <a:ea typeface="Consolas" panose="020B0609020204030204"/>
              </a:rPr>
              <a:t>mylist=</a:t>
            </a:r>
            <a:r>
              <a:rPr sz="2000" b="0">
                <a:solidFill>
                  <a:srgbClr val="00B050"/>
                </a:solidFill>
                <a:latin typeface="Consolas" panose="020B0609020204030204"/>
                <a:ea typeface="Consolas" panose="020B0609020204030204"/>
              </a:rPr>
              <a:t>[</a:t>
            </a:r>
            <a:r>
              <a:rPr sz="20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"honda"</a:t>
            </a:r>
            <a:r>
              <a:rPr sz="20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sz="20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"toyota"</a:t>
            </a:r>
            <a:r>
              <a:rPr sz="20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sz="20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"nissan"</a:t>
            </a:r>
            <a:r>
              <a:rPr sz="2000">
                <a:solidFill>
                  <a:srgbClr val="D4D4D4"/>
                </a:solidFill>
                <a:latin typeface="Consolas" panose="020B0609020204030204"/>
                <a:ea typeface="Consolas" panose="020B0609020204030204"/>
                <a:sym typeface="+mn-ea"/>
              </a:rPr>
              <a:t>, </a:t>
            </a:r>
            <a:r>
              <a:rPr sz="2000">
                <a:solidFill>
                  <a:srgbClr val="CE9178"/>
                </a:solidFill>
                <a:latin typeface="Consolas" panose="020B0609020204030204"/>
                <a:ea typeface="Consolas" panose="020B0609020204030204"/>
                <a:sym typeface="+mn-ea"/>
              </a:rPr>
              <a:t>"</a:t>
            </a:r>
            <a:r>
              <a:rPr lang="en-US" sz="2000">
                <a:solidFill>
                  <a:srgbClr val="CE9178"/>
                </a:solidFill>
                <a:latin typeface="Consolas" panose="020B0609020204030204"/>
                <a:ea typeface="Consolas" panose="020B0609020204030204"/>
                <a:sym typeface="+mn-ea"/>
              </a:rPr>
              <a:t>mitsubishi</a:t>
            </a:r>
            <a:r>
              <a:rPr sz="2000">
                <a:solidFill>
                  <a:srgbClr val="CE9178"/>
                </a:solidFill>
                <a:latin typeface="Consolas" panose="020B0609020204030204"/>
                <a:ea typeface="Consolas" panose="020B0609020204030204"/>
                <a:sym typeface="+mn-ea"/>
              </a:rPr>
              <a:t>"</a:t>
            </a:r>
            <a:r>
              <a:rPr sz="2000" b="0">
                <a:solidFill>
                  <a:srgbClr val="00B050"/>
                </a:solidFill>
                <a:latin typeface="Consolas" panose="020B0609020204030204"/>
                <a:ea typeface="Consolas" panose="020B0609020204030204"/>
              </a:rPr>
              <a:t>]</a:t>
            </a:r>
            <a:endParaRPr sz="2000" b="0">
              <a:solidFill>
                <a:srgbClr val="00B05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sz="2000" b="0">
              <a:solidFill>
                <a:srgbClr val="00B05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sz="2000" b="0">
              <a:solidFill>
                <a:srgbClr val="00B05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sz="2000">
                <a:solidFill>
                  <a:srgbClr val="005CC5"/>
                </a:solidFill>
                <a:latin typeface="Consolas" panose="020B0609020204030204"/>
                <a:ea typeface="Consolas" panose="020B0609020204030204"/>
                <a:sym typeface="+mn-ea"/>
              </a:rPr>
              <a:t>for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  <a:sym typeface="+mn-ea"/>
              </a:rPr>
              <a:t> x </a:t>
            </a:r>
            <a:r>
              <a:rPr sz="2000">
                <a:solidFill>
                  <a:srgbClr val="005CC5"/>
                </a:solidFill>
                <a:latin typeface="Consolas" panose="020B0609020204030204"/>
                <a:ea typeface="Consolas" panose="020B0609020204030204"/>
                <a:sym typeface="+mn-ea"/>
              </a:rPr>
              <a:t>in</a:t>
            </a:r>
            <a:r>
              <a:rPr lang="en-US" sz="2000">
                <a:solidFill>
                  <a:srgbClr val="005CC5"/>
                </a:solidFill>
                <a:latin typeface="Consolas" panose="020B0609020204030204"/>
                <a:ea typeface="Consolas" panose="020B0609020204030204"/>
                <a:sym typeface="+mn-ea"/>
              </a:rPr>
              <a:t> </a:t>
            </a:r>
            <a:r>
              <a:rPr lang="en-US" sz="2000">
                <a:solidFill>
                  <a:schemeClr val="tx1"/>
                </a:solidFill>
                <a:latin typeface="Consolas" panose="020B0609020204030204"/>
                <a:ea typeface="Consolas" panose="020B0609020204030204"/>
                <a:sym typeface="+mn-ea"/>
              </a:rPr>
              <a:t>mylist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  <a:sym typeface="+mn-ea"/>
              </a:rPr>
              <a:t>:</a:t>
            </a:r>
            <a:endParaRPr sz="2000" b="0" i="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  <a:sym typeface="+mn-ea"/>
              </a:rPr>
              <a:t>  </a:t>
            </a:r>
            <a:r>
              <a:rPr sz="2000">
                <a:solidFill>
                  <a:srgbClr val="005CC5"/>
                </a:solidFill>
                <a:latin typeface="Consolas" panose="020B0609020204030204"/>
                <a:ea typeface="Consolas" panose="020B0609020204030204"/>
                <a:sym typeface="+mn-ea"/>
              </a:rPr>
              <a:t>print</a:t>
            </a:r>
            <a:r>
              <a:rPr sz="2000">
                <a:solidFill>
                  <a:srgbClr val="000000"/>
                </a:solidFill>
                <a:latin typeface="Consolas" panose="020B0609020204030204"/>
                <a:ea typeface="Consolas" panose="020B0609020204030204"/>
                <a:sym typeface="+mn-ea"/>
              </a:rPr>
              <a:t>(x)</a:t>
            </a:r>
            <a:endParaRPr sz="2000" b="0" i="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lang="en-US" altLang="en-US" sz="2000" b="0">
              <a:solidFill>
                <a:srgbClr val="00B05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sz="2000" b="0">
              <a:solidFill>
                <a:srgbClr val="00B05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sz="2000" b="0">
              <a:solidFill>
                <a:srgbClr val="00B05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sz="2000" b="0">
              <a:solidFill>
                <a:srgbClr val="00B050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822960" y="3657917"/>
            <a:ext cx="5080000" cy="706755"/>
          </a:xfrm>
          <a:prstGeom prst="rect">
            <a:avLst/>
          </a:prstGeom>
        </p:spPr>
        <p:txBody>
          <a:bodyPr>
            <a:spAutoFit/>
          </a:bodyPr>
          <a:p>
            <a:pPr marL="0" indent="0"/>
            <a:r>
              <a:rPr sz="2000" b="0" i="0">
                <a:solidFill>
                  <a:srgbClr val="005CC5"/>
                </a:solidFill>
                <a:latin typeface="Consolas" panose="020B0609020204030204"/>
                <a:ea typeface="Consolas" panose="020B0609020204030204"/>
              </a:rPr>
              <a:t>for</a:t>
            </a:r>
            <a:r>
              <a:rPr sz="20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x </a:t>
            </a:r>
            <a:r>
              <a:rPr sz="2000" b="0" i="0">
                <a:solidFill>
                  <a:srgbClr val="005CC5"/>
                </a:solidFill>
                <a:latin typeface="Consolas" panose="020B0609020204030204"/>
                <a:ea typeface="Consolas" panose="020B0609020204030204"/>
              </a:rPr>
              <a:t>in</a:t>
            </a:r>
            <a:r>
              <a:rPr sz="20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000" b="0" i="0">
                <a:solidFill>
                  <a:srgbClr val="005CC5"/>
                </a:solidFill>
                <a:latin typeface="Consolas" panose="020B0609020204030204"/>
                <a:ea typeface="Consolas" panose="020B0609020204030204"/>
              </a:rPr>
              <a:t>range</a:t>
            </a:r>
            <a:r>
              <a:rPr sz="20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sz="2000" b="0" i="0">
                <a:solidFill>
                  <a:srgbClr val="002060"/>
                </a:solidFill>
                <a:latin typeface="Consolas" panose="020B0609020204030204"/>
                <a:ea typeface="Consolas" panose="020B0609020204030204"/>
              </a:rPr>
              <a:t>len</a:t>
            </a:r>
            <a:r>
              <a:rPr lang="en-US" sz="2000" b="0" i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(mylist)</a:t>
            </a:r>
            <a:r>
              <a:rPr sz="20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):</a:t>
            </a:r>
            <a:endParaRPr sz="2000" b="0" i="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sz="20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 </a:t>
            </a:r>
            <a:r>
              <a:rPr sz="2000" b="0" i="0">
                <a:solidFill>
                  <a:srgbClr val="005CC5"/>
                </a:solidFill>
                <a:latin typeface="Consolas" panose="020B0609020204030204"/>
                <a:ea typeface="Consolas" panose="020B0609020204030204"/>
              </a:rPr>
              <a:t>print</a:t>
            </a:r>
            <a:r>
              <a:rPr sz="20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sz="20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mylist[</a:t>
            </a:r>
            <a:r>
              <a:rPr sz="20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x</a:t>
            </a:r>
            <a:r>
              <a:rPr lang="en-US" sz="20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]</a:t>
            </a:r>
            <a:r>
              <a:rPr sz="20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)</a:t>
            </a:r>
            <a:endParaRPr sz="2000" b="0" i="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2032000" y="2944813"/>
            <a:ext cx="5080000" cy="968375"/>
          </a:xfrm>
          <a:prstGeom prst="rect">
            <a:avLst/>
          </a:prstGeom>
        </p:spPr>
        <p:txBody>
          <a:bodyPr>
            <a:spAutoFit/>
          </a:bodyPr>
          <a:p>
            <a:pPr>
              <a:lnSpc>
                <a:spcPts val="1140"/>
              </a:lnSpc>
            </a:pPr>
            <a:r>
              <a:rPr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nested_list = [[</a:t>
            </a:r>
            <a:r>
              <a:rPr sz="1600" b="0">
                <a:solidFill>
                  <a:srgbClr val="B5CEA8"/>
                </a:solidFill>
                <a:latin typeface="Consolas" panose="020B0609020204030204"/>
                <a:ea typeface="Consolas" panose="020B0609020204030204"/>
              </a:rPr>
              <a:t>1</a:t>
            </a:r>
            <a:r>
              <a:rPr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sz="1600" b="0">
                <a:solidFill>
                  <a:srgbClr val="B5CEA8"/>
                </a:solidFill>
                <a:latin typeface="Consolas" panose="020B0609020204030204"/>
                <a:ea typeface="Consolas" panose="020B0609020204030204"/>
              </a:rPr>
              <a:t>2</a:t>
            </a:r>
            <a:r>
              <a:rPr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sz="1600" b="0">
                <a:solidFill>
                  <a:srgbClr val="B5CEA8"/>
                </a:solidFill>
                <a:latin typeface="Consolas" panose="020B0609020204030204"/>
                <a:ea typeface="Consolas" panose="020B0609020204030204"/>
              </a:rPr>
              <a:t>3</a:t>
            </a:r>
            <a:r>
              <a:rPr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], [</a:t>
            </a:r>
            <a:r>
              <a:rPr sz="1600" b="0">
                <a:solidFill>
                  <a:srgbClr val="B5CEA8"/>
                </a:solidFill>
                <a:latin typeface="Consolas" panose="020B0609020204030204"/>
                <a:ea typeface="Consolas" panose="020B0609020204030204"/>
              </a:rPr>
              <a:t>4</a:t>
            </a:r>
            <a:r>
              <a:rPr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sz="1600" b="0">
                <a:solidFill>
                  <a:srgbClr val="B5CEA8"/>
                </a:solidFill>
                <a:latin typeface="Consolas" panose="020B0609020204030204"/>
                <a:ea typeface="Consolas" panose="020B0609020204030204"/>
              </a:rPr>
              <a:t>5</a:t>
            </a:r>
            <a:r>
              <a:rPr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sz="1600" b="0">
                <a:solidFill>
                  <a:srgbClr val="B5CEA8"/>
                </a:solidFill>
                <a:latin typeface="Consolas" panose="020B0609020204030204"/>
                <a:ea typeface="Consolas" panose="020B0609020204030204"/>
              </a:rPr>
              <a:t>6</a:t>
            </a:r>
            <a:r>
              <a:rPr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], [</a:t>
            </a:r>
            <a:r>
              <a:rPr sz="1600" b="0">
                <a:solidFill>
                  <a:srgbClr val="B5CEA8"/>
                </a:solidFill>
                <a:latin typeface="Consolas" panose="020B0609020204030204"/>
                <a:ea typeface="Consolas" panose="020B0609020204030204"/>
              </a:rPr>
              <a:t>7</a:t>
            </a:r>
            <a:r>
              <a:rPr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sz="1600" b="0">
                <a:solidFill>
                  <a:srgbClr val="B5CEA8"/>
                </a:solidFill>
                <a:latin typeface="Consolas" panose="020B0609020204030204"/>
                <a:ea typeface="Consolas" panose="020B0609020204030204"/>
              </a:rPr>
              <a:t>8</a:t>
            </a:r>
            <a:r>
              <a:rPr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sz="1600" b="0">
                <a:solidFill>
                  <a:srgbClr val="B5CEA8"/>
                </a:solidFill>
                <a:latin typeface="Consolas" panose="020B0609020204030204"/>
                <a:ea typeface="Consolas" panose="020B0609020204030204"/>
              </a:rPr>
              <a:t>9</a:t>
            </a:r>
            <a:r>
              <a:rPr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]]</a:t>
            </a:r>
            <a:endParaRPr sz="1600" b="0">
              <a:solidFill>
                <a:srgbClr val="D4D4D4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r>
              <a:rPr sz="16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for</a:t>
            </a:r>
            <a:r>
              <a:rPr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 sublist </a:t>
            </a:r>
            <a:r>
              <a:rPr sz="16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in</a:t>
            </a:r>
            <a:r>
              <a:rPr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 nested_list:</a:t>
            </a:r>
            <a:endParaRPr sz="1600" b="0">
              <a:solidFill>
                <a:srgbClr val="D4D4D4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r>
              <a:rPr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sz="16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for</a:t>
            </a:r>
            <a:r>
              <a:rPr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 item </a:t>
            </a:r>
            <a:r>
              <a:rPr sz="16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in</a:t>
            </a:r>
            <a:r>
              <a:rPr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 sublist:</a:t>
            </a:r>
            <a:endParaRPr sz="1600" b="0">
              <a:solidFill>
                <a:srgbClr val="D4D4D4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r>
              <a:rPr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        print(item, end=</a:t>
            </a:r>
            <a:r>
              <a:rPr sz="16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 "</a:t>
            </a:r>
            <a:r>
              <a:rPr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)</a:t>
            </a:r>
            <a:endParaRPr sz="1600" b="0">
              <a:solidFill>
                <a:srgbClr val="D4D4D4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r>
              <a:rPr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    print(</a:t>
            </a:r>
            <a:r>
              <a:rPr sz="16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""</a:t>
            </a:r>
            <a:r>
              <a:rPr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) </a:t>
            </a:r>
            <a:endParaRPr sz="1600" b="0">
              <a:solidFill>
                <a:srgbClr val="D4D4D4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Nested Loop Items</a:t>
            </a:r>
            <a:endParaRPr lang="en-US" sz="4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315200" y="76200"/>
            <a:ext cx="1590675" cy="159067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55955" y="1905000"/>
            <a:ext cx="7594600" cy="31464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1371600" lvl="3" indent="457200">
              <a:buNone/>
            </a:pPr>
            <a:endParaRPr lang="en-US" sz="2800" b="1" dirty="0">
              <a:sym typeface="+mn-ea"/>
            </a:endParaRPr>
          </a:p>
          <a:p>
            <a:pPr lvl="2" indent="0">
              <a:buNone/>
            </a:pPr>
            <a:endParaRPr lang="en-US" sz="2800" dirty="0"/>
          </a:p>
          <a:p>
            <a:pPr indent="0">
              <a:buFont typeface="Wingdings" panose="05000000000000000000" charset="0"/>
              <a:buNone/>
            </a:pPr>
            <a:endParaRPr lang="en-US" altLang="en-US" sz="2800" b="1"/>
          </a:p>
          <a:p>
            <a:pPr marL="285750" indent="-285750">
              <a:buFont typeface="Wingdings" panose="05000000000000000000" charset="0"/>
              <a:buChar char="o"/>
            </a:pPr>
            <a:endParaRPr lang="en-US" sz="2800"/>
          </a:p>
        </p:txBody>
      </p:sp>
      <p:sp>
        <p:nvSpPr>
          <p:cNvPr id="9" name="Text Box 8"/>
          <p:cNvSpPr txBox="1"/>
          <p:nvPr/>
        </p:nvSpPr>
        <p:spPr>
          <a:xfrm>
            <a:off x="655955" y="2133600"/>
            <a:ext cx="7622540" cy="337566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ts val="1140"/>
              </a:lnSpc>
            </a:pPr>
            <a:r>
              <a:rPr sz="2000" b="0">
                <a:solidFill>
                  <a:srgbClr val="002060"/>
                </a:solidFill>
                <a:latin typeface="Consolas" panose="020B0609020204030204"/>
                <a:ea typeface="Consolas" panose="020B0609020204030204"/>
              </a:rPr>
              <a:t>nested_list</a:t>
            </a:r>
            <a:r>
              <a:rPr sz="20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 = </a:t>
            </a:r>
            <a:r>
              <a:rPr sz="20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[[</a:t>
            </a:r>
            <a:r>
              <a:rPr sz="2000" b="0">
                <a:solidFill>
                  <a:srgbClr val="B5CEA8"/>
                </a:solidFill>
                <a:latin typeface="Consolas" panose="020B0609020204030204"/>
                <a:ea typeface="Consolas" panose="020B0609020204030204"/>
              </a:rPr>
              <a:t>1</a:t>
            </a:r>
            <a:r>
              <a:rPr sz="20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sz="2000" b="0">
                <a:solidFill>
                  <a:srgbClr val="B5CEA8"/>
                </a:solidFill>
                <a:latin typeface="Consolas" panose="020B0609020204030204"/>
                <a:ea typeface="Consolas" panose="020B0609020204030204"/>
              </a:rPr>
              <a:t>2</a:t>
            </a:r>
            <a:r>
              <a:rPr sz="20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sz="2000" b="0">
                <a:solidFill>
                  <a:srgbClr val="B5CEA8"/>
                </a:solidFill>
                <a:latin typeface="Consolas" panose="020B0609020204030204"/>
                <a:ea typeface="Consolas" panose="020B0609020204030204"/>
              </a:rPr>
              <a:t>3</a:t>
            </a:r>
            <a:r>
              <a:rPr sz="20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],</a:t>
            </a:r>
            <a:r>
              <a:rPr sz="20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 </a:t>
            </a:r>
            <a:r>
              <a:rPr sz="20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[</a:t>
            </a:r>
            <a:r>
              <a:rPr sz="2000" b="0">
                <a:solidFill>
                  <a:srgbClr val="B5CEA8"/>
                </a:solidFill>
                <a:latin typeface="Consolas" panose="020B0609020204030204"/>
                <a:ea typeface="Consolas" panose="020B0609020204030204"/>
              </a:rPr>
              <a:t>4</a:t>
            </a:r>
            <a:r>
              <a:rPr sz="20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,</a:t>
            </a:r>
            <a:r>
              <a:rPr sz="20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 </a:t>
            </a:r>
            <a:r>
              <a:rPr sz="2000" b="0">
                <a:solidFill>
                  <a:srgbClr val="B5CEA8"/>
                </a:solidFill>
                <a:latin typeface="Consolas" panose="020B0609020204030204"/>
                <a:ea typeface="Consolas" panose="020B0609020204030204"/>
              </a:rPr>
              <a:t>5</a:t>
            </a:r>
            <a:r>
              <a:rPr sz="20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,</a:t>
            </a:r>
            <a:r>
              <a:rPr sz="20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 </a:t>
            </a:r>
            <a:r>
              <a:rPr sz="2000" b="0">
                <a:solidFill>
                  <a:srgbClr val="B5CEA8"/>
                </a:solidFill>
                <a:latin typeface="Consolas" panose="020B0609020204030204"/>
                <a:ea typeface="Consolas" panose="020B0609020204030204"/>
              </a:rPr>
              <a:t>6</a:t>
            </a:r>
            <a:r>
              <a:rPr sz="20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],</a:t>
            </a:r>
            <a:r>
              <a:rPr sz="20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 </a:t>
            </a:r>
            <a:r>
              <a:rPr sz="20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[</a:t>
            </a:r>
            <a:r>
              <a:rPr sz="2000" b="0">
                <a:solidFill>
                  <a:srgbClr val="B5CEA8"/>
                </a:solidFill>
                <a:latin typeface="Consolas" panose="020B0609020204030204"/>
                <a:ea typeface="Consolas" panose="020B0609020204030204"/>
              </a:rPr>
              <a:t>7</a:t>
            </a:r>
            <a:r>
              <a:rPr sz="20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,</a:t>
            </a:r>
            <a:r>
              <a:rPr sz="20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 </a:t>
            </a:r>
            <a:r>
              <a:rPr sz="2000" b="0">
                <a:solidFill>
                  <a:srgbClr val="B5CEA8"/>
                </a:solidFill>
                <a:latin typeface="Consolas" panose="020B0609020204030204"/>
                <a:ea typeface="Consolas" panose="020B0609020204030204"/>
              </a:rPr>
              <a:t>8</a:t>
            </a:r>
            <a:r>
              <a:rPr sz="20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,</a:t>
            </a:r>
            <a:r>
              <a:rPr sz="20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 </a:t>
            </a:r>
            <a:r>
              <a:rPr sz="2000" b="0">
                <a:solidFill>
                  <a:srgbClr val="B5CEA8"/>
                </a:solidFill>
                <a:latin typeface="Consolas" panose="020B0609020204030204"/>
                <a:ea typeface="Consolas" panose="020B0609020204030204"/>
              </a:rPr>
              <a:t>9</a:t>
            </a:r>
            <a:r>
              <a:rPr sz="20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]]</a:t>
            </a:r>
            <a:endParaRPr sz="2000" b="0">
              <a:solidFill>
                <a:srgbClr val="D4D4D4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sz="2000" b="0">
              <a:solidFill>
                <a:srgbClr val="D4D4D4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sz="2000" b="0">
              <a:solidFill>
                <a:srgbClr val="D4D4D4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r>
              <a:rPr sz="20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for</a:t>
            </a:r>
            <a:r>
              <a:rPr sz="20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 </a:t>
            </a:r>
            <a:r>
              <a:rPr sz="20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sublist</a:t>
            </a:r>
            <a:r>
              <a:rPr sz="20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 </a:t>
            </a:r>
            <a:r>
              <a:rPr sz="20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in</a:t>
            </a:r>
            <a:r>
              <a:rPr sz="20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 </a:t>
            </a:r>
            <a:r>
              <a:rPr sz="20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nested_list:</a:t>
            </a:r>
            <a:endParaRPr sz="2000" b="0">
              <a:solidFill>
                <a:srgbClr val="D4D4D4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sz="2000" b="0">
              <a:solidFill>
                <a:srgbClr val="D4D4D4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sz="2000" b="0">
              <a:solidFill>
                <a:srgbClr val="D4D4D4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r>
              <a:rPr sz="20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sz="20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for</a:t>
            </a:r>
            <a:r>
              <a:rPr sz="20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 </a:t>
            </a:r>
            <a:r>
              <a:rPr sz="20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item</a:t>
            </a:r>
            <a:r>
              <a:rPr sz="20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 </a:t>
            </a:r>
            <a:r>
              <a:rPr sz="20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in</a:t>
            </a:r>
            <a:r>
              <a:rPr sz="20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 </a:t>
            </a:r>
            <a:r>
              <a:rPr sz="20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sublist:</a:t>
            </a:r>
            <a:endParaRPr sz="20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sz="2000" b="0">
              <a:solidFill>
                <a:srgbClr val="D4D4D4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r>
              <a:rPr sz="20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       </a:t>
            </a:r>
            <a:r>
              <a:rPr sz="2000" b="0">
                <a:solidFill>
                  <a:srgbClr val="002060"/>
                </a:solidFill>
                <a:latin typeface="Consolas" panose="020B0609020204030204"/>
                <a:ea typeface="Consolas" panose="020B0609020204030204"/>
              </a:rPr>
              <a:t>print</a:t>
            </a:r>
            <a:r>
              <a:rPr sz="20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(item, end=</a:t>
            </a:r>
            <a:r>
              <a:rPr sz="20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 "</a:t>
            </a:r>
            <a:r>
              <a:rPr sz="20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)</a:t>
            </a:r>
            <a:endParaRPr sz="2000" b="0">
              <a:solidFill>
                <a:srgbClr val="D4D4D4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sz="2000" b="0">
              <a:solidFill>
                <a:srgbClr val="D4D4D4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sz="2000" b="0">
              <a:solidFill>
                <a:srgbClr val="D4D4D4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r>
              <a:rPr sz="2000" b="0">
                <a:solidFill>
                  <a:srgbClr val="002060"/>
                </a:solidFill>
                <a:latin typeface="Consolas" panose="020B0609020204030204"/>
                <a:ea typeface="Consolas" panose="020B0609020204030204"/>
              </a:rPr>
              <a:t>    print</a:t>
            </a:r>
            <a:r>
              <a:rPr sz="20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20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""</a:t>
            </a:r>
            <a:r>
              <a:rPr sz="20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) </a:t>
            </a:r>
            <a:endParaRPr sz="2000" b="0">
              <a:solidFill>
                <a:srgbClr val="D4D4D4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Tuples ( )</a:t>
            </a:r>
            <a:endParaRPr lang="en-US" sz="4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315200" y="76200"/>
            <a:ext cx="1590675" cy="159067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55955" y="1905000"/>
            <a:ext cx="7594600" cy="31464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1371600" lvl="3" indent="457200">
              <a:buNone/>
            </a:pPr>
            <a:endParaRPr lang="en-US" sz="2800" b="1" dirty="0">
              <a:sym typeface="+mn-ea"/>
            </a:endParaRPr>
          </a:p>
          <a:p>
            <a:pPr lvl="2" indent="0">
              <a:buNone/>
            </a:pPr>
            <a:endParaRPr lang="en-US" sz="2800" dirty="0"/>
          </a:p>
          <a:p>
            <a:pPr indent="0">
              <a:buFont typeface="Wingdings" panose="05000000000000000000" charset="0"/>
              <a:buNone/>
            </a:pPr>
            <a:endParaRPr lang="en-US" altLang="en-US" sz="2800" b="1"/>
          </a:p>
          <a:p>
            <a:pPr marL="285750" indent="-285750">
              <a:buFont typeface="Wingdings" panose="05000000000000000000" charset="0"/>
              <a:buChar char="o"/>
            </a:pPr>
            <a:endParaRPr lang="en-US" sz="2800"/>
          </a:p>
        </p:txBody>
      </p:sp>
      <p:sp>
        <p:nvSpPr>
          <p:cNvPr id="3" name="Text Box 2"/>
          <p:cNvSpPr txBox="1"/>
          <p:nvPr/>
        </p:nvSpPr>
        <p:spPr>
          <a:xfrm>
            <a:off x="822960" y="2667000"/>
            <a:ext cx="7251700" cy="2567305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ts val="1140"/>
              </a:lnSpc>
            </a:pPr>
            <a:endParaRPr sz="28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82955" y="2032000"/>
            <a:ext cx="7594600" cy="31464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914400" lvl="1" indent="-457200">
              <a:buFont typeface="Wingdings" panose="05000000000000000000" charset="0"/>
              <a:buChar char="o"/>
            </a:pPr>
            <a:r>
              <a:rPr lang="en-US" altLang="en-US" sz="2800" b="1" dirty="0">
                <a:sym typeface="+mn-ea"/>
              </a:rPr>
              <a:t>They are very similar to lists, however, tuples are IMMUTABLE. </a:t>
            </a:r>
            <a:endParaRPr lang="en-US" altLang="en-US" sz="2800" b="1"/>
          </a:p>
          <a:p>
            <a:pPr marL="285750" indent="-285750">
              <a:buFont typeface="Wingdings" panose="05000000000000000000" charset="0"/>
              <a:buChar char="o"/>
            </a:pPr>
            <a:endParaRPr lang="en-US" sz="28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Accesing Tuples</a:t>
            </a:r>
            <a:endParaRPr lang="en-US" sz="4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315200" y="76200"/>
            <a:ext cx="1590675" cy="159067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55955" y="1905000"/>
            <a:ext cx="7594600" cy="31464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1371600" lvl="3" indent="457200">
              <a:buNone/>
            </a:pPr>
            <a:endParaRPr lang="en-US" sz="2800" b="1" dirty="0">
              <a:sym typeface="+mn-ea"/>
            </a:endParaRPr>
          </a:p>
          <a:p>
            <a:pPr lvl="2" indent="0">
              <a:buNone/>
            </a:pPr>
            <a:endParaRPr lang="en-US" sz="2800" dirty="0"/>
          </a:p>
          <a:p>
            <a:pPr indent="0">
              <a:buFont typeface="Wingdings" panose="05000000000000000000" charset="0"/>
              <a:buNone/>
            </a:pPr>
            <a:endParaRPr lang="en-US" altLang="en-US" sz="2800" b="1"/>
          </a:p>
          <a:p>
            <a:pPr marL="285750" indent="-285750">
              <a:buFont typeface="Wingdings" panose="05000000000000000000" charset="0"/>
              <a:buChar char="o"/>
            </a:pPr>
            <a:endParaRPr lang="en-US" sz="2800"/>
          </a:p>
        </p:txBody>
      </p:sp>
      <p:sp>
        <p:nvSpPr>
          <p:cNvPr id="3" name="Text Box 2"/>
          <p:cNvSpPr txBox="1"/>
          <p:nvPr/>
        </p:nvSpPr>
        <p:spPr>
          <a:xfrm>
            <a:off x="822960" y="2667000"/>
            <a:ext cx="7251700" cy="2567305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ts val="1140"/>
              </a:lnSpc>
            </a:pPr>
            <a:endParaRPr sz="28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38200" y="2057400"/>
            <a:ext cx="7412355" cy="418465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ts val="1140"/>
              </a:lnSpc>
            </a:pPr>
            <a:r>
              <a:rPr sz="2000" b="0">
                <a:solidFill>
                  <a:srgbClr val="002060"/>
                </a:solidFill>
                <a:latin typeface="Consolas" panose="020B0609020204030204"/>
                <a:ea typeface="Consolas" panose="020B0609020204030204"/>
              </a:rPr>
              <a:t>my</a:t>
            </a:r>
            <a:r>
              <a:rPr lang="en-US" sz="2000" b="0">
                <a:solidFill>
                  <a:srgbClr val="002060"/>
                </a:solidFill>
                <a:latin typeface="Consolas" panose="020B0609020204030204"/>
                <a:ea typeface="Consolas" panose="020B0609020204030204"/>
              </a:rPr>
              <a:t>tuple</a:t>
            </a:r>
            <a:r>
              <a:rPr sz="2000" b="0">
                <a:solidFill>
                  <a:srgbClr val="002060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sz="2000" b="0">
                <a:solidFill>
                  <a:srgbClr val="002060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20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"honda"</a:t>
            </a:r>
            <a:r>
              <a:rPr sz="20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sz="20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"toyota"</a:t>
            </a:r>
            <a:r>
              <a:rPr sz="20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sz="20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"nissan"</a:t>
            </a:r>
            <a:r>
              <a:rPr sz="2000">
                <a:solidFill>
                  <a:srgbClr val="D4D4D4"/>
                </a:solidFill>
                <a:latin typeface="Consolas" panose="020B0609020204030204"/>
                <a:ea typeface="Consolas" panose="020B0609020204030204"/>
                <a:sym typeface="+mn-ea"/>
              </a:rPr>
              <a:t>, </a:t>
            </a:r>
            <a:r>
              <a:rPr sz="2000">
                <a:solidFill>
                  <a:srgbClr val="CE9178"/>
                </a:solidFill>
                <a:latin typeface="Consolas" panose="020B0609020204030204"/>
                <a:ea typeface="Consolas" panose="020B0609020204030204"/>
                <a:sym typeface="+mn-ea"/>
              </a:rPr>
              <a:t>"</a:t>
            </a:r>
            <a:r>
              <a:rPr lang="en-US" sz="2000">
                <a:solidFill>
                  <a:srgbClr val="CE9178"/>
                </a:solidFill>
                <a:latin typeface="Consolas" panose="020B0609020204030204"/>
                <a:ea typeface="Consolas" panose="020B0609020204030204"/>
                <a:sym typeface="+mn-ea"/>
              </a:rPr>
              <a:t>mitsubishi</a:t>
            </a:r>
            <a:r>
              <a:rPr sz="2000">
                <a:solidFill>
                  <a:srgbClr val="CE9178"/>
                </a:solidFill>
                <a:latin typeface="Consolas" panose="020B0609020204030204"/>
                <a:ea typeface="Consolas" panose="020B0609020204030204"/>
                <a:sym typeface="+mn-ea"/>
              </a:rPr>
              <a:t>"</a:t>
            </a:r>
            <a:r>
              <a:rPr lang="en-US" sz="2000">
                <a:solidFill>
                  <a:srgbClr val="002060"/>
                </a:solidFill>
                <a:latin typeface="Consolas" panose="020B0609020204030204"/>
                <a:ea typeface="Consolas" panose="020B0609020204030204"/>
                <a:sym typeface="+mn-ea"/>
              </a:rPr>
              <a:t>)</a:t>
            </a:r>
            <a:endParaRPr sz="2000" b="0">
              <a:solidFill>
                <a:srgbClr val="00B05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sz="2000" b="0">
              <a:solidFill>
                <a:srgbClr val="00B05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sz="2000" b="0">
              <a:solidFill>
                <a:srgbClr val="00B05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r>
              <a:rPr lang="en-US" altLang="en-US" sz="2000" b="0">
                <a:solidFill>
                  <a:srgbClr val="002060"/>
                </a:solidFill>
                <a:latin typeface="Consolas" panose="020B0609020204030204"/>
                <a:ea typeface="Consolas" panose="020B0609020204030204"/>
              </a:rPr>
              <a:t>print</a:t>
            </a:r>
            <a:r>
              <a:rPr lang="en-US" altLang="en-US" sz="20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en-US" sz="2000" b="0">
                <a:solidFill>
                  <a:srgbClr val="00B050"/>
                </a:solidFill>
                <a:latin typeface="Consolas" panose="020B0609020204030204"/>
                <a:ea typeface="Consolas" panose="020B0609020204030204"/>
              </a:rPr>
              <a:t>mytuple[2]</a:t>
            </a:r>
            <a:r>
              <a:rPr lang="en-US" altLang="en-US" sz="20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)</a:t>
            </a:r>
            <a:r>
              <a:rPr lang="en-US" altLang="en-US" sz="2000" b="0">
                <a:solidFill>
                  <a:srgbClr val="00B050"/>
                </a:solidFill>
                <a:latin typeface="Consolas" panose="020B0609020204030204"/>
                <a:ea typeface="Consolas" panose="020B0609020204030204"/>
              </a:rPr>
              <a:t> </a:t>
            </a:r>
            <a:endParaRPr lang="en-US" altLang="en-US" sz="2000" b="0">
              <a:solidFill>
                <a:srgbClr val="00B05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lang="en-US" altLang="en-US" sz="2000" b="0">
              <a:solidFill>
                <a:srgbClr val="00B05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r>
              <a:rPr lang="en-US" altLang="en-US" sz="2000" b="0">
                <a:solidFill>
                  <a:srgbClr val="002060"/>
                </a:solidFill>
                <a:latin typeface="Consolas" panose="020B0609020204030204"/>
                <a:ea typeface="Consolas" panose="020B0609020204030204"/>
              </a:rPr>
              <a:t>    </a:t>
            </a:r>
            <a:endParaRPr lang="en-US" altLang="en-US" sz="2000" b="0">
              <a:solidFill>
                <a:srgbClr val="00206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r>
              <a:rPr lang="en-US" altLang="en-US" sz="2000" b="0">
                <a:solidFill>
                  <a:srgbClr val="002060"/>
                </a:solidFill>
                <a:latin typeface="Consolas" panose="020B0609020204030204"/>
                <a:ea typeface="Consolas" panose="020B0609020204030204"/>
              </a:rPr>
              <a:t>print</a:t>
            </a:r>
            <a:r>
              <a:rPr lang="en-US" altLang="en-US" sz="20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en-US" sz="2000" b="0">
                <a:solidFill>
                  <a:srgbClr val="00B050"/>
                </a:solidFill>
                <a:latin typeface="Consolas" panose="020B0609020204030204"/>
                <a:ea typeface="Consolas" panose="020B0609020204030204"/>
              </a:rPr>
              <a:t>mytuple[-1]</a:t>
            </a:r>
            <a:r>
              <a:rPr lang="en-US" altLang="en-US" sz="20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)</a:t>
            </a:r>
            <a:r>
              <a:rPr lang="en-US" altLang="en-US" sz="2000" b="0">
                <a:solidFill>
                  <a:srgbClr val="00B050"/>
                </a:solidFill>
                <a:latin typeface="Consolas" panose="020B0609020204030204"/>
                <a:ea typeface="Consolas" panose="020B0609020204030204"/>
              </a:rPr>
              <a:t> </a:t>
            </a:r>
            <a:endParaRPr lang="en-US" altLang="en-US" sz="2000" b="0">
              <a:solidFill>
                <a:srgbClr val="00B05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lang="en-US" altLang="en-US" sz="2000" b="0">
              <a:solidFill>
                <a:srgbClr val="00B05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sz="2000" b="0">
              <a:solidFill>
                <a:srgbClr val="00B05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r>
              <a:rPr lang="en-US" altLang="en-US" sz="2000">
                <a:solidFill>
                  <a:srgbClr val="002060"/>
                </a:solidFill>
                <a:latin typeface="Consolas" panose="020B0609020204030204"/>
                <a:ea typeface="Consolas" panose="020B0609020204030204"/>
                <a:sym typeface="+mn-ea"/>
              </a:rPr>
              <a:t>print</a:t>
            </a:r>
            <a:r>
              <a:rPr lang="en-US" altLang="en-US" sz="2000">
                <a:latin typeface="Consolas" panose="020B0609020204030204"/>
                <a:ea typeface="Consolas" panose="020B0609020204030204"/>
                <a:sym typeface="+mn-ea"/>
              </a:rPr>
              <a:t>(</a:t>
            </a:r>
            <a:r>
              <a:rPr lang="en-US" altLang="en-US" sz="2000">
                <a:solidFill>
                  <a:srgbClr val="00B050"/>
                </a:solidFill>
                <a:latin typeface="Consolas" panose="020B0609020204030204"/>
                <a:ea typeface="Consolas" panose="020B0609020204030204"/>
                <a:sym typeface="+mn-ea"/>
              </a:rPr>
              <a:t>mytuple[1:3]</a:t>
            </a:r>
            <a:r>
              <a:rPr lang="en-US" altLang="en-US" sz="2000">
                <a:latin typeface="Consolas" panose="020B0609020204030204"/>
                <a:ea typeface="Consolas" panose="020B0609020204030204"/>
                <a:sym typeface="+mn-ea"/>
              </a:rPr>
              <a:t>)</a:t>
            </a:r>
            <a:endParaRPr lang="en-US" altLang="en-US" sz="2000">
              <a:latin typeface="Consolas" panose="020B0609020204030204"/>
              <a:ea typeface="Consolas" panose="020B0609020204030204"/>
              <a:sym typeface="+mn-ea"/>
            </a:endParaRPr>
          </a:p>
          <a:p>
            <a:pPr>
              <a:lnSpc>
                <a:spcPts val="1140"/>
              </a:lnSpc>
            </a:pPr>
            <a:endParaRPr lang="en-US" altLang="en-US" sz="2000">
              <a:latin typeface="Consolas" panose="020B0609020204030204"/>
              <a:ea typeface="Consolas" panose="020B0609020204030204"/>
              <a:sym typeface="+mn-ea"/>
            </a:endParaRPr>
          </a:p>
          <a:p>
            <a:pPr>
              <a:lnSpc>
                <a:spcPts val="1140"/>
              </a:lnSpc>
            </a:pPr>
            <a:endParaRPr sz="2000" b="0">
              <a:solidFill>
                <a:srgbClr val="00B05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r>
              <a:rPr lang="en-US" altLang="en-US" sz="2000">
                <a:solidFill>
                  <a:srgbClr val="002060"/>
                </a:solidFill>
                <a:latin typeface="Consolas" panose="020B0609020204030204"/>
                <a:ea typeface="Consolas" panose="020B0609020204030204"/>
                <a:sym typeface="+mn-ea"/>
              </a:rPr>
              <a:t>print</a:t>
            </a:r>
            <a:r>
              <a:rPr lang="en-US" altLang="en-US" sz="2000">
                <a:latin typeface="Consolas" panose="020B0609020204030204"/>
                <a:ea typeface="Consolas" panose="020B0609020204030204"/>
                <a:sym typeface="+mn-ea"/>
              </a:rPr>
              <a:t>(</a:t>
            </a:r>
            <a:r>
              <a:rPr lang="en-US" altLang="en-US" sz="2000">
                <a:solidFill>
                  <a:srgbClr val="00B050"/>
                </a:solidFill>
                <a:latin typeface="Consolas" panose="020B0609020204030204"/>
                <a:ea typeface="Consolas" panose="020B0609020204030204"/>
                <a:sym typeface="+mn-ea"/>
              </a:rPr>
              <a:t>mytuple[-3:-1]</a:t>
            </a:r>
            <a:r>
              <a:rPr lang="en-US" altLang="en-US" sz="2000">
                <a:latin typeface="Consolas" panose="020B0609020204030204"/>
                <a:ea typeface="Consolas" panose="020B0609020204030204"/>
                <a:sym typeface="+mn-ea"/>
              </a:rPr>
              <a:t>)</a:t>
            </a:r>
            <a:endParaRPr lang="en-US" altLang="en-US" sz="2000">
              <a:latin typeface="Consolas" panose="020B0609020204030204"/>
              <a:ea typeface="Consolas" panose="020B0609020204030204"/>
              <a:sym typeface="+mn-ea"/>
            </a:endParaRPr>
          </a:p>
          <a:p>
            <a:pPr>
              <a:lnSpc>
                <a:spcPts val="1140"/>
              </a:lnSpc>
            </a:pPr>
            <a:endParaRPr lang="en-US" altLang="en-US" sz="2000">
              <a:latin typeface="Consolas" panose="020B0609020204030204"/>
              <a:ea typeface="Consolas" panose="020B0609020204030204"/>
              <a:sym typeface="+mn-ea"/>
            </a:endParaRPr>
          </a:p>
          <a:p>
            <a:pPr>
              <a:lnSpc>
                <a:spcPts val="1140"/>
              </a:lnSpc>
            </a:pPr>
            <a:endParaRPr sz="2000" b="0">
              <a:solidFill>
                <a:srgbClr val="00B05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r>
              <a:rPr lang="en-US" altLang="en-US" sz="2000">
                <a:solidFill>
                  <a:srgbClr val="002060"/>
                </a:solidFill>
                <a:latin typeface="Consolas" panose="020B0609020204030204"/>
                <a:ea typeface="Consolas" panose="020B0609020204030204"/>
                <a:sym typeface="+mn-ea"/>
              </a:rPr>
              <a:t>print</a:t>
            </a:r>
            <a:r>
              <a:rPr lang="en-US" altLang="en-US" sz="2000">
                <a:latin typeface="Consolas" panose="020B0609020204030204"/>
                <a:ea typeface="Consolas" panose="020B0609020204030204"/>
                <a:sym typeface="+mn-ea"/>
              </a:rPr>
              <a:t>(</a:t>
            </a:r>
            <a:r>
              <a:rPr lang="en-US" altLang="en-US" sz="2000">
                <a:solidFill>
                  <a:srgbClr val="00B050"/>
                </a:solidFill>
                <a:latin typeface="Consolas" panose="020B0609020204030204"/>
                <a:ea typeface="Consolas" panose="020B0609020204030204"/>
                <a:sym typeface="+mn-ea"/>
              </a:rPr>
              <a:t>mytuple[1:]</a:t>
            </a:r>
            <a:r>
              <a:rPr lang="en-US" altLang="en-US" sz="2000">
                <a:latin typeface="Consolas" panose="020B0609020204030204"/>
                <a:ea typeface="Consolas" panose="020B0609020204030204"/>
                <a:sym typeface="+mn-ea"/>
              </a:rPr>
              <a:t>)</a:t>
            </a:r>
            <a:endParaRPr lang="en-US" altLang="en-US" sz="2000">
              <a:latin typeface="Consolas" panose="020B0609020204030204"/>
              <a:ea typeface="Consolas" panose="020B0609020204030204"/>
              <a:sym typeface="+mn-ea"/>
            </a:endParaRPr>
          </a:p>
          <a:p>
            <a:pPr>
              <a:lnSpc>
                <a:spcPts val="1140"/>
              </a:lnSpc>
            </a:pPr>
            <a:endParaRPr lang="en-US" altLang="en-US" sz="2000">
              <a:latin typeface="Consolas" panose="020B0609020204030204"/>
              <a:ea typeface="Consolas" panose="020B0609020204030204"/>
              <a:sym typeface="+mn-ea"/>
            </a:endParaRPr>
          </a:p>
          <a:p>
            <a:pPr>
              <a:lnSpc>
                <a:spcPts val="1140"/>
              </a:lnSpc>
            </a:pPr>
            <a:endParaRPr sz="2000" b="0">
              <a:solidFill>
                <a:srgbClr val="00B05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r>
              <a:rPr lang="en-US" altLang="en-US" sz="2000">
                <a:solidFill>
                  <a:srgbClr val="002060"/>
                </a:solidFill>
                <a:latin typeface="Consolas" panose="020B0609020204030204"/>
                <a:ea typeface="Consolas" panose="020B0609020204030204"/>
                <a:sym typeface="+mn-ea"/>
              </a:rPr>
              <a:t>print</a:t>
            </a:r>
            <a:r>
              <a:rPr lang="en-US" altLang="en-US" sz="2000">
                <a:latin typeface="Consolas" panose="020B0609020204030204"/>
                <a:ea typeface="Consolas" panose="020B0609020204030204"/>
                <a:sym typeface="+mn-ea"/>
              </a:rPr>
              <a:t>(</a:t>
            </a:r>
            <a:r>
              <a:rPr lang="en-US" altLang="en-US" sz="2000">
                <a:solidFill>
                  <a:srgbClr val="00B050"/>
                </a:solidFill>
                <a:latin typeface="Consolas" panose="020B0609020204030204"/>
                <a:ea typeface="Consolas" panose="020B0609020204030204"/>
                <a:sym typeface="+mn-ea"/>
              </a:rPr>
              <a:t>mytuple[:3:2]</a:t>
            </a:r>
            <a:r>
              <a:rPr lang="en-US" altLang="en-US" sz="2000">
                <a:latin typeface="Consolas" panose="020B0609020204030204"/>
                <a:ea typeface="Consolas" panose="020B0609020204030204"/>
                <a:sym typeface="+mn-ea"/>
              </a:rPr>
              <a:t>)</a:t>
            </a:r>
            <a:endParaRPr lang="en-US" altLang="en-US" sz="2000">
              <a:latin typeface="Consolas" panose="020B0609020204030204"/>
              <a:ea typeface="Consolas" panose="020B0609020204030204"/>
              <a:sym typeface="+mn-ea"/>
            </a:endParaRPr>
          </a:p>
          <a:p>
            <a:pPr>
              <a:lnSpc>
                <a:spcPts val="1140"/>
              </a:lnSpc>
            </a:pPr>
            <a:endParaRPr sz="2000" b="0">
              <a:solidFill>
                <a:srgbClr val="00B05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sz="2000" b="0">
              <a:solidFill>
                <a:srgbClr val="00B05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r>
              <a:rPr lang="en-US" altLang="en-US" sz="2000">
                <a:solidFill>
                  <a:srgbClr val="002060"/>
                </a:solidFill>
                <a:latin typeface="Consolas" panose="020B0609020204030204"/>
                <a:ea typeface="Consolas" panose="020B0609020204030204"/>
                <a:sym typeface="+mn-ea"/>
              </a:rPr>
              <a:t>print</a:t>
            </a:r>
            <a:r>
              <a:rPr lang="en-US" altLang="en-US" sz="2000">
                <a:latin typeface="Consolas" panose="020B0609020204030204"/>
                <a:ea typeface="Consolas" panose="020B0609020204030204"/>
                <a:sym typeface="+mn-ea"/>
              </a:rPr>
              <a:t>(</a:t>
            </a:r>
            <a:r>
              <a:rPr lang="en-US" altLang="en-US" sz="2000">
                <a:solidFill>
                  <a:srgbClr val="00B050"/>
                </a:solidFill>
                <a:latin typeface="Consolas" panose="020B0609020204030204"/>
                <a:ea typeface="Consolas" panose="020B0609020204030204"/>
                <a:sym typeface="+mn-ea"/>
              </a:rPr>
              <a:t>mytuple[::2]</a:t>
            </a:r>
            <a:r>
              <a:rPr lang="en-US" altLang="en-US" sz="2000">
                <a:latin typeface="Consolas" panose="020B0609020204030204"/>
                <a:ea typeface="Consolas" panose="020B0609020204030204"/>
                <a:sym typeface="+mn-ea"/>
              </a:rPr>
              <a:t>)</a:t>
            </a:r>
            <a:endParaRPr lang="en-US" altLang="en-US" sz="2000">
              <a:latin typeface="Consolas" panose="020B0609020204030204"/>
              <a:ea typeface="Consolas" panose="020B0609020204030204"/>
              <a:sym typeface="+mn-ea"/>
            </a:endParaRPr>
          </a:p>
          <a:p>
            <a:pPr>
              <a:lnSpc>
                <a:spcPts val="1140"/>
              </a:lnSpc>
            </a:pPr>
            <a:endParaRPr lang="en-US" altLang="en-US" sz="2000">
              <a:latin typeface="Consolas" panose="020B0609020204030204"/>
              <a:ea typeface="Consolas" panose="020B0609020204030204"/>
              <a:sym typeface="+mn-ea"/>
            </a:endParaRPr>
          </a:p>
          <a:p>
            <a:pPr>
              <a:lnSpc>
                <a:spcPts val="1140"/>
              </a:lnSpc>
            </a:pPr>
            <a:endParaRPr sz="2000" b="0">
              <a:solidFill>
                <a:srgbClr val="00B05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r>
              <a:rPr lang="en-US" altLang="en-US" sz="2000">
                <a:solidFill>
                  <a:srgbClr val="002060"/>
                </a:solidFill>
                <a:latin typeface="Consolas" panose="020B0609020204030204"/>
                <a:ea typeface="Consolas" panose="020B0609020204030204"/>
                <a:sym typeface="+mn-ea"/>
              </a:rPr>
              <a:t>print</a:t>
            </a:r>
            <a:r>
              <a:rPr lang="en-US" altLang="en-US" sz="2000">
                <a:latin typeface="Consolas" panose="020B0609020204030204"/>
                <a:ea typeface="Consolas" panose="020B0609020204030204"/>
                <a:sym typeface="+mn-ea"/>
              </a:rPr>
              <a:t>(</a:t>
            </a:r>
            <a:r>
              <a:rPr lang="en-US" altLang="en-US" sz="2000">
                <a:solidFill>
                  <a:srgbClr val="00B050"/>
                </a:solidFill>
                <a:latin typeface="Consolas" panose="020B0609020204030204"/>
                <a:ea typeface="Consolas" panose="020B0609020204030204"/>
                <a:sym typeface="+mn-ea"/>
              </a:rPr>
              <a:t>mytuple[::-1]</a:t>
            </a:r>
            <a:r>
              <a:rPr lang="en-US" altLang="en-US" sz="2000">
                <a:latin typeface="Consolas" panose="020B0609020204030204"/>
                <a:ea typeface="Consolas" panose="020B0609020204030204"/>
                <a:sym typeface="+mn-ea"/>
              </a:rPr>
              <a:t>)</a:t>
            </a:r>
            <a:endParaRPr lang="en-US" altLang="en-US" sz="2000">
              <a:latin typeface="Consolas" panose="020B0609020204030204"/>
              <a:ea typeface="Consolas" panose="020B0609020204030204"/>
              <a:sym typeface="+mn-ea"/>
            </a:endParaRPr>
          </a:p>
          <a:p>
            <a:pPr>
              <a:lnSpc>
                <a:spcPts val="1140"/>
              </a:lnSpc>
            </a:pPr>
            <a:endParaRPr lang="en-US" altLang="en-US" sz="2000">
              <a:latin typeface="Consolas" panose="020B0609020204030204"/>
              <a:ea typeface="Consolas" panose="020B0609020204030204"/>
              <a:sym typeface="+mn-ea"/>
            </a:endParaRPr>
          </a:p>
          <a:p>
            <a:pPr>
              <a:lnSpc>
                <a:spcPts val="1140"/>
              </a:lnSpc>
            </a:pPr>
            <a:endParaRPr sz="2000" b="0">
              <a:solidFill>
                <a:srgbClr val="00B05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sz="2000" b="0">
              <a:solidFill>
                <a:srgbClr val="00B050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Insert, Changing, Deleting </a:t>
            </a:r>
            <a:br>
              <a:rPr lang="en-US" sz="4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Tuple Values</a:t>
            </a:r>
            <a:endParaRPr lang="en-US" sz="4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315200" y="76200"/>
            <a:ext cx="1590675" cy="159067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55955" y="1905000"/>
            <a:ext cx="7594600" cy="31464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1371600" lvl="3" indent="457200">
              <a:buNone/>
            </a:pPr>
            <a:endParaRPr lang="en-US" sz="2800" b="1" dirty="0">
              <a:sym typeface="+mn-ea"/>
            </a:endParaRPr>
          </a:p>
          <a:p>
            <a:pPr lvl="2" indent="0">
              <a:buNone/>
            </a:pPr>
            <a:endParaRPr lang="en-US" sz="2800" dirty="0"/>
          </a:p>
          <a:p>
            <a:pPr indent="0">
              <a:buFont typeface="Wingdings" panose="05000000000000000000" charset="0"/>
              <a:buNone/>
            </a:pPr>
            <a:endParaRPr lang="en-US" altLang="en-US" sz="2800" b="1"/>
          </a:p>
          <a:p>
            <a:pPr marL="285750" indent="-285750">
              <a:buFont typeface="Wingdings" panose="05000000000000000000" charset="0"/>
              <a:buChar char="o"/>
            </a:pPr>
            <a:endParaRPr lang="en-US" sz="2800"/>
          </a:p>
        </p:txBody>
      </p:sp>
      <p:sp>
        <p:nvSpPr>
          <p:cNvPr id="3" name="Text Box 2"/>
          <p:cNvSpPr txBox="1"/>
          <p:nvPr/>
        </p:nvSpPr>
        <p:spPr>
          <a:xfrm>
            <a:off x="822960" y="2667000"/>
            <a:ext cx="7251700" cy="2567305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ts val="1140"/>
              </a:lnSpc>
            </a:pPr>
            <a:endParaRPr sz="28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38200" y="4114800"/>
            <a:ext cx="7412355" cy="22840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ts val="1140"/>
              </a:lnSpc>
            </a:pPr>
            <a:r>
              <a:rPr lang="en-US" sz="1400">
                <a:solidFill>
                  <a:srgbClr val="00B050"/>
                </a:solidFill>
                <a:latin typeface="Consolas" panose="020B0609020204030204"/>
                <a:ea typeface="Consolas" panose="020B0609020204030204"/>
                <a:sym typeface="+mn-ea"/>
              </a:rPr>
              <a:t>#changing values</a:t>
            </a:r>
            <a:endParaRPr sz="1400" b="0">
              <a:solidFill>
                <a:srgbClr val="00B05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sz="1400" b="0">
              <a:solidFill>
                <a:srgbClr val="00206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r>
              <a:rPr sz="1400" b="0">
                <a:solidFill>
                  <a:srgbClr val="002060"/>
                </a:solidFill>
                <a:latin typeface="Consolas" panose="020B0609020204030204"/>
                <a:ea typeface="Consolas" panose="020B0609020204030204"/>
              </a:rPr>
              <a:t>my</a:t>
            </a:r>
            <a:r>
              <a:rPr lang="en-US" sz="1400" b="0">
                <a:solidFill>
                  <a:srgbClr val="002060"/>
                </a:solidFill>
                <a:latin typeface="Consolas" panose="020B0609020204030204"/>
                <a:ea typeface="Consolas" panose="020B0609020204030204"/>
              </a:rPr>
              <a:t>tuple</a:t>
            </a:r>
            <a:r>
              <a:rPr sz="14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sz="1400" b="0">
                <a:solidFill>
                  <a:schemeClr val="accent1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14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"honda"</a:t>
            </a:r>
            <a:r>
              <a:rPr sz="14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sz="14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"toyota"</a:t>
            </a:r>
            <a:r>
              <a:rPr sz="14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sz="14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"nissan"</a:t>
            </a:r>
            <a:r>
              <a:rPr sz="1400">
                <a:solidFill>
                  <a:srgbClr val="D4D4D4"/>
                </a:solidFill>
                <a:latin typeface="Consolas" panose="020B0609020204030204"/>
                <a:ea typeface="Consolas" panose="020B0609020204030204"/>
                <a:sym typeface="+mn-ea"/>
              </a:rPr>
              <a:t>, </a:t>
            </a:r>
            <a:r>
              <a:rPr sz="1400">
                <a:solidFill>
                  <a:srgbClr val="CE9178"/>
                </a:solidFill>
                <a:latin typeface="Consolas" panose="020B0609020204030204"/>
                <a:ea typeface="Consolas" panose="020B0609020204030204"/>
                <a:sym typeface="+mn-ea"/>
              </a:rPr>
              <a:t>"</a:t>
            </a:r>
            <a:r>
              <a:rPr lang="en-US" sz="1400">
                <a:solidFill>
                  <a:srgbClr val="CE9178"/>
                </a:solidFill>
                <a:latin typeface="Consolas" panose="020B0609020204030204"/>
                <a:ea typeface="Consolas" panose="020B0609020204030204"/>
                <a:sym typeface="+mn-ea"/>
              </a:rPr>
              <a:t>mitsubishi</a:t>
            </a:r>
            <a:r>
              <a:rPr sz="1400">
                <a:solidFill>
                  <a:srgbClr val="CE9178"/>
                </a:solidFill>
                <a:latin typeface="Consolas" panose="020B0609020204030204"/>
                <a:ea typeface="Consolas" panose="020B0609020204030204"/>
                <a:sym typeface="+mn-ea"/>
              </a:rPr>
              <a:t>"</a:t>
            </a:r>
            <a:r>
              <a:rPr lang="en-US" sz="1400">
                <a:solidFill>
                  <a:srgbClr val="CE9178"/>
                </a:solidFill>
                <a:latin typeface="Consolas" panose="020B0609020204030204"/>
                <a:ea typeface="Consolas" panose="020B0609020204030204"/>
                <a:sym typeface="+mn-ea"/>
              </a:rPr>
              <a:t>)</a:t>
            </a:r>
            <a:endParaRPr sz="1400" b="0">
              <a:solidFill>
                <a:srgbClr val="00B05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sz="1400" b="0">
              <a:solidFill>
                <a:srgbClr val="00B05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sz="1400" b="0">
              <a:solidFill>
                <a:srgbClr val="00B05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r>
              <a:rPr lang="en-US" sz="1400" b="0">
                <a:solidFill>
                  <a:srgbClr val="002060"/>
                </a:solidFill>
                <a:latin typeface="Consolas" panose="020B0609020204030204"/>
                <a:ea typeface="Consolas" panose="020B0609020204030204"/>
              </a:rPr>
              <a:t>mytuple2</a:t>
            </a:r>
            <a:r>
              <a:rPr lang="en-US" sz="14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sz="1400" b="0">
                <a:solidFill>
                  <a:srgbClr val="00B050"/>
                </a:solidFill>
                <a:latin typeface="Consolas" panose="020B0609020204030204"/>
                <a:ea typeface="Consolas" panose="020B0609020204030204"/>
              </a:rPr>
              <a:t>list</a:t>
            </a:r>
            <a:r>
              <a:rPr lang="en-US" sz="1400" b="0">
                <a:solidFill>
                  <a:srgbClr val="002060"/>
                </a:solidFill>
                <a:latin typeface="Consolas" panose="020B0609020204030204"/>
                <a:ea typeface="Consolas" panose="020B0609020204030204"/>
              </a:rPr>
              <a:t>(mytuple)</a:t>
            </a:r>
            <a:endParaRPr lang="en-US" sz="1400" b="0">
              <a:solidFill>
                <a:srgbClr val="00206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lang="en-US" altLang="en-US" sz="1400" b="0">
              <a:solidFill>
                <a:srgbClr val="00206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lang="en-US" altLang="en-US" sz="1400" b="0">
              <a:solidFill>
                <a:srgbClr val="00206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r>
              <a:rPr lang="en-US" sz="1400" b="0">
                <a:solidFill>
                  <a:srgbClr val="002060"/>
                </a:solidFill>
                <a:latin typeface="Consolas" panose="020B0609020204030204"/>
                <a:ea typeface="Consolas" panose="020B0609020204030204"/>
              </a:rPr>
              <a:t>mytuple2</a:t>
            </a:r>
            <a:r>
              <a:rPr lang="en-US" sz="14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[</a:t>
            </a:r>
            <a:r>
              <a:rPr lang="en-US" sz="1400" b="0">
                <a:solidFill>
                  <a:srgbClr val="C00000"/>
                </a:solidFill>
                <a:latin typeface="Consolas" panose="020B0609020204030204"/>
                <a:ea typeface="Consolas" panose="020B0609020204030204"/>
              </a:rPr>
              <a:t>1</a:t>
            </a:r>
            <a:r>
              <a:rPr lang="en-US" sz="14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]=</a:t>
            </a:r>
            <a:r>
              <a:rPr sz="1400">
                <a:solidFill>
                  <a:srgbClr val="CE9178"/>
                </a:solidFill>
                <a:latin typeface="Consolas" panose="020B0609020204030204"/>
                <a:ea typeface="Consolas" panose="020B0609020204030204"/>
                <a:sym typeface="+mn-ea"/>
              </a:rPr>
              <a:t>"</a:t>
            </a:r>
            <a:r>
              <a:rPr lang="en-US" sz="1400">
                <a:solidFill>
                  <a:srgbClr val="CE9178"/>
                </a:solidFill>
                <a:latin typeface="Consolas" panose="020B0609020204030204"/>
                <a:ea typeface="Consolas" panose="020B0609020204030204"/>
                <a:sym typeface="+mn-ea"/>
              </a:rPr>
              <a:t>byd</a:t>
            </a:r>
            <a:r>
              <a:rPr sz="1400">
                <a:solidFill>
                  <a:srgbClr val="CE9178"/>
                </a:solidFill>
                <a:latin typeface="Consolas" panose="020B0609020204030204"/>
                <a:ea typeface="Consolas" panose="020B0609020204030204"/>
                <a:sym typeface="+mn-ea"/>
              </a:rPr>
              <a:t>"</a:t>
            </a:r>
            <a:endParaRPr lang="en-US" altLang="en-US" sz="1400" b="0">
              <a:solidFill>
                <a:srgbClr val="00B05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lang="en-US" altLang="en-US" sz="1400" b="0">
              <a:solidFill>
                <a:srgbClr val="00206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lang="en-US" altLang="en-US" sz="1400" b="0">
              <a:solidFill>
                <a:srgbClr val="00206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r>
              <a:rPr lang="en-US" altLang="en-US" sz="1400" b="0">
                <a:solidFill>
                  <a:srgbClr val="002060"/>
                </a:solidFill>
                <a:latin typeface="Consolas" panose="020B0609020204030204"/>
                <a:ea typeface="Consolas" panose="020B0609020204030204"/>
              </a:rPr>
              <a:t>mytuple</a:t>
            </a:r>
            <a:r>
              <a:rPr lang="en-US" altLang="en-US" sz="14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en-US" sz="1400" b="0">
                <a:solidFill>
                  <a:srgbClr val="00B050"/>
                </a:solidFill>
                <a:latin typeface="Consolas" panose="020B0609020204030204"/>
                <a:ea typeface="Consolas" panose="020B0609020204030204"/>
              </a:rPr>
              <a:t>tuple</a:t>
            </a:r>
            <a:r>
              <a:rPr lang="en-US" altLang="en-US" sz="14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en-US" sz="1400" b="0">
                <a:solidFill>
                  <a:srgbClr val="002060"/>
                </a:solidFill>
                <a:latin typeface="Consolas" panose="020B0609020204030204"/>
                <a:ea typeface="Consolas" panose="020B0609020204030204"/>
              </a:rPr>
              <a:t>mytuple2</a:t>
            </a:r>
            <a:r>
              <a:rPr lang="en-US" altLang="en-US" sz="14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)</a:t>
            </a:r>
            <a:r>
              <a:rPr lang="en-US" altLang="en-US" sz="1400" b="0">
                <a:solidFill>
                  <a:srgbClr val="002060"/>
                </a:solidFill>
                <a:latin typeface="Consolas" panose="020B0609020204030204"/>
                <a:ea typeface="Consolas" panose="020B0609020204030204"/>
              </a:rPr>
              <a:t>     </a:t>
            </a:r>
            <a:endParaRPr lang="en-US" altLang="en-US" sz="1400" b="0">
              <a:solidFill>
                <a:srgbClr val="00206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sz="1400" b="0">
              <a:solidFill>
                <a:srgbClr val="00B05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sz="1400" b="0">
              <a:solidFill>
                <a:srgbClr val="00B05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r>
              <a:rPr lang="en-US" altLang="en-US" sz="1400">
                <a:solidFill>
                  <a:srgbClr val="0070C0"/>
                </a:solidFill>
                <a:latin typeface="Consolas" panose="020B0609020204030204"/>
                <a:ea typeface="Consolas" panose="020B0609020204030204"/>
                <a:sym typeface="+mn-ea"/>
              </a:rPr>
              <a:t>print</a:t>
            </a:r>
            <a:r>
              <a:rPr lang="en-US" altLang="en-US" sz="1400">
                <a:latin typeface="Consolas" panose="020B0609020204030204"/>
                <a:ea typeface="Consolas" panose="020B0609020204030204"/>
                <a:sym typeface="+mn-ea"/>
              </a:rPr>
              <a:t>(</a:t>
            </a:r>
            <a:r>
              <a:rPr lang="en-US" altLang="en-US" sz="1400">
                <a:solidFill>
                  <a:srgbClr val="0070C0"/>
                </a:solidFill>
                <a:latin typeface="Consolas" panose="020B0609020204030204"/>
                <a:ea typeface="Consolas" panose="020B0609020204030204"/>
                <a:sym typeface="+mn-ea"/>
              </a:rPr>
              <a:t>mytuple</a:t>
            </a:r>
            <a:r>
              <a:rPr lang="en-US" altLang="en-US" sz="1400">
                <a:latin typeface="Consolas" panose="020B0609020204030204"/>
                <a:ea typeface="Consolas" panose="020B0609020204030204"/>
                <a:sym typeface="+mn-ea"/>
              </a:rPr>
              <a:t>)</a:t>
            </a:r>
            <a:endParaRPr sz="1400" b="0">
              <a:solidFill>
                <a:srgbClr val="00B050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22960" y="1752600"/>
            <a:ext cx="7412355" cy="25761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ts val="1140"/>
              </a:lnSpc>
            </a:pPr>
            <a:r>
              <a:rPr lang="en-US" sz="1400">
                <a:solidFill>
                  <a:srgbClr val="00B050"/>
                </a:solidFill>
                <a:latin typeface="Consolas" panose="020B0609020204030204"/>
                <a:ea typeface="Consolas" panose="020B0609020204030204"/>
                <a:sym typeface="+mn-ea"/>
              </a:rPr>
              <a:t>#adding values</a:t>
            </a:r>
            <a:endParaRPr sz="1400" b="0">
              <a:solidFill>
                <a:srgbClr val="00B05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sz="1400" b="0">
              <a:solidFill>
                <a:srgbClr val="00206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r>
              <a:rPr sz="1400" b="0">
                <a:solidFill>
                  <a:srgbClr val="002060"/>
                </a:solidFill>
                <a:latin typeface="Consolas" panose="020B0609020204030204"/>
                <a:ea typeface="Consolas" panose="020B0609020204030204"/>
              </a:rPr>
              <a:t>my</a:t>
            </a:r>
            <a:r>
              <a:rPr lang="en-US" sz="1400" b="0">
                <a:solidFill>
                  <a:srgbClr val="002060"/>
                </a:solidFill>
                <a:latin typeface="Consolas" panose="020B0609020204030204"/>
                <a:ea typeface="Consolas" panose="020B0609020204030204"/>
              </a:rPr>
              <a:t>tuple</a:t>
            </a:r>
            <a:r>
              <a:rPr sz="14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sz="1400" b="0">
                <a:solidFill>
                  <a:schemeClr val="accent1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14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"honda"</a:t>
            </a:r>
            <a:r>
              <a:rPr sz="14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sz="14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"toyota"</a:t>
            </a:r>
            <a:r>
              <a:rPr sz="14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sz="14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"nissan"</a:t>
            </a:r>
            <a:r>
              <a:rPr sz="1400">
                <a:solidFill>
                  <a:srgbClr val="D4D4D4"/>
                </a:solidFill>
                <a:latin typeface="Consolas" panose="020B0609020204030204"/>
                <a:ea typeface="Consolas" panose="020B0609020204030204"/>
                <a:sym typeface="+mn-ea"/>
              </a:rPr>
              <a:t>, </a:t>
            </a:r>
            <a:r>
              <a:rPr sz="1400">
                <a:solidFill>
                  <a:srgbClr val="CE9178"/>
                </a:solidFill>
                <a:latin typeface="Consolas" panose="020B0609020204030204"/>
                <a:ea typeface="Consolas" panose="020B0609020204030204"/>
                <a:sym typeface="+mn-ea"/>
              </a:rPr>
              <a:t>"</a:t>
            </a:r>
            <a:r>
              <a:rPr lang="en-US" sz="1400">
                <a:solidFill>
                  <a:srgbClr val="CE9178"/>
                </a:solidFill>
                <a:latin typeface="Consolas" panose="020B0609020204030204"/>
                <a:ea typeface="Consolas" panose="020B0609020204030204"/>
                <a:sym typeface="+mn-ea"/>
              </a:rPr>
              <a:t>mitsubishi</a:t>
            </a:r>
            <a:r>
              <a:rPr sz="1400">
                <a:solidFill>
                  <a:srgbClr val="CE9178"/>
                </a:solidFill>
                <a:latin typeface="Consolas" panose="020B0609020204030204"/>
                <a:ea typeface="Consolas" panose="020B0609020204030204"/>
                <a:sym typeface="+mn-ea"/>
              </a:rPr>
              <a:t>"</a:t>
            </a:r>
            <a:r>
              <a:rPr lang="en-US" sz="1400">
                <a:solidFill>
                  <a:srgbClr val="CE9178"/>
                </a:solidFill>
                <a:latin typeface="Consolas" panose="020B0609020204030204"/>
                <a:ea typeface="Consolas" panose="020B0609020204030204"/>
                <a:sym typeface="+mn-ea"/>
              </a:rPr>
              <a:t>)</a:t>
            </a:r>
            <a:endParaRPr sz="1400" b="0">
              <a:solidFill>
                <a:srgbClr val="00B05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sz="1400" b="0">
              <a:solidFill>
                <a:srgbClr val="00B05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sz="1400" b="0">
              <a:solidFill>
                <a:srgbClr val="00B05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r>
              <a:rPr lang="en-US" sz="1400" b="0">
                <a:solidFill>
                  <a:srgbClr val="002060"/>
                </a:solidFill>
                <a:latin typeface="Consolas" panose="020B0609020204030204"/>
                <a:ea typeface="Consolas" panose="020B0609020204030204"/>
              </a:rPr>
              <a:t>mytuple2</a:t>
            </a:r>
            <a:r>
              <a:rPr lang="en-US" sz="14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sz="1400" b="0">
                <a:solidFill>
                  <a:srgbClr val="00B050"/>
                </a:solidFill>
                <a:latin typeface="Consolas" panose="020B0609020204030204"/>
                <a:ea typeface="Consolas" panose="020B0609020204030204"/>
              </a:rPr>
              <a:t>list</a:t>
            </a:r>
            <a:r>
              <a:rPr lang="en-US" sz="1400" b="0">
                <a:solidFill>
                  <a:srgbClr val="002060"/>
                </a:solidFill>
                <a:latin typeface="Consolas" panose="020B0609020204030204"/>
                <a:ea typeface="Consolas" panose="020B0609020204030204"/>
              </a:rPr>
              <a:t>(mytuple)</a:t>
            </a:r>
            <a:endParaRPr lang="en-US" sz="1400" b="0">
              <a:solidFill>
                <a:srgbClr val="00206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lang="en-US" altLang="en-US" sz="1400" b="0">
              <a:solidFill>
                <a:srgbClr val="00206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lang="en-US" altLang="en-US" sz="1400" b="0">
              <a:solidFill>
                <a:srgbClr val="00206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r>
              <a:rPr lang="en-US" sz="1400" b="0">
                <a:solidFill>
                  <a:srgbClr val="002060"/>
                </a:solidFill>
                <a:latin typeface="Consolas" panose="020B0609020204030204"/>
                <a:ea typeface="Consolas" panose="020B0609020204030204"/>
              </a:rPr>
              <a:t>mytuple2.append</a:t>
            </a:r>
            <a:r>
              <a:rPr lang="en-US" sz="14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1400">
                <a:solidFill>
                  <a:srgbClr val="CE9178"/>
                </a:solidFill>
                <a:latin typeface="Consolas" panose="020B0609020204030204"/>
                <a:ea typeface="Consolas" panose="020B0609020204030204"/>
                <a:sym typeface="+mn-ea"/>
              </a:rPr>
              <a:t>"</a:t>
            </a:r>
            <a:r>
              <a:rPr lang="en-US" sz="1400">
                <a:solidFill>
                  <a:srgbClr val="CE9178"/>
                </a:solidFill>
                <a:latin typeface="Consolas" panose="020B0609020204030204"/>
                <a:ea typeface="Consolas" panose="020B0609020204030204"/>
                <a:sym typeface="+mn-ea"/>
              </a:rPr>
              <a:t>byd</a:t>
            </a:r>
            <a:r>
              <a:rPr sz="1400">
                <a:solidFill>
                  <a:srgbClr val="CE9178"/>
                </a:solidFill>
                <a:latin typeface="Consolas" panose="020B0609020204030204"/>
                <a:ea typeface="Consolas" panose="020B0609020204030204"/>
                <a:sym typeface="+mn-ea"/>
              </a:rPr>
              <a:t>"</a:t>
            </a:r>
            <a:r>
              <a:rPr lang="en-US" sz="1400">
                <a:solidFill>
                  <a:schemeClr val="tx1"/>
                </a:solidFill>
                <a:latin typeface="Consolas" panose="020B0609020204030204"/>
                <a:ea typeface="Consolas" panose="020B0609020204030204"/>
                <a:sym typeface="+mn-ea"/>
              </a:rPr>
              <a:t>)</a:t>
            </a:r>
            <a:endParaRPr lang="en-US" altLang="en-US" sz="1400" b="0">
              <a:solidFill>
                <a:srgbClr val="00B05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lang="en-US" altLang="en-US" sz="1400" b="0">
              <a:solidFill>
                <a:srgbClr val="00206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lang="en-US" altLang="en-US" sz="1400" b="0">
              <a:solidFill>
                <a:srgbClr val="00206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r>
              <a:rPr lang="en-US" altLang="en-US" sz="1400" b="0">
                <a:solidFill>
                  <a:srgbClr val="002060"/>
                </a:solidFill>
                <a:latin typeface="Consolas" panose="020B0609020204030204"/>
                <a:ea typeface="Consolas" panose="020B0609020204030204"/>
              </a:rPr>
              <a:t>mytuple</a:t>
            </a:r>
            <a:r>
              <a:rPr lang="en-US" altLang="en-US" sz="14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en-US" sz="1400" b="0">
                <a:solidFill>
                  <a:srgbClr val="00B050"/>
                </a:solidFill>
                <a:latin typeface="Consolas" panose="020B0609020204030204"/>
                <a:ea typeface="Consolas" panose="020B0609020204030204"/>
              </a:rPr>
              <a:t>tuple</a:t>
            </a:r>
            <a:r>
              <a:rPr lang="en-US" altLang="en-US" sz="14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en-US" sz="1400" b="0">
                <a:solidFill>
                  <a:srgbClr val="002060"/>
                </a:solidFill>
                <a:latin typeface="Consolas" panose="020B0609020204030204"/>
                <a:ea typeface="Consolas" panose="020B0609020204030204"/>
              </a:rPr>
              <a:t>mytuple2</a:t>
            </a:r>
            <a:r>
              <a:rPr lang="en-US" altLang="en-US" sz="14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)</a:t>
            </a:r>
            <a:endParaRPr lang="en-US" altLang="en-US" sz="14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lang="en-US" altLang="en-US" sz="14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lang="en-US" altLang="en-US" sz="1400" b="0">
              <a:solidFill>
                <a:srgbClr val="0070C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r>
              <a:rPr lang="en-US" altLang="en-US" sz="1400" b="0">
                <a:solidFill>
                  <a:srgbClr val="0070C0"/>
                </a:solidFill>
                <a:latin typeface="Consolas" panose="020B0609020204030204"/>
                <a:ea typeface="Consolas" panose="020B0609020204030204"/>
              </a:rPr>
              <a:t>print</a:t>
            </a:r>
            <a:r>
              <a:rPr lang="en-US" altLang="en-US" sz="14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en-US" sz="1400" b="0">
                <a:solidFill>
                  <a:srgbClr val="0070C0"/>
                </a:solidFill>
                <a:latin typeface="Consolas" panose="020B0609020204030204"/>
                <a:ea typeface="Consolas" panose="020B0609020204030204"/>
              </a:rPr>
              <a:t>mytuple</a:t>
            </a:r>
            <a:r>
              <a:rPr lang="en-US" altLang="en-US" sz="14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)</a:t>
            </a:r>
            <a:r>
              <a:rPr lang="en-US" altLang="en-US" sz="1400" b="0">
                <a:solidFill>
                  <a:srgbClr val="002060"/>
                </a:solidFill>
                <a:latin typeface="Consolas" panose="020B0609020204030204"/>
                <a:ea typeface="Consolas" panose="020B0609020204030204"/>
              </a:rPr>
              <a:t>     </a:t>
            </a:r>
            <a:endParaRPr lang="en-US" altLang="en-US" sz="1400" b="0">
              <a:solidFill>
                <a:srgbClr val="00206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sz="1400" b="0">
              <a:solidFill>
                <a:srgbClr val="00B05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sz="1400" b="0">
              <a:solidFill>
                <a:srgbClr val="00B050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Tuple index(), count() methods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315200" y="76200"/>
            <a:ext cx="1590675" cy="159067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55955" y="1905000"/>
            <a:ext cx="7594600" cy="31464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1371600" lvl="3" indent="457200">
              <a:buNone/>
            </a:pPr>
            <a:endParaRPr lang="en-US" sz="2800" b="1" dirty="0">
              <a:sym typeface="+mn-ea"/>
            </a:endParaRPr>
          </a:p>
          <a:p>
            <a:pPr lvl="2" indent="0">
              <a:buNone/>
            </a:pPr>
            <a:endParaRPr lang="en-US" sz="2800" dirty="0"/>
          </a:p>
          <a:p>
            <a:pPr indent="0">
              <a:buFont typeface="Wingdings" panose="05000000000000000000" charset="0"/>
              <a:buNone/>
            </a:pPr>
            <a:endParaRPr lang="en-US" altLang="en-US" sz="2800" b="1"/>
          </a:p>
          <a:p>
            <a:pPr marL="285750" indent="-285750">
              <a:buFont typeface="Wingdings" panose="05000000000000000000" charset="0"/>
              <a:buChar char="o"/>
            </a:pPr>
            <a:endParaRPr lang="en-US" sz="2800"/>
          </a:p>
        </p:txBody>
      </p:sp>
      <p:sp>
        <p:nvSpPr>
          <p:cNvPr id="3" name="Text Box 2"/>
          <p:cNvSpPr txBox="1"/>
          <p:nvPr/>
        </p:nvSpPr>
        <p:spPr>
          <a:xfrm>
            <a:off x="822960" y="2667000"/>
            <a:ext cx="7251700" cy="2567305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ts val="1140"/>
              </a:lnSpc>
            </a:pPr>
            <a:endParaRPr sz="28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22960" y="1752600"/>
            <a:ext cx="7412355" cy="14071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ts val="1140"/>
              </a:lnSpc>
            </a:pPr>
            <a:endParaRPr sz="1400" b="0">
              <a:solidFill>
                <a:srgbClr val="00206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r>
              <a:rPr sz="1400" b="0">
                <a:solidFill>
                  <a:srgbClr val="002060"/>
                </a:solidFill>
                <a:latin typeface="Consolas" panose="020B0609020204030204"/>
                <a:ea typeface="Consolas" panose="020B0609020204030204"/>
              </a:rPr>
              <a:t>my</a:t>
            </a:r>
            <a:r>
              <a:rPr lang="en-US" sz="1400" b="0">
                <a:solidFill>
                  <a:srgbClr val="002060"/>
                </a:solidFill>
                <a:latin typeface="Consolas" panose="020B0609020204030204"/>
                <a:ea typeface="Consolas" panose="020B0609020204030204"/>
              </a:rPr>
              <a:t>tuple</a:t>
            </a:r>
            <a:r>
              <a:rPr sz="14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sz="1400" b="0">
                <a:solidFill>
                  <a:schemeClr val="accent1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sz="14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"honda"</a:t>
            </a:r>
            <a:r>
              <a:rPr sz="14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sz="14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"toyota"</a:t>
            </a:r>
            <a:r>
              <a:rPr sz="14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sz="14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"nissan"</a:t>
            </a:r>
            <a:r>
              <a:rPr sz="1400">
                <a:solidFill>
                  <a:srgbClr val="D4D4D4"/>
                </a:solidFill>
                <a:latin typeface="Consolas" panose="020B0609020204030204"/>
                <a:ea typeface="Consolas" panose="020B0609020204030204"/>
                <a:sym typeface="+mn-ea"/>
              </a:rPr>
              <a:t>, </a:t>
            </a:r>
            <a:r>
              <a:rPr sz="1400">
                <a:solidFill>
                  <a:srgbClr val="CE9178"/>
                </a:solidFill>
                <a:latin typeface="Consolas" panose="020B0609020204030204"/>
                <a:ea typeface="Consolas" panose="020B0609020204030204"/>
                <a:sym typeface="+mn-ea"/>
              </a:rPr>
              <a:t>"</a:t>
            </a:r>
            <a:r>
              <a:rPr lang="en-US" sz="1400">
                <a:solidFill>
                  <a:srgbClr val="CE9178"/>
                </a:solidFill>
                <a:latin typeface="Consolas" panose="020B0609020204030204"/>
                <a:ea typeface="Consolas" panose="020B0609020204030204"/>
                <a:sym typeface="+mn-ea"/>
              </a:rPr>
              <a:t>mitsubishi</a:t>
            </a:r>
            <a:r>
              <a:rPr sz="1400">
                <a:solidFill>
                  <a:srgbClr val="CE9178"/>
                </a:solidFill>
                <a:latin typeface="Consolas" panose="020B0609020204030204"/>
                <a:ea typeface="Consolas" panose="020B0609020204030204"/>
                <a:sym typeface="+mn-ea"/>
              </a:rPr>
              <a:t>"</a:t>
            </a:r>
            <a:r>
              <a:rPr sz="1400">
                <a:solidFill>
                  <a:srgbClr val="D4D4D4"/>
                </a:solidFill>
                <a:latin typeface="Consolas" panose="020B0609020204030204"/>
                <a:ea typeface="Consolas" panose="020B0609020204030204"/>
                <a:sym typeface="+mn-ea"/>
              </a:rPr>
              <a:t>, </a:t>
            </a:r>
            <a:r>
              <a:rPr sz="1400">
                <a:solidFill>
                  <a:srgbClr val="CE9178"/>
                </a:solidFill>
                <a:latin typeface="Consolas" panose="020B0609020204030204"/>
                <a:ea typeface="Consolas" panose="020B0609020204030204"/>
                <a:sym typeface="+mn-ea"/>
              </a:rPr>
              <a:t>"</a:t>
            </a:r>
            <a:r>
              <a:rPr lang="en-US" sz="1400">
                <a:solidFill>
                  <a:srgbClr val="CE9178"/>
                </a:solidFill>
                <a:latin typeface="Consolas" panose="020B0609020204030204"/>
                <a:ea typeface="Consolas" panose="020B0609020204030204"/>
                <a:sym typeface="+mn-ea"/>
              </a:rPr>
              <a:t>nissan</a:t>
            </a:r>
            <a:r>
              <a:rPr sz="1400">
                <a:solidFill>
                  <a:srgbClr val="CE9178"/>
                </a:solidFill>
                <a:latin typeface="Consolas" panose="020B0609020204030204"/>
                <a:ea typeface="Consolas" panose="020B0609020204030204"/>
                <a:sym typeface="+mn-ea"/>
              </a:rPr>
              <a:t>"</a:t>
            </a:r>
            <a:r>
              <a:rPr lang="en-US" sz="1400">
                <a:solidFill>
                  <a:srgbClr val="CE9178"/>
                </a:solidFill>
                <a:latin typeface="Consolas" panose="020B0609020204030204"/>
                <a:ea typeface="Consolas" panose="020B0609020204030204"/>
                <a:sym typeface="+mn-ea"/>
              </a:rPr>
              <a:t>)</a:t>
            </a:r>
            <a:endParaRPr sz="1400" b="0">
              <a:solidFill>
                <a:srgbClr val="00B05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lang="en-US" altLang="en-US" sz="14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lang="en-US" altLang="en-US" sz="1400" b="0">
              <a:solidFill>
                <a:srgbClr val="0070C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r>
              <a:rPr lang="en-US" altLang="en-US" sz="1400" b="0">
                <a:solidFill>
                  <a:srgbClr val="002060"/>
                </a:solidFill>
                <a:latin typeface="Consolas" panose="020B0609020204030204"/>
                <a:ea typeface="Consolas" panose="020B0609020204030204"/>
              </a:rPr>
              <a:t>print</a:t>
            </a:r>
            <a:r>
              <a:rPr lang="en-US" altLang="en-US" sz="14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(mytuple.index(</a:t>
            </a:r>
            <a:r>
              <a:rPr sz="1400">
                <a:solidFill>
                  <a:srgbClr val="CE9178"/>
                </a:solidFill>
                <a:latin typeface="Consolas" panose="020B0609020204030204"/>
                <a:ea typeface="Consolas" panose="020B0609020204030204"/>
                <a:sym typeface="+mn-ea"/>
              </a:rPr>
              <a:t>"</a:t>
            </a:r>
            <a:r>
              <a:rPr lang="en-US" sz="1400">
                <a:solidFill>
                  <a:srgbClr val="CE9178"/>
                </a:solidFill>
                <a:latin typeface="Consolas" panose="020B0609020204030204"/>
                <a:ea typeface="Consolas" panose="020B0609020204030204"/>
                <a:sym typeface="+mn-ea"/>
              </a:rPr>
              <a:t>nissan</a:t>
            </a:r>
            <a:r>
              <a:rPr sz="1400">
                <a:solidFill>
                  <a:srgbClr val="CE9178"/>
                </a:solidFill>
                <a:latin typeface="Consolas" panose="020B0609020204030204"/>
                <a:ea typeface="Consolas" panose="020B0609020204030204"/>
                <a:sym typeface="+mn-ea"/>
              </a:rPr>
              <a:t>"</a:t>
            </a:r>
            <a:r>
              <a:rPr lang="en-US" altLang="en-US" sz="14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))</a:t>
            </a:r>
            <a:endParaRPr lang="en-US" altLang="en-US" sz="14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lang="en-US" altLang="en-US" sz="14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r>
              <a:rPr lang="en-US" altLang="en-US" sz="1400">
                <a:solidFill>
                  <a:srgbClr val="002060"/>
                </a:solidFill>
                <a:latin typeface="Consolas" panose="020B0609020204030204"/>
                <a:ea typeface="Consolas" panose="020B0609020204030204"/>
                <a:sym typeface="+mn-ea"/>
              </a:rPr>
              <a:t>print</a:t>
            </a:r>
            <a:r>
              <a:rPr lang="en-US" altLang="en-US" sz="1400">
                <a:latin typeface="Consolas" panose="020B0609020204030204"/>
                <a:ea typeface="Consolas" panose="020B0609020204030204"/>
                <a:sym typeface="+mn-ea"/>
              </a:rPr>
              <a:t>(mytuple.count())</a:t>
            </a:r>
            <a:r>
              <a:rPr lang="en-US" altLang="en-US" sz="1400">
                <a:solidFill>
                  <a:srgbClr val="002060"/>
                </a:solidFill>
                <a:latin typeface="Consolas" panose="020B0609020204030204"/>
                <a:ea typeface="Consolas" panose="020B0609020204030204"/>
                <a:sym typeface="+mn-ea"/>
              </a:rPr>
              <a:t>  </a:t>
            </a:r>
            <a:r>
              <a:rPr lang="en-US" altLang="en-US" sz="1400" b="0">
                <a:solidFill>
                  <a:srgbClr val="002060"/>
                </a:solidFill>
                <a:latin typeface="Consolas" panose="020B0609020204030204"/>
                <a:ea typeface="Consolas" panose="020B0609020204030204"/>
              </a:rPr>
              <a:t>     </a:t>
            </a:r>
            <a:endParaRPr lang="en-US" altLang="en-US" sz="1400" b="0">
              <a:solidFill>
                <a:srgbClr val="00206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sz="1400" b="0">
              <a:solidFill>
                <a:srgbClr val="00B050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endParaRPr sz="1400" b="0">
              <a:solidFill>
                <a:srgbClr val="00B050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Dictionaries { }</a:t>
            </a:r>
            <a:endParaRPr lang="en-US" sz="4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315200" y="76200"/>
            <a:ext cx="1590675" cy="159067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55955" y="1905000"/>
            <a:ext cx="7594600" cy="31464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1371600" lvl="3" indent="457200">
              <a:buNone/>
            </a:pPr>
            <a:endParaRPr lang="en-US" sz="2800" b="1" dirty="0">
              <a:sym typeface="+mn-ea"/>
            </a:endParaRPr>
          </a:p>
          <a:p>
            <a:pPr lvl="2" indent="0">
              <a:buNone/>
            </a:pPr>
            <a:endParaRPr lang="en-US" sz="2800" dirty="0"/>
          </a:p>
          <a:p>
            <a:pPr indent="0">
              <a:buFont typeface="Wingdings" panose="05000000000000000000" charset="0"/>
              <a:buNone/>
            </a:pPr>
            <a:endParaRPr lang="en-US" altLang="en-US" sz="2800" b="1"/>
          </a:p>
          <a:p>
            <a:pPr marL="285750" indent="-285750">
              <a:buFont typeface="Wingdings" panose="05000000000000000000" charset="0"/>
              <a:buChar char="o"/>
            </a:pPr>
            <a:endParaRPr lang="en-US" sz="2800"/>
          </a:p>
        </p:txBody>
      </p:sp>
      <p:sp>
        <p:nvSpPr>
          <p:cNvPr id="3" name="Text Box 2"/>
          <p:cNvSpPr txBox="1"/>
          <p:nvPr/>
        </p:nvSpPr>
        <p:spPr>
          <a:xfrm>
            <a:off x="822960" y="2667000"/>
            <a:ext cx="7251700" cy="2567305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ts val="1140"/>
              </a:lnSpc>
            </a:pPr>
            <a:endParaRPr sz="28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22960" y="2057400"/>
            <a:ext cx="7594600" cy="31464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o"/>
            </a:pPr>
            <a:r>
              <a:rPr lang="en-US" sz="2800"/>
              <a:t> Unordered mappins for storing objects.</a:t>
            </a:r>
            <a:endParaRPr lang="en-US" sz="2800"/>
          </a:p>
          <a:p>
            <a:pPr marL="285750" indent="-285750">
              <a:buFont typeface="Wingdings" panose="05000000000000000000" charset="0"/>
              <a:buChar char="o"/>
            </a:pPr>
            <a:r>
              <a:rPr lang="en-US" sz="2800"/>
              <a:t> It uses key-value pairing</a:t>
            </a:r>
            <a:endParaRPr lang="en-US" sz="2800"/>
          </a:p>
          <a:p>
            <a:pPr marL="285750" indent="-285750">
              <a:buFont typeface="Wingdings" panose="05000000000000000000" charset="0"/>
              <a:buChar char="o"/>
            </a:pPr>
            <a:r>
              <a:rPr lang="en-US" sz="2800"/>
              <a:t> This key value-pir allows user to quickly grab objects without needing to know an index location.</a:t>
            </a:r>
            <a:endParaRPr lang="en-US" sz="2800"/>
          </a:p>
          <a:p>
            <a:pPr indent="0">
              <a:buFont typeface="Wingdings" panose="05000000000000000000" charset="0"/>
              <a:buNone/>
            </a:pPr>
            <a:endParaRPr lang="en-US" sz="2000"/>
          </a:p>
          <a:p>
            <a:pPr indent="457200">
              <a:buFont typeface="Wingdings" panose="05000000000000000000" charset="0"/>
              <a:buNone/>
            </a:pPr>
            <a:r>
              <a:rPr lang="en-US" sz="2400">
                <a:latin typeface="Consolas" panose="020B0609020204030204" charset="0"/>
                <a:cs typeface="Consolas" panose="020B0609020204030204" charset="0"/>
              </a:rPr>
              <a:t>tala={</a:t>
            </a:r>
            <a:endParaRPr lang="en-US" sz="2400">
              <a:latin typeface="Consolas" panose="020B0609020204030204" charset="0"/>
              <a:cs typeface="Consolas" panose="020B0609020204030204" charset="0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sz="2400">
                <a:latin typeface="Consolas" panose="020B0609020204030204" charset="0"/>
                <a:cs typeface="Consolas" panose="020B0609020204030204" charset="0"/>
              </a:rPr>
              <a:t>      </a:t>
            </a:r>
            <a:r>
              <a:rPr sz="2400">
                <a:solidFill>
                  <a:srgbClr val="00B05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"</a:t>
            </a:r>
            <a:r>
              <a:rPr lang="en-US" sz="24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id</a:t>
            </a:r>
            <a:r>
              <a:rPr sz="2400">
                <a:solidFill>
                  <a:srgbClr val="00B05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"</a:t>
            </a:r>
            <a:r>
              <a:rPr lang="en-US" sz="24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sz="2400">
                <a:solidFill>
                  <a:srgbClr val="C0000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1111</a:t>
            </a:r>
            <a:r>
              <a:rPr lang="en-US" sz="2400">
                <a:solidFill>
                  <a:srgbClr val="00B05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,</a:t>
            </a:r>
            <a:endParaRPr sz="2400">
              <a:solidFill>
                <a:srgbClr val="CE9178"/>
              </a:solidFill>
              <a:latin typeface="Consolas" panose="020B0609020204030204" charset="0"/>
              <a:ea typeface="Consolas" panose="020B0609020204030204"/>
              <a:cs typeface="Consolas" panose="020B0609020204030204" charset="0"/>
              <a:sym typeface="+mn-ea"/>
            </a:endParaRPr>
          </a:p>
          <a:p>
            <a:pPr marL="457200" lvl="1" indent="457200">
              <a:buFont typeface="Wingdings" panose="05000000000000000000" charset="0"/>
              <a:buNone/>
            </a:pPr>
            <a:r>
              <a:rPr sz="2400">
                <a:solidFill>
                  <a:srgbClr val="00B05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"</a:t>
            </a:r>
            <a:r>
              <a:rPr lang="en-US" sz="24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</a:rPr>
              <a:t>name</a:t>
            </a:r>
            <a:r>
              <a:rPr sz="2400">
                <a:solidFill>
                  <a:srgbClr val="00B05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"</a:t>
            </a:r>
            <a:r>
              <a:rPr lang="en-US" sz="24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sz="2400">
                <a:solidFill>
                  <a:srgbClr val="00B05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"</a:t>
            </a:r>
            <a:r>
              <a:rPr lang="en-US" sz="2400">
                <a:solidFill>
                  <a:srgbClr val="00B05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Mike Acosta</a:t>
            </a:r>
            <a:r>
              <a:rPr sz="2400">
                <a:solidFill>
                  <a:srgbClr val="00B05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"</a:t>
            </a:r>
            <a:r>
              <a:rPr lang="en-US" sz="2400">
                <a:solidFill>
                  <a:srgbClr val="00B05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,</a:t>
            </a:r>
            <a:endParaRPr lang="en-US" sz="2400">
              <a:solidFill>
                <a:srgbClr val="00B050"/>
              </a:solidFill>
              <a:latin typeface="Consolas" panose="020B0609020204030204" charset="0"/>
              <a:ea typeface="Consolas" panose="020B0609020204030204"/>
              <a:cs typeface="Consolas" panose="020B0609020204030204" charset="0"/>
              <a:sym typeface="+mn-ea"/>
            </a:endParaRPr>
          </a:p>
          <a:p>
            <a:pPr marL="457200" lvl="1" indent="457200">
              <a:buFont typeface="Wingdings" panose="05000000000000000000" charset="0"/>
              <a:buNone/>
            </a:pPr>
            <a:r>
              <a:rPr sz="2400">
                <a:solidFill>
                  <a:srgbClr val="00B05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"</a:t>
            </a:r>
            <a:r>
              <a:rPr lang="en-US" sz="2400">
                <a:solidFill>
                  <a:srgbClr val="00B05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location</a:t>
            </a:r>
            <a:r>
              <a:rPr sz="2400">
                <a:solidFill>
                  <a:srgbClr val="00B05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"</a:t>
            </a:r>
            <a:r>
              <a:rPr lang="en-US" sz="2400">
                <a:solidFill>
                  <a:srgbClr val="00B05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: </a:t>
            </a:r>
            <a:r>
              <a:rPr sz="2400">
                <a:solidFill>
                  <a:srgbClr val="00B05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"</a:t>
            </a:r>
            <a:r>
              <a:rPr lang="en-US" sz="2400">
                <a:solidFill>
                  <a:srgbClr val="00B05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Urdaneta</a:t>
            </a:r>
            <a:r>
              <a:rPr sz="2400">
                <a:solidFill>
                  <a:srgbClr val="00B05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"</a:t>
            </a:r>
            <a:endParaRPr sz="2400">
              <a:solidFill>
                <a:srgbClr val="00B050"/>
              </a:solidFill>
              <a:latin typeface="Consolas" panose="020B0609020204030204" charset="0"/>
              <a:ea typeface="Consolas" panose="020B0609020204030204"/>
              <a:cs typeface="Consolas" panose="020B0609020204030204" charset="0"/>
              <a:sym typeface="+mn-ea"/>
            </a:endParaRPr>
          </a:p>
          <a:p>
            <a:pPr marL="457200" lvl="1" indent="457200">
              <a:buFont typeface="Wingdings" panose="05000000000000000000" charset="0"/>
              <a:buNone/>
            </a:pPr>
            <a:r>
              <a:rPr lang="en-US" sz="2400">
                <a:solidFill>
                  <a:schemeClr val="tx1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}</a:t>
            </a:r>
            <a:endParaRPr lang="en-US" sz="2400">
              <a:solidFill>
                <a:schemeClr val="tx1"/>
              </a:solidFill>
              <a:latin typeface="Consolas" panose="020B0609020204030204" charset="0"/>
              <a:ea typeface="Consolas" panose="020B0609020204030204"/>
              <a:cs typeface="Consolas" panose="020B0609020204030204" charset="0"/>
              <a:sym typeface="+mn-ea"/>
            </a:endParaRPr>
          </a:p>
          <a:p>
            <a:pPr marL="457200" lvl="1" indent="457200">
              <a:buFont typeface="Wingdings" panose="05000000000000000000" charset="0"/>
              <a:buNone/>
            </a:pPr>
            <a:endParaRPr lang="en-US" sz="2400">
              <a:solidFill>
                <a:schemeClr val="tx1"/>
              </a:solidFill>
              <a:latin typeface="Consolas" panose="020B0609020204030204" charset="0"/>
              <a:ea typeface="Consolas" panose="020B0609020204030204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Accesing Dictionaries</a:t>
            </a:r>
            <a:endParaRPr lang="en-US" sz="4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315200" y="76200"/>
            <a:ext cx="1590675" cy="159067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55955" y="1905000"/>
            <a:ext cx="7594600" cy="31464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1371600" lvl="3" indent="457200">
              <a:buNone/>
            </a:pPr>
            <a:endParaRPr lang="en-US" sz="2800" b="1" dirty="0">
              <a:sym typeface="+mn-ea"/>
            </a:endParaRPr>
          </a:p>
          <a:p>
            <a:pPr lvl="2" indent="0">
              <a:buNone/>
            </a:pPr>
            <a:endParaRPr lang="en-US" sz="2800" dirty="0"/>
          </a:p>
          <a:p>
            <a:pPr indent="0">
              <a:buFont typeface="Wingdings" panose="05000000000000000000" charset="0"/>
              <a:buNone/>
            </a:pPr>
            <a:endParaRPr lang="en-US" altLang="en-US" sz="2800" b="1"/>
          </a:p>
          <a:p>
            <a:pPr marL="285750" indent="-285750">
              <a:buFont typeface="Wingdings" panose="05000000000000000000" charset="0"/>
              <a:buChar char="o"/>
            </a:pPr>
            <a:endParaRPr lang="en-US" sz="2800"/>
          </a:p>
        </p:txBody>
      </p:sp>
      <p:sp>
        <p:nvSpPr>
          <p:cNvPr id="3" name="Text Box 2"/>
          <p:cNvSpPr txBox="1"/>
          <p:nvPr/>
        </p:nvSpPr>
        <p:spPr>
          <a:xfrm>
            <a:off x="822960" y="2667000"/>
            <a:ext cx="7251700" cy="2567305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ts val="1140"/>
              </a:lnSpc>
            </a:pPr>
            <a:endParaRPr sz="28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914400" y="2286000"/>
            <a:ext cx="555498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>
              <a:buFont typeface="Wingdings" panose="05000000000000000000" charset="0"/>
              <a:buNone/>
            </a:pP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tala={</a:t>
            </a:r>
            <a:endParaRPr lang="en-US" sz="2400">
              <a:latin typeface="Consolas" panose="020B0609020204030204" charset="0"/>
              <a:cs typeface="Consolas" panose="020B0609020204030204" charset="0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      </a:t>
            </a:r>
            <a:r>
              <a:rPr sz="2400">
                <a:solidFill>
                  <a:srgbClr val="00B05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"</a:t>
            </a:r>
            <a:r>
              <a:rPr lang="en-US" sz="24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id</a:t>
            </a:r>
            <a:r>
              <a:rPr sz="2400">
                <a:solidFill>
                  <a:srgbClr val="00B05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"</a:t>
            </a:r>
            <a:r>
              <a:rPr lang="en-US" sz="24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sz="2400">
                <a:solidFill>
                  <a:srgbClr val="C0000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1111</a:t>
            </a:r>
            <a:r>
              <a:rPr lang="en-US" sz="2400">
                <a:solidFill>
                  <a:srgbClr val="00B05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,</a:t>
            </a:r>
            <a:endParaRPr sz="2400">
              <a:solidFill>
                <a:srgbClr val="CE9178"/>
              </a:solidFill>
              <a:latin typeface="Consolas" panose="020B0609020204030204" charset="0"/>
              <a:ea typeface="Consolas" panose="020B0609020204030204"/>
              <a:cs typeface="Consolas" panose="020B0609020204030204" charset="0"/>
              <a:sym typeface="+mn-ea"/>
            </a:endParaRPr>
          </a:p>
          <a:p>
            <a:pPr marL="457200" lvl="1" indent="457200">
              <a:buFont typeface="Wingdings" panose="05000000000000000000" charset="0"/>
              <a:buNone/>
            </a:pPr>
            <a:r>
              <a:rPr sz="2400">
                <a:solidFill>
                  <a:srgbClr val="00B05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"</a:t>
            </a:r>
            <a:r>
              <a:rPr lang="en-US" sz="24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name</a:t>
            </a:r>
            <a:r>
              <a:rPr sz="2400">
                <a:solidFill>
                  <a:srgbClr val="00B05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"</a:t>
            </a:r>
            <a:r>
              <a:rPr lang="en-US" sz="24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sz="2400">
                <a:solidFill>
                  <a:srgbClr val="00B05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"</a:t>
            </a:r>
            <a:r>
              <a:rPr lang="en-US" sz="2400">
                <a:solidFill>
                  <a:srgbClr val="00B05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Mike Acosta</a:t>
            </a:r>
            <a:r>
              <a:rPr sz="2400">
                <a:solidFill>
                  <a:srgbClr val="00B05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"</a:t>
            </a:r>
            <a:r>
              <a:rPr lang="en-US" sz="2400">
                <a:solidFill>
                  <a:srgbClr val="00B05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,</a:t>
            </a:r>
            <a:endParaRPr lang="en-US" sz="2400">
              <a:solidFill>
                <a:srgbClr val="00B050"/>
              </a:solidFill>
              <a:latin typeface="Consolas" panose="020B0609020204030204" charset="0"/>
              <a:ea typeface="Consolas" panose="020B0609020204030204"/>
              <a:cs typeface="Consolas" panose="020B0609020204030204" charset="0"/>
              <a:sym typeface="+mn-ea"/>
            </a:endParaRPr>
          </a:p>
          <a:p>
            <a:pPr marL="457200" lvl="1" indent="457200">
              <a:buFont typeface="Wingdings" panose="05000000000000000000" charset="0"/>
              <a:buNone/>
            </a:pPr>
            <a:r>
              <a:rPr sz="2400">
                <a:solidFill>
                  <a:srgbClr val="00B05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"</a:t>
            </a:r>
            <a:r>
              <a:rPr lang="en-US" sz="2400">
                <a:solidFill>
                  <a:srgbClr val="00B05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location</a:t>
            </a:r>
            <a:r>
              <a:rPr sz="2400">
                <a:solidFill>
                  <a:srgbClr val="00B05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"</a:t>
            </a:r>
            <a:r>
              <a:rPr lang="en-US" sz="2400">
                <a:solidFill>
                  <a:srgbClr val="00B05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: </a:t>
            </a:r>
            <a:r>
              <a:rPr sz="2400">
                <a:solidFill>
                  <a:srgbClr val="00B05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"</a:t>
            </a:r>
            <a:r>
              <a:rPr lang="en-US" sz="2400">
                <a:solidFill>
                  <a:srgbClr val="00B05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Urdaneta</a:t>
            </a:r>
            <a:r>
              <a:rPr sz="2400">
                <a:solidFill>
                  <a:srgbClr val="00B05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"</a:t>
            </a:r>
            <a:endParaRPr sz="2400">
              <a:solidFill>
                <a:srgbClr val="00B050"/>
              </a:solidFill>
              <a:latin typeface="Consolas" panose="020B0609020204030204" charset="0"/>
              <a:ea typeface="Consolas" panose="020B0609020204030204"/>
              <a:cs typeface="Consolas" panose="020B0609020204030204" charset="0"/>
              <a:sym typeface="+mn-ea"/>
            </a:endParaRPr>
          </a:p>
          <a:p>
            <a:pPr marL="457200" lvl="1" indent="457200">
              <a:buFont typeface="Wingdings" panose="05000000000000000000" charset="0"/>
              <a:buNone/>
            </a:pPr>
            <a:r>
              <a:rPr lang="en-US" sz="2400"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}</a:t>
            </a:r>
            <a:endParaRPr lang="en-US" sz="2400">
              <a:latin typeface="Consolas" panose="020B0609020204030204" charset="0"/>
              <a:ea typeface="Consolas" panose="020B0609020204030204"/>
              <a:cs typeface="Consolas" panose="020B0609020204030204" charset="0"/>
              <a:sym typeface="+mn-ea"/>
            </a:endParaRPr>
          </a:p>
          <a:p>
            <a:pPr marL="457200" lvl="1" indent="457200">
              <a:buFont typeface="Wingdings" panose="05000000000000000000" charset="0"/>
              <a:buNone/>
            </a:pPr>
            <a:endParaRPr lang="en-US" sz="2400">
              <a:latin typeface="Consolas" panose="020B0609020204030204" charset="0"/>
              <a:ea typeface="Consolas" panose="020B0609020204030204"/>
              <a:cs typeface="Consolas" panose="020B0609020204030204" charset="0"/>
              <a:sym typeface="+mn-ea"/>
            </a:endParaRPr>
          </a:p>
          <a:p>
            <a:pPr marL="457200" lvl="1" indent="457200">
              <a:buFont typeface="Wingdings" panose="05000000000000000000" charset="0"/>
              <a:buNone/>
            </a:pPr>
            <a:r>
              <a:rPr lang="en-US" sz="2400">
                <a:solidFill>
                  <a:srgbClr val="00206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print</a:t>
            </a:r>
            <a:r>
              <a:rPr lang="en-US" sz="2400"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(tala[name]);</a:t>
            </a:r>
            <a:endParaRPr lang="en-US" sz="2400">
              <a:latin typeface="Consolas" panose="020B0609020204030204" charset="0"/>
              <a:ea typeface="Consolas" panose="020B0609020204030204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Inserting and Changing </a:t>
            </a:r>
            <a:br>
              <a:rPr lang="en-US" sz="4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Items</a:t>
            </a:r>
            <a:endParaRPr lang="en-US" sz="4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315200" y="76200"/>
            <a:ext cx="1590675" cy="159067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55955" y="1905000"/>
            <a:ext cx="7594600" cy="31464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1371600" lvl="3" indent="457200">
              <a:buNone/>
            </a:pPr>
            <a:endParaRPr lang="en-US" sz="2800" b="1" dirty="0">
              <a:sym typeface="+mn-ea"/>
            </a:endParaRPr>
          </a:p>
          <a:p>
            <a:pPr lvl="2" indent="0">
              <a:buNone/>
            </a:pPr>
            <a:endParaRPr lang="en-US" sz="2800" dirty="0"/>
          </a:p>
          <a:p>
            <a:pPr indent="0">
              <a:buFont typeface="Wingdings" panose="05000000000000000000" charset="0"/>
              <a:buNone/>
            </a:pPr>
            <a:endParaRPr lang="en-US" altLang="en-US" sz="2800" b="1"/>
          </a:p>
          <a:p>
            <a:pPr marL="285750" indent="-285750">
              <a:buFont typeface="Wingdings" panose="05000000000000000000" charset="0"/>
              <a:buChar char="o"/>
            </a:pPr>
            <a:endParaRPr lang="en-US" sz="2800"/>
          </a:p>
        </p:txBody>
      </p:sp>
      <p:sp>
        <p:nvSpPr>
          <p:cNvPr id="3" name="Text Box 2"/>
          <p:cNvSpPr txBox="1"/>
          <p:nvPr/>
        </p:nvSpPr>
        <p:spPr>
          <a:xfrm>
            <a:off x="822960" y="2667000"/>
            <a:ext cx="7251700" cy="2567305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ts val="1140"/>
              </a:lnSpc>
            </a:pPr>
            <a:endParaRPr sz="28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914400" y="1905000"/>
            <a:ext cx="5554980" cy="6000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>
              <a:buFont typeface="Wingdings" panose="05000000000000000000" charset="0"/>
              <a:buNone/>
            </a:pP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tala={</a:t>
            </a:r>
            <a:endParaRPr lang="en-US" sz="2400">
              <a:latin typeface="Consolas" panose="020B0609020204030204" charset="0"/>
              <a:cs typeface="Consolas" panose="020B0609020204030204" charset="0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      </a:t>
            </a:r>
            <a:r>
              <a:rPr sz="2400">
                <a:solidFill>
                  <a:srgbClr val="00B05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"</a:t>
            </a:r>
            <a:r>
              <a:rPr lang="en-US" sz="24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id</a:t>
            </a:r>
            <a:r>
              <a:rPr sz="2400">
                <a:solidFill>
                  <a:srgbClr val="00B05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"</a:t>
            </a:r>
            <a:r>
              <a:rPr lang="en-US" sz="24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sz="2400">
                <a:solidFill>
                  <a:srgbClr val="C0000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1111</a:t>
            </a:r>
            <a:r>
              <a:rPr lang="en-US" sz="2400">
                <a:solidFill>
                  <a:srgbClr val="00B05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,</a:t>
            </a:r>
            <a:endParaRPr sz="2400">
              <a:solidFill>
                <a:srgbClr val="CE9178"/>
              </a:solidFill>
              <a:latin typeface="Consolas" panose="020B0609020204030204" charset="0"/>
              <a:ea typeface="Consolas" panose="020B0609020204030204"/>
              <a:cs typeface="Consolas" panose="020B0609020204030204" charset="0"/>
              <a:sym typeface="+mn-ea"/>
            </a:endParaRPr>
          </a:p>
          <a:p>
            <a:pPr marL="457200" lvl="1" indent="457200">
              <a:buFont typeface="Wingdings" panose="05000000000000000000" charset="0"/>
              <a:buNone/>
            </a:pPr>
            <a:r>
              <a:rPr sz="2400">
                <a:solidFill>
                  <a:srgbClr val="00B05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"</a:t>
            </a:r>
            <a:r>
              <a:rPr lang="en-US" sz="24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name</a:t>
            </a:r>
            <a:r>
              <a:rPr sz="2400">
                <a:solidFill>
                  <a:srgbClr val="00B05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"</a:t>
            </a:r>
            <a:r>
              <a:rPr lang="en-US" sz="24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sz="2400">
                <a:solidFill>
                  <a:srgbClr val="00B05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"</a:t>
            </a:r>
            <a:r>
              <a:rPr lang="en-US" sz="2400">
                <a:solidFill>
                  <a:srgbClr val="00B05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Mike Acosta</a:t>
            </a:r>
            <a:r>
              <a:rPr sz="2400">
                <a:solidFill>
                  <a:srgbClr val="00B05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"</a:t>
            </a:r>
            <a:r>
              <a:rPr lang="en-US" sz="2400">
                <a:solidFill>
                  <a:srgbClr val="00B05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,</a:t>
            </a:r>
            <a:endParaRPr lang="en-US" sz="2400">
              <a:solidFill>
                <a:srgbClr val="00B050"/>
              </a:solidFill>
              <a:latin typeface="Consolas" panose="020B0609020204030204" charset="0"/>
              <a:ea typeface="Consolas" panose="020B0609020204030204"/>
              <a:cs typeface="Consolas" panose="020B0609020204030204" charset="0"/>
              <a:sym typeface="+mn-ea"/>
            </a:endParaRPr>
          </a:p>
          <a:p>
            <a:pPr marL="457200" lvl="1" indent="457200">
              <a:buFont typeface="Wingdings" panose="05000000000000000000" charset="0"/>
              <a:buNone/>
            </a:pPr>
            <a:r>
              <a:rPr sz="2400">
                <a:solidFill>
                  <a:srgbClr val="00B05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"</a:t>
            </a:r>
            <a:r>
              <a:rPr lang="en-US" sz="2400">
                <a:solidFill>
                  <a:srgbClr val="00B05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location</a:t>
            </a:r>
            <a:r>
              <a:rPr sz="2400">
                <a:solidFill>
                  <a:srgbClr val="00B05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"</a:t>
            </a:r>
            <a:r>
              <a:rPr lang="en-US" sz="2400">
                <a:solidFill>
                  <a:srgbClr val="00B05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: </a:t>
            </a:r>
            <a:r>
              <a:rPr sz="2400">
                <a:solidFill>
                  <a:srgbClr val="00B05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"</a:t>
            </a:r>
            <a:r>
              <a:rPr lang="en-US" sz="2400">
                <a:solidFill>
                  <a:srgbClr val="00B05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Urdaneta</a:t>
            </a:r>
            <a:r>
              <a:rPr sz="2400">
                <a:solidFill>
                  <a:srgbClr val="00B05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"</a:t>
            </a:r>
            <a:endParaRPr sz="2400">
              <a:solidFill>
                <a:srgbClr val="00B050"/>
              </a:solidFill>
              <a:latin typeface="Consolas" panose="020B0609020204030204" charset="0"/>
              <a:ea typeface="Consolas" panose="020B0609020204030204"/>
              <a:cs typeface="Consolas" panose="020B0609020204030204" charset="0"/>
              <a:sym typeface="+mn-ea"/>
            </a:endParaRPr>
          </a:p>
          <a:p>
            <a:pPr marL="457200" lvl="1" indent="457200">
              <a:buFont typeface="Wingdings" panose="05000000000000000000" charset="0"/>
              <a:buNone/>
            </a:pPr>
            <a:r>
              <a:rPr lang="en-US" sz="2400"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}</a:t>
            </a:r>
            <a:endParaRPr lang="en-US" sz="2400">
              <a:latin typeface="Consolas" panose="020B0609020204030204" charset="0"/>
              <a:ea typeface="Consolas" panose="020B0609020204030204"/>
              <a:cs typeface="Consolas" panose="020B0609020204030204" charset="0"/>
              <a:sym typeface="+mn-ea"/>
            </a:endParaRPr>
          </a:p>
          <a:p>
            <a:pPr marL="457200" lvl="1" indent="457200">
              <a:buFont typeface="Wingdings" panose="05000000000000000000" charset="0"/>
              <a:buNone/>
            </a:pPr>
            <a:r>
              <a:rPr lang="en-US" sz="2400">
                <a:solidFill>
                  <a:srgbClr val="00B05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#adding items</a:t>
            </a:r>
            <a:endParaRPr lang="en-US" sz="2400">
              <a:solidFill>
                <a:srgbClr val="00B050"/>
              </a:solidFill>
              <a:latin typeface="Consolas" panose="020B0609020204030204" charset="0"/>
              <a:ea typeface="Consolas" panose="020B0609020204030204"/>
              <a:cs typeface="Consolas" panose="020B0609020204030204" charset="0"/>
              <a:sym typeface="+mn-ea"/>
            </a:endParaRPr>
          </a:p>
          <a:p>
            <a:pPr marL="457200" lvl="1" indent="457200">
              <a:buFont typeface="Wingdings" panose="05000000000000000000" charset="0"/>
              <a:buNone/>
            </a:pPr>
            <a:r>
              <a:rPr lang="en-US" sz="2400"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tala[</a:t>
            </a:r>
            <a:r>
              <a:rPr sz="2400">
                <a:solidFill>
                  <a:schemeClr val="tx1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"</a:t>
            </a:r>
            <a:r>
              <a:rPr lang="en-US" sz="2400"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salary</a:t>
            </a:r>
            <a:r>
              <a:rPr sz="2400">
                <a:solidFill>
                  <a:schemeClr val="tx1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"</a:t>
            </a:r>
            <a:r>
              <a:rPr lang="en-US" sz="2400"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]=</a:t>
            </a:r>
            <a:r>
              <a:rPr lang="en-US" sz="2400">
                <a:solidFill>
                  <a:srgbClr val="C0000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5000</a:t>
            </a:r>
            <a:r>
              <a:rPr lang="en-US" sz="2400"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;</a:t>
            </a:r>
            <a:endParaRPr lang="en-US" sz="2400">
              <a:latin typeface="Consolas" panose="020B0609020204030204" charset="0"/>
              <a:ea typeface="Consolas" panose="020B0609020204030204"/>
              <a:cs typeface="Consolas" panose="020B0609020204030204" charset="0"/>
              <a:sym typeface="+mn-ea"/>
            </a:endParaRPr>
          </a:p>
          <a:p>
            <a:pPr marL="457200" lvl="1" indent="457200">
              <a:buFont typeface="Wingdings" panose="05000000000000000000" charset="0"/>
              <a:buNone/>
            </a:pPr>
            <a:r>
              <a:rPr lang="en-US" sz="2400">
                <a:solidFill>
                  <a:srgbClr val="00206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print</a:t>
            </a:r>
            <a:r>
              <a:rPr lang="en-US" sz="2400"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(tala.keys());</a:t>
            </a:r>
            <a:endParaRPr lang="en-US" sz="2400">
              <a:latin typeface="Consolas" panose="020B0609020204030204" charset="0"/>
              <a:ea typeface="Consolas" panose="020B0609020204030204"/>
              <a:cs typeface="Consolas" panose="020B0609020204030204" charset="0"/>
              <a:sym typeface="+mn-ea"/>
            </a:endParaRPr>
          </a:p>
          <a:p>
            <a:pPr marL="0" lvl="1" indent="457200">
              <a:buFont typeface="Wingdings" panose="05000000000000000000" charset="0"/>
              <a:buNone/>
            </a:pPr>
            <a:r>
              <a:rPr lang="en-US" sz="2400">
                <a:solidFill>
                  <a:srgbClr val="00B05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   #changing items</a:t>
            </a:r>
            <a:endParaRPr lang="en-US" sz="2400">
              <a:solidFill>
                <a:srgbClr val="00B050"/>
              </a:solidFill>
              <a:latin typeface="Consolas" panose="020B0609020204030204" charset="0"/>
              <a:ea typeface="Consolas" panose="020B0609020204030204"/>
              <a:cs typeface="Consolas" panose="020B0609020204030204" charset="0"/>
              <a:sym typeface="+mn-ea"/>
            </a:endParaRPr>
          </a:p>
          <a:p>
            <a:pPr marL="0" lvl="1" indent="457200">
              <a:buFont typeface="Wingdings" panose="05000000000000000000" charset="0"/>
              <a:buNone/>
            </a:pPr>
            <a:r>
              <a:rPr lang="en-US" sz="2400"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   tala[</a:t>
            </a:r>
            <a:r>
              <a:rPr sz="2400"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"</a:t>
            </a:r>
            <a:r>
              <a:rPr lang="en-US" sz="2400"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salary</a:t>
            </a:r>
            <a:r>
              <a:rPr sz="2400"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"</a:t>
            </a:r>
            <a:r>
              <a:rPr lang="en-US" sz="2400"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]=</a:t>
            </a:r>
            <a:r>
              <a:rPr lang="en-US" sz="2400">
                <a:solidFill>
                  <a:srgbClr val="FF000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15</a:t>
            </a:r>
            <a:r>
              <a:rPr lang="en-US" sz="2400">
                <a:solidFill>
                  <a:srgbClr val="C0000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000</a:t>
            </a:r>
            <a:r>
              <a:rPr lang="en-US" sz="2400"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;</a:t>
            </a:r>
            <a:endParaRPr lang="en-US" sz="2400">
              <a:latin typeface="Consolas" panose="020B0609020204030204" charset="0"/>
              <a:ea typeface="Consolas" panose="020B0609020204030204"/>
              <a:cs typeface="Consolas" panose="020B0609020204030204" charset="0"/>
              <a:sym typeface="+mn-ea"/>
            </a:endParaRPr>
          </a:p>
          <a:p>
            <a:pPr marL="0" lvl="1" indent="457200">
              <a:buFont typeface="Wingdings" panose="05000000000000000000" charset="0"/>
              <a:buNone/>
            </a:pPr>
            <a:r>
              <a:rPr lang="en-US" sz="2400">
                <a:solidFill>
                  <a:srgbClr val="00206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   print</a:t>
            </a:r>
            <a:r>
              <a:rPr lang="en-US" sz="2400"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(tala);</a:t>
            </a:r>
            <a:endParaRPr lang="en-US" sz="2400">
              <a:latin typeface="Consolas" panose="020B0609020204030204" charset="0"/>
              <a:ea typeface="Consolas" panose="020B0609020204030204"/>
              <a:cs typeface="Consolas" panose="020B0609020204030204" charset="0"/>
              <a:sym typeface="+mn-ea"/>
            </a:endParaRPr>
          </a:p>
          <a:p>
            <a:pPr marL="0" lvl="1" indent="457200">
              <a:buFont typeface="Wingdings" panose="05000000000000000000" charset="0"/>
              <a:buNone/>
            </a:pPr>
            <a:endParaRPr lang="en-US" sz="2400">
              <a:latin typeface="Consolas" panose="020B0609020204030204" charset="0"/>
              <a:ea typeface="Consolas" panose="020B0609020204030204"/>
              <a:cs typeface="Consolas" panose="020B0609020204030204" charset="0"/>
              <a:sym typeface="+mn-ea"/>
            </a:endParaRPr>
          </a:p>
          <a:p>
            <a:pPr marL="457200" lvl="1" indent="457200">
              <a:buFont typeface="Wingdings" panose="05000000000000000000" charset="0"/>
              <a:buNone/>
            </a:pPr>
            <a:endParaRPr lang="en-US" sz="2400">
              <a:latin typeface="Consolas" panose="020B0609020204030204" charset="0"/>
              <a:ea typeface="Consolas" panose="020B0609020204030204"/>
              <a:cs typeface="Consolas" panose="020B0609020204030204" charset="0"/>
              <a:sym typeface="+mn-ea"/>
            </a:endParaRPr>
          </a:p>
          <a:p>
            <a:pPr marL="457200" lvl="1" indent="457200">
              <a:buFont typeface="Wingdings" panose="05000000000000000000" charset="0"/>
              <a:buNone/>
            </a:pPr>
            <a:endParaRPr lang="en-US" sz="2400">
              <a:latin typeface="Consolas" panose="020B0609020204030204" charset="0"/>
              <a:ea typeface="Consolas" panose="020B0609020204030204"/>
              <a:cs typeface="Consolas" panose="020B0609020204030204" charset="0"/>
              <a:sym typeface="+mn-ea"/>
            </a:endParaRPr>
          </a:p>
          <a:p>
            <a:pPr marL="457200" lvl="1" indent="457200">
              <a:buFont typeface="Wingdings" panose="05000000000000000000" charset="0"/>
              <a:buNone/>
            </a:pPr>
            <a:endParaRPr lang="en-US" sz="2400">
              <a:latin typeface="Consolas" panose="020B0609020204030204" charset="0"/>
              <a:ea typeface="Consolas" panose="020B0609020204030204"/>
              <a:cs typeface="Consolas" panose="020B0609020204030204" charset="0"/>
              <a:sym typeface="+mn-ea"/>
            </a:endParaRPr>
          </a:p>
          <a:p>
            <a:pPr marL="457200" lvl="1" indent="457200">
              <a:buFont typeface="Wingdings" panose="05000000000000000000" charset="0"/>
              <a:buNone/>
            </a:pPr>
            <a:endParaRPr lang="en-US" sz="2400">
              <a:latin typeface="Consolas" panose="020B0609020204030204" charset="0"/>
              <a:ea typeface="Consolas" panose="020B0609020204030204"/>
              <a:cs typeface="Consolas" panose="020B0609020204030204" charset="0"/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949960" y="2794000"/>
            <a:ext cx="7251700" cy="2567305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ts val="1140"/>
              </a:lnSpc>
            </a:pPr>
            <a:endParaRPr sz="28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can you do with Python?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315200" y="76200"/>
            <a:ext cx="1590675" cy="15906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55955" y="1905000"/>
            <a:ext cx="7594600" cy="2614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o"/>
            </a:pPr>
            <a:r>
              <a:rPr lang="en-US" sz="4400" b="1"/>
              <a:t> Software development</a:t>
            </a:r>
            <a:endParaRPr lang="en-US" sz="4400" b="1"/>
          </a:p>
          <a:p>
            <a:pPr marL="742950" lvl="1" indent="-285750">
              <a:buFont typeface="Wingdings" panose="05000000000000000000" charset="0"/>
              <a:buChar char="§"/>
            </a:pPr>
            <a:r>
              <a:rPr lang="en-US" altLang="en-US" sz="4000"/>
              <a:t>Building desktop applications, automation scripts, and support tools for software development.</a:t>
            </a:r>
            <a:endParaRPr lang="en-US" altLang="en-US" sz="40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Removing Items</a:t>
            </a:r>
            <a:endParaRPr lang="en-US" sz="4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315200" y="76200"/>
            <a:ext cx="1590675" cy="159067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55955" y="1905000"/>
            <a:ext cx="7594600" cy="31464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1371600" lvl="3" indent="457200">
              <a:buNone/>
            </a:pPr>
            <a:endParaRPr lang="en-US" sz="2800" b="1" dirty="0">
              <a:sym typeface="+mn-ea"/>
            </a:endParaRPr>
          </a:p>
          <a:p>
            <a:pPr lvl="2" indent="0">
              <a:buNone/>
            </a:pPr>
            <a:endParaRPr lang="en-US" sz="2800" dirty="0"/>
          </a:p>
          <a:p>
            <a:pPr indent="0">
              <a:buFont typeface="Wingdings" panose="05000000000000000000" charset="0"/>
              <a:buNone/>
            </a:pPr>
            <a:endParaRPr lang="en-US" altLang="en-US" sz="2800" b="1"/>
          </a:p>
          <a:p>
            <a:pPr marL="285750" indent="-285750">
              <a:buFont typeface="Wingdings" panose="05000000000000000000" charset="0"/>
              <a:buChar char="o"/>
            </a:pPr>
            <a:endParaRPr lang="en-US" sz="2800"/>
          </a:p>
        </p:txBody>
      </p:sp>
      <p:sp>
        <p:nvSpPr>
          <p:cNvPr id="3" name="Text Box 2"/>
          <p:cNvSpPr txBox="1"/>
          <p:nvPr/>
        </p:nvSpPr>
        <p:spPr>
          <a:xfrm>
            <a:off x="822960" y="2667000"/>
            <a:ext cx="7251700" cy="2567305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ts val="1140"/>
              </a:lnSpc>
            </a:pPr>
            <a:endParaRPr sz="28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914400" y="1905000"/>
            <a:ext cx="5554980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>
              <a:buFont typeface="Wingdings" panose="05000000000000000000" charset="0"/>
              <a:buNone/>
            </a:pP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tala={</a:t>
            </a:r>
            <a:endParaRPr lang="en-US" sz="2400">
              <a:latin typeface="Consolas" panose="020B0609020204030204" charset="0"/>
              <a:cs typeface="Consolas" panose="020B0609020204030204" charset="0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      </a:t>
            </a:r>
            <a:r>
              <a:rPr sz="2400">
                <a:solidFill>
                  <a:srgbClr val="00B05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"</a:t>
            </a:r>
            <a:r>
              <a:rPr lang="en-US" sz="24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id</a:t>
            </a:r>
            <a:r>
              <a:rPr sz="2400">
                <a:solidFill>
                  <a:srgbClr val="00B05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"</a:t>
            </a:r>
            <a:r>
              <a:rPr lang="en-US" sz="24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sz="2400">
                <a:solidFill>
                  <a:srgbClr val="C0000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1111</a:t>
            </a:r>
            <a:r>
              <a:rPr lang="en-US" sz="2400">
                <a:solidFill>
                  <a:srgbClr val="00B05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,</a:t>
            </a:r>
            <a:endParaRPr sz="2400">
              <a:solidFill>
                <a:srgbClr val="CE9178"/>
              </a:solidFill>
              <a:latin typeface="Consolas" panose="020B0609020204030204" charset="0"/>
              <a:ea typeface="Consolas" panose="020B0609020204030204"/>
              <a:cs typeface="Consolas" panose="020B0609020204030204" charset="0"/>
              <a:sym typeface="+mn-ea"/>
            </a:endParaRPr>
          </a:p>
          <a:p>
            <a:pPr marL="457200" lvl="1" indent="457200">
              <a:buFont typeface="Wingdings" panose="05000000000000000000" charset="0"/>
              <a:buNone/>
            </a:pPr>
            <a:r>
              <a:rPr sz="2400">
                <a:solidFill>
                  <a:srgbClr val="00B05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"</a:t>
            </a:r>
            <a:r>
              <a:rPr lang="en-US" sz="24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name</a:t>
            </a:r>
            <a:r>
              <a:rPr sz="2400">
                <a:solidFill>
                  <a:srgbClr val="00B05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"</a:t>
            </a:r>
            <a:r>
              <a:rPr lang="en-US" sz="24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sz="2400">
                <a:solidFill>
                  <a:srgbClr val="00B05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"</a:t>
            </a:r>
            <a:r>
              <a:rPr lang="en-US" sz="2400">
                <a:solidFill>
                  <a:srgbClr val="00B05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Mike Acosta</a:t>
            </a:r>
            <a:r>
              <a:rPr sz="2400">
                <a:solidFill>
                  <a:srgbClr val="00B05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"</a:t>
            </a:r>
            <a:r>
              <a:rPr lang="en-US" sz="2400">
                <a:solidFill>
                  <a:srgbClr val="00B05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,</a:t>
            </a:r>
            <a:endParaRPr lang="en-US" sz="2400">
              <a:solidFill>
                <a:srgbClr val="00B050"/>
              </a:solidFill>
              <a:latin typeface="Consolas" panose="020B0609020204030204" charset="0"/>
              <a:ea typeface="Consolas" panose="020B0609020204030204"/>
              <a:cs typeface="Consolas" panose="020B0609020204030204" charset="0"/>
              <a:sym typeface="+mn-ea"/>
            </a:endParaRPr>
          </a:p>
          <a:p>
            <a:pPr marL="457200" lvl="1" indent="457200">
              <a:buFont typeface="Wingdings" panose="05000000000000000000" charset="0"/>
              <a:buNone/>
            </a:pPr>
            <a:r>
              <a:rPr sz="2400">
                <a:solidFill>
                  <a:srgbClr val="00B05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"</a:t>
            </a:r>
            <a:r>
              <a:rPr lang="en-US" sz="2400">
                <a:solidFill>
                  <a:srgbClr val="00B05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location</a:t>
            </a:r>
            <a:r>
              <a:rPr sz="2400">
                <a:solidFill>
                  <a:srgbClr val="00B05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"</a:t>
            </a:r>
            <a:r>
              <a:rPr lang="en-US" sz="2400">
                <a:solidFill>
                  <a:srgbClr val="00B05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: </a:t>
            </a:r>
            <a:r>
              <a:rPr sz="2400">
                <a:solidFill>
                  <a:srgbClr val="00B05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"</a:t>
            </a:r>
            <a:r>
              <a:rPr lang="en-US" sz="2400">
                <a:solidFill>
                  <a:srgbClr val="00B05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Urdaneta</a:t>
            </a:r>
            <a:r>
              <a:rPr sz="2400">
                <a:solidFill>
                  <a:srgbClr val="00B05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"</a:t>
            </a:r>
            <a:endParaRPr sz="2400">
              <a:solidFill>
                <a:srgbClr val="00B050"/>
              </a:solidFill>
              <a:latin typeface="Consolas" panose="020B0609020204030204" charset="0"/>
              <a:ea typeface="Consolas" panose="020B0609020204030204"/>
              <a:cs typeface="Consolas" panose="020B0609020204030204" charset="0"/>
              <a:sym typeface="+mn-ea"/>
            </a:endParaRPr>
          </a:p>
          <a:p>
            <a:pPr marL="457200" lvl="1" indent="457200">
              <a:buFont typeface="Wingdings" panose="05000000000000000000" charset="0"/>
              <a:buNone/>
            </a:pPr>
            <a:r>
              <a:rPr lang="en-US" sz="2400"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}</a:t>
            </a:r>
            <a:endParaRPr lang="en-US" sz="2400">
              <a:latin typeface="Consolas" panose="020B0609020204030204" charset="0"/>
              <a:ea typeface="Consolas" panose="020B0609020204030204"/>
              <a:cs typeface="Consolas" panose="020B0609020204030204" charset="0"/>
              <a:sym typeface="+mn-ea"/>
            </a:endParaRPr>
          </a:p>
          <a:p>
            <a:pPr marL="457200" lvl="1" indent="457200">
              <a:buFont typeface="Wingdings" panose="05000000000000000000" charset="0"/>
              <a:buNone/>
            </a:pPr>
            <a:endParaRPr lang="en-US" sz="2400">
              <a:solidFill>
                <a:srgbClr val="002060"/>
              </a:solidFill>
              <a:latin typeface="Consolas" panose="020B0609020204030204" charset="0"/>
              <a:ea typeface="Consolas" panose="020B0609020204030204"/>
              <a:cs typeface="Consolas" panose="020B0609020204030204" charset="0"/>
              <a:sym typeface="+mn-ea"/>
            </a:endParaRPr>
          </a:p>
          <a:p>
            <a:pPr marL="457200" lvl="1" indent="457200">
              <a:buFont typeface="Wingdings" panose="05000000000000000000" charset="0"/>
              <a:buNone/>
            </a:pPr>
            <a:r>
              <a:rPr lang="en-US" sz="2400">
                <a:solidFill>
                  <a:srgbClr val="00206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print</a:t>
            </a:r>
            <a:r>
              <a:rPr lang="en-US" sz="2400"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(tala.pop(</a:t>
            </a:r>
            <a:r>
              <a:rPr sz="2400">
                <a:solidFill>
                  <a:schemeClr val="tx1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"</a:t>
            </a:r>
            <a:r>
              <a:rPr lang="en-US" sz="2400">
                <a:solidFill>
                  <a:schemeClr val="tx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name</a:t>
            </a:r>
            <a:r>
              <a:rPr sz="2400">
                <a:solidFill>
                  <a:schemeClr val="tx1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"</a:t>
            </a:r>
            <a:r>
              <a:rPr lang="en-US" sz="2400"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));</a:t>
            </a:r>
            <a:endParaRPr lang="en-US" sz="2400">
              <a:latin typeface="Consolas" panose="020B0609020204030204" charset="0"/>
              <a:ea typeface="Consolas" panose="020B0609020204030204"/>
              <a:cs typeface="Consolas" panose="020B0609020204030204" charset="0"/>
              <a:sym typeface="+mn-ea"/>
            </a:endParaRPr>
          </a:p>
          <a:p>
            <a:pPr marL="0" lvl="1" indent="457200">
              <a:buFont typeface="Wingdings" panose="05000000000000000000" charset="0"/>
              <a:buNone/>
            </a:pPr>
            <a:r>
              <a:rPr lang="en-US" sz="2400"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   </a:t>
            </a:r>
            <a:r>
              <a:rPr lang="en-US" sz="2400">
                <a:solidFill>
                  <a:srgbClr val="00B05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#delete last item</a:t>
            </a:r>
            <a:endParaRPr lang="en-US" sz="2400">
              <a:latin typeface="Consolas" panose="020B0609020204030204" charset="0"/>
              <a:ea typeface="Consolas" panose="020B0609020204030204"/>
              <a:cs typeface="Consolas" panose="020B0609020204030204" charset="0"/>
              <a:sym typeface="+mn-ea"/>
            </a:endParaRPr>
          </a:p>
          <a:p>
            <a:pPr marL="0" lvl="1" indent="457200">
              <a:buFont typeface="Wingdings" panose="05000000000000000000" charset="0"/>
              <a:buNone/>
            </a:pPr>
            <a:r>
              <a:rPr lang="en-US" sz="2400">
                <a:solidFill>
                  <a:srgbClr val="00206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   print</a:t>
            </a:r>
            <a:r>
              <a:rPr lang="en-US" sz="2400"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(tala.popitem());</a:t>
            </a:r>
            <a:endParaRPr lang="en-US" sz="2400">
              <a:latin typeface="Consolas" panose="020B0609020204030204" charset="0"/>
              <a:ea typeface="Consolas" panose="020B0609020204030204"/>
              <a:cs typeface="Consolas" panose="020B0609020204030204" charset="0"/>
              <a:sym typeface="+mn-ea"/>
            </a:endParaRPr>
          </a:p>
          <a:p>
            <a:pPr marL="0" lvl="1" indent="457200">
              <a:buFont typeface="Wingdings" panose="05000000000000000000" charset="0"/>
              <a:buNone/>
            </a:pPr>
            <a:endParaRPr lang="en-US" sz="2400">
              <a:latin typeface="Consolas" panose="020B0609020204030204" charset="0"/>
              <a:ea typeface="Consolas" panose="020B0609020204030204"/>
              <a:cs typeface="Consolas" panose="020B0609020204030204" charset="0"/>
              <a:sym typeface="+mn-ea"/>
            </a:endParaRPr>
          </a:p>
          <a:p>
            <a:pPr marL="457200" lvl="1" indent="457200">
              <a:buFont typeface="Wingdings" panose="05000000000000000000" charset="0"/>
              <a:buNone/>
            </a:pPr>
            <a:endParaRPr lang="en-US" sz="2400">
              <a:latin typeface="Consolas" panose="020B0609020204030204" charset="0"/>
              <a:ea typeface="Consolas" panose="020B0609020204030204"/>
              <a:cs typeface="Consolas" panose="020B0609020204030204" charset="0"/>
              <a:sym typeface="+mn-ea"/>
            </a:endParaRPr>
          </a:p>
          <a:p>
            <a:pPr marL="457200" lvl="1" indent="457200">
              <a:buFont typeface="Wingdings" panose="05000000000000000000" charset="0"/>
              <a:buNone/>
            </a:pPr>
            <a:endParaRPr lang="en-US" sz="2400">
              <a:latin typeface="Consolas" panose="020B0609020204030204" charset="0"/>
              <a:ea typeface="Consolas" panose="020B0609020204030204"/>
              <a:cs typeface="Consolas" panose="020B0609020204030204" charset="0"/>
              <a:sym typeface="+mn-ea"/>
            </a:endParaRPr>
          </a:p>
          <a:p>
            <a:pPr marL="457200" lvl="1" indent="457200">
              <a:buFont typeface="Wingdings" panose="05000000000000000000" charset="0"/>
              <a:buNone/>
            </a:pPr>
            <a:endParaRPr lang="en-US" sz="2400">
              <a:latin typeface="Consolas" panose="020B0609020204030204" charset="0"/>
              <a:ea typeface="Consolas" panose="020B0609020204030204"/>
              <a:cs typeface="Consolas" panose="020B0609020204030204" charset="0"/>
              <a:sym typeface="+mn-ea"/>
            </a:endParaRPr>
          </a:p>
          <a:p>
            <a:pPr marL="457200" lvl="1" indent="457200">
              <a:buFont typeface="Wingdings" panose="05000000000000000000" charset="0"/>
              <a:buNone/>
            </a:pPr>
            <a:endParaRPr lang="en-US" sz="2400">
              <a:latin typeface="Consolas" panose="020B0609020204030204" charset="0"/>
              <a:ea typeface="Consolas" panose="020B0609020204030204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Looping Items in Dict</a:t>
            </a:r>
            <a:endParaRPr lang="en-US" sz="4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315200" y="76200"/>
            <a:ext cx="1590675" cy="159067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55955" y="1905000"/>
            <a:ext cx="7594600" cy="31464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1371600" lvl="3" indent="457200">
              <a:buNone/>
            </a:pPr>
            <a:endParaRPr lang="en-US" sz="2800" b="1" dirty="0">
              <a:sym typeface="+mn-ea"/>
            </a:endParaRPr>
          </a:p>
          <a:p>
            <a:pPr lvl="2" indent="0">
              <a:buNone/>
            </a:pPr>
            <a:endParaRPr lang="en-US" sz="2800" dirty="0"/>
          </a:p>
          <a:p>
            <a:pPr indent="0">
              <a:buFont typeface="Wingdings" panose="05000000000000000000" charset="0"/>
              <a:buNone/>
            </a:pPr>
            <a:endParaRPr lang="en-US" altLang="en-US" sz="2800" b="1"/>
          </a:p>
          <a:p>
            <a:pPr marL="285750" indent="-285750">
              <a:buFont typeface="Wingdings" panose="05000000000000000000" charset="0"/>
              <a:buChar char="o"/>
            </a:pPr>
            <a:endParaRPr lang="en-US" sz="2800"/>
          </a:p>
        </p:txBody>
      </p:sp>
      <p:sp>
        <p:nvSpPr>
          <p:cNvPr id="3" name="Text Box 2"/>
          <p:cNvSpPr txBox="1"/>
          <p:nvPr/>
        </p:nvSpPr>
        <p:spPr>
          <a:xfrm>
            <a:off x="4191000" y="3962400"/>
            <a:ext cx="7251700" cy="2567305"/>
          </a:xfrm>
          <a:prstGeom prst="rect">
            <a:avLst/>
          </a:prstGeom>
        </p:spPr>
        <p:txBody>
          <a:bodyPr>
            <a:noAutofit/>
          </a:bodyPr>
          <a:p>
            <a:pPr marL="457200" lvl="1" indent="457200">
              <a:buFont typeface="Wingdings" panose="05000000000000000000" charset="0"/>
              <a:buNone/>
            </a:pPr>
            <a:endParaRPr lang="en-US" sz="2800">
              <a:solidFill>
                <a:srgbClr val="002060"/>
              </a:solidFill>
              <a:latin typeface="Consolas" panose="020B0609020204030204" charset="0"/>
              <a:ea typeface="Consolas" panose="020B0609020204030204"/>
              <a:cs typeface="Consolas" panose="020B0609020204030204" charset="0"/>
              <a:sym typeface="+mn-ea"/>
            </a:endParaRPr>
          </a:p>
          <a:p>
            <a:pPr marL="0" lvl="1" indent="457200">
              <a:buFont typeface="Wingdings" panose="05000000000000000000" charset="0"/>
              <a:buNone/>
            </a:pPr>
            <a:r>
              <a:rPr lang="en-US" altLang="en-US" sz="2400">
                <a:solidFill>
                  <a:srgbClr val="00B05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#display all values</a:t>
            </a:r>
            <a:endParaRPr lang="en-US" altLang="en-US" sz="2400">
              <a:solidFill>
                <a:srgbClr val="00B050"/>
              </a:solidFill>
              <a:latin typeface="Consolas" panose="020B0609020204030204" charset="0"/>
              <a:ea typeface="Consolas" panose="020B0609020204030204"/>
              <a:cs typeface="Consolas" panose="020B0609020204030204" charset="0"/>
              <a:sym typeface="+mn-ea"/>
            </a:endParaRPr>
          </a:p>
          <a:p>
            <a:pPr marL="0" lvl="1" indent="457200">
              <a:buFont typeface="Wingdings" panose="05000000000000000000" charset="0"/>
              <a:buNone/>
            </a:pPr>
            <a:r>
              <a:rPr lang="en-US" altLang="en-US" sz="2400">
                <a:solidFill>
                  <a:srgbClr val="0070C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for</a:t>
            </a:r>
            <a:r>
              <a:rPr lang="en-US" altLang="en-US" sz="2400"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 x </a:t>
            </a:r>
            <a:r>
              <a:rPr lang="en-US" altLang="en-US" sz="2400">
                <a:solidFill>
                  <a:srgbClr val="0070C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in</a:t>
            </a:r>
            <a:r>
              <a:rPr lang="en-US" altLang="en-US" sz="2400"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 tala:</a:t>
            </a:r>
            <a:endParaRPr lang="en-US" altLang="en-US" sz="2400">
              <a:latin typeface="Consolas" panose="020B0609020204030204" charset="0"/>
              <a:ea typeface="Consolas" panose="020B0609020204030204"/>
              <a:cs typeface="Consolas" panose="020B0609020204030204" charset="0"/>
              <a:sym typeface="+mn-ea"/>
            </a:endParaRPr>
          </a:p>
          <a:p>
            <a:pPr marL="0" lvl="1" indent="457200">
              <a:buFont typeface="Wingdings" panose="05000000000000000000" charset="0"/>
              <a:buNone/>
            </a:pPr>
            <a:r>
              <a:rPr lang="en-US" altLang="en-US" sz="2400"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  </a:t>
            </a:r>
            <a:r>
              <a:rPr lang="en-US" altLang="en-US" sz="2400">
                <a:solidFill>
                  <a:srgbClr val="0070C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print</a:t>
            </a:r>
            <a:r>
              <a:rPr lang="en-US" altLang="en-US" sz="2400"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(tala[x])</a:t>
            </a:r>
            <a:endParaRPr sz="24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-76200" y="1828800"/>
            <a:ext cx="5554980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>
              <a:buFont typeface="Wingdings" panose="05000000000000000000" charset="0"/>
              <a:buNone/>
            </a:pP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tala={</a:t>
            </a:r>
            <a:endParaRPr lang="en-US" sz="2400">
              <a:latin typeface="Consolas" panose="020B0609020204030204" charset="0"/>
              <a:cs typeface="Consolas" panose="020B0609020204030204" charset="0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sz="2400">
                <a:latin typeface="Consolas" panose="020B0609020204030204" charset="0"/>
                <a:cs typeface="Consolas" panose="020B0609020204030204" charset="0"/>
                <a:sym typeface="+mn-ea"/>
              </a:rPr>
              <a:t>      </a:t>
            </a:r>
            <a:r>
              <a:rPr sz="2400">
                <a:solidFill>
                  <a:srgbClr val="00B05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"</a:t>
            </a:r>
            <a:r>
              <a:rPr lang="en-US" sz="24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id</a:t>
            </a:r>
            <a:r>
              <a:rPr sz="2400">
                <a:solidFill>
                  <a:srgbClr val="00B05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"</a:t>
            </a:r>
            <a:r>
              <a:rPr lang="en-US" sz="24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sz="2400">
                <a:solidFill>
                  <a:srgbClr val="C0000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1111</a:t>
            </a:r>
            <a:r>
              <a:rPr lang="en-US" sz="2400">
                <a:solidFill>
                  <a:srgbClr val="00B05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,</a:t>
            </a:r>
            <a:endParaRPr lang="en-US" sz="2400">
              <a:solidFill>
                <a:srgbClr val="00B050"/>
              </a:solidFill>
              <a:latin typeface="Consolas" panose="020B0609020204030204" charset="0"/>
              <a:ea typeface="Consolas" panose="020B0609020204030204"/>
              <a:cs typeface="Consolas" panose="020B0609020204030204" charset="0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sz="2400">
              <a:solidFill>
                <a:srgbClr val="CE9178"/>
              </a:solidFill>
              <a:latin typeface="Consolas" panose="020B0609020204030204" charset="0"/>
              <a:ea typeface="Consolas" panose="020B0609020204030204"/>
              <a:cs typeface="Consolas" panose="020B0609020204030204" charset="0"/>
              <a:sym typeface="+mn-ea"/>
            </a:endParaRPr>
          </a:p>
          <a:p>
            <a:pPr marL="457200" lvl="1" indent="457200">
              <a:buFont typeface="Wingdings" panose="05000000000000000000" charset="0"/>
              <a:buNone/>
            </a:pPr>
            <a:r>
              <a:rPr sz="2400">
                <a:solidFill>
                  <a:srgbClr val="00B05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"</a:t>
            </a:r>
            <a:r>
              <a:rPr lang="en-US" sz="24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name</a:t>
            </a:r>
            <a:r>
              <a:rPr sz="2400">
                <a:solidFill>
                  <a:srgbClr val="00B05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"</a:t>
            </a:r>
            <a:r>
              <a:rPr lang="en-US" sz="24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sz="2400">
                <a:solidFill>
                  <a:srgbClr val="00B05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"</a:t>
            </a:r>
            <a:r>
              <a:rPr lang="en-US" sz="2400">
                <a:solidFill>
                  <a:srgbClr val="00B05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Mike Acosta</a:t>
            </a:r>
            <a:r>
              <a:rPr sz="2400">
                <a:solidFill>
                  <a:srgbClr val="00B05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"</a:t>
            </a:r>
            <a:r>
              <a:rPr lang="en-US" sz="2400">
                <a:solidFill>
                  <a:srgbClr val="00B05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,</a:t>
            </a:r>
            <a:endParaRPr lang="en-US" sz="2400">
              <a:solidFill>
                <a:srgbClr val="00B050"/>
              </a:solidFill>
              <a:latin typeface="Consolas" panose="020B0609020204030204" charset="0"/>
              <a:ea typeface="Consolas" panose="020B0609020204030204"/>
              <a:cs typeface="Consolas" panose="020B0609020204030204" charset="0"/>
              <a:sym typeface="+mn-ea"/>
            </a:endParaRPr>
          </a:p>
          <a:p>
            <a:pPr marL="457200" lvl="1" indent="457200">
              <a:buFont typeface="Wingdings" panose="05000000000000000000" charset="0"/>
              <a:buNone/>
            </a:pPr>
            <a:r>
              <a:rPr sz="2400">
                <a:solidFill>
                  <a:srgbClr val="00B05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"</a:t>
            </a:r>
            <a:r>
              <a:rPr lang="en-US" sz="2400">
                <a:solidFill>
                  <a:srgbClr val="00B05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location</a:t>
            </a:r>
            <a:r>
              <a:rPr sz="2400">
                <a:solidFill>
                  <a:srgbClr val="00B05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"</a:t>
            </a:r>
            <a:r>
              <a:rPr lang="en-US" sz="2400">
                <a:solidFill>
                  <a:srgbClr val="00B05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: </a:t>
            </a:r>
            <a:r>
              <a:rPr sz="2400">
                <a:solidFill>
                  <a:srgbClr val="00B05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"</a:t>
            </a:r>
            <a:r>
              <a:rPr lang="en-US" sz="2400">
                <a:solidFill>
                  <a:srgbClr val="00B05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Urdaneta</a:t>
            </a:r>
            <a:r>
              <a:rPr sz="2400">
                <a:solidFill>
                  <a:srgbClr val="00B05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"</a:t>
            </a:r>
            <a:endParaRPr sz="2400">
              <a:solidFill>
                <a:srgbClr val="00B050"/>
              </a:solidFill>
              <a:latin typeface="Consolas" panose="020B0609020204030204" charset="0"/>
              <a:ea typeface="Consolas" panose="020B0609020204030204"/>
              <a:cs typeface="Consolas" panose="020B0609020204030204" charset="0"/>
              <a:sym typeface="+mn-ea"/>
            </a:endParaRPr>
          </a:p>
          <a:p>
            <a:pPr marL="457200" lvl="1" indent="457200">
              <a:buFont typeface="Wingdings" panose="05000000000000000000" charset="0"/>
              <a:buNone/>
            </a:pPr>
            <a:r>
              <a:rPr lang="en-US" sz="2400"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}</a:t>
            </a:r>
            <a:endParaRPr lang="en-US" sz="2400">
              <a:latin typeface="Consolas" panose="020B0609020204030204" charset="0"/>
              <a:ea typeface="Consolas" panose="020B0609020204030204"/>
              <a:cs typeface="Consolas" panose="020B0609020204030204" charset="0"/>
              <a:sym typeface="+mn-ea"/>
            </a:endParaRPr>
          </a:p>
          <a:p>
            <a:pPr marL="457200" lvl="1" indent="457200">
              <a:buFont typeface="Wingdings" panose="05000000000000000000" charset="0"/>
              <a:buNone/>
            </a:pPr>
            <a:endParaRPr lang="en-US" sz="2400">
              <a:solidFill>
                <a:srgbClr val="002060"/>
              </a:solidFill>
              <a:latin typeface="Consolas" panose="020B0609020204030204" charset="0"/>
              <a:ea typeface="Consolas" panose="020B0609020204030204"/>
              <a:cs typeface="Consolas" panose="020B0609020204030204" charset="0"/>
              <a:sym typeface="+mn-ea"/>
            </a:endParaRPr>
          </a:p>
          <a:p>
            <a:pPr marL="0" lvl="1" indent="457200">
              <a:buFont typeface="Wingdings" panose="05000000000000000000" charset="0"/>
              <a:buNone/>
            </a:pPr>
            <a:r>
              <a:rPr lang="en-US" altLang="en-US" sz="2400">
                <a:solidFill>
                  <a:srgbClr val="00B05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#display all keys</a:t>
            </a:r>
            <a:endParaRPr lang="en-US" altLang="en-US" sz="2400">
              <a:solidFill>
                <a:srgbClr val="00B050"/>
              </a:solidFill>
              <a:latin typeface="Consolas" panose="020B0609020204030204" charset="0"/>
              <a:ea typeface="Consolas" panose="020B0609020204030204"/>
              <a:cs typeface="Consolas" panose="020B0609020204030204" charset="0"/>
              <a:sym typeface="+mn-ea"/>
            </a:endParaRPr>
          </a:p>
          <a:p>
            <a:pPr marL="0" lvl="1" indent="457200">
              <a:buFont typeface="Wingdings" panose="05000000000000000000" charset="0"/>
              <a:buNone/>
            </a:pPr>
            <a:r>
              <a:rPr lang="en-US" altLang="en-US" sz="2400">
                <a:solidFill>
                  <a:srgbClr val="0070C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for</a:t>
            </a:r>
            <a:r>
              <a:rPr lang="en-US" altLang="en-US" sz="2400"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 x </a:t>
            </a:r>
            <a:r>
              <a:rPr lang="en-US" altLang="en-US" sz="2400">
                <a:solidFill>
                  <a:srgbClr val="0070C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in</a:t>
            </a:r>
            <a:r>
              <a:rPr lang="en-US" altLang="en-US" sz="2400"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 tala:</a:t>
            </a:r>
            <a:endParaRPr lang="en-US" altLang="en-US" sz="2400">
              <a:latin typeface="Consolas" panose="020B0609020204030204" charset="0"/>
              <a:ea typeface="Consolas" panose="020B0609020204030204"/>
              <a:cs typeface="Consolas" panose="020B0609020204030204" charset="0"/>
              <a:sym typeface="+mn-ea"/>
            </a:endParaRPr>
          </a:p>
          <a:p>
            <a:pPr marL="0" lvl="1" indent="457200">
              <a:buFont typeface="Wingdings" panose="05000000000000000000" charset="0"/>
              <a:buNone/>
            </a:pPr>
            <a:r>
              <a:rPr lang="en-US" altLang="en-US" sz="2400"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  </a:t>
            </a:r>
            <a:r>
              <a:rPr lang="en-US" altLang="en-US" sz="2400">
                <a:solidFill>
                  <a:srgbClr val="0070C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print</a:t>
            </a:r>
            <a:r>
              <a:rPr lang="en-US" altLang="en-US" sz="2400"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(x)</a:t>
            </a:r>
            <a:endParaRPr lang="en-US" altLang="en-US" sz="2400">
              <a:latin typeface="Consolas" panose="020B0609020204030204" charset="0"/>
              <a:ea typeface="Consolas" panose="020B0609020204030204"/>
              <a:cs typeface="Consolas" panose="020B0609020204030204" charset="0"/>
              <a:sym typeface="+mn-ea"/>
            </a:endParaRPr>
          </a:p>
          <a:p>
            <a:pPr marL="457200" lvl="1" indent="457200">
              <a:buFont typeface="Wingdings" panose="05000000000000000000" charset="0"/>
              <a:buNone/>
            </a:pPr>
            <a:endParaRPr lang="en-US" sz="2400">
              <a:latin typeface="Consolas" panose="020B0609020204030204" charset="0"/>
              <a:ea typeface="Consolas" panose="020B0609020204030204"/>
              <a:cs typeface="Consolas" panose="020B0609020204030204" charset="0"/>
              <a:sym typeface="+mn-ea"/>
            </a:endParaRPr>
          </a:p>
          <a:p>
            <a:pPr marL="457200" lvl="1" indent="457200">
              <a:buFont typeface="Wingdings" panose="05000000000000000000" charset="0"/>
              <a:buNone/>
            </a:pPr>
            <a:endParaRPr lang="en-US" sz="2400">
              <a:latin typeface="Consolas" panose="020B0609020204030204" charset="0"/>
              <a:ea typeface="Consolas" panose="020B0609020204030204"/>
              <a:cs typeface="Consolas" panose="020B0609020204030204" charset="0"/>
              <a:sym typeface="+mn-ea"/>
            </a:endParaRPr>
          </a:p>
          <a:p>
            <a:pPr marL="457200" lvl="1" indent="457200">
              <a:buFont typeface="Wingdings" panose="05000000000000000000" charset="0"/>
              <a:buNone/>
            </a:pPr>
            <a:endParaRPr lang="en-US" sz="2400">
              <a:latin typeface="Consolas" panose="020B0609020204030204" charset="0"/>
              <a:ea typeface="Consolas" panose="020B0609020204030204"/>
              <a:cs typeface="Consolas" panose="020B0609020204030204" charset="0"/>
              <a:sym typeface="+mn-ea"/>
            </a:endParaRPr>
          </a:p>
          <a:p>
            <a:pPr marL="457200" lvl="1" indent="457200">
              <a:buFont typeface="Wingdings" panose="05000000000000000000" charset="0"/>
              <a:buNone/>
            </a:pPr>
            <a:endParaRPr lang="en-US" sz="2400">
              <a:latin typeface="Consolas" panose="020B0609020204030204" charset="0"/>
              <a:ea typeface="Consolas" panose="020B0609020204030204"/>
              <a:cs typeface="Consolas" panose="020B0609020204030204" charset="0"/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800600" y="1905000"/>
            <a:ext cx="7251700" cy="2567305"/>
          </a:xfrm>
          <a:prstGeom prst="rect">
            <a:avLst/>
          </a:prstGeom>
        </p:spPr>
        <p:txBody>
          <a:bodyPr>
            <a:noAutofit/>
          </a:bodyPr>
          <a:p>
            <a:pPr marL="457200" lvl="1" indent="457200">
              <a:buFont typeface="Wingdings" panose="05000000000000000000" charset="0"/>
              <a:buNone/>
            </a:pPr>
            <a:endParaRPr lang="en-US" sz="2800">
              <a:solidFill>
                <a:srgbClr val="002060"/>
              </a:solidFill>
              <a:latin typeface="Consolas" panose="020B0609020204030204" charset="0"/>
              <a:ea typeface="Consolas" panose="020B0609020204030204"/>
              <a:cs typeface="Consolas" panose="020B0609020204030204" charset="0"/>
              <a:sym typeface="+mn-ea"/>
            </a:endParaRPr>
          </a:p>
          <a:p>
            <a:pPr marL="0" lvl="1" indent="457200">
              <a:buFont typeface="Wingdings" panose="05000000000000000000" charset="0"/>
              <a:buNone/>
            </a:pPr>
            <a:r>
              <a:rPr lang="en-US" altLang="en-US" sz="1500">
                <a:solidFill>
                  <a:srgbClr val="00B05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#display all keys value pairs</a:t>
            </a:r>
            <a:endParaRPr lang="en-US" altLang="en-US" sz="1500">
              <a:solidFill>
                <a:srgbClr val="0070C0"/>
              </a:solidFill>
              <a:latin typeface="Consolas" panose="020B0609020204030204" charset="0"/>
              <a:ea typeface="Consolas" panose="020B0609020204030204"/>
              <a:cs typeface="Consolas" panose="020B0609020204030204" charset="0"/>
              <a:sym typeface="+mn-ea"/>
            </a:endParaRPr>
          </a:p>
          <a:p>
            <a:pPr marL="0" lvl="1" indent="457200">
              <a:buFont typeface="Wingdings" panose="05000000000000000000" charset="0"/>
              <a:buNone/>
            </a:pPr>
            <a:r>
              <a:rPr lang="en-US" altLang="en-US" sz="2400">
                <a:solidFill>
                  <a:srgbClr val="0070C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for</a:t>
            </a:r>
            <a:r>
              <a:rPr lang="en-US" altLang="en-US" sz="2400"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 x,y </a:t>
            </a:r>
            <a:r>
              <a:rPr lang="en-US" altLang="en-US" sz="2400">
                <a:solidFill>
                  <a:srgbClr val="0070C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in</a:t>
            </a:r>
            <a:r>
              <a:rPr lang="en-US" altLang="en-US" sz="2400"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 tala.items:</a:t>
            </a:r>
            <a:endParaRPr lang="en-US" altLang="en-US" sz="2400">
              <a:latin typeface="Consolas" panose="020B0609020204030204" charset="0"/>
              <a:ea typeface="Consolas" panose="020B0609020204030204"/>
              <a:cs typeface="Consolas" panose="020B0609020204030204" charset="0"/>
              <a:sym typeface="+mn-ea"/>
            </a:endParaRPr>
          </a:p>
          <a:p>
            <a:pPr marL="0" lvl="1" indent="457200">
              <a:buFont typeface="Wingdings" panose="05000000000000000000" charset="0"/>
              <a:buNone/>
            </a:pPr>
            <a:r>
              <a:rPr lang="en-US" altLang="en-US" sz="2400"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  </a:t>
            </a:r>
            <a:r>
              <a:rPr lang="en-US" altLang="en-US" sz="2400">
                <a:solidFill>
                  <a:srgbClr val="0070C0"/>
                </a:solidFill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print</a:t>
            </a:r>
            <a:r>
              <a:rPr lang="en-US" altLang="en-US" sz="2400"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(x,y)</a:t>
            </a:r>
            <a:endParaRPr sz="24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Nested Loop in Dictionaries</a:t>
            </a:r>
            <a:endParaRPr lang="en-US" sz="4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315200" y="76200"/>
            <a:ext cx="1590675" cy="159067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55955" y="1905000"/>
            <a:ext cx="7594600" cy="31464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1371600" lvl="3" indent="457200">
              <a:buNone/>
            </a:pPr>
            <a:endParaRPr lang="en-US" sz="2800" b="1" dirty="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lvl="2" indent="0">
              <a:buNone/>
            </a:pPr>
            <a:endParaRPr lang="en-US" sz="2800" dirty="0">
              <a:latin typeface="Consolas" panose="020B0609020204030204" charset="0"/>
              <a:cs typeface="Consolas" panose="020B0609020204030204" charset="0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en-US" sz="2800" b="1">
              <a:latin typeface="Consolas" panose="020B0609020204030204" charset="0"/>
              <a:cs typeface="Consolas" panose="020B0609020204030204" charset="0"/>
            </a:endParaRPr>
          </a:p>
          <a:p>
            <a:pPr marL="285750" indent="-285750">
              <a:buFont typeface="Wingdings" panose="05000000000000000000" charset="0"/>
              <a:buChar char="o"/>
            </a:pPr>
            <a:endParaRPr lang="en-US" sz="28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-76200" y="1828800"/>
            <a:ext cx="5554980" cy="5323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>
              <a:buFont typeface="Wingdings" panose="05000000000000000000" charset="0"/>
              <a:buNone/>
            </a:pPr>
            <a:r>
              <a:rPr lang="en-US" altLang="en-US" sz="2000"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myfamily = {</a:t>
            </a:r>
            <a:endParaRPr lang="en-US" altLang="en-US" sz="2000">
              <a:latin typeface="Consolas" panose="020B0609020204030204" charset="0"/>
              <a:ea typeface="Consolas" panose="020B0609020204030204"/>
              <a:cs typeface="Consolas" panose="020B0609020204030204" charset="0"/>
              <a:sym typeface="+mn-ea"/>
            </a:endParaRPr>
          </a:p>
          <a:p>
            <a:pPr indent="457200">
              <a:buFont typeface="Wingdings" panose="05000000000000000000" charset="0"/>
              <a:buNone/>
            </a:pPr>
            <a:r>
              <a:rPr lang="en-US" altLang="en-US" sz="2000"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  "child1" : {</a:t>
            </a:r>
            <a:endParaRPr lang="en-US" altLang="en-US" sz="2000">
              <a:latin typeface="Consolas" panose="020B0609020204030204" charset="0"/>
              <a:ea typeface="Consolas" panose="020B0609020204030204"/>
              <a:cs typeface="Consolas" panose="020B0609020204030204" charset="0"/>
              <a:sym typeface="+mn-ea"/>
            </a:endParaRPr>
          </a:p>
          <a:p>
            <a:pPr indent="457200">
              <a:buFont typeface="Wingdings" panose="05000000000000000000" charset="0"/>
              <a:buNone/>
            </a:pPr>
            <a:r>
              <a:rPr lang="en-US" altLang="en-US" sz="2000"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    "name" : "Emil",</a:t>
            </a:r>
            <a:endParaRPr lang="en-US" altLang="en-US" sz="2000">
              <a:latin typeface="Consolas" panose="020B0609020204030204" charset="0"/>
              <a:ea typeface="Consolas" panose="020B0609020204030204"/>
              <a:cs typeface="Consolas" panose="020B0609020204030204" charset="0"/>
              <a:sym typeface="+mn-ea"/>
            </a:endParaRPr>
          </a:p>
          <a:p>
            <a:pPr indent="457200">
              <a:buFont typeface="Wingdings" panose="05000000000000000000" charset="0"/>
              <a:buNone/>
            </a:pPr>
            <a:r>
              <a:rPr lang="en-US" altLang="en-US" sz="2000"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    "year" : 2004</a:t>
            </a:r>
            <a:endParaRPr lang="en-US" altLang="en-US" sz="2000">
              <a:latin typeface="Consolas" panose="020B0609020204030204" charset="0"/>
              <a:ea typeface="Consolas" panose="020B0609020204030204"/>
              <a:cs typeface="Consolas" panose="020B0609020204030204" charset="0"/>
              <a:sym typeface="+mn-ea"/>
            </a:endParaRPr>
          </a:p>
          <a:p>
            <a:pPr indent="457200">
              <a:buFont typeface="Wingdings" panose="05000000000000000000" charset="0"/>
              <a:buNone/>
            </a:pPr>
            <a:r>
              <a:rPr lang="en-US" altLang="en-US" sz="2000"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  },</a:t>
            </a:r>
            <a:endParaRPr lang="en-US" altLang="en-US" sz="2000">
              <a:latin typeface="Consolas" panose="020B0609020204030204" charset="0"/>
              <a:ea typeface="Consolas" panose="020B0609020204030204"/>
              <a:cs typeface="Consolas" panose="020B0609020204030204" charset="0"/>
              <a:sym typeface="+mn-ea"/>
            </a:endParaRPr>
          </a:p>
          <a:p>
            <a:pPr indent="457200">
              <a:buFont typeface="Wingdings" panose="05000000000000000000" charset="0"/>
              <a:buNone/>
            </a:pPr>
            <a:r>
              <a:rPr lang="en-US" altLang="en-US" sz="2000"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  "child2" : {</a:t>
            </a:r>
            <a:endParaRPr lang="en-US" altLang="en-US" sz="2000">
              <a:latin typeface="Consolas" panose="020B0609020204030204" charset="0"/>
              <a:ea typeface="Consolas" panose="020B0609020204030204"/>
              <a:cs typeface="Consolas" panose="020B0609020204030204" charset="0"/>
              <a:sym typeface="+mn-ea"/>
            </a:endParaRPr>
          </a:p>
          <a:p>
            <a:pPr indent="457200">
              <a:buFont typeface="Wingdings" panose="05000000000000000000" charset="0"/>
              <a:buNone/>
            </a:pPr>
            <a:r>
              <a:rPr lang="en-US" altLang="en-US" sz="2000"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    "name" : "Tobias",</a:t>
            </a:r>
            <a:endParaRPr lang="en-US" altLang="en-US" sz="2000">
              <a:latin typeface="Consolas" panose="020B0609020204030204" charset="0"/>
              <a:ea typeface="Consolas" panose="020B0609020204030204"/>
              <a:cs typeface="Consolas" panose="020B0609020204030204" charset="0"/>
              <a:sym typeface="+mn-ea"/>
            </a:endParaRPr>
          </a:p>
          <a:p>
            <a:pPr indent="457200">
              <a:buFont typeface="Wingdings" panose="05000000000000000000" charset="0"/>
              <a:buNone/>
            </a:pPr>
            <a:r>
              <a:rPr lang="en-US" altLang="en-US" sz="2000"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    "year" : 2007</a:t>
            </a:r>
            <a:endParaRPr lang="en-US" altLang="en-US" sz="2000">
              <a:latin typeface="Consolas" panose="020B0609020204030204" charset="0"/>
              <a:ea typeface="Consolas" panose="020B0609020204030204"/>
              <a:cs typeface="Consolas" panose="020B0609020204030204" charset="0"/>
              <a:sym typeface="+mn-ea"/>
            </a:endParaRPr>
          </a:p>
          <a:p>
            <a:pPr indent="457200">
              <a:buFont typeface="Wingdings" panose="05000000000000000000" charset="0"/>
              <a:buNone/>
            </a:pPr>
            <a:r>
              <a:rPr lang="en-US" altLang="en-US" sz="2000"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  },</a:t>
            </a:r>
            <a:endParaRPr lang="en-US" altLang="en-US" sz="2000">
              <a:latin typeface="Consolas" panose="020B0609020204030204" charset="0"/>
              <a:ea typeface="Consolas" panose="020B0609020204030204"/>
              <a:cs typeface="Consolas" panose="020B0609020204030204" charset="0"/>
              <a:sym typeface="+mn-ea"/>
            </a:endParaRPr>
          </a:p>
          <a:p>
            <a:pPr indent="457200">
              <a:buFont typeface="Wingdings" panose="05000000000000000000" charset="0"/>
              <a:buNone/>
            </a:pPr>
            <a:r>
              <a:rPr lang="en-US" altLang="en-US" sz="2000"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  "child3" : {</a:t>
            </a:r>
            <a:endParaRPr lang="en-US" altLang="en-US" sz="2000">
              <a:latin typeface="Consolas" panose="020B0609020204030204" charset="0"/>
              <a:ea typeface="Consolas" panose="020B0609020204030204"/>
              <a:cs typeface="Consolas" panose="020B0609020204030204" charset="0"/>
              <a:sym typeface="+mn-ea"/>
            </a:endParaRPr>
          </a:p>
          <a:p>
            <a:pPr indent="457200">
              <a:buFont typeface="Wingdings" panose="05000000000000000000" charset="0"/>
              <a:buNone/>
            </a:pPr>
            <a:r>
              <a:rPr lang="en-US" altLang="en-US" sz="2000"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    "name" : "Linus",</a:t>
            </a:r>
            <a:endParaRPr lang="en-US" altLang="en-US" sz="2000">
              <a:latin typeface="Consolas" panose="020B0609020204030204" charset="0"/>
              <a:ea typeface="Consolas" panose="020B0609020204030204"/>
              <a:cs typeface="Consolas" panose="020B0609020204030204" charset="0"/>
              <a:sym typeface="+mn-ea"/>
            </a:endParaRPr>
          </a:p>
          <a:p>
            <a:pPr indent="457200">
              <a:buFont typeface="Wingdings" panose="05000000000000000000" charset="0"/>
              <a:buNone/>
            </a:pPr>
            <a:r>
              <a:rPr lang="en-US" altLang="en-US" sz="2000"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    "year" : 2011</a:t>
            </a:r>
            <a:endParaRPr lang="en-US" altLang="en-US" sz="2000">
              <a:latin typeface="Consolas" panose="020B0609020204030204" charset="0"/>
              <a:ea typeface="Consolas" panose="020B0609020204030204"/>
              <a:cs typeface="Consolas" panose="020B0609020204030204" charset="0"/>
              <a:sym typeface="+mn-ea"/>
            </a:endParaRPr>
          </a:p>
          <a:p>
            <a:pPr indent="457200">
              <a:buFont typeface="Wingdings" panose="05000000000000000000" charset="0"/>
              <a:buNone/>
            </a:pPr>
            <a:r>
              <a:rPr lang="en-US" altLang="en-US" sz="2000"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  }</a:t>
            </a:r>
            <a:endParaRPr lang="en-US" altLang="en-US" sz="2000">
              <a:latin typeface="Consolas" panose="020B0609020204030204" charset="0"/>
              <a:ea typeface="Consolas" panose="020B0609020204030204"/>
              <a:cs typeface="Consolas" panose="020B0609020204030204" charset="0"/>
              <a:sym typeface="+mn-ea"/>
            </a:endParaRPr>
          </a:p>
          <a:p>
            <a:pPr indent="457200">
              <a:buFont typeface="Wingdings" panose="05000000000000000000" charset="0"/>
              <a:buNone/>
            </a:pPr>
            <a:r>
              <a:rPr lang="en-US" altLang="en-US" sz="2000">
                <a:latin typeface="Consolas" panose="020B0609020204030204" charset="0"/>
                <a:ea typeface="Consolas" panose="020B0609020204030204"/>
                <a:cs typeface="Consolas" panose="020B0609020204030204" charset="0"/>
                <a:sym typeface="+mn-ea"/>
              </a:rPr>
              <a:t>}</a:t>
            </a:r>
            <a:endParaRPr lang="en-US" altLang="en-US" sz="2000">
              <a:latin typeface="Consolas" panose="020B0609020204030204" charset="0"/>
              <a:ea typeface="Consolas" panose="020B0609020204030204"/>
              <a:cs typeface="Consolas" panose="020B0609020204030204" charset="0"/>
              <a:sym typeface="+mn-ea"/>
            </a:endParaRPr>
          </a:p>
          <a:p>
            <a:pPr marL="457200" lvl="1" indent="457200">
              <a:buFont typeface="Wingdings" panose="05000000000000000000" charset="0"/>
              <a:buNone/>
            </a:pPr>
            <a:endParaRPr lang="en-US" sz="2000">
              <a:latin typeface="Consolas" panose="020B0609020204030204" charset="0"/>
              <a:ea typeface="Consolas" panose="020B0609020204030204"/>
              <a:cs typeface="Consolas" panose="020B0609020204030204" charset="0"/>
              <a:sym typeface="+mn-ea"/>
            </a:endParaRPr>
          </a:p>
          <a:p>
            <a:pPr marL="457200" lvl="1" indent="457200">
              <a:buFont typeface="Wingdings" panose="05000000000000000000" charset="0"/>
              <a:buNone/>
            </a:pPr>
            <a:endParaRPr lang="en-US" sz="2000">
              <a:latin typeface="Consolas" panose="020B0609020204030204" charset="0"/>
              <a:ea typeface="Consolas" panose="020B0609020204030204"/>
              <a:cs typeface="Consolas" panose="020B0609020204030204" charset="0"/>
              <a:sym typeface="+mn-ea"/>
            </a:endParaRPr>
          </a:p>
          <a:p>
            <a:pPr marL="457200" lvl="1" indent="457200">
              <a:buFont typeface="Wingdings" panose="05000000000000000000" charset="0"/>
              <a:buNone/>
            </a:pPr>
            <a:endParaRPr lang="en-US" sz="2000">
              <a:latin typeface="Consolas" panose="020B0609020204030204" charset="0"/>
              <a:ea typeface="Consolas" panose="020B0609020204030204"/>
              <a:cs typeface="Consolas" panose="020B0609020204030204" charset="0"/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114800" y="2667000"/>
            <a:ext cx="45720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</a:rPr>
              <a:t>for </a:t>
            </a:r>
            <a:r>
              <a:rPr lang="en-US" altLang="en-US">
                <a:latin typeface="Consolas" panose="020B0609020204030204" charset="0"/>
                <a:cs typeface="Consolas" panose="020B0609020204030204" charset="0"/>
              </a:rPr>
              <a:t>x, obj </a:t>
            </a:r>
            <a:r>
              <a:rPr lang="en-US" altLang="en-US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</a:rPr>
              <a:t>in</a:t>
            </a:r>
            <a:r>
              <a:rPr lang="en-US" altLang="en-US">
                <a:latin typeface="Consolas" panose="020B0609020204030204" charset="0"/>
                <a:cs typeface="Consolas" panose="020B0609020204030204" charset="0"/>
              </a:rPr>
              <a:t> myfamily.</a:t>
            </a:r>
            <a:r>
              <a:rPr lang="en-US" altLang="en-US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</a:rPr>
              <a:t>items</a:t>
            </a:r>
            <a:r>
              <a:rPr lang="en-US" altLang="en-US">
                <a:latin typeface="Consolas" panose="020B0609020204030204" charset="0"/>
                <a:cs typeface="Consolas" panose="020B0609020204030204" charset="0"/>
              </a:rPr>
              <a:t>():</a:t>
            </a:r>
            <a:endParaRPr lang="en-US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>
                <a:solidFill>
                  <a:srgbClr val="002060"/>
                </a:solidFill>
                <a:latin typeface="Consolas" panose="020B0609020204030204" charset="0"/>
                <a:cs typeface="Consolas" panose="020B0609020204030204" charset="0"/>
              </a:rPr>
              <a:t>    print</a:t>
            </a:r>
            <a:r>
              <a:rPr lang="en-US" altLang="en-US">
                <a:latin typeface="Consolas" panose="020B0609020204030204" charset="0"/>
                <a:cs typeface="Consolas" panose="020B0609020204030204" charset="0"/>
              </a:rPr>
              <a:t>(x)</a:t>
            </a:r>
            <a:endParaRPr lang="en-US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>
                <a:latin typeface="Consolas" panose="020B0609020204030204" charset="0"/>
                <a:cs typeface="Consolas" panose="020B0609020204030204" charset="0"/>
              </a:rPr>
              <a:t>    </a:t>
            </a:r>
            <a:endParaRPr lang="en-US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</a:rPr>
              <a:t>   for</a:t>
            </a:r>
            <a:r>
              <a:rPr lang="en-US" altLang="en-US">
                <a:latin typeface="Consolas" panose="020B0609020204030204" charset="0"/>
                <a:cs typeface="Consolas" panose="020B0609020204030204" charset="0"/>
              </a:rPr>
              <a:t> y </a:t>
            </a:r>
            <a:r>
              <a:rPr lang="en-US" altLang="en-US">
                <a:solidFill>
                  <a:srgbClr val="C00000"/>
                </a:solidFill>
                <a:latin typeface="Consolas" panose="020B0609020204030204" charset="0"/>
                <a:cs typeface="Consolas" panose="020B0609020204030204" charset="0"/>
              </a:rPr>
              <a:t>in</a:t>
            </a:r>
            <a:r>
              <a:rPr lang="en-US" altLang="en-US">
                <a:latin typeface="Consolas" panose="020B0609020204030204" charset="0"/>
                <a:cs typeface="Consolas" panose="020B0609020204030204" charset="0"/>
              </a:rPr>
              <a:t> obj:</a:t>
            </a:r>
            <a:endParaRPr lang="en-US" altLang="en-US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en-US">
                <a:solidFill>
                  <a:srgbClr val="002060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en-US">
                <a:latin typeface="Consolas" panose="020B0609020204030204" charset="0"/>
                <a:cs typeface="Consolas" panose="020B0609020204030204" charset="0"/>
              </a:rPr>
              <a:t>(y + ':', obj[y])</a:t>
            </a:r>
            <a:endParaRPr lang="en-US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315200" y="76200"/>
            <a:ext cx="1590675" cy="15906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55955" y="1905000"/>
            <a:ext cx="759460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o"/>
            </a:pPr>
            <a:r>
              <a:rPr lang="en-US" sz="3600" b="1"/>
              <a:t> </a:t>
            </a:r>
            <a:r>
              <a:rPr lang="en-US" sz="4400" b="1"/>
              <a:t>Create websites  </a:t>
            </a:r>
            <a:endParaRPr lang="en-US" sz="3600" b="1"/>
          </a:p>
          <a:p>
            <a:pPr marL="742950" lvl="1" indent="-285750">
              <a:buFont typeface="Wingdings" panose="05000000000000000000" charset="0"/>
              <a:buChar char="§"/>
            </a:pPr>
            <a:r>
              <a:rPr lang="en-US" sz="3600"/>
              <a:t>Use web frameworks such as Django and Flask to handle backend of a website and user data</a:t>
            </a:r>
            <a:endParaRPr lang="en-US" sz="3600"/>
          </a:p>
          <a:p>
            <a:pPr marL="742950" lvl="1" indent="-285750">
              <a:buFont typeface="Wingdings" panose="05000000000000000000" charset="0"/>
              <a:buChar char="§"/>
            </a:pPr>
            <a:r>
              <a:rPr lang="en-US" sz="3600"/>
              <a:t>Create interactive dashboards for users such as plotly and dash</a:t>
            </a:r>
            <a:endParaRPr lang="en-US" sz="36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Installing Python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315200" y="76200"/>
            <a:ext cx="1590675" cy="15906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55955" y="1905000"/>
            <a:ext cx="75946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o"/>
            </a:pPr>
            <a:r>
              <a:rPr lang="en-US" sz="3600" b="1"/>
              <a:t> Tools</a:t>
            </a:r>
            <a:endParaRPr lang="en-US" sz="3600" b="1"/>
          </a:p>
          <a:p>
            <a:pPr marL="742950" lvl="1" indent="-285750">
              <a:buFont typeface="Wingdings" panose="05000000000000000000" charset="0"/>
              <a:buChar char="§"/>
            </a:pPr>
            <a:r>
              <a:rPr lang="en-US" sz="3600"/>
              <a:t>Python 3 </a:t>
            </a:r>
            <a:r>
              <a:rPr lang="en-US" sz="2400"/>
              <a:t>python.org/downloads</a:t>
            </a:r>
            <a:endParaRPr lang="en-US" sz="3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/>
              <a:t>IDE (VS Code)</a:t>
            </a:r>
            <a:endParaRPr lang="en-US" sz="3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/>
              <a:t>VS Code Python Extension</a:t>
            </a:r>
            <a:endParaRPr lang="en-US" sz="36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589*24"/>
  <p:tag name="TABLE_ENDDRAG_RECT" val="72*150*589*24"/>
</p:tagLst>
</file>

<file path=ppt/tags/tag2.xml><?xml version="1.0" encoding="utf-8"?>
<p:tagLst xmlns:p="http://schemas.openxmlformats.org/presentationml/2006/main">
  <p:tag name="TABLE_ENDDRAG_ORIGIN_RECT" val="574*23"/>
  <p:tag name="TABLE_ENDDRAG_RECT" val="84*162*574*23"/>
</p:tagLst>
</file>

<file path=ppt/tags/tag3.xml><?xml version="1.0" encoding="utf-8"?>
<p:tagLst xmlns:p="http://schemas.openxmlformats.org/presentationml/2006/main">
  <p:tag name="TABLE_ENDDRAG_ORIGIN_RECT" val="591*335"/>
  <p:tag name="TABLE_ENDDRAG_RECT" val="67*147*591*335"/>
</p:tagLst>
</file>

<file path=ppt/tags/tag4.xml><?xml version="1.0" encoding="utf-8"?>
<p:tagLst xmlns:p="http://schemas.openxmlformats.org/presentationml/2006/main">
  <p:tag name="TABLE_ENDDRAG_ORIGIN_RECT" val="591*309"/>
  <p:tag name="TABLE_ENDDRAG_RECT" val="67*147*591*309"/>
</p:tagLst>
</file>

<file path=ppt/tags/tag5.xml><?xml version="1.0" encoding="utf-8"?>
<p:tagLst xmlns:p="http://schemas.openxmlformats.org/presentationml/2006/main">
  <p:tag name="TABLE_ENDDRAG_ORIGIN_RECT" val="591*309"/>
  <p:tag name="TABLE_ENDDRAG_RECT" val="67*147*591*309"/>
</p:tagLst>
</file>

<file path=ppt/tags/tag6.xml><?xml version="1.0" encoding="utf-8"?>
<p:tagLst xmlns:p="http://schemas.openxmlformats.org/presentationml/2006/main">
  <p:tag name="TABLE_ENDDRAG_ORIGIN_RECT" val="588*175"/>
  <p:tag name="TABLE_ENDDRAG_RECT" val="69*208*588*175"/>
</p:tagLst>
</file>

<file path=ppt/tags/tag7.xml><?xml version="1.0" encoding="utf-8"?>
<p:tagLst xmlns:p="http://schemas.openxmlformats.org/presentationml/2006/main">
  <p:tag name="TABLE_ENDDRAG_ORIGIN_RECT" val="667*243"/>
  <p:tag name="TABLE_ENDDRAG_RECT" val="30*259*667*243"/>
</p:tagLst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13411</Words>
  <Application>WPS Presentation</Application>
  <PresentationFormat>On-screen Show (4:3)</PresentationFormat>
  <Paragraphs>1259</Paragraphs>
  <Slides>72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89" baseType="lpstr">
      <vt:lpstr>Arial</vt:lpstr>
      <vt:lpstr>SimSun</vt:lpstr>
      <vt:lpstr>Wingdings</vt:lpstr>
      <vt:lpstr>Times New Roman</vt:lpstr>
      <vt:lpstr>Calibri</vt:lpstr>
      <vt:lpstr>Source Sans Pro</vt:lpstr>
      <vt:lpstr>Wingdings</vt:lpstr>
      <vt:lpstr>Segoe UI</vt:lpstr>
      <vt:lpstr>Calibri Light</vt:lpstr>
      <vt:lpstr>Microsoft YaHei</vt:lpstr>
      <vt:lpstr>Arial Unicode MS</vt:lpstr>
      <vt:lpstr>Consolas</vt:lpstr>
      <vt:lpstr>Consolas</vt:lpstr>
      <vt:lpstr>Segoe UI</vt:lpstr>
      <vt:lpstr>monospace</vt:lpstr>
      <vt:lpstr>Billion Dreams</vt:lpstr>
      <vt:lpstr>Retrospect</vt:lpstr>
      <vt:lpstr>Basics of Python</vt:lpstr>
      <vt:lpstr>Brief History of Python</vt:lpstr>
      <vt:lpstr>Why Choose Python?</vt:lpstr>
      <vt:lpstr>What can you do with Python?</vt:lpstr>
      <vt:lpstr>What can you do with Python?</vt:lpstr>
      <vt:lpstr>What can you do with Python?</vt:lpstr>
      <vt:lpstr>What can you do with Python?</vt:lpstr>
      <vt:lpstr>Python</vt:lpstr>
      <vt:lpstr>Installing Python</vt:lpstr>
      <vt:lpstr>Create Virtual Environment</vt:lpstr>
      <vt:lpstr>Create Virtual Environment</vt:lpstr>
      <vt:lpstr>Configure and Run the Debugger</vt:lpstr>
      <vt:lpstr>Configure and Run the Debugger</vt:lpstr>
      <vt:lpstr>Configure and Run the Debugger</vt:lpstr>
      <vt:lpstr>Create Python source file</vt:lpstr>
      <vt:lpstr>Syntax</vt:lpstr>
      <vt:lpstr>Creating a Comment</vt:lpstr>
      <vt:lpstr>Variables</vt:lpstr>
      <vt:lpstr>User Input</vt:lpstr>
      <vt:lpstr>Assigning Values</vt:lpstr>
      <vt:lpstr>Variables</vt:lpstr>
      <vt:lpstr>Data Types</vt:lpstr>
      <vt:lpstr>Strings</vt:lpstr>
      <vt:lpstr>Strings</vt:lpstr>
      <vt:lpstr>Strings</vt:lpstr>
      <vt:lpstr>Looping through Strings,  len(), in() not in()</vt:lpstr>
      <vt:lpstr>Slicing Strings</vt:lpstr>
      <vt:lpstr>Slicing Strings</vt:lpstr>
      <vt:lpstr>Modify Strings</vt:lpstr>
      <vt:lpstr>Concatenation</vt:lpstr>
      <vt:lpstr>f Strings</vt:lpstr>
      <vt:lpstr>Escape sequence</vt:lpstr>
      <vt:lpstr>Arithmetic Operators</vt:lpstr>
      <vt:lpstr>Comparison Operators</vt:lpstr>
      <vt:lpstr>Assignment Operators</vt:lpstr>
      <vt:lpstr>Logical Operators</vt:lpstr>
      <vt:lpstr>Identity Operators</vt:lpstr>
      <vt:lpstr>Identity Operators</vt:lpstr>
      <vt:lpstr>Membership Operators</vt:lpstr>
      <vt:lpstr>Conditional Statements</vt:lpstr>
      <vt:lpstr>if Statements</vt:lpstr>
      <vt:lpstr>if else Statements</vt:lpstr>
      <vt:lpstr>if elif Statements</vt:lpstr>
      <vt:lpstr>match Statements</vt:lpstr>
      <vt:lpstr>while loop</vt:lpstr>
      <vt:lpstr>break statement</vt:lpstr>
      <vt:lpstr>continue statement</vt:lpstr>
      <vt:lpstr>range() </vt:lpstr>
      <vt:lpstr>range() </vt:lpstr>
      <vt:lpstr>range(): Exercises</vt:lpstr>
      <vt:lpstr>for loop</vt:lpstr>
      <vt:lpstr>nested loop</vt:lpstr>
      <vt:lpstr>Python Data Structures</vt:lpstr>
      <vt:lpstr>List [ ]</vt:lpstr>
      <vt:lpstr>List [ ]</vt:lpstr>
      <vt:lpstr>List Indexing</vt:lpstr>
      <vt:lpstr>Insert Items</vt:lpstr>
      <vt:lpstr>Changing Items</vt:lpstr>
      <vt:lpstr>Deleting Items</vt:lpstr>
      <vt:lpstr>Sort Items</vt:lpstr>
      <vt:lpstr>Looping Items</vt:lpstr>
      <vt:lpstr>Nested Loop Items</vt:lpstr>
      <vt:lpstr>Tuples ( )</vt:lpstr>
      <vt:lpstr>Accesing Tuples</vt:lpstr>
      <vt:lpstr>Insert, Changing, Deleting  Tuple Values</vt:lpstr>
      <vt:lpstr>Tuple index(), count() methods</vt:lpstr>
      <vt:lpstr>Dictionaries { }</vt:lpstr>
      <vt:lpstr>Accesing Dictionaries</vt:lpstr>
      <vt:lpstr>Inserting and Changing  Items</vt:lpstr>
      <vt:lpstr>Removing Items</vt:lpstr>
      <vt:lpstr>Looping Items in Dict</vt:lpstr>
      <vt:lpstr>Nested Loop in Dictionaries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</dc:title>
  <dc:creator>Course Technology</dc:creator>
  <cp:lastModifiedBy>Michael Acosta</cp:lastModifiedBy>
  <cp:revision>455</cp:revision>
  <dcterms:created xsi:type="dcterms:W3CDTF">2003-10-31T14:41:00Z</dcterms:created>
  <dcterms:modified xsi:type="dcterms:W3CDTF">2025-08-29T08:32:38Z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1033-12.2.0.22530</vt:lpwstr>
  </property>
  <property fmtid="{D5CDD505-2E9C-101B-9397-08002B2CF9AE}" pid="3" name="ICV">
    <vt:lpwstr>CFBD96FA99F843A5A7413D2BF3B33C2A_13</vt:lpwstr>
  </property>
</Properties>
</file>