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8" r:id="rId4"/>
    <p:sldId id="261" r:id="rId5"/>
    <p:sldId id="263" r:id="rId6"/>
    <p:sldId id="257" r:id="rId7"/>
    <p:sldId id="265" r:id="rId8"/>
    <p:sldId id="259" r:id="rId9"/>
    <p:sldId id="267" r:id="rId10"/>
    <p:sldId id="260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C6597-A5A9-4372-87A4-A7F2AD016155}">
          <p14:sldIdLst>
            <p14:sldId id="262"/>
            <p14:sldId id="264"/>
            <p14:sldId id="258"/>
            <p14:sldId id="261"/>
            <p14:sldId id="263"/>
            <p14:sldId id="257"/>
            <p14:sldId id="265"/>
            <p14:sldId id="259"/>
            <p14:sldId id="267"/>
            <p14:sldId id="260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47A-0F00-4D63-8BFF-EDD1CA865E1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323-B60F-4617-B9FE-F7782463A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1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47A-0F00-4D63-8BFF-EDD1CA865E1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323-B60F-4617-B9FE-F7782463A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17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47A-0F00-4D63-8BFF-EDD1CA865E1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323-B60F-4617-B9FE-F7782463A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9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47A-0F00-4D63-8BFF-EDD1CA865E1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323-B60F-4617-B9FE-F7782463A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93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47A-0F00-4D63-8BFF-EDD1CA865E1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323-B60F-4617-B9FE-F7782463A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3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47A-0F00-4D63-8BFF-EDD1CA865E1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323-B60F-4617-B9FE-F7782463A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0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47A-0F00-4D63-8BFF-EDD1CA865E1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323-B60F-4617-B9FE-F7782463A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1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47A-0F00-4D63-8BFF-EDD1CA865E1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323-B60F-4617-B9FE-F7782463A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05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47A-0F00-4D63-8BFF-EDD1CA865E1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323-B60F-4617-B9FE-F7782463A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95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47A-0F00-4D63-8BFF-EDD1CA865E1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323-B60F-4617-B9FE-F7782463A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5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47A-0F00-4D63-8BFF-EDD1CA865E1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1323-B60F-4617-B9FE-F7782463A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0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8847A-0F00-4D63-8BFF-EDD1CA865E1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81323-B60F-4617-B9FE-F7782463A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vid.ncifcrf.gov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4517" y="6077337"/>
            <a:ext cx="4553607" cy="1179266"/>
          </a:xfrm>
        </p:spPr>
        <p:txBody>
          <a:bodyPr>
            <a:normAutofit/>
          </a:bodyPr>
          <a:lstStyle/>
          <a:p>
            <a:r>
              <a:rPr lang="en-US" altLang="zh-CN" sz="1400" dirty="0"/>
              <a:t>Anders, Simon, et al. "Count-based differential expression analysis of RNA sequencing data using R and Bioconductor." </a:t>
            </a:r>
            <a:r>
              <a:rPr lang="en-US" altLang="zh-CN" sz="1400" i="1" dirty="0"/>
              <a:t>Nature protocols</a:t>
            </a:r>
            <a:r>
              <a:rPr lang="en-US" altLang="zh-CN" sz="1400" dirty="0"/>
              <a:t> 8.9 (2013): 1765-1786.</a:t>
            </a:r>
            <a:endParaRPr lang="zh-CN" alt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610"/>
          <a:stretch/>
        </p:blipFill>
        <p:spPr>
          <a:xfrm>
            <a:off x="3720662" y="191030"/>
            <a:ext cx="3825766" cy="666697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7420303" y="462455"/>
            <a:ext cx="344214" cy="10405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01906" y="798051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Quality control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0303" y="240686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Alignment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7399282" y="2968881"/>
            <a:ext cx="270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Summarizing read counts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854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 Sets Enrichment Analysis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GSEA and GSEA-derived methods(like gage)</a:t>
            </a:r>
          </a:p>
          <a:p>
            <a:pPr lvl="1"/>
            <a:r>
              <a:rPr lang="en-US" altLang="zh-CN" dirty="0" smtClean="0"/>
              <a:t>See my code</a:t>
            </a:r>
          </a:p>
          <a:p>
            <a:pPr lvl="1"/>
            <a:r>
              <a:rPr lang="en-US" altLang="zh-CN" dirty="0" smtClean="0"/>
              <a:t>Pathview (visualization of KEGG pathways)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DEGs based methods</a:t>
            </a:r>
          </a:p>
          <a:p>
            <a:pPr lvl="1"/>
            <a:r>
              <a:rPr lang="en-US" altLang="zh-CN" dirty="0" smtClean="0">
                <a:hlinkClick r:id="rId2"/>
              </a:rPr>
              <a:t>https://david.ncifcrf.gov/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Copy top genes from DEGs lists</a:t>
            </a:r>
          </a:p>
          <a:p>
            <a:pPr lvl="1"/>
            <a:r>
              <a:rPr lang="en-US" altLang="zh-CN" dirty="0" smtClean="0"/>
              <a:t>“Start Analysis”, paste the DEGs lists, Select “ENTREZ_GENE_ID”</a:t>
            </a:r>
          </a:p>
          <a:p>
            <a:pPr lvl="1"/>
            <a:r>
              <a:rPr lang="en-US" altLang="zh-CN" dirty="0" smtClean="0"/>
              <a:t>See the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19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 Sets Enrichment Analysis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34" y="1825625"/>
            <a:ext cx="3465787" cy="4351338"/>
          </a:xfrm>
        </p:spPr>
        <p:txBody>
          <a:bodyPr/>
          <a:lstStyle/>
          <a:p>
            <a:r>
              <a:rPr lang="en-US" altLang="zh-CN" dirty="0" smtClean="0"/>
              <a:t>DAVID</a:t>
            </a:r>
          </a:p>
          <a:p>
            <a:pPr lvl="1"/>
            <a:r>
              <a:rPr lang="en-US" altLang="zh-CN" dirty="0" smtClean="0"/>
              <a:t>Easy to use</a:t>
            </a:r>
            <a:br>
              <a:rPr lang="en-US" altLang="zh-CN" dirty="0" smtClean="0"/>
            </a:br>
            <a:r>
              <a:rPr lang="en-US" altLang="zh-CN" b="1" dirty="0" smtClean="0"/>
              <a:t>No programming</a:t>
            </a:r>
            <a:endParaRPr lang="zh-CN" alt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023" y="1690688"/>
            <a:ext cx="70389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6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Alternative tools?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Multiple tools exist for each step</a:t>
            </a:r>
          </a:p>
          <a:p>
            <a:r>
              <a:rPr lang="en-US" altLang="zh-CN" dirty="0" smtClean="0"/>
              <a:t>Different tools will lead to slightly different results</a:t>
            </a:r>
          </a:p>
          <a:p>
            <a:pPr lvl="1"/>
            <a:r>
              <a:rPr lang="en-US" altLang="zh-CN" dirty="0" smtClean="0"/>
              <a:t>Most tools have their advantage and preference</a:t>
            </a:r>
          </a:p>
          <a:p>
            <a:r>
              <a:rPr lang="en-US" altLang="zh-CN" dirty="0" smtClean="0"/>
              <a:t>A discussion on this topic:</a:t>
            </a:r>
          </a:p>
          <a:p>
            <a:pPr lvl="1"/>
            <a:r>
              <a:rPr lang="en-US" altLang="zh-CN" b="1" dirty="0"/>
              <a:t>Li, Sheng, et al. "Multi-platform assessment of transcriptome profiling using RNA-</a:t>
            </a:r>
            <a:r>
              <a:rPr lang="en-US" altLang="zh-CN" b="1" dirty="0" err="1"/>
              <a:t>seq</a:t>
            </a:r>
            <a:r>
              <a:rPr lang="en-US" altLang="zh-CN" b="1" dirty="0"/>
              <a:t> in the ABRF next-generation sequencing study." </a:t>
            </a:r>
            <a:r>
              <a:rPr lang="en-US" altLang="zh-CN" b="1" i="1" dirty="0"/>
              <a:t>Nature biotechnology</a:t>
            </a:r>
            <a:r>
              <a:rPr lang="en-US" altLang="zh-CN" b="1" dirty="0"/>
              <a:t> 32.9 (2014): 915-925</a:t>
            </a:r>
            <a:r>
              <a:rPr lang="en-US" altLang="zh-CN" b="1" dirty="0" smtClean="0"/>
              <a:t>.</a:t>
            </a:r>
          </a:p>
          <a:p>
            <a:r>
              <a:rPr lang="en-US" altLang="zh-CN" dirty="0" smtClean="0"/>
              <a:t>I’ll try to focus on one unique workflow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82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Quality Control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Visualization on </a:t>
            </a:r>
            <a:r>
              <a:rPr lang="en-US" altLang="zh-CN" dirty="0" err="1" smtClean="0"/>
              <a:t>Fastqc</a:t>
            </a:r>
            <a:r>
              <a:rPr lang="en-US" altLang="zh-CN" dirty="0" smtClean="0"/>
              <a:t> (Available on Basespace)</a:t>
            </a:r>
          </a:p>
          <a:p>
            <a:pPr lvl="1"/>
            <a:r>
              <a:rPr lang="en-US" altLang="zh-CN" dirty="0" smtClean="0"/>
              <a:t>Contamination (Basespace have options to address this)</a:t>
            </a:r>
          </a:p>
          <a:p>
            <a:pPr lvl="1"/>
            <a:r>
              <a:rPr lang="en-US" altLang="zh-CN" dirty="0" smtClean="0"/>
              <a:t>Duplication </a:t>
            </a:r>
          </a:p>
          <a:p>
            <a:pPr lvl="2"/>
            <a:r>
              <a:rPr lang="en-US" altLang="zh-CN" dirty="0" smtClean="0"/>
              <a:t>you can ignore this unless you know something was wrong in experiment</a:t>
            </a:r>
          </a:p>
          <a:p>
            <a:pPr lvl="1"/>
            <a:r>
              <a:rPr lang="en-US" altLang="zh-CN" dirty="0" smtClean="0"/>
              <a:t>First 12 bases non-uniform distributed</a:t>
            </a:r>
          </a:p>
          <a:p>
            <a:pPr lvl="2"/>
            <a:r>
              <a:rPr lang="en-US" altLang="zh-CN" dirty="0" smtClean="0"/>
              <a:t>you can ignore this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69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Alignment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544" y="2779931"/>
            <a:ext cx="10515600" cy="3389641"/>
          </a:xfrm>
        </p:spPr>
        <p:txBody>
          <a:bodyPr/>
          <a:lstStyle/>
          <a:p>
            <a:r>
              <a:rPr lang="en-US" altLang="zh-CN" dirty="0" smtClean="0"/>
              <a:t>Input: fastq (original reads)</a:t>
            </a:r>
          </a:p>
          <a:p>
            <a:r>
              <a:rPr lang="en-US" altLang="zh-CN" dirty="0" smtClean="0"/>
              <a:t>Output: bam files (Aligned reads)</a:t>
            </a:r>
          </a:p>
          <a:p>
            <a:endParaRPr lang="en-US" altLang="zh-CN" dirty="0"/>
          </a:p>
          <a:p>
            <a:r>
              <a:rPr lang="en-US" altLang="zh-CN" b="1" dirty="0" smtClean="0"/>
              <a:t>My recommendation:</a:t>
            </a:r>
          </a:p>
          <a:p>
            <a:pPr lvl="1"/>
            <a:r>
              <a:rPr lang="en-US" altLang="zh-CN" b="1" dirty="0" smtClean="0"/>
              <a:t>Do it on Basespace</a:t>
            </a:r>
          </a:p>
          <a:p>
            <a:r>
              <a:rPr lang="en-US" altLang="zh-CN" dirty="0" smtClean="0"/>
              <a:t>Or</a:t>
            </a:r>
          </a:p>
          <a:p>
            <a:pPr lvl="1"/>
            <a:r>
              <a:rPr lang="en-US" altLang="zh-CN" dirty="0" smtClean="0"/>
              <a:t>Run TOPHAT2 on Mac/Linux (difficult without some programming skills)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931" y="1690688"/>
            <a:ext cx="824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each sequenced read, find their corresponding location on reference genome.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10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Summarizing read counts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076" y="2750535"/>
            <a:ext cx="10515600" cy="31773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Input: bam files </a:t>
            </a:r>
          </a:p>
          <a:p>
            <a:r>
              <a:rPr lang="en-US" altLang="zh-CN" dirty="0" smtClean="0"/>
              <a:t>Output: read count ( a data frame structure in R)</a:t>
            </a:r>
          </a:p>
          <a:p>
            <a:endParaRPr lang="en-US" altLang="zh-CN" dirty="0"/>
          </a:p>
          <a:p>
            <a:r>
              <a:rPr lang="en-US" altLang="zh-CN" dirty="0" smtClean="0"/>
              <a:t>Steps:</a:t>
            </a:r>
          </a:p>
          <a:p>
            <a:pPr lvl="1"/>
            <a:r>
              <a:rPr lang="en-US" altLang="zh-CN" dirty="0" smtClean="0"/>
              <a:t>Download and put all bam files in one folder (each with distinct name)</a:t>
            </a:r>
          </a:p>
          <a:p>
            <a:pPr lvl="1"/>
            <a:r>
              <a:rPr lang="en-US" altLang="zh-CN" dirty="0" smtClean="0"/>
              <a:t>Run </a:t>
            </a:r>
            <a:r>
              <a:rPr lang="en-US" altLang="zh-CN" dirty="0" err="1" smtClean="0"/>
              <a:t>annotation.R</a:t>
            </a:r>
            <a:r>
              <a:rPr lang="en-US" altLang="zh-CN" dirty="0" smtClean="0"/>
              <a:t> (change the folder variable)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 err="1" smtClean="0"/>
              <a:t>TILCnt.RData</a:t>
            </a:r>
            <a:r>
              <a:rPr lang="en-US" altLang="zh-CN" dirty="0" smtClean="0"/>
              <a:t>” generated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6952" y="1513490"/>
            <a:ext cx="648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Count number of reads mapped to each gene. The read counts are approximation of relative expression level.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98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23" y="1405211"/>
            <a:ext cx="11700641" cy="4351338"/>
          </a:xfrm>
        </p:spPr>
        <p:txBody>
          <a:bodyPr/>
          <a:lstStyle/>
          <a:p>
            <a:r>
              <a:rPr lang="en-US" altLang="zh-CN" dirty="0" smtClean="0"/>
              <a:t>FPKM (</a:t>
            </a:r>
            <a:r>
              <a:rPr lang="en-US" altLang="zh-CN" dirty="0"/>
              <a:t>Fragments Per Kilobase of transcript per Million mapped </a:t>
            </a:r>
            <a:r>
              <a:rPr lang="en-US" altLang="zh-CN" dirty="0" smtClean="0"/>
              <a:t>reads)</a:t>
            </a:r>
          </a:p>
          <a:p>
            <a:r>
              <a:rPr lang="en-US" altLang="zh-CN" dirty="0" smtClean="0"/>
              <a:t>RPKM (</a:t>
            </a:r>
            <a:r>
              <a:rPr lang="en-US" altLang="zh-CN" dirty="0"/>
              <a:t>Reads Per Kilobase of transcript per Million mapped </a:t>
            </a:r>
            <a:r>
              <a:rPr lang="en-US" altLang="zh-CN" dirty="0" smtClean="0"/>
              <a:t>reads)</a:t>
            </a:r>
          </a:p>
          <a:p>
            <a:endParaRPr lang="en-US" altLang="zh-CN" dirty="0"/>
          </a:p>
          <a:p>
            <a:r>
              <a:rPr lang="en-US" altLang="zh-CN" dirty="0" smtClean="0"/>
              <a:t>Neither one is recommended. Normalization is biased by strongly expressed genes 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70871"/>
              </p:ext>
            </p:extLst>
          </p:nvPr>
        </p:nvGraphicFramePr>
        <p:xfrm>
          <a:off x="518511" y="3988383"/>
          <a:ext cx="44844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805">
                  <a:extLst>
                    <a:ext uri="{9D8B030D-6E8A-4147-A177-3AD203B41FA5}">
                      <a16:colId xmlns:a16="http://schemas.microsoft.com/office/drawing/2014/main" val="1154404823"/>
                    </a:ext>
                  </a:extLst>
                </a:gridCol>
                <a:gridCol w="1494805">
                  <a:extLst>
                    <a:ext uri="{9D8B030D-6E8A-4147-A177-3AD203B41FA5}">
                      <a16:colId xmlns:a16="http://schemas.microsoft.com/office/drawing/2014/main" val="1789414812"/>
                    </a:ext>
                  </a:extLst>
                </a:gridCol>
                <a:gridCol w="1494805">
                  <a:extLst>
                    <a:ext uri="{9D8B030D-6E8A-4147-A177-3AD203B41FA5}">
                      <a16:colId xmlns:a16="http://schemas.microsoft.com/office/drawing/2014/main" val="117493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Sample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Sample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7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Gene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Gene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56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Gene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2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Gene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112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5002926" y="4067504"/>
            <a:ext cx="1912881" cy="1450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FPKM/RPKM</a:t>
            </a:r>
            <a:endParaRPr lang="zh-CN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74906"/>
              </p:ext>
            </p:extLst>
          </p:nvPr>
        </p:nvGraphicFramePr>
        <p:xfrm>
          <a:off x="6915807" y="3988383"/>
          <a:ext cx="44844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805">
                  <a:extLst>
                    <a:ext uri="{9D8B030D-6E8A-4147-A177-3AD203B41FA5}">
                      <a16:colId xmlns:a16="http://schemas.microsoft.com/office/drawing/2014/main" val="1154404823"/>
                    </a:ext>
                  </a:extLst>
                </a:gridCol>
                <a:gridCol w="1494805">
                  <a:extLst>
                    <a:ext uri="{9D8B030D-6E8A-4147-A177-3AD203B41FA5}">
                      <a16:colId xmlns:a16="http://schemas.microsoft.com/office/drawing/2014/main" val="1789414812"/>
                    </a:ext>
                  </a:extLst>
                </a:gridCol>
                <a:gridCol w="1494805">
                  <a:extLst>
                    <a:ext uri="{9D8B030D-6E8A-4147-A177-3AD203B41FA5}">
                      <a16:colId xmlns:a16="http://schemas.microsoft.com/office/drawing/2014/main" val="117493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Sample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Sample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7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Gene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Gene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56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Gene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2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Gene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956.9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11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15807" y="5899515"/>
            <a:ext cx="481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Gene 1~3 are artificial DEGs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Two widely used tools:</a:t>
            </a:r>
          </a:p>
          <a:p>
            <a:pPr lvl="1"/>
            <a:r>
              <a:rPr lang="en-US" altLang="zh-CN" dirty="0" smtClean="0"/>
              <a:t>Build-in normalization in DEseq2</a:t>
            </a:r>
          </a:p>
          <a:p>
            <a:pPr lvl="1"/>
            <a:r>
              <a:rPr lang="en-US" altLang="zh-CN" dirty="0" smtClean="0"/>
              <a:t>TMM normalization (build-in normalization in </a:t>
            </a:r>
            <a:r>
              <a:rPr lang="en-US" altLang="zh-CN" dirty="0" err="1" smtClean="0"/>
              <a:t>EdgeR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 smtClean="0"/>
              <a:t>We don’t need to do this step if we just use DESeq2 or </a:t>
            </a:r>
            <a:r>
              <a:rPr lang="en-US" altLang="zh-CN" b="1" dirty="0" err="1" smtClean="0"/>
              <a:t>EdgeR</a:t>
            </a:r>
            <a:r>
              <a:rPr lang="en-US" altLang="zh-CN" b="1" dirty="0" smtClean="0"/>
              <a:t>.</a:t>
            </a:r>
          </a:p>
          <a:p>
            <a:r>
              <a:rPr lang="en-US" altLang="zh-CN" dirty="0" smtClean="0"/>
              <a:t>Exception:</a:t>
            </a:r>
          </a:p>
          <a:p>
            <a:pPr lvl="1"/>
            <a:r>
              <a:rPr lang="en-US" altLang="zh-CN" dirty="0" smtClean="0"/>
              <a:t>If we want to use TMM to normalize and use DEseq2 to analysis DEGs </a:t>
            </a:r>
          </a:p>
          <a:p>
            <a:pPr lvl="2"/>
            <a:r>
              <a:rPr lang="en-US" altLang="zh-CN" dirty="0" smtClean="0"/>
              <a:t>Normalize it in </a:t>
            </a:r>
            <a:r>
              <a:rPr lang="en-US" altLang="zh-CN" dirty="0" err="1" smtClean="0"/>
              <a:t>EdgeR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Export read counts to DEseq2</a:t>
            </a:r>
          </a:p>
          <a:p>
            <a:pPr lvl="2"/>
            <a:r>
              <a:rPr lang="en-US" altLang="zh-CN" dirty="0" smtClean="0"/>
              <a:t>Analysis it in DEseq2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20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Differential Expression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T-test (Easy to understand)</a:t>
            </a:r>
          </a:p>
          <a:p>
            <a:r>
              <a:rPr lang="en-US" altLang="zh-CN" dirty="0" smtClean="0"/>
              <a:t>Generalized Linear Model (More sensitive and flexible)</a:t>
            </a:r>
          </a:p>
          <a:p>
            <a:pPr lvl="1"/>
            <a:r>
              <a:rPr lang="en-US" altLang="zh-CN" dirty="0" smtClean="0"/>
              <a:t>DEseq2 (See my code)</a:t>
            </a:r>
          </a:p>
          <a:p>
            <a:pPr lvl="1"/>
            <a:r>
              <a:rPr lang="en-US" altLang="zh-CN" dirty="0" err="1" smtClean="0"/>
              <a:t>EdgeR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414" y="5388570"/>
            <a:ext cx="4971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Examples of linear model: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expression ~ subset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expression ~ subset + donor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expression ~ subset + donor + gender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expression ~ subset + gender</a:t>
            </a:r>
            <a:endParaRPr lang="zh-CN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361185"/>
              </p:ext>
            </p:extLst>
          </p:nvPr>
        </p:nvGraphicFramePr>
        <p:xfrm>
          <a:off x="928414" y="3652052"/>
          <a:ext cx="97185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841">
                  <a:extLst>
                    <a:ext uri="{9D8B030D-6E8A-4147-A177-3AD203B41FA5}">
                      <a16:colId xmlns:a16="http://schemas.microsoft.com/office/drawing/2014/main" val="1430138906"/>
                    </a:ext>
                  </a:extLst>
                </a:gridCol>
                <a:gridCol w="1079841">
                  <a:extLst>
                    <a:ext uri="{9D8B030D-6E8A-4147-A177-3AD203B41FA5}">
                      <a16:colId xmlns:a16="http://schemas.microsoft.com/office/drawing/2014/main" val="2610742190"/>
                    </a:ext>
                  </a:extLst>
                </a:gridCol>
                <a:gridCol w="1079841">
                  <a:extLst>
                    <a:ext uri="{9D8B030D-6E8A-4147-A177-3AD203B41FA5}">
                      <a16:colId xmlns:a16="http://schemas.microsoft.com/office/drawing/2014/main" val="1879351823"/>
                    </a:ext>
                  </a:extLst>
                </a:gridCol>
                <a:gridCol w="1079841">
                  <a:extLst>
                    <a:ext uri="{9D8B030D-6E8A-4147-A177-3AD203B41FA5}">
                      <a16:colId xmlns:a16="http://schemas.microsoft.com/office/drawing/2014/main" val="1805255160"/>
                    </a:ext>
                  </a:extLst>
                </a:gridCol>
                <a:gridCol w="1079841">
                  <a:extLst>
                    <a:ext uri="{9D8B030D-6E8A-4147-A177-3AD203B41FA5}">
                      <a16:colId xmlns:a16="http://schemas.microsoft.com/office/drawing/2014/main" val="3325637129"/>
                    </a:ext>
                  </a:extLst>
                </a:gridCol>
                <a:gridCol w="1079841">
                  <a:extLst>
                    <a:ext uri="{9D8B030D-6E8A-4147-A177-3AD203B41FA5}">
                      <a16:colId xmlns:a16="http://schemas.microsoft.com/office/drawing/2014/main" val="203039829"/>
                    </a:ext>
                  </a:extLst>
                </a:gridCol>
                <a:gridCol w="1079841">
                  <a:extLst>
                    <a:ext uri="{9D8B030D-6E8A-4147-A177-3AD203B41FA5}">
                      <a16:colId xmlns:a16="http://schemas.microsoft.com/office/drawing/2014/main" val="667429845"/>
                    </a:ext>
                  </a:extLst>
                </a:gridCol>
                <a:gridCol w="1079841">
                  <a:extLst>
                    <a:ext uri="{9D8B030D-6E8A-4147-A177-3AD203B41FA5}">
                      <a16:colId xmlns:a16="http://schemas.microsoft.com/office/drawing/2014/main" val="732719212"/>
                    </a:ext>
                  </a:extLst>
                </a:gridCol>
                <a:gridCol w="1079841">
                  <a:extLst>
                    <a:ext uri="{9D8B030D-6E8A-4147-A177-3AD203B41FA5}">
                      <a16:colId xmlns:a16="http://schemas.microsoft.com/office/drawing/2014/main" val="3472144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8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Donor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9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2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Differential Expression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Generalized Linear Model (More sensitive and flexible)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742974"/>
            <a:ext cx="4607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Examples of linear model: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expression ~ subset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expression ~ subset + donor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expression ~ subset + age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expression ~ subset + age + donor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expression ~ age + donor</a:t>
            </a:r>
            <a:endParaRPr lang="zh-CN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903796"/>
              </p:ext>
            </p:extLst>
          </p:nvPr>
        </p:nvGraphicFramePr>
        <p:xfrm>
          <a:off x="838200" y="3259614"/>
          <a:ext cx="97185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841">
                  <a:extLst>
                    <a:ext uri="{9D8B030D-6E8A-4147-A177-3AD203B41FA5}">
                      <a16:colId xmlns:a16="http://schemas.microsoft.com/office/drawing/2014/main" val="1430138906"/>
                    </a:ext>
                  </a:extLst>
                </a:gridCol>
                <a:gridCol w="1079841">
                  <a:extLst>
                    <a:ext uri="{9D8B030D-6E8A-4147-A177-3AD203B41FA5}">
                      <a16:colId xmlns:a16="http://schemas.microsoft.com/office/drawing/2014/main" val="2610742190"/>
                    </a:ext>
                  </a:extLst>
                </a:gridCol>
                <a:gridCol w="1079841">
                  <a:extLst>
                    <a:ext uri="{9D8B030D-6E8A-4147-A177-3AD203B41FA5}">
                      <a16:colId xmlns:a16="http://schemas.microsoft.com/office/drawing/2014/main" val="1879351823"/>
                    </a:ext>
                  </a:extLst>
                </a:gridCol>
                <a:gridCol w="1079841">
                  <a:extLst>
                    <a:ext uri="{9D8B030D-6E8A-4147-A177-3AD203B41FA5}">
                      <a16:colId xmlns:a16="http://schemas.microsoft.com/office/drawing/2014/main" val="1805255160"/>
                    </a:ext>
                  </a:extLst>
                </a:gridCol>
                <a:gridCol w="1079841">
                  <a:extLst>
                    <a:ext uri="{9D8B030D-6E8A-4147-A177-3AD203B41FA5}">
                      <a16:colId xmlns:a16="http://schemas.microsoft.com/office/drawing/2014/main" val="3325637129"/>
                    </a:ext>
                  </a:extLst>
                </a:gridCol>
                <a:gridCol w="1079841">
                  <a:extLst>
                    <a:ext uri="{9D8B030D-6E8A-4147-A177-3AD203B41FA5}">
                      <a16:colId xmlns:a16="http://schemas.microsoft.com/office/drawing/2014/main" val="203039829"/>
                    </a:ext>
                  </a:extLst>
                </a:gridCol>
                <a:gridCol w="1079841">
                  <a:extLst>
                    <a:ext uri="{9D8B030D-6E8A-4147-A177-3AD203B41FA5}">
                      <a16:colId xmlns:a16="http://schemas.microsoft.com/office/drawing/2014/main" val="667429845"/>
                    </a:ext>
                  </a:extLst>
                </a:gridCol>
                <a:gridCol w="1079841">
                  <a:extLst>
                    <a:ext uri="{9D8B030D-6E8A-4147-A177-3AD203B41FA5}">
                      <a16:colId xmlns:a16="http://schemas.microsoft.com/office/drawing/2014/main" val="732719212"/>
                    </a:ext>
                  </a:extLst>
                </a:gridCol>
                <a:gridCol w="1079841">
                  <a:extLst>
                    <a:ext uri="{9D8B030D-6E8A-4147-A177-3AD203B41FA5}">
                      <a16:colId xmlns:a16="http://schemas.microsoft.com/office/drawing/2014/main" val="3472144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8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Donor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9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58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87366" y="2648607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Support for continuous factor like 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23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561</Words>
  <Application>Microsoft Office PowerPoint</Application>
  <PresentationFormat>Widescreen</PresentationFormat>
  <Paragraphs>189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Theme</vt:lpstr>
      <vt:lpstr>Workflow</vt:lpstr>
      <vt:lpstr>Alternative tools?</vt:lpstr>
      <vt:lpstr>Quality Control</vt:lpstr>
      <vt:lpstr>Alignment</vt:lpstr>
      <vt:lpstr>Summarizing read counts</vt:lpstr>
      <vt:lpstr>Normalization</vt:lpstr>
      <vt:lpstr>Normalization</vt:lpstr>
      <vt:lpstr>Differential Expression</vt:lpstr>
      <vt:lpstr>Differential Expression</vt:lpstr>
      <vt:lpstr>Gene Sets Enrichment Analysis</vt:lpstr>
      <vt:lpstr>Gene Sets Enrichment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Xingyu Yang</dc:creator>
  <cp:lastModifiedBy>Xingyu Yang</cp:lastModifiedBy>
  <cp:revision>14</cp:revision>
  <dcterms:created xsi:type="dcterms:W3CDTF">2016-02-18T07:47:40Z</dcterms:created>
  <dcterms:modified xsi:type="dcterms:W3CDTF">2016-02-18T09:36:15Z</dcterms:modified>
</cp:coreProperties>
</file>