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Study Notes | A Commentary on the Bodhisattvacaryāvatāra - Lesson 58</a:t>
            </a:r>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Outline Coordinates</a:t>
            </a:r>
          </a:p>
        </p:txBody>
      </p:sp>
      <p:sp>
        <p:nvSpPr>
          <p:cNvPr id="3" name="Content Placeholder 2"/>
          <p:cNvSpPr>
            <a:spLocks noGrp="1"/>
          </p:cNvSpPr>
          <p:nvPr>
            <p:ph idx="1"/>
          </p:nvPr>
        </p:nvSpPr>
        <p:spPr/>
        <p:txBody>
          <a:bodyPr/>
          <a:lstStyle/>
          <a:p>
            <a:r>
              <a:t>This lesson continues from the previous one, which discussed how to act after observing the state of our body, speech, and mind. Firstly, we must cease non-virtuous actions, abandon attachment and distraction, eliminate meaningless activities, and eradicate actions driven by afflictions. Through brief and detailed explanations, it elaborates on the need to eliminate the 27 types of irrational thoughts driven by afflictions such as greed and anger. If we discover such mindsets within ourselves, we must immediately counteract them with mindfulness and awareness. This lesson summarizes these teachings.</a:t>
            </a:r>
          </a:p>
          <a:p/>
          <a:p>
            <a:r>
              <a:t>Having understood the cessation of non-virtuous actions, it then instructs on engaging in virtuous deeds. We should cultivate eight virtuous mindsets, and in the process of practice, it is impossible to satisfy everyone's wishes. However, we must not grow weary but instead treat sentient beings with a compassionate heart. For the sake of self-benefit and the benefit of others, we should engage in actions free from wrongdoing and view all endeavors as illusory, like a dream, to safeguard this precious Bodhicitta.</a:t>
            </a:r>
          </a:p>
          <a:p/>
          <a:p>
            <a:r>
              <a:t>This lesson uses four verses to elaborate on two main themes: firstly, summarizing the need to counteract defiled and meaningless thoughts with mindfulness and awareness; secondly, in daily life, we should practice eight virtuous deeds.</a:t>
            </a:r>
          </a:p>
          <a:p/>
          <a:p>
            <a:r>
              <a:t>1. We must constantly observe whether our mindset is tainted by the 27 types of irrational thoughts or engrossed in meaningless pursuits. Upon discovery, we must immediately counteract them with mindfulness and awareness, persistently safeguarding this precious Bodhicitta. (See Verse 1 for details)</a:t>
            </a:r>
          </a:p>
          <a:p/>
          <a:p>
            <a:r>
              <a:t>2. As practitioners of the Mahayana path, we must first eliminate the 27 afflictions and then cultivate eight virtuous mindsets. (See Verse 2 for details)</a:t>
            </a:r>
          </a:p>
          <a:p/>
          <a:p>
            <a:r>
              <a:t>3. The minds of ordinary, ignorant beings are often discordant and hard to satisfy fully. We should not grow weary because of this but recognize that they are driven by afflictions and not in control of themselves. Reflecting thus, we should treat them with even greater compassion. (See Verse 3 for details)</a:t>
            </a:r>
          </a:p>
          <a:p/>
          <a:p>
            <a:r>
              <a:t>4. For the benefit of ourselves and all sentient beings, we should engage in actions free from wrongdoing. Furthermore, we should view all actions as illusory, without arrogance, and constantly safeguard this Bodhicitta. (See Verse 4 for details)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 Verse 1: Observe This Defiled Mind</a:t>
            </a:r>
          </a:p>
        </p:txBody>
      </p:sp>
      <p:sp>
        <p:nvSpPr>
          <p:cNvPr id="3" name="Content Placeholder 2"/>
          <p:cNvSpPr>
            <a:spLocks noGrp="1"/>
          </p:cNvSpPr>
          <p:nvPr>
            <p:ph idx="1"/>
          </p:nvPr>
        </p:nvSpPr>
        <p:spPr/>
        <p:txBody>
          <a:bodyPr/>
          <a:lstStyle/>
          <a:p>
            <a:r>
              <a:t>Outline Analysis:</a:t>
            </a:r>
          </a:p>
          <a:p>
            <a:r>
              <a:t>In the previous lesson, we learned that when the 27 types of irrational thoughts such as greed and anger arise, we must restrain ourselves with mindfulness and awareness, remaining unmoved like a great tree. This verse summarizes that we must constantly observe this defiled mind and meaningless thoughts, counteracting the afflictions in our continuum with mindfulness and awareness. Only in this way can we safeguard this Bodhicitta.</a:t>
            </a:r>
          </a:p>
          <a:p/>
          <a:p>
            <a:r>
              <a:t>Textual Explanation:</a:t>
            </a:r>
          </a:p>
          <a:p>
            <a:r>
              <a:t>We should observe whether a defiled mindset or a tendency towards meaningless actions has arisen. If it has, the courageous Bodhisattva must immediately counteract it, not leaning towards self-interest but steadfastly upholding this Bodhicitta.</a:t>
            </a:r>
          </a:p>
          <a:p/>
          <a:p>
            <a:r>
              <a:t>Key Points:</a:t>
            </a:r>
          </a:p>
          <a:p>
            <a:r>
              <a:t>1. Grasping Two Points to Safeguard Bodhicitta</a:t>
            </a:r>
          </a:p>
          <a:p>
            <a:r>
              <a:t>   - Awareness of Defiled Mind: Recognize harm and apply antidotes.</a:t>
            </a:r>
          </a:p>
          <a:p>
            <a:r>
              <a:t>   - Counteracting Distraction: Use mindfulness to avoid trivial actions.</a:t>
            </a:r>
          </a:p>
          <a:p>
            <a:r>
              <a:t>2. Reprimanding Unwholesome Mindsets</a:t>
            </a:r>
          </a:p>
          <a:p>
            <a:r>
              <a:t>   - Avoid thoughts of personal rest or happiness.</a:t>
            </a:r>
          </a:p>
          <a:p>
            <a:r>
              <a:t>   - Dedicate body, speech, and mind to sentient beings.</a:t>
            </a:r>
          </a:p>
          <a:p>
            <a:r>
              <a:t>3. Practicing According to Teachings</a:t>
            </a:r>
          </a:p>
          <a:p>
            <a:r>
              <a:t>   - Cease harmful and meaningless activities.</a:t>
            </a:r>
          </a:p>
          <a:p>
            <a:r>
              <a:t>4. Habituation Is Crucial</a:t>
            </a:r>
          </a:p>
          <a:p>
            <a:r>
              <a:t>   - Long-term study and contemplation for firm Bodhicitta.</a:t>
            </a:r>
          </a:p>
          <a:p>
            <a:r>
              <a:t>5. Teachings from the Guru</a:t>
            </a:r>
          </a:p>
          <a:p>
            <a:r>
              <a:t>   - Systematic, patient study over years.</a:t>
            </a:r>
          </a:p>
          <a:p>
            <a:r>
              <a:t>6. What to Abandon and Adopt</a:t>
            </a:r>
          </a:p>
          <a:p>
            <a:r>
              <a:t>   - Abandon short-term learning; adopt long-term commitment.</a:t>
            </a:r>
          </a:p>
          <a:p>
            <a:r>
              <a:t>7. Learning Requires the Right Attitude</a:t>
            </a:r>
          </a:p>
          <a:p>
            <a:r>
              <a:t>   - Correct views and long-term engagement.</a:t>
            </a:r>
          </a:p>
          <a:p>
            <a:r>
              <a:t>8. Summary</a:t>
            </a:r>
          </a:p>
          <a:p>
            <a:r>
              <a:t>   - Observe actions, feel shame for wrongs, and find meaning in virtuous deeds.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III. Verse 2: Eight Virtuous Mindsets</a:t>
            </a:r>
          </a:p>
        </p:txBody>
      </p:sp>
      <p:sp>
        <p:nvSpPr>
          <p:cNvPr id="3" name="Content Placeholder 2"/>
          <p:cNvSpPr>
            <a:spLocks noGrp="1"/>
          </p:cNvSpPr>
          <p:nvPr>
            <p:ph idx="1"/>
          </p:nvPr>
        </p:nvSpPr>
        <p:spPr/>
        <p:txBody>
          <a:bodyPr/>
          <a:lstStyle/>
          <a:p>
            <a:r>
              <a:t>Outline Analysis:</a:t>
            </a:r>
          </a:p>
          <a:p>
            <a:r>
              <a:t>The previous verse summarized that when afflictions arise, one must counteract them with mindfulness and awareness to perfectly safeguard Bodhicitta. This verse discusses the eight aspects to practice in daily life.</a:t>
            </a:r>
          </a:p>
          <a:p/>
          <a:p>
            <a:r>
              <a:t>Textual Explanation:</a:t>
            </a:r>
          </a:p>
          <a:p>
            <a:r>
              <a:t>Constantly maintain unwavering faith, make extremely firm vows to perform virtuous deeds, rejoice in the merits of virtuous actions, remain steadfast even in difficulties without regressing, hold a reverent mind and pay homage through body and other means. Be vigilant against unwholesome actions with shame and guilt, fear wrongdoing, be cautious of cause and effect, guard the sense doors, thereby achieving tranquil and gentle demeanor, and strive to bring joy to other sentient beings.</a:t>
            </a:r>
          </a:p>
          <a:p/>
          <a:p>
            <a:r>
              <a:t>Key Points:</a:t>
            </a:r>
          </a:p>
          <a:p>
            <a:r>
              <a:t>1. Cultivating Eight Virtuous Mindsets</a:t>
            </a:r>
          </a:p>
          <a:p>
            <a:r>
              <a:t>   - Profound Faith: Unwavering belief in the Three Jewels and Dharma.</a:t>
            </a:r>
          </a:p>
          <a:p>
            <a:r>
              <a:t>   - Extreme Certainty: Firm understanding and conviction.</a:t>
            </a:r>
          </a:p>
          <a:p>
            <a:r>
              <a:t>   - Steadfastness: Stability in faith and practice.</a:t>
            </a:r>
          </a:p>
          <a:p>
            <a:r>
              <a:t>   - Reverence with Politeness: Respect for Dharma and all beings.</a:t>
            </a:r>
          </a:p>
          <a:p>
            <a:r>
              <a:t>   - Shame: Guilt for unwholesome actions.</a:t>
            </a:r>
          </a:p>
          <a:p>
            <a:r>
              <a:t>   - Fear of Cause and Effect: Caution against negative karma.</a:t>
            </a:r>
          </a:p>
          <a:p>
            <a:r>
              <a:t>   - Tranquility: Calmness in body, speech, and mind.</a:t>
            </a:r>
          </a:p>
          <a:p>
            <a:r>
              <a:t>   - Diligent Bestowal of Joy: Strive to benefit and bring joy to beings.</a:t>
            </a:r>
          </a:p>
          <a:p>
            <a:r>
              <a:t>2. Summary</a:t>
            </a:r>
          </a:p>
          <a:p>
            <a:r>
              <a:t>   - Always think of benefiting sentient beings, not just personal happiness.</a:t>
            </a:r>
          </a:p>
          <a:p>
            <a:r>
              <a:t>   - Carefully observe and stabilize these virtues in one's continuum.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IV. Verse 3: Cultivate Compassion</a:t>
            </a:r>
          </a:p>
        </p:txBody>
      </p:sp>
      <p:sp>
        <p:nvSpPr>
          <p:cNvPr id="3" name="Content Placeholder 2"/>
          <p:cNvSpPr>
            <a:spLocks noGrp="1"/>
          </p:cNvSpPr>
          <p:nvPr>
            <p:ph idx="1"/>
          </p:nvPr>
        </p:nvSpPr>
        <p:spPr/>
        <p:txBody>
          <a:bodyPr/>
          <a:lstStyle/>
          <a:p>
            <a:r>
              <a:t>Outline Analysis:</a:t>
            </a:r>
          </a:p>
          <a:p>
            <a:r>
              <a:t>The previous verse discussed that practitioners should cultivate eight virtuous mindsets. This verse teaches that in the process of practicing these virtues, one should not grow weary due to sentient beings' afflictions causing discord in opinions, but instead cultivate a compassionate and merciful heart.</a:t>
            </a:r>
          </a:p>
          <a:p/>
          <a:p>
            <a:r>
              <a:t>Textual Explanation:</a:t>
            </a:r>
          </a:p>
          <a:p>
            <a:r>
              <a:t>The desires of ordinary, ignorant beings are often discordant with one another. Do not grow weary in your heart because of this. Even if they harm you, consider that they are driven by afflictions and not in control of their harmful intentions. Reflecting in this way, you will feel even greater compassion and mercy towards them.</a:t>
            </a:r>
          </a:p>
          <a:p/>
          <a:p>
            <a:r>
              <a:t>Key Points:</a:t>
            </a:r>
          </a:p>
          <a:p>
            <a:r>
              <a:t>1. Sentient Beings Have Vastly Different Capacities</a:t>
            </a:r>
          </a:p>
          <a:p>
            <a:r>
              <a:t>   - Buddha taught 84,000 methods for various afflictions.</a:t>
            </a:r>
          </a:p>
          <a:p>
            <a:r>
              <a:t>2. Understanding Diverse Mindsets</a:t>
            </a:r>
          </a:p>
          <a:p>
            <a:r>
              <a:t>   - Guide beings according to their circumstances.</a:t>
            </a:r>
          </a:p>
          <a:p>
            <a:r>
              <a:t>3. How to Respond to Criticism</a:t>
            </a:r>
          </a:p>
          <a:p>
            <a:r>
              <a:t>   - Accept reasonable criticism; ignore baseless slander.</a:t>
            </a:r>
          </a:p>
          <a:p>
            <a:r>
              <a:t>4. Why Not Cling to Others' Words</a:t>
            </a:r>
          </a:p>
          <a:p>
            <a:r>
              <a:t>   - Cause and effect are infallible; cultivate compassion instead of anger.</a:t>
            </a:r>
          </a:p>
          <a:p>
            <a:r>
              <a:t>5. Scriptural Evidence</a:t>
            </a:r>
          </a:p>
          <a:p>
            <a:r>
              <a:t>   - Advise beings creating negative karma with compassion.</a:t>
            </a:r>
          </a:p>
          <a:p>
            <a:r>
              <a:t>6. Anecdote</a:t>
            </a:r>
          </a:p>
          <a:p>
            <a:r>
              <a:t>   - Patrul Rinpoche's compassionate guidance of a thief.</a:t>
            </a:r>
          </a:p>
          <a:p>
            <a:r>
              <a:t>7. Dealing with Ingratitude</a:t>
            </a:r>
          </a:p>
          <a:p>
            <a:r>
              <a:t>   - Understand afflictions, practice patience, and generate compassion.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 Verse 4: Beneficial Actions as Illusory</a:t>
            </a:r>
          </a:p>
        </p:txBody>
      </p:sp>
      <p:sp>
        <p:nvSpPr>
          <p:cNvPr id="3" name="Content Placeholder 2"/>
          <p:cNvSpPr>
            <a:spLocks noGrp="1"/>
          </p:cNvSpPr>
          <p:nvPr>
            <p:ph idx="1"/>
          </p:nvPr>
        </p:nvSpPr>
        <p:spPr/>
        <p:txBody>
          <a:bodyPr/>
          <a:lstStyle/>
          <a:p>
            <a:r>
              <a:t>Outline Analysis:</a:t>
            </a:r>
          </a:p>
          <a:p>
            <a:r>
              <a:t>The previous verse taught that no matter how much effort we make, we cannot satisfy all sentient beings' wishes, but we should not grow weary and instead harbor compassion. This verse explains how a Bodhisattva should act to safeguard this Bodhicitta: on one hand, for self-benefit and the benefit of others, engage in actions free from wrongdoing; on the other hand, view all actions as dreamlike and illusory.</a:t>
            </a:r>
          </a:p>
          <a:p/>
          <a:p>
            <a:r>
              <a:t>Textual Explanation:</a:t>
            </a:r>
          </a:p>
          <a:p>
            <a:r>
              <a:t>For the benefit of oneself and all sentient beings, engage in actions free from wrongdoing, or as stated in the commentary, from the perspectives of self and others, cultivate shame and guilt. If one acts in this way, then further view all actions as illusory, without arrogance, and constantly safeguard this mind.</a:t>
            </a:r>
          </a:p>
          <a:p/>
          <a:p>
            <a:r>
              <a:t>Key Points:</a:t>
            </a:r>
          </a:p>
          <a:p>
            <a:r>
              <a:t>1. Self-Benefit and Benefiting Others</a:t>
            </a:r>
          </a:p>
          <a:p>
            <a:r>
              <a:t>   - Greatest benefit is liberation; engage in beneficial actions.</a:t>
            </a:r>
          </a:p>
          <a:p>
            <a:r>
              <a:t>2. Dispelling Doubt on Arrogance</a:t>
            </a:r>
          </a:p>
          <a:p>
            <a:r>
              <a:t>   - Counteract arrogance by viewing all as illusory.</a:t>
            </a:r>
          </a:p>
          <a:p>
            <a:r>
              <a:t>3. Viewing as Illusory</a:t>
            </a:r>
          </a:p>
          <a:p>
            <a:r>
              <a:t>   - All phenomena lack inherent nature; life is like a dream.</a:t>
            </a:r>
          </a:p>
          <a:p>
            <a:r>
              <a:t>4. Reflecting Inward</a:t>
            </a:r>
          </a:p>
          <a:p>
            <a:r>
              <a:t>   - Time passes; view world as illusory to safeguard Bodhicitta.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