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2" r:id="rId4"/>
    <p:sldId id="259" r:id="rId5"/>
    <p:sldId id="280" r:id="rId6"/>
    <p:sldId id="283" r:id="rId7"/>
    <p:sldId id="282" r:id="rId8"/>
    <p:sldId id="265" r:id="rId9"/>
    <p:sldId id="260" r:id="rId10"/>
    <p:sldId id="273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87" r:id="rId19"/>
  </p:sldIdLst>
  <p:sldSz cx="9001125" cy="5040313"/>
  <p:notesSz cx="6858000" cy="9144000"/>
  <p:custDataLst>
    <p:tags r:id="rId22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1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25"/>
  </p:normalViewPr>
  <p:slideViewPr>
    <p:cSldViewPr>
      <p:cViewPr varScale="1">
        <p:scale>
          <a:sx n="145" d="100"/>
          <a:sy n="145" d="100"/>
        </p:scale>
        <p:origin x="690" y="126"/>
      </p:cViewPr>
      <p:guideLst>
        <p:guide orient="horz" pos="1601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8号-创中黑" panose="00000500000000000000" charset="-122"/>
              </a:rPr>
              <a:t>2021/4/13</a:t>
            </a:fld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8号-创中黑" panose="00000500000000000000" charset="-122"/>
              </a:rPr>
              <a:t>‹#›</a:t>
            </a:fld>
            <a:endParaRPr lang="zh-CN" altLang="en-US">
              <a:cs typeface="字魂58号-创中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60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A99F16DF-CF36-416C-BD50-D1BDDE91DB9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2DED90FB-1249-453A-B05F-3D35C4D1A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32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1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4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89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06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83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92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lIns="80229" tIns="40115" rIns="80229" bIns="4011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295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802295"/>
              <a:t>2021/4/13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29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295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802295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64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295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802295"/>
              <a:t>2021/4/13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29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295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802295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32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907705" y="506602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K:\PPT传包图网\12月PPT\素材\5b2856aa1d59bd_画板 1 副本 2.jpg5b2856aa1d59bd_画板 1 副本 2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82385" cy="319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字魂58号-创中黑" panose="00000500000000000000" charset="-122"/>
          <a:ea typeface="字魂58号-创中黑" panose="00000500000000000000" charset="-122"/>
          <a:cs typeface="字魂58号-创中黑" panose="00000500000000000000" charset="-122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58号-创中黑" panose="00000500000000000000" charset="-122"/>
          <a:ea typeface="字魂58号-创中黑" panose="00000500000000000000" charset="-122"/>
          <a:cs typeface="字魂58号-创中黑" panose="00000500000000000000" charset="-122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字魂58号-创中黑" panose="00000500000000000000" charset="-122"/>
          <a:ea typeface="字魂58号-创中黑" panose="00000500000000000000" charset="-122"/>
          <a:cs typeface="字魂58号-创中黑" panose="00000500000000000000" charset="-122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字魂58号-创中黑" panose="00000500000000000000" charset="-122"/>
          <a:ea typeface="字魂58号-创中黑" panose="00000500000000000000" charset="-122"/>
          <a:cs typeface="字魂58号-创中黑" panose="00000500000000000000" charset="-122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字魂58号-创中黑" panose="00000500000000000000" charset="-122"/>
          <a:ea typeface="字魂58号-创中黑" panose="00000500000000000000" charset="-122"/>
          <a:cs typeface="字魂58号-创中黑" panose="00000500000000000000" charset="-122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字魂58号-创中黑" panose="00000500000000000000" charset="-122"/>
          <a:ea typeface="字魂58号-创中黑" panose="00000500000000000000" charset="-122"/>
          <a:cs typeface="字魂58号-创中黑" panose="00000500000000000000" charset="-122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:\PPT传包图网\12月PPT\素材\5b856aa1d59bd_画板 1 副本 2.jpg5b856aa1d59bd_画板 1 副本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0965" cy="50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980282" y="1012304"/>
            <a:ext cx="23519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solidFill>
                  <a:srgbClr val="EB193E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2021</a:t>
            </a:r>
            <a:endParaRPr lang="zh-CN" altLang="en-US" sz="7200" dirty="0">
              <a:solidFill>
                <a:srgbClr val="EB193E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0282" y="2026462"/>
            <a:ext cx="37044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cs typeface="+mn-ea"/>
                <a:sym typeface="+mn-lt"/>
              </a:rPr>
              <a:t>装修防坑分享</a:t>
            </a:r>
            <a:endParaRPr lang="en-US" altLang="zh-CN" sz="4400" dirty="0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96306" y="2886485"/>
            <a:ext cx="936104" cy="0"/>
          </a:xfrm>
          <a:prstGeom prst="line">
            <a:avLst/>
          </a:prstGeom>
          <a:ln w="25400">
            <a:solidFill>
              <a:srgbClr val="EB19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059862" y="2952204"/>
            <a:ext cx="577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cs typeface="+mn-ea"/>
                <a:sym typeface="+mn-lt"/>
              </a:rPr>
              <a:t>Layne</a:t>
            </a:r>
            <a:endParaRPr lang="zh-CN" altLang="en-US" sz="11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9"/>
    </mc:Choice>
    <mc:Fallback xmlns="">
      <p:transition spd="slow" advTm="4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56146" y="1133270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6261" y="298621"/>
            <a:ext cx="113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前期设计</a:t>
            </a:r>
          </a:p>
        </p:txBody>
      </p:sp>
      <p:sp>
        <p:nvSpPr>
          <p:cNvPr id="17" name="矩形 16"/>
          <p:cNvSpPr/>
          <p:nvPr/>
        </p:nvSpPr>
        <p:spPr>
          <a:xfrm>
            <a:off x="1332210" y="55619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8579" y="904590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26"/>
          <p:cNvSpPr txBox="1"/>
          <p:nvPr/>
        </p:nvSpPr>
        <p:spPr>
          <a:xfrm>
            <a:off x="1185181" y="948320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/>
              <a:t>不要过于依赖设计师，自己多考虑</a:t>
            </a:r>
            <a:endParaRPr lang="zh-CN" altLang="en-US" sz="1050" b="1" dirty="0">
              <a:latin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97FE5A-ACFD-4981-B511-94C17A5F7679}"/>
              </a:ext>
            </a:extLst>
          </p:cNvPr>
          <p:cNvSpPr/>
          <p:nvPr/>
        </p:nvSpPr>
        <p:spPr>
          <a:xfrm>
            <a:off x="1105566" y="1502602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6">
            <a:extLst>
              <a:ext uri="{FF2B5EF4-FFF2-40B4-BE49-F238E27FC236}">
                <a16:creationId xmlns:a16="http://schemas.microsoft.com/office/drawing/2014/main" id="{9B6EA11C-5951-4C10-97E9-B86F04A348F3}"/>
              </a:ext>
            </a:extLst>
          </p:cNvPr>
          <p:cNvSpPr txBox="1"/>
          <p:nvPr/>
        </p:nvSpPr>
        <p:spPr>
          <a:xfrm>
            <a:off x="1175748" y="1555262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/>
              <a:t>一定要签施工书面协议，不要口头承诺</a:t>
            </a:r>
            <a:endParaRPr lang="zh-CN" altLang="en-US" sz="1050" b="1" dirty="0">
              <a:latin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17168-87C0-4E3E-BB59-93CBEE29534F}"/>
              </a:ext>
            </a:extLst>
          </p:cNvPr>
          <p:cNvSpPr/>
          <p:nvPr/>
        </p:nvSpPr>
        <p:spPr>
          <a:xfrm>
            <a:off x="1081950" y="2144913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F7E0F2-3EA5-41C2-9012-AA907D29D9B3}"/>
              </a:ext>
            </a:extLst>
          </p:cNvPr>
          <p:cNvSpPr/>
          <p:nvPr/>
        </p:nvSpPr>
        <p:spPr>
          <a:xfrm>
            <a:off x="1055317" y="2800911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6">
            <a:extLst>
              <a:ext uri="{FF2B5EF4-FFF2-40B4-BE49-F238E27FC236}">
                <a16:creationId xmlns:a16="http://schemas.microsoft.com/office/drawing/2014/main" id="{EBF95730-A7A6-4D33-B71D-37E63FDA17A7}"/>
              </a:ext>
            </a:extLst>
          </p:cNvPr>
          <p:cNvSpPr txBox="1"/>
          <p:nvPr/>
        </p:nvSpPr>
        <p:spPr>
          <a:xfrm>
            <a:off x="1175748" y="2215579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/>
              <a:t>自己对房间进行详细的测量，避免在尺寸上被坑</a:t>
            </a:r>
            <a:endParaRPr lang="zh-CN" altLang="en-US" sz="1050" b="1" dirty="0">
              <a:latin typeface="+mn-ea"/>
              <a:sym typeface="+mn-lt"/>
            </a:endParaRPr>
          </a:p>
        </p:txBody>
      </p:sp>
      <p:sp>
        <p:nvSpPr>
          <p:cNvPr id="25" name="文本框 26">
            <a:extLst>
              <a:ext uri="{FF2B5EF4-FFF2-40B4-BE49-F238E27FC236}">
                <a16:creationId xmlns:a16="http://schemas.microsoft.com/office/drawing/2014/main" id="{2926B0FC-73D4-40DA-8198-7A3ACAE98464}"/>
              </a:ext>
            </a:extLst>
          </p:cNvPr>
          <p:cNvSpPr txBox="1"/>
          <p:nvPr/>
        </p:nvSpPr>
        <p:spPr>
          <a:xfrm>
            <a:off x="1161565" y="2869409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/>
              <a:t>注意装修顺序，提前考虑和采购</a:t>
            </a:r>
            <a:endParaRPr lang="zh-CN" altLang="en-US" sz="1050" b="1" dirty="0">
              <a:latin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4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0"/>
    </mc:Choice>
    <mc:Fallback xmlns="">
      <p:transition spd="slow" advTm="4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20" grpId="0" animBg="1"/>
      <p:bldP spid="21" grpId="0"/>
      <p:bldP spid="22" grpId="0" animBg="1"/>
      <p:bldP spid="23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56146" y="1133270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6261" y="2986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拆除</a:t>
            </a:r>
          </a:p>
        </p:txBody>
      </p:sp>
      <p:sp>
        <p:nvSpPr>
          <p:cNvPr id="17" name="矩形 16"/>
          <p:cNvSpPr/>
          <p:nvPr/>
        </p:nvSpPr>
        <p:spPr>
          <a:xfrm>
            <a:off x="1332210" y="55619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3040" y="1467031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26"/>
          <p:cNvSpPr txBox="1"/>
          <p:nvPr/>
        </p:nvSpPr>
        <p:spPr>
          <a:xfrm>
            <a:off x="933040" y="1490714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/>
              <a:t>不要随意地拆除屋内的承重墙</a:t>
            </a:r>
            <a:endParaRPr lang="zh-CN" altLang="en-US" sz="1050" b="1" dirty="0">
              <a:latin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97FE5A-ACFD-4981-B511-94C17A5F7679}"/>
              </a:ext>
            </a:extLst>
          </p:cNvPr>
          <p:cNvSpPr/>
          <p:nvPr/>
        </p:nvSpPr>
        <p:spPr>
          <a:xfrm>
            <a:off x="933040" y="2346180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6">
            <a:extLst>
              <a:ext uri="{FF2B5EF4-FFF2-40B4-BE49-F238E27FC236}">
                <a16:creationId xmlns:a16="http://schemas.microsoft.com/office/drawing/2014/main" id="{9B6EA11C-5951-4C10-97E9-B86F04A348F3}"/>
              </a:ext>
            </a:extLst>
          </p:cNvPr>
          <p:cNvSpPr txBox="1"/>
          <p:nvPr/>
        </p:nvSpPr>
        <p:spPr>
          <a:xfrm>
            <a:off x="1092270" y="2422573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ym typeface="+mn-lt"/>
              </a:rPr>
              <a:t>可以找收废品的先来拆除家具电器，还能卖点钱</a:t>
            </a:r>
            <a:endParaRPr lang="zh-CN" altLang="en-US" sz="1050" b="1" dirty="0">
              <a:latin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91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0"/>
    </mc:Choice>
    <mc:Fallback xmlns="">
      <p:transition spd="slow" advTm="4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56146" y="1133270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6261" y="2986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水电改造</a:t>
            </a:r>
          </a:p>
        </p:txBody>
      </p:sp>
      <p:sp>
        <p:nvSpPr>
          <p:cNvPr id="17" name="矩形 16"/>
          <p:cNvSpPr/>
          <p:nvPr/>
        </p:nvSpPr>
        <p:spPr>
          <a:xfrm>
            <a:off x="1332210" y="55619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8579" y="904590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26"/>
          <p:cNvSpPr txBox="1"/>
          <p:nvPr/>
        </p:nvSpPr>
        <p:spPr>
          <a:xfrm>
            <a:off x="1185181" y="948320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一定要加压试水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97FE5A-ACFD-4981-B511-94C17A5F7679}"/>
              </a:ext>
            </a:extLst>
          </p:cNvPr>
          <p:cNvSpPr/>
          <p:nvPr/>
        </p:nvSpPr>
        <p:spPr>
          <a:xfrm>
            <a:off x="1105566" y="1502602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6">
            <a:extLst>
              <a:ext uri="{FF2B5EF4-FFF2-40B4-BE49-F238E27FC236}">
                <a16:creationId xmlns:a16="http://schemas.microsoft.com/office/drawing/2014/main" id="{9B6EA11C-5951-4C10-97E9-B86F04A348F3}"/>
              </a:ext>
            </a:extLst>
          </p:cNvPr>
          <p:cNvSpPr txBox="1"/>
          <p:nvPr/>
        </p:nvSpPr>
        <p:spPr>
          <a:xfrm>
            <a:off x="1175748" y="1555262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ym typeface="+mn-lt"/>
              </a:rPr>
              <a:t>插座位置数量要考虑好，不然后期家里只能接插线板，地上全是线了</a:t>
            </a:r>
            <a:endParaRPr lang="zh-CN" altLang="en-US" sz="1050" b="1" dirty="0">
              <a:latin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17168-87C0-4E3E-BB59-93CBEE29534F}"/>
              </a:ext>
            </a:extLst>
          </p:cNvPr>
          <p:cNvSpPr/>
          <p:nvPr/>
        </p:nvSpPr>
        <p:spPr>
          <a:xfrm>
            <a:off x="1081950" y="2144913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F7E0F2-3EA5-41C2-9012-AA907D29D9B3}"/>
              </a:ext>
            </a:extLst>
          </p:cNvPr>
          <p:cNvSpPr/>
          <p:nvPr/>
        </p:nvSpPr>
        <p:spPr>
          <a:xfrm>
            <a:off x="1055317" y="2800911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6">
            <a:extLst>
              <a:ext uri="{FF2B5EF4-FFF2-40B4-BE49-F238E27FC236}">
                <a16:creationId xmlns:a16="http://schemas.microsoft.com/office/drawing/2014/main" id="{EBF95730-A7A6-4D33-B71D-37E63FDA17A7}"/>
              </a:ext>
            </a:extLst>
          </p:cNvPr>
          <p:cNvSpPr txBox="1"/>
          <p:nvPr/>
        </p:nvSpPr>
        <p:spPr>
          <a:xfrm>
            <a:off x="1175748" y="2215579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马桶边可以留个插座位置，为后期想装智能马桶留余地</a:t>
            </a:r>
          </a:p>
        </p:txBody>
      </p:sp>
      <p:sp>
        <p:nvSpPr>
          <p:cNvPr id="25" name="文本框 26">
            <a:extLst>
              <a:ext uri="{FF2B5EF4-FFF2-40B4-BE49-F238E27FC236}">
                <a16:creationId xmlns:a16="http://schemas.microsoft.com/office/drawing/2014/main" id="{2926B0FC-73D4-40DA-8198-7A3ACAE98464}"/>
              </a:ext>
            </a:extLst>
          </p:cNvPr>
          <p:cNvSpPr txBox="1"/>
          <p:nvPr/>
        </p:nvSpPr>
        <p:spPr>
          <a:xfrm>
            <a:off x="1161565" y="2869409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/>
              <a:t>龙头尽量全部留冷热水路</a:t>
            </a:r>
            <a:endParaRPr lang="zh-CN" altLang="en-US" sz="1050" b="1" dirty="0">
              <a:latin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583128-E2AB-4260-9BA1-0C2226A45BF2}"/>
              </a:ext>
            </a:extLst>
          </p:cNvPr>
          <p:cNvSpPr/>
          <p:nvPr/>
        </p:nvSpPr>
        <p:spPr>
          <a:xfrm>
            <a:off x="1055317" y="3385236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26">
            <a:extLst>
              <a:ext uri="{FF2B5EF4-FFF2-40B4-BE49-F238E27FC236}">
                <a16:creationId xmlns:a16="http://schemas.microsoft.com/office/drawing/2014/main" id="{B25DF4A7-F494-4200-8376-EA7112E880AF}"/>
              </a:ext>
            </a:extLst>
          </p:cNvPr>
          <p:cNvSpPr txBox="1"/>
          <p:nvPr/>
        </p:nvSpPr>
        <p:spPr>
          <a:xfrm>
            <a:off x="1161565" y="3418026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/>
              <a:t>水管留出安装前置过滤器的位置</a:t>
            </a:r>
            <a:endParaRPr lang="zh-CN" altLang="en-US" sz="1050" b="1" dirty="0">
              <a:latin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62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0"/>
    </mc:Choice>
    <mc:Fallback xmlns="">
      <p:transition spd="slow" advTm="4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20" grpId="0" animBg="1"/>
      <p:bldP spid="21" grpId="0"/>
      <p:bldP spid="22" grpId="0" animBg="1"/>
      <p:bldP spid="23" grpId="0" animBg="1"/>
      <p:bldP spid="24" grpId="0"/>
      <p:bldP spid="25" grpId="0"/>
      <p:bldP spid="13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56146" y="1133270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6261" y="2986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瓦工</a:t>
            </a:r>
          </a:p>
        </p:txBody>
      </p:sp>
      <p:sp>
        <p:nvSpPr>
          <p:cNvPr id="17" name="矩形 16"/>
          <p:cNvSpPr/>
          <p:nvPr/>
        </p:nvSpPr>
        <p:spPr>
          <a:xfrm>
            <a:off x="1332210" y="55619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8579" y="904590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26"/>
          <p:cNvSpPr txBox="1"/>
          <p:nvPr/>
        </p:nvSpPr>
        <p:spPr>
          <a:xfrm>
            <a:off x="1185181" y="948320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厨卫地砖贴好后，需要测量地漏是否位于最低点，如果不是应立即返工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97FE5A-ACFD-4981-B511-94C17A5F7679}"/>
              </a:ext>
            </a:extLst>
          </p:cNvPr>
          <p:cNvSpPr/>
          <p:nvPr/>
        </p:nvSpPr>
        <p:spPr>
          <a:xfrm>
            <a:off x="1105566" y="1502602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6">
            <a:extLst>
              <a:ext uri="{FF2B5EF4-FFF2-40B4-BE49-F238E27FC236}">
                <a16:creationId xmlns:a16="http://schemas.microsoft.com/office/drawing/2014/main" id="{9B6EA11C-5951-4C10-97E9-B86F04A348F3}"/>
              </a:ext>
            </a:extLst>
          </p:cNvPr>
          <p:cNvSpPr txBox="1"/>
          <p:nvPr/>
        </p:nvSpPr>
        <p:spPr>
          <a:xfrm>
            <a:off x="1175748" y="1555262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ym typeface="+mn-lt"/>
              </a:rPr>
              <a:t>阳台墙面尽量贴砖</a:t>
            </a:r>
            <a:endParaRPr lang="zh-CN" altLang="en-US" sz="1050" b="1" dirty="0">
              <a:latin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17168-87C0-4E3E-BB59-93CBEE29534F}"/>
              </a:ext>
            </a:extLst>
          </p:cNvPr>
          <p:cNvSpPr/>
          <p:nvPr/>
        </p:nvSpPr>
        <p:spPr>
          <a:xfrm>
            <a:off x="1081950" y="2144913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F7E0F2-3EA5-41C2-9012-AA907D29D9B3}"/>
              </a:ext>
            </a:extLst>
          </p:cNvPr>
          <p:cNvSpPr/>
          <p:nvPr/>
        </p:nvSpPr>
        <p:spPr>
          <a:xfrm>
            <a:off x="1055317" y="2800911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6">
            <a:extLst>
              <a:ext uri="{FF2B5EF4-FFF2-40B4-BE49-F238E27FC236}">
                <a16:creationId xmlns:a16="http://schemas.microsoft.com/office/drawing/2014/main" id="{EBF95730-A7A6-4D33-B71D-37E63FDA17A7}"/>
              </a:ext>
            </a:extLst>
          </p:cNvPr>
          <p:cNvSpPr txBox="1"/>
          <p:nvPr/>
        </p:nvSpPr>
        <p:spPr>
          <a:xfrm>
            <a:off x="1175748" y="2215579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地漏要用防臭的</a:t>
            </a:r>
          </a:p>
        </p:txBody>
      </p:sp>
      <p:sp>
        <p:nvSpPr>
          <p:cNvPr id="25" name="文本框 26">
            <a:extLst>
              <a:ext uri="{FF2B5EF4-FFF2-40B4-BE49-F238E27FC236}">
                <a16:creationId xmlns:a16="http://schemas.microsoft.com/office/drawing/2014/main" id="{2926B0FC-73D4-40DA-8198-7A3ACAE98464}"/>
              </a:ext>
            </a:extLst>
          </p:cNvPr>
          <p:cNvSpPr txBox="1"/>
          <p:nvPr/>
        </p:nvSpPr>
        <p:spPr>
          <a:xfrm>
            <a:off x="1161565" y="2869409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铺砖默认用勾缝剂填充，美缝要提前讲清楚，如果可以，尽量美缝</a:t>
            </a:r>
          </a:p>
        </p:txBody>
      </p:sp>
    </p:spTree>
    <p:extLst>
      <p:ext uri="{BB962C8B-B14F-4D97-AF65-F5344CB8AC3E}">
        <p14:creationId xmlns:p14="http://schemas.microsoft.com/office/powerpoint/2010/main" val="897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0"/>
    </mc:Choice>
    <mc:Fallback xmlns="">
      <p:transition spd="slow" advTm="4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20" grpId="0" animBg="1"/>
      <p:bldP spid="21" grpId="0"/>
      <p:bldP spid="22" grpId="0" animBg="1"/>
      <p:bldP spid="23" grpId="0" animBg="1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56146" y="1133270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6261" y="2986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木工</a:t>
            </a:r>
          </a:p>
        </p:txBody>
      </p:sp>
      <p:sp>
        <p:nvSpPr>
          <p:cNvPr id="17" name="矩形 16"/>
          <p:cNvSpPr/>
          <p:nvPr/>
        </p:nvSpPr>
        <p:spPr>
          <a:xfrm>
            <a:off x="1332210" y="55619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8579" y="904590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26"/>
          <p:cNvSpPr txBox="1"/>
          <p:nvPr/>
        </p:nvSpPr>
        <p:spPr>
          <a:xfrm>
            <a:off x="1185181" y="948320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家具能买的尽量买，木匠打的一是价格，耐用性没有太多优势，二是不够美观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97FE5A-ACFD-4981-B511-94C17A5F7679}"/>
              </a:ext>
            </a:extLst>
          </p:cNvPr>
          <p:cNvSpPr/>
          <p:nvPr/>
        </p:nvSpPr>
        <p:spPr>
          <a:xfrm>
            <a:off x="1105566" y="1502602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6">
            <a:extLst>
              <a:ext uri="{FF2B5EF4-FFF2-40B4-BE49-F238E27FC236}">
                <a16:creationId xmlns:a16="http://schemas.microsoft.com/office/drawing/2014/main" id="{9B6EA11C-5951-4C10-97E9-B86F04A348F3}"/>
              </a:ext>
            </a:extLst>
          </p:cNvPr>
          <p:cNvSpPr txBox="1"/>
          <p:nvPr/>
        </p:nvSpPr>
        <p:spPr>
          <a:xfrm>
            <a:off x="1175748" y="1555262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ym typeface="+mn-lt"/>
              </a:rPr>
              <a:t>如果让木匠打家具，储物空间尽量多点</a:t>
            </a:r>
            <a:endParaRPr lang="zh-CN" altLang="en-US" sz="1050" b="1" dirty="0">
              <a:latin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17168-87C0-4E3E-BB59-93CBEE29534F}"/>
              </a:ext>
            </a:extLst>
          </p:cNvPr>
          <p:cNvSpPr/>
          <p:nvPr/>
        </p:nvSpPr>
        <p:spPr>
          <a:xfrm>
            <a:off x="1081950" y="2144913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F7E0F2-3EA5-41C2-9012-AA907D29D9B3}"/>
              </a:ext>
            </a:extLst>
          </p:cNvPr>
          <p:cNvSpPr/>
          <p:nvPr/>
        </p:nvSpPr>
        <p:spPr>
          <a:xfrm>
            <a:off x="1055317" y="2800911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6">
            <a:extLst>
              <a:ext uri="{FF2B5EF4-FFF2-40B4-BE49-F238E27FC236}">
                <a16:creationId xmlns:a16="http://schemas.microsoft.com/office/drawing/2014/main" id="{EBF95730-A7A6-4D33-B71D-37E63FDA17A7}"/>
              </a:ext>
            </a:extLst>
          </p:cNvPr>
          <p:cNvSpPr txBox="1"/>
          <p:nvPr/>
        </p:nvSpPr>
        <p:spPr>
          <a:xfrm>
            <a:off x="1175748" y="2215579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吊顶尽量使用轻钢龙骨，少用木龙骨</a:t>
            </a:r>
          </a:p>
        </p:txBody>
      </p:sp>
      <p:sp>
        <p:nvSpPr>
          <p:cNvPr id="25" name="文本框 26">
            <a:extLst>
              <a:ext uri="{FF2B5EF4-FFF2-40B4-BE49-F238E27FC236}">
                <a16:creationId xmlns:a16="http://schemas.microsoft.com/office/drawing/2014/main" id="{2926B0FC-73D4-40DA-8198-7A3ACAE98464}"/>
              </a:ext>
            </a:extLst>
          </p:cNvPr>
          <p:cNvSpPr txBox="1"/>
          <p:nvPr/>
        </p:nvSpPr>
        <p:spPr>
          <a:xfrm>
            <a:off x="1161565" y="2869409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/>
              <a:t>敞开式的置物柜好看，但是打扫痛苦</a:t>
            </a:r>
            <a:endParaRPr lang="zh-CN" altLang="en-US" sz="1050" b="1" dirty="0">
              <a:latin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583128-E2AB-4260-9BA1-0C2226A45BF2}"/>
              </a:ext>
            </a:extLst>
          </p:cNvPr>
          <p:cNvSpPr/>
          <p:nvPr/>
        </p:nvSpPr>
        <p:spPr>
          <a:xfrm>
            <a:off x="1055317" y="3385236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26">
            <a:extLst>
              <a:ext uri="{FF2B5EF4-FFF2-40B4-BE49-F238E27FC236}">
                <a16:creationId xmlns:a16="http://schemas.microsoft.com/office/drawing/2014/main" id="{B25DF4A7-F494-4200-8376-EA7112E880AF}"/>
              </a:ext>
            </a:extLst>
          </p:cNvPr>
          <p:cNvSpPr txBox="1"/>
          <p:nvPr/>
        </p:nvSpPr>
        <p:spPr>
          <a:xfrm>
            <a:off x="1161565" y="3418026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水槽，油烟机，燃气灶提前选好款式，尺寸告诉木匠，防止后期这些安装不上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75AF13-21D7-47B0-B6C3-D7386B6A33A0}"/>
              </a:ext>
            </a:extLst>
          </p:cNvPr>
          <p:cNvSpPr/>
          <p:nvPr/>
        </p:nvSpPr>
        <p:spPr>
          <a:xfrm>
            <a:off x="1055317" y="3959116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6">
            <a:extLst>
              <a:ext uri="{FF2B5EF4-FFF2-40B4-BE49-F238E27FC236}">
                <a16:creationId xmlns:a16="http://schemas.microsoft.com/office/drawing/2014/main" id="{636D1343-6480-4D70-8A4B-51427E7D8E3C}"/>
              </a:ext>
            </a:extLst>
          </p:cNvPr>
          <p:cNvSpPr txBox="1"/>
          <p:nvPr/>
        </p:nvSpPr>
        <p:spPr>
          <a:xfrm>
            <a:off x="1175748" y="4020652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水槽做成台下式</a:t>
            </a:r>
          </a:p>
        </p:txBody>
      </p:sp>
    </p:spTree>
    <p:extLst>
      <p:ext uri="{BB962C8B-B14F-4D97-AF65-F5344CB8AC3E}">
        <p14:creationId xmlns:p14="http://schemas.microsoft.com/office/powerpoint/2010/main" val="35585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0"/>
    </mc:Choice>
    <mc:Fallback xmlns="">
      <p:transition spd="slow" advTm="4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20" grpId="0" animBg="1"/>
      <p:bldP spid="21" grpId="0"/>
      <p:bldP spid="22" grpId="0" animBg="1"/>
      <p:bldP spid="23" grpId="0" animBg="1"/>
      <p:bldP spid="24" grpId="0"/>
      <p:bldP spid="25" grpId="0"/>
      <p:bldP spid="13" grpId="0" animBg="1"/>
      <p:bldP spid="18" grpId="0"/>
      <p:bldP spid="19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56146" y="1133270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6261" y="2986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油漆</a:t>
            </a:r>
          </a:p>
        </p:txBody>
      </p:sp>
      <p:sp>
        <p:nvSpPr>
          <p:cNvPr id="17" name="矩形 16"/>
          <p:cNvSpPr/>
          <p:nvPr/>
        </p:nvSpPr>
        <p:spPr>
          <a:xfrm>
            <a:off x="1332210" y="55619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0332" y="1526490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26"/>
          <p:cNvSpPr txBox="1"/>
          <p:nvPr/>
        </p:nvSpPr>
        <p:spPr>
          <a:xfrm>
            <a:off x="1008579" y="1590631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石膏线找平，顺平即可，局部垂平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97FE5A-ACFD-4981-B511-94C17A5F7679}"/>
              </a:ext>
            </a:extLst>
          </p:cNvPr>
          <p:cNvSpPr/>
          <p:nvPr/>
        </p:nvSpPr>
        <p:spPr>
          <a:xfrm>
            <a:off x="1010332" y="2449168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6">
            <a:extLst>
              <a:ext uri="{FF2B5EF4-FFF2-40B4-BE49-F238E27FC236}">
                <a16:creationId xmlns:a16="http://schemas.microsoft.com/office/drawing/2014/main" id="{9B6EA11C-5951-4C10-97E9-B86F04A348F3}"/>
              </a:ext>
            </a:extLst>
          </p:cNvPr>
          <p:cNvSpPr txBox="1"/>
          <p:nvPr/>
        </p:nvSpPr>
        <p:spPr>
          <a:xfrm>
            <a:off x="1008579" y="2520156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ym typeface="+mn-lt"/>
              </a:rPr>
              <a:t>尽量贴网格布，能防止墙面开裂</a:t>
            </a:r>
            <a:endParaRPr lang="zh-CN" altLang="en-US" sz="1050" b="1" dirty="0">
              <a:latin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63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0"/>
    </mc:Choice>
    <mc:Fallback xmlns="">
      <p:transition spd="slow" advTm="4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56146" y="1133270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6261" y="2986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橱柜</a:t>
            </a:r>
          </a:p>
        </p:txBody>
      </p:sp>
      <p:sp>
        <p:nvSpPr>
          <p:cNvPr id="17" name="矩形 16"/>
          <p:cNvSpPr/>
          <p:nvPr/>
        </p:nvSpPr>
        <p:spPr>
          <a:xfrm>
            <a:off x="1332210" y="55619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8579" y="904590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26"/>
          <p:cNvSpPr txBox="1"/>
          <p:nvPr/>
        </p:nvSpPr>
        <p:spPr>
          <a:xfrm>
            <a:off x="1185181" y="948320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橱柜里加点隔板，增加储物空间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97FE5A-ACFD-4981-B511-94C17A5F7679}"/>
              </a:ext>
            </a:extLst>
          </p:cNvPr>
          <p:cNvSpPr/>
          <p:nvPr/>
        </p:nvSpPr>
        <p:spPr>
          <a:xfrm>
            <a:off x="1105566" y="1502602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6">
            <a:extLst>
              <a:ext uri="{FF2B5EF4-FFF2-40B4-BE49-F238E27FC236}">
                <a16:creationId xmlns:a16="http://schemas.microsoft.com/office/drawing/2014/main" id="{9B6EA11C-5951-4C10-97E9-B86F04A348F3}"/>
              </a:ext>
            </a:extLst>
          </p:cNvPr>
          <p:cNvSpPr txBox="1"/>
          <p:nvPr/>
        </p:nvSpPr>
        <p:spPr>
          <a:xfrm>
            <a:off x="1175748" y="1555262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ym typeface="+mn-lt"/>
              </a:rPr>
              <a:t>别用网红款的门板式垃圾桶，夏天一开门，味道自己体会</a:t>
            </a:r>
            <a:endParaRPr lang="zh-CN" altLang="en-US" sz="1050" b="1" dirty="0">
              <a:latin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17168-87C0-4E3E-BB59-93CBEE29534F}"/>
              </a:ext>
            </a:extLst>
          </p:cNvPr>
          <p:cNvSpPr/>
          <p:nvPr/>
        </p:nvSpPr>
        <p:spPr>
          <a:xfrm>
            <a:off x="1081950" y="2144913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F7E0F2-3EA5-41C2-9012-AA907D29D9B3}"/>
              </a:ext>
            </a:extLst>
          </p:cNvPr>
          <p:cNvSpPr/>
          <p:nvPr/>
        </p:nvSpPr>
        <p:spPr>
          <a:xfrm>
            <a:off x="1055317" y="2800911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6">
            <a:extLst>
              <a:ext uri="{FF2B5EF4-FFF2-40B4-BE49-F238E27FC236}">
                <a16:creationId xmlns:a16="http://schemas.microsoft.com/office/drawing/2014/main" id="{EBF95730-A7A6-4D33-B71D-37E63FDA17A7}"/>
              </a:ext>
            </a:extLst>
          </p:cNvPr>
          <p:cNvSpPr txBox="1"/>
          <p:nvPr/>
        </p:nvSpPr>
        <p:spPr>
          <a:xfrm>
            <a:off x="1175748" y="2215579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油烟机还是选国产的，更针对中餐多油烟的特点</a:t>
            </a:r>
          </a:p>
        </p:txBody>
      </p:sp>
      <p:sp>
        <p:nvSpPr>
          <p:cNvPr id="25" name="文本框 26">
            <a:extLst>
              <a:ext uri="{FF2B5EF4-FFF2-40B4-BE49-F238E27FC236}">
                <a16:creationId xmlns:a16="http://schemas.microsoft.com/office/drawing/2014/main" id="{2926B0FC-73D4-40DA-8198-7A3ACAE98464}"/>
              </a:ext>
            </a:extLst>
          </p:cNvPr>
          <p:cNvSpPr txBox="1"/>
          <p:nvPr/>
        </p:nvSpPr>
        <p:spPr>
          <a:xfrm>
            <a:off x="1161565" y="2869409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厨房五金多花点钱买质量好点的，值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583128-E2AB-4260-9BA1-0C2226A45BF2}"/>
              </a:ext>
            </a:extLst>
          </p:cNvPr>
          <p:cNvSpPr/>
          <p:nvPr/>
        </p:nvSpPr>
        <p:spPr>
          <a:xfrm>
            <a:off x="1055317" y="3385236"/>
            <a:ext cx="5033524" cy="457361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26">
            <a:extLst>
              <a:ext uri="{FF2B5EF4-FFF2-40B4-BE49-F238E27FC236}">
                <a16:creationId xmlns:a16="http://schemas.microsoft.com/office/drawing/2014/main" id="{B0FAFD87-3BA0-4481-9BD2-03B2E5AFEBCD}"/>
              </a:ext>
            </a:extLst>
          </p:cNvPr>
          <p:cNvSpPr txBox="1"/>
          <p:nvPr/>
        </p:nvSpPr>
        <p:spPr>
          <a:xfrm>
            <a:off x="1134932" y="3448471"/>
            <a:ext cx="4874294" cy="30457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+mn-ea"/>
                <a:sym typeface="+mn-lt"/>
              </a:rPr>
              <a:t>厨柜设计上应该是取菜</a:t>
            </a:r>
            <a:r>
              <a:rPr lang="en-US" altLang="zh-CN" sz="1050" b="1" dirty="0">
                <a:latin typeface="+mn-ea"/>
                <a:sym typeface="+mn-lt"/>
              </a:rPr>
              <a:t>--》</a:t>
            </a:r>
            <a:r>
              <a:rPr lang="zh-CN" altLang="en-US" sz="1050" b="1" dirty="0">
                <a:latin typeface="+mn-ea"/>
                <a:sym typeface="+mn-lt"/>
              </a:rPr>
              <a:t>洗菜</a:t>
            </a:r>
            <a:r>
              <a:rPr lang="en-US" altLang="zh-CN" sz="1050" b="1" dirty="0">
                <a:latin typeface="+mn-ea"/>
                <a:sym typeface="+mn-lt"/>
              </a:rPr>
              <a:t>--》</a:t>
            </a:r>
            <a:r>
              <a:rPr lang="zh-CN" altLang="en-US" sz="1050" b="1" dirty="0">
                <a:latin typeface="+mn-ea"/>
                <a:sym typeface="+mn-lt"/>
              </a:rPr>
              <a:t>备菜</a:t>
            </a:r>
            <a:r>
              <a:rPr lang="en-US" altLang="zh-CN" sz="1050" b="1" dirty="0">
                <a:latin typeface="+mn-ea"/>
                <a:sym typeface="+mn-lt"/>
              </a:rPr>
              <a:t>--》</a:t>
            </a:r>
            <a:r>
              <a:rPr lang="zh-CN" altLang="en-US" sz="1050" b="1" dirty="0">
                <a:latin typeface="+mn-ea"/>
                <a:sym typeface="+mn-lt"/>
              </a:rPr>
              <a:t>炒菜区连续</a:t>
            </a:r>
          </a:p>
        </p:txBody>
      </p:sp>
    </p:spTree>
    <p:extLst>
      <p:ext uri="{BB962C8B-B14F-4D97-AF65-F5344CB8AC3E}">
        <p14:creationId xmlns:p14="http://schemas.microsoft.com/office/powerpoint/2010/main" val="13608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0"/>
    </mc:Choice>
    <mc:Fallback xmlns="">
      <p:transition spd="slow" advTm="4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20" grpId="0" animBg="1"/>
      <p:bldP spid="21" grpId="0"/>
      <p:bldP spid="22" grpId="0" animBg="1"/>
      <p:bldP spid="23" grpId="0" animBg="1"/>
      <p:bldP spid="24" grpId="0"/>
      <p:bldP spid="25" grpId="0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:\PPT传包图网\12月PPT\素材\5b856aa1d59bd_画板 1 副本 2.jpg5b856aa1d59bd_画板 1 副本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0965" cy="50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980282" y="2242362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cs typeface="+mn-ea"/>
                <a:sym typeface="+mn-lt"/>
              </a:rPr>
              <a:t>感谢您的聆听！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2196306" y="2886485"/>
            <a:ext cx="2448272" cy="2208"/>
          </a:xfrm>
          <a:prstGeom prst="line">
            <a:avLst/>
          </a:prstGeom>
          <a:ln w="25400">
            <a:solidFill>
              <a:srgbClr val="EB19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0"/>
    </mc:Choice>
    <mc:Fallback xmlns="">
      <p:transition spd="slow" advTm="3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K:\PPT传包图网\12月PPT\素材\5b2856aa1d59bd_画板 1 副本 2.jpg5b2856aa1d59bd_画板 1 副本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82385" cy="319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348110" y="-590068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16261" y="2986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装修方式</a:t>
            </a:r>
          </a:p>
        </p:txBody>
      </p:sp>
      <p:sp>
        <p:nvSpPr>
          <p:cNvPr id="2" name="Freeform 5"/>
          <p:cNvSpPr/>
          <p:nvPr/>
        </p:nvSpPr>
        <p:spPr bwMode="auto">
          <a:xfrm>
            <a:off x="2422182" y="2774949"/>
            <a:ext cx="206172" cy="177255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CB2E2E"/>
          </a:solidFill>
          <a:ln>
            <a:noFill/>
          </a:ln>
          <a:effectLst/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4438406" y="2808188"/>
            <a:ext cx="206172" cy="177255"/>
          </a:xfrm>
          <a:custGeom>
            <a:avLst/>
            <a:gdLst>
              <a:gd name="T0" fmla="*/ 24 w 65"/>
              <a:gd name="T1" fmla="*/ 0 h 56"/>
              <a:gd name="T2" fmla="*/ 40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3 w 65"/>
              <a:gd name="T9" fmla="*/ 22 h 56"/>
              <a:gd name="T10" fmla="*/ 45 w 65"/>
              <a:gd name="T11" fmla="*/ 36 h 56"/>
              <a:gd name="T12" fmla="*/ 36 w 65"/>
              <a:gd name="T13" fmla="*/ 52 h 56"/>
              <a:gd name="T14" fmla="*/ 28 w 65"/>
              <a:gd name="T15" fmla="*/ 52 h 56"/>
              <a:gd name="T16" fmla="*/ 19 w 65"/>
              <a:gd name="T17" fmla="*/ 36 h 56"/>
              <a:gd name="T18" fmla="*/ 11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4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4" y="0"/>
                </a:moveTo>
                <a:cubicBezTo>
                  <a:pt x="29" y="0"/>
                  <a:pt x="36" y="0"/>
                  <a:pt x="40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5" y="3"/>
                  <a:pt x="63" y="6"/>
                </a:cubicBezTo>
                <a:cubicBezTo>
                  <a:pt x="53" y="22"/>
                  <a:pt x="53" y="22"/>
                  <a:pt x="53" y="22"/>
                </a:cubicBezTo>
                <a:cubicBezTo>
                  <a:pt x="51" y="26"/>
                  <a:pt x="48" y="32"/>
                  <a:pt x="45" y="36"/>
                </a:cubicBezTo>
                <a:cubicBezTo>
                  <a:pt x="36" y="52"/>
                  <a:pt x="36" y="52"/>
                  <a:pt x="36" y="52"/>
                </a:cubicBezTo>
                <a:cubicBezTo>
                  <a:pt x="34" y="56"/>
                  <a:pt x="30" y="56"/>
                  <a:pt x="28" y="52"/>
                </a:cubicBezTo>
                <a:cubicBezTo>
                  <a:pt x="19" y="36"/>
                  <a:pt x="19" y="36"/>
                  <a:pt x="19" y="36"/>
                </a:cubicBezTo>
                <a:cubicBezTo>
                  <a:pt x="17" y="32"/>
                  <a:pt x="13" y="26"/>
                  <a:pt x="11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1" y="0"/>
                  <a:pt x="6" y="0"/>
                </a:cubicBezTo>
                <a:lnTo>
                  <a:pt x="24" y="0"/>
                </a:lnTo>
                <a:close/>
              </a:path>
            </a:pathLst>
          </a:custGeom>
          <a:solidFill>
            <a:srgbClr val="CB2E2E"/>
          </a:solidFill>
          <a:ln>
            <a:noFill/>
          </a:ln>
          <a:effectLst/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7"/>
          <p:cNvSpPr/>
          <p:nvPr/>
        </p:nvSpPr>
        <p:spPr bwMode="auto">
          <a:xfrm>
            <a:off x="6307937" y="2808188"/>
            <a:ext cx="208849" cy="177255"/>
          </a:xfrm>
          <a:custGeom>
            <a:avLst/>
            <a:gdLst>
              <a:gd name="T0" fmla="*/ 25 w 66"/>
              <a:gd name="T1" fmla="*/ 0 h 56"/>
              <a:gd name="T2" fmla="*/ 41 w 66"/>
              <a:gd name="T3" fmla="*/ 0 h 56"/>
              <a:gd name="T4" fmla="*/ 59 w 66"/>
              <a:gd name="T5" fmla="*/ 0 h 56"/>
              <a:gd name="T6" fmla="*/ 63 w 66"/>
              <a:gd name="T7" fmla="*/ 6 h 56"/>
              <a:gd name="T8" fmla="*/ 54 w 66"/>
              <a:gd name="T9" fmla="*/ 22 h 56"/>
              <a:gd name="T10" fmla="*/ 46 w 66"/>
              <a:gd name="T11" fmla="*/ 36 h 56"/>
              <a:gd name="T12" fmla="*/ 37 w 66"/>
              <a:gd name="T13" fmla="*/ 52 h 56"/>
              <a:gd name="T14" fmla="*/ 29 w 66"/>
              <a:gd name="T15" fmla="*/ 52 h 56"/>
              <a:gd name="T16" fmla="*/ 20 w 66"/>
              <a:gd name="T17" fmla="*/ 36 h 56"/>
              <a:gd name="T18" fmla="*/ 12 w 66"/>
              <a:gd name="T19" fmla="*/ 22 h 56"/>
              <a:gd name="T20" fmla="*/ 2 w 66"/>
              <a:gd name="T21" fmla="*/ 6 h 56"/>
              <a:gd name="T22" fmla="*/ 6 w 66"/>
              <a:gd name="T23" fmla="*/ 0 h 56"/>
              <a:gd name="T24" fmla="*/ 25 w 66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56">
                <a:moveTo>
                  <a:pt x="25" y="0"/>
                </a:moveTo>
                <a:cubicBezTo>
                  <a:pt x="29" y="0"/>
                  <a:pt x="37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6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CB2E2E"/>
          </a:solidFill>
          <a:ln>
            <a:noFill/>
          </a:ln>
          <a:effectLst/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817921" y="1062211"/>
            <a:ext cx="1602521" cy="1601961"/>
          </a:xfrm>
          <a:prstGeom prst="ellipse">
            <a:avLst/>
          </a:prstGeom>
          <a:noFill/>
          <a:ln w="28575">
            <a:solidFill>
              <a:srgbClr val="CB2E2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08474" y="1021911"/>
            <a:ext cx="1602521" cy="1601961"/>
          </a:xfrm>
          <a:prstGeom prst="ellipse">
            <a:avLst/>
          </a:prstGeom>
          <a:noFill/>
          <a:ln w="28575">
            <a:solidFill>
              <a:srgbClr val="CB2E2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2542979" y="1068875"/>
            <a:ext cx="2029591" cy="1595297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7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7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CB2E2E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5562337" y="935980"/>
            <a:ext cx="1602521" cy="1601961"/>
          </a:xfrm>
          <a:prstGeom prst="ellipse">
            <a:avLst/>
          </a:prstGeom>
          <a:noFill/>
          <a:ln w="28575">
            <a:solidFill>
              <a:srgbClr val="CB2E2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Freeform 16"/>
          <p:cNvSpPr/>
          <p:nvPr/>
        </p:nvSpPr>
        <p:spPr bwMode="auto">
          <a:xfrm>
            <a:off x="4415187" y="996867"/>
            <a:ext cx="2029591" cy="1595297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6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0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6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CB2E2E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2049051" y="1292657"/>
            <a:ext cx="1155367" cy="1155491"/>
          </a:xfrm>
          <a:prstGeom prst="ellipse">
            <a:avLst/>
          </a:prstGeom>
          <a:solidFill>
            <a:srgbClr val="D7D7D7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清包</a:t>
            </a:r>
          </a:p>
        </p:txBody>
      </p:sp>
      <p:sp>
        <p:nvSpPr>
          <p:cNvPr id="14" name="Oval 21"/>
          <p:cNvSpPr>
            <a:spLocks noChangeArrowheads="1"/>
          </p:cNvSpPr>
          <p:nvPr/>
        </p:nvSpPr>
        <p:spPr bwMode="auto">
          <a:xfrm>
            <a:off x="3921259" y="1224012"/>
            <a:ext cx="1155367" cy="1155491"/>
          </a:xfrm>
          <a:prstGeom prst="ellipse">
            <a:avLst/>
          </a:prstGeom>
          <a:solidFill>
            <a:srgbClr val="D7D7D7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半包</a:t>
            </a:r>
          </a:p>
        </p:txBody>
      </p:sp>
      <p:sp>
        <p:nvSpPr>
          <p:cNvPr id="15" name="Oval 22"/>
          <p:cNvSpPr>
            <a:spLocks noChangeArrowheads="1"/>
          </p:cNvSpPr>
          <p:nvPr/>
        </p:nvSpPr>
        <p:spPr bwMode="auto">
          <a:xfrm>
            <a:off x="5796144" y="1186431"/>
            <a:ext cx="1152690" cy="1155491"/>
          </a:xfrm>
          <a:prstGeom prst="ellipse">
            <a:avLst/>
          </a:prstGeom>
          <a:solidFill>
            <a:srgbClr val="D7D7D7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全包</a:t>
            </a:r>
          </a:p>
        </p:txBody>
      </p:sp>
      <p:sp>
        <p:nvSpPr>
          <p:cNvPr id="29" name="文本框 22"/>
          <p:cNvSpPr txBox="1">
            <a:spLocks noChangeArrowheads="1"/>
          </p:cNvSpPr>
          <p:nvPr/>
        </p:nvSpPr>
        <p:spPr bwMode="auto">
          <a:xfrm>
            <a:off x="1740915" y="3003763"/>
            <a:ext cx="1602521" cy="929825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/>
              <a:t>人工</a:t>
            </a:r>
            <a:endParaRPr lang="en-US" altLang="zh-CN" sz="1600" dirty="0"/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" b="1" dirty="0"/>
              <a:t>好处：</a:t>
            </a:r>
            <a:r>
              <a:rPr lang="zh-CN" altLang="en-US" sz="800" dirty="0"/>
              <a:t>省钱（适合自由职业的业主，如果正常上班族，其实并不省钱）</a:t>
            </a:r>
            <a:endParaRPr lang="en-US" altLang="zh-CN" sz="800" dirty="0"/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" b="1" dirty="0"/>
              <a:t>坏处：</a:t>
            </a:r>
            <a:r>
              <a:rPr lang="zh-CN" altLang="en-US" sz="800" dirty="0"/>
              <a:t>需大量精力去买装修材料，自己要对装修有接触、了解。</a:t>
            </a:r>
            <a:endParaRPr lang="en-US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文本框 22"/>
          <p:cNvSpPr txBox="1">
            <a:spLocks noChangeArrowheads="1"/>
          </p:cNvSpPr>
          <p:nvPr/>
        </p:nvSpPr>
        <p:spPr bwMode="auto">
          <a:xfrm>
            <a:off x="5554998" y="3107317"/>
            <a:ext cx="1604127" cy="905202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人工</a:t>
            </a:r>
            <a:r>
              <a:rPr lang="en-US" altLang="zh-CN" sz="1600" dirty="0"/>
              <a:t>+</a:t>
            </a:r>
            <a:r>
              <a:rPr lang="zh-CN" altLang="en-US" sz="1600" dirty="0"/>
              <a:t>辅材</a:t>
            </a:r>
            <a:r>
              <a:rPr lang="en-US" altLang="zh-CN" sz="1600" dirty="0"/>
              <a:t>+</a:t>
            </a:r>
            <a:r>
              <a:rPr lang="zh-CN" altLang="en-US" sz="1600" dirty="0"/>
              <a:t>主材</a:t>
            </a:r>
            <a:endParaRPr lang="en-US" altLang="en-US" sz="1600" dirty="0">
              <a:cs typeface="+mn-ea"/>
              <a:sym typeface="+mn-lt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" b="1" dirty="0"/>
              <a:t>好处：</a:t>
            </a:r>
            <a:r>
              <a:rPr lang="zh-CN" altLang="en-US" sz="800" dirty="0"/>
              <a:t>省心</a:t>
            </a:r>
            <a:endParaRPr lang="en-US" altLang="zh-CN" sz="800" dirty="0"/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" b="1" dirty="0"/>
              <a:t>坏处：容易增项，</a:t>
            </a:r>
            <a:r>
              <a:rPr lang="zh-CN" altLang="en-US" sz="800" dirty="0"/>
              <a:t>可选择性比较小，比如就几款地板样式。如果你定好以后，再想换其他的款式，那么加钱就会非常多。</a:t>
            </a:r>
            <a:endParaRPr lang="en-US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22"/>
          <p:cNvSpPr txBox="1">
            <a:spLocks noChangeArrowheads="1"/>
          </p:cNvSpPr>
          <p:nvPr/>
        </p:nvSpPr>
        <p:spPr bwMode="auto">
          <a:xfrm>
            <a:off x="3686443" y="3056105"/>
            <a:ext cx="1604127" cy="10283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     人工</a:t>
            </a:r>
            <a:r>
              <a:rPr lang="en-US" altLang="zh-CN" sz="1600" dirty="0"/>
              <a:t>+</a:t>
            </a:r>
            <a:r>
              <a:rPr lang="zh-CN" altLang="en-US" sz="1600" dirty="0"/>
              <a:t>辅材</a:t>
            </a:r>
            <a:endParaRPr lang="en-US" altLang="en-US" sz="1600" dirty="0">
              <a:cs typeface="+mn-ea"/>
              <a:sym typeface="+mn-lt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" b="1" dirty="0"/>
              <a:t>好处：</a:t>
            </a:r>
            <a:r>
              <a:rPr lang="zh-CN" altLang="en-US" sz="800" dirty="0"/>
              <a:t>综合性价比高，个性化程度会更高一些，可以选配一些个性化的主材。</a:t>
            </a:r>
            <a:endParaRPr lang="en-US" altLang="zh-CN" sz="800" dirty="0"/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" b="1" dirty="0"/>
              <a:t>坏处：</a:t>
            </a:r>
            <a:r>
              <a:rPr lang="zh-CN" altLang="en-US" sz="800" dirty="0"/>
              <a:t>需要多操点心。在报价方面不如全包那样有明显的价格优势。</a:t>
            </a:r>
            <a:endParaRPr lang="en-US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34"/>
    </mc:Choice>
    <mc:Fallback xmlns="">
      <p:transition spd="slow" advTm="15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:\PPT传包图网\12月PPT\素材\5b2856aa1d59bd_画板 1 副本 2.jpg5b2856aa1d59bd_画板 1 副本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82385" cy="319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46268" y="543769"/>
            <a:ext cx="69727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6261" y="2986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主辅材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1299400" y="1457889"/>
            <a:ext cx="1561345" cy="414288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CB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辅材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1226627" y="2946525"/>
            <a:ext cx="1561345" cy="414288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CB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主材</a:t>
            </a:r>
          </a:p>
        </p:txBody>
      </p:sp>
      <p:sp>
        <p:nvSpPr>
          <p:cNvPr id="28" name="矩形 27"/>
          <p:cNvSpPr/>
          <p:nvPr/>
        </p:nvSpPr>
        <p:spPr>
          <a:xfrm>
            <a:off x="2931279" y="1645590"/>
            <a:ext cx="1162020" cy="314271"/>
          </a:xfrm>
          <a:prstGeom prst="rect">
            <a:avLst/>
          </a:prstGeom>
          <a:effectLst/>
        </p:spPr>
        <p:txBody>
          <a:bodyPr wrap="none" lIns="67391" tIns="33696" rIns="67391" bIns="33696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cs typeface="+mn-ea"/>
                <a:sym typeface="+mn-lt"/>
              </a:rPr>
              <a:t>输入小标题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2944973" y="2258835"/>
            <a:ext cx="4007351" cy="314271"/>
          </a:xfrm>
          <a:prstGeom prst="rect">
            <a:avLst/>
          </a:prstGeom>
          <a:effectLst/>
        </p:spPr>
        <p:txBody>
          <a:bodyPr wrap="none" lIns="67391" tIns="33696" rIns="67391" bIns="33696">
            <a:spAutoFit/>
          </a:bodyPr>
          <a:lstStyle/>
          <a:p>
            <a:r>
              <a:rPr lang="zh-CN" altLang="en-US" sz="800" dirty="0">
                <a:cs typeface="+mn-ea"/>
                <a:sym typeface="+mn-lt"/>
              </a:rPr>
              <a:t>上海地区一站式购齐所有辅材：浦东新区秀沿路</a:t>
            </a:r>
            <a:r>
              <a:rPr lang="en-US" altLang="zh-CN" sz="800" dirty="0">
                <a:cs typeface="+mn-ea"/>
                <a:sym typeface="+mn-lt"/>
              </a:rPr>
              <a:t>285</a:t>
            </a:r>
            <a:r>
              <a:rPr lang="zh-CN" altLang="en-US" sz="800" dirty="0">
                <a:cs typeface="+mn-ea"/>
                <a:sym typeface="+mn-lt"/>
              </a:rPr>
              <a:t>号</a:t>
            </a:r>
            <a:r>
              <a:rPr lang="en-US" altLang="zh-CN" sz="800" dirty="0">
                <a:cs typeface="+mn-ea"/>
                <a:sym typeface="+mn-lt"/>
              </a:rPr>
              <a:t>6</a:t>
            </a:r>
            <a:r>
              <a:rPr lang="zh-CN" altLang="en-US" sz="800" dirty="0">
                <a:cs typeface="+mn-ea"/>
                <a:sym typeface="+mn-lt"/>
              </a:rPr>
              <a:t>号楼世纪念家</a:t>
            </a:r>
            <a:r>
              <a:rPr lang="zh-CN" altLang="en-US" dirty="0">
                <a:solidFill>
                  <a:srgbClr val="FFFFFF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2920893" y="3184010"/>
            <a:ext cx="1162020" cy="314271"/>
          </a:xfrm>
          <a:prstGeom prst="rect">
            <a:avLst/>
          </a:prstGeom>
          <a:effectLst/>
        </p:spPr>
        <p:txBody>
          <a:bodyPr wrap="none" lIns="67391" tIns="33696" rIns="67391" bIns="33696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cs typeface="+mn-ea"/>
                <a:sym typeface="+mn-lt"/>
              </a:rPr>
              <a:t>输入小标题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2917349" y="3942499"/>
            <a:ext cx="1162020" cy="314271"/>
          </a:xfrm>
          <a:prstGeom prst="rect">
            <a:avLst/>
          </a:prstGeom>
          <a:effectLst/>
        </p:spPr>
        <p:txBody>
          <a:bodyPr wrap="none" lIns="67391" tIns="33696" rIns="67391" bIns="33696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cs typeface="+mn-ea"/>
                <a:sym typeface="+mn-lt"/>
              </a:rPr>
              <a:t>输入小标题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2944973" y="1122083"/>
            <a:ext cx="4209177" cy="1085901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965267" y="2896430"/>
            <a:ext cx="4150233" cy="505177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6"/>
          <p:cNvSpPr txBox="1"/>
          <p:nvPr/>
        </p:nvSpPr>
        <p:spPr>
          <a:xfrm>
            <a:off x="3183492" y="1217521"/>
            <a:ext cx="3932009" cy="929825"/>
          </a:xfrm>
          <a:prstGeom prst="rect">
            <a:avLst/>
          </a:prstGeom>
          <a:noFill/>
          <a:effectLst/>
        </p:spPr>
        <p:txBody>
          <a:bodyPr wrap="none" lIns="67391" tIns="33696" rIns="67391" bIns="33696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800" i="1" dirty="0"/>
              <a:t>沙子、水泥、红砖、纸面石膏板、插座开关底盒与面板、玻音软片、木龙骨、</a:t>
            </a:r>
            <a:endParaRPr lang="en-US" altLang="zh-CN" sz="800" i="1" dirty="0"/>
          </a:p>
          <a:p>
            <a:pPr>
              <a:spcBef>
                <a:spcPct val="0"/>
              </a:spcBef>
            </a:pPr>
            <a:r>
              <a:rPr lang="zh-CN" altLang="en-US" sz="800" i="1" dirty="0"/>
              <a:t>轻钢龙骨、防水涂料、防火凃料、防锈漆、牛皮纸、纸胶带、玻璃胶、大力胶、</a:t>
            </a:r>
            <a:endParaRPr lang="en-US" altLang="zh-CN" sz="800" i="1" dirty="0"/>
          </a:p>
          <a:p>
            <a:pPr>
              <a:spcBef>
                <a:spcPct val="0"/>
              </a:spcBef>
            </a:pPr>
            <a:r>
              <a:rPr lang="zh-CN" altLang="en-US" sz="800" i="1" dirty="0"/>
              <a:t>乳白胶、纤维素、防开裂腻子粉、腻子粉、大芯板、三聚氢氨板、九厘板、</a:t>
            </a:r>
            <a:endParaRPr lang="en-US" altLang="zh-CN" sz="800" i="1" dirty="0"/>
          </a:p>
          <a:p>
            <a:pPr>
              <a:spcBef>
                <a:spcPct val="0"/>
              </a:spcBef>
            </a:pPr>
            <a:r>
              <a:rPr lang="zh-CN" altLang="en-US" sz="800" i="1" dirty="0"/>
              <a:t>饰面板、胶合板、</a:t>
            </a:r>
            <a:r>
              <a:rPr lang="en-US" altLang="zh-CN" sz="800" i="1" dirty="0"/>
              <a:t>PPR</a:t>
            </a:r>
            <a:r>
              <a:rPr lang="zh-CN" altLang="en-US" sz="800" i="1" dirty="0"/>
              <a:t>水管及水管配件、铝塑复合管、各种类型的连接件、</a:t>
            </a:r>
            <a:endParaRPr lang="en-US" altLang="zh-CN" sz="800" i="1" dirty="0"/>
          </a:p>
          <a:p>
            <a:pPr>
              <a:spcBef>
                <a:spcPct val="0"/>
              </a:spcBef>
            </a:pPr>
            <a:r>
              <a:rPr lang="zh-CN" altLang="en-US" sz="800" i="1" dirty="0"/>
              <a:t>阀门、电线、</a:t>
            </a:r>
            <a:r>
              <a:rPr lang="en-US" altLang="zh-CN" sz="800" i="1" dirty="0"/>
              <a:t>PVC</a:t>
            </a:r>
            <a:r>
              <a:rPr lang="zh-CN" altLang="en-US" sz="800" i="1" dirty="0"/>
              <a:t>电线管、防蜡管、八六方盒、分线盒、电工胶布、防水胶布、生</a:t>
            </a:r>
            <a:endParaRPr lang="en-US" altLang="zh-CN" sz="800" i="1" dirty="0"/>
          </a:p>
          <a:p>
            <a:pPr>
              <a:spcBef>
                <a:spcPct val="0"/>
              </a:spcBef>
            </a:pPr>
            <a:r>
              <a:rPr lang="zh-CN" altLang="en-US" sz="800" i="1" dirty="0"/>
              <a:t>料带、各种长度的铁钉、蚊钉、钢钉、射弹、自攻锣丝、刀片、锯片、色浆、腻刀、</a:t>
            </a:r>
            <a:endParaRPr lang="en-US" altLang="zh-CN" sz="800" i="1" dirty="0"/>
          </a:p>
          <a:p>
            <a:pPr>
              <a:spcBef>
                <a:spcPct val="0"/>
              </a:spcBef>
            </a:pPr>
            <a:r>
              <a:rPr lang="zh-CN" altLang="en-US" sz="800" i="1" dirty="0"/>
              <a:t>抹子、砂纸</a:t>
            </a:r>
            <a:r>
              <a:rPr lang="en-US" altLang="zh-CN" sz="800" i="1" dirty="0"/>
              <a:t>……</a:t>
            </a:r>
            <a:endParaRPr lang="en-US" altLang="en-US" sz="800" dirty="0">
              <a:cs typeface="+mn-ea"/>
              <a:sym typeface="+mn-lt"/>
            </a:endParaRPr>
          </a:p>
        </p:txBody>
      </p:sp>
      <p:sp>
        <p:nvSpPr>
          <p:cNvPr id="37" name="文本框 37"/>
          <p:cNvSpPr txBox="1"/>
          <p:nvPr/>
        </p:nvSpPr>
        <p:spPr>
          <a:xfrm>
            <a:off x="3200640" y="3002126"/>
            <a:ext cx="3521640" cy="314271"/>
          </a:xfrm>
          <a:prstGeom prst="rect">
            <a:avLst/>
          </a:prstGeom>
          <a:noFill/>
          <a:effectLst/>
        </p:spPr>
        <p:txBody>
          <a:bodyPr wrap="none" lIns="67391" tIns="33696" rIns="67391" bIns="33696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800" i="1" dirty="0"/>
              <a:t>瓷砖、地板、墙纸、油漆、橱柜、灯具、洁具、集成吊顶、门窗、水龙头、</a:t>
            </a:r>
            <a:endParaRPr lang="en-US" altLang="zh-CN" sz="800" i="1" dirty="0"/>
          </a:p>
          <a:p>
            <a:pPr>
              <a:spcBef>
                <a:spcPct val="0"/>
              </a:spcBef>
            </a:pPr>
            <a:r>
              <a:rPr lang="zh-CN" altLang="en-US" sz="800" i="1" dirty="0"/>
              <a:t>地漏、淋浴房、五金挂件、门槛石、窗台石、窗帘、布艺、装饰挂画</a:t>
            </a:r>
            <a:r>
              <a:rPr lang="en-US" altLang="zh-CN" sz="800" i="1" dirty="0"/>
              <a:t>………</a:t>
            </a:r>
            <a:endParaRPr lang="en-US" altLang="en-US" sz="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2"/>
    </mc:Choice>
    <mc:Fallback xmlns="">
      <p:transition spd="slow" advTm="10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2" grpId="0" animBg="1"/>
      <p:bldP spid="33" grpId="0" animBg="1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K:\PPT传包图网\12月PPT\素材\5b2856aa1d59bd_画板 1 副本 2.jpg5b2856aa1d59bd_画板 1 副本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82385" cy="319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316261" y="667953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16261" y="298621"/>
            <a:ext cx="157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半包中的套路</a:t>
            </a:r>
          </a:p>
        </p:txBody>
      </p:sp>
      <p:sp>
        <p:nvSpPr>
          <p:cNvPr id="2" name="Oval 98"/>
          <p:cNvSpPr>
            <a:spLocks noChangeArrowheads="1"/>
          </p:cNvSpPr>
          <p:nvPr/>
        </p:nvSpPr>
        <p:spPr bwMode="auto">
          <a:xfrm>
            <a:off x="3600132" y="1179379"/>
            <a:ext cx="1506088" cy="1490567"/>
          </a:xfrm>
          <a:prstGeom prst="ellipse">
            <a:avLst/>
          </a:prstGeom>
          <a:solidFill>
            <a:srgbClr val="EB193E"/>
          </a:solidFill>
          <a:ln w="25400">
            <a:solidFill>
              <a:srgbClr val="EB193E"/>
            </a:solidFill>
          </a:ln>
        </p:spPr>
        <p:txBody>
          <a:bodyPr vert="horz" wrap="square" lIns="80872" tIns="40436" rIns="80872" bIns="40436" numCol="1" anchor="t" anchorCtr="0" compatLnSpc="1"/>
          <a:lstStyle/>
          <a:p>
            <a:pPr defTabSz="808990">
              <a:defRPr/>
            </a:pPr>
            <a:endParaRPr lang="zh-CN" altLang="en-US" sz="1600" kern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Oval 100"/>
          <p:cNvSpPr>
            <a:spLocks noChangeArrowheads="1"/>
          </p:cNvSpPr>
          <p:nvPr/>
        </p:nvSpPr>
        <p:spPr bwMode="auto">
          <a:xfrm>
            <a:off x="4720193" y="1103687"/>
            <a:ext cx="1871643" cy="1854474"/>
          </a:xfrm>
          <a:prstGeom prst="ellipse">
            <a:avLst/>
          </a:prstGeom>
          <a:solidFill>
            <a:srgbClr val="EB193E"/>
          </a:solidFill>
          <a:ln w="19050">
            <a:solidFill>
              <a:schemeClr val="bg1"/>
            </a:solidFill>
          </a:ln>
        </p:spPr>
        <p:txBody>
          <a:bodyPr vert="horz" wrap="square" lIns="80872" tIns="40436" rIns="80872" bIns="40436" numCol="1" anchor="t" anchorCtr="0" compatLnSpc="1"/>
          <a:lstStyle/>
          <a:p>
            <a:pPr defTabSz="808990">
              <a:defRPr/>
            </a:pPr>
            <a:endParaRPr lang="zh-CN" altLang="en-US" sz="1600" kern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Oval 101"/>
          <p:cNvSpPr>
            <a:spLocks noChangeArrowheads="1"/>
          </p:cNvSpPr>
          <p:nvPr/>
        </p:nvSpPr>
        <p:spPr bwMode="auto">
          <a:xfrm>
            <a:off x="4070967" y="2093516"/>
            <a:ext cx="1567502" cy="1566259"/>
          </a:xfrm>
          <a:prstGeom prst="ellipse">
            <a:avLst/>
          </a:prstGeom>
          <a:solidFill>
            <a:srgbClr val="EB193E"/>
          </a:solidFill>
          <a:ln w="19050">
            <a:solidFill>
              <a:schemeClr val="bg1"/>
            </a:solidFill>
          </a:ln>
        </p:spPr>
        <p:txBody>
          <a:bodyPr vert="horz" wrap="square" lIns="80872" tIns="40436" rIns="80872" bIns="40436" numCol="1" anchor="t" anchorCtr="0" compatLnSpc="1"/>
          <a:lstStyle/>
          <a:p>
            <a:endParaRPr lang="zh-CN" altLang="en-US" sz="160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591836" y="1806755"/>
            <a:ext cx="1441504" cy="0"/>
          </a:xfrm>
          <a:prstGeom prst="straightConnector1">
            <a:avLst/>
          </a:prstGeom>
          <a:noFill/>
          <a:ln w="9525" cap="flat" cmpd="sng" algn="ctr">
            <a:solidFill>
              <a:srgbClr val="314865"/>
            </a:solidFill>
            <a:prstDash val="solid"/>
            <a:tailEnd type="arrow"/>
          </a:ln>
          <a:effectLst/>
        </p:spPr>
      </p:cxnSp>
      <p:sp>
        <p:nvSpPr>
          <p:cNvPr id="6" name="TextBox 21"/>
          <p:cNvSpPr txBox="1"/>
          <p:nvPr/>
        </p:nvSpPr>
        <p:spPr>
          <a:xfrm>
            <a:off x="6694859" y="1809617"/>
            <a:ext cx="1630355" cy="1176995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/>
              <a:t>比如管理费、税金、设计费、远程费、拆除、成品保护、材料上楼、垃圾清运、水路改造、电路改造、石膏线、厨卫找平等故意不写在报价单上，等开工了再一项一项加。</a:t>
            </a:r>
            <a:endParaRPr lang="zh-CN" altLang="en-US" sz="8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" name="直接箭头连接符 6"/>
          <p:cNvCxnSpPr>
            <a:stCxn id="4" idx="4"/>
          </p:cNvCxnSpPr>
          <p:nvPr/>
        </p:nvCxnSpPr>
        <p:spPr>
          <a:xfrm>
            <a:off x="4854717" y="3659776"/>
            <a:ext cx="5849" cy="873876"/>
          </a:xfrm>
          <a:prstGeom prst="straightConnector1">
            <a:avLst/>
          </a:prstGeom>
          <a:noFill/>
          <a:ln w="9525" cap="flat" cmpd="sng" algn="ctr">
            <a:solidFill>
              <a:srgbClr val="314865"/>
            </a:solidFill>
            <a:prstDash val="solid"/>
            <a:tailEnd type="arrow"/>
          </a:ln>
          <a:effectLst/>
        </p:spPr>
      </p:cxnSp>
      <p:sp>
        <p:nvSpPr>
          <p:cNvPr id="8" name="TextBox 23"/>
          <p:cNvSpPr txBox="1"/>
          <p:nvPr/>
        </p:nvSpPr>
        <p:spPr>
          <a:xfrm>
            <a:off x="4960965" y="3733409"/>
            <a:ext cx="1733894" cy="816896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/>
              <a:t>签合同的时候，文件太多，因此特别容易忽略小细节，如工人的意外险，没有约定清楚现场安全，装修导致的漏水祸及到楼下和工人的人身事故由装修公司负责等。</a:t>
            </a:r>
            <a:endParaRPr lang="zh-CN" altLang="en-US" sz="8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026414" y="1977066"/>
            <a:ext cx="1573718" cy="0"/>
          </a:xfrm>
          <a:prstGeom prst="straightConnector1">
            <a:avLst/>
          </a:prstGeom>
          <a:noFill/>
          <a:ln w="9525" cap="flat" cmpd="sng" algn="ctr">
            <a:solidFill>
              <a:srgbClr val="314865"/>
            </a:solidFill>
            <a:prstDash val="solid"/>
            <a:tailEnd type="arrow"/>
          </a:ln>
          <a:effectLst/>
        </p:spPr>
      </p:cxnSp>
      <p:sp>
        <p:nvSpPr>
          <p:cNvPr id="10" name="TextBox 25"/>
          <p:cNvSpPr txBox="1"/>
          <p:nvPr/>
        </p:nvSpPr>
        <p:spPr>
          <a:xfrm>
            <a:off x="1988686" y="1048876"/>
            <a:ext cx="1611446" cy="807663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/>
              <a:t>一般比较好的防范策略就是，单价、工艺等等都写清楚，跟装修公司签署水电补充协议，后期以实</a:t>
            </a:r>
            <a:endParaRPr lang="zh-CN" altLang="en-US" sz="8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3786579" y="1728459"/>
            <a:ext cx="965275" cy="294381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dirty="0">
                <a:solidFill>
                  <a:srgbClr val="FFFF00"/>
                </a:solidFill>
              </a:rPr>
              <a:t>不报水电预估</a:t>
            </a:r>
            <a:endParaRPr lang="en-US" altLang="zh-CN" sz="1000" b="1" dirty="0">
              <a:solidFill>
                <a:srgbClr val="FFFF00"/>
              </a:solidFill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5106220" y="1748225"/>
            <a:ext cx="1193742" cy="398512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r>
              <a:rPr lang="zh-CN" altLang="en-US" sz="1000" b="1" dirty="0">
                <a:solidFill>
                  <a:srgbClr val="FFFF00"/>
                </a:solidFill>
              </a:rPr>
              <a:t>低价切入，费用不报全</a:t>
            </a:r>
            <a:endParaRPr lang="zh-CN" altLang="en-US" sz="1000" b="1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13" name="TextBox 29"/>
          <p:cNvSpPr txBox="1"/>
          <p:nvPr/>
        </p:nvSpPr>
        <p:spPr>
          <a:xfrm>
            <a:off x="4372971" y="2682478"/>
            <a:ext cx="1013399" cy="398512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r>
              <a:rPr lang="zh-CN" altLang="en-US" sz="1000" b="1" dirty="0">
                <a:solidFill>
                  <a:srgbClr val="FFFF00"/>
                </a:solidFill>
              </a:rPr>
              <a:t>不签装修合同，责任含糊不清</a:t>
            </a:r>
            <a:endParaRPr lang="zh-CN" altLang="en-US" sz="1000" b="1" dirty="0">
              <a:solidFill>
                <a:srgbClr val="FFFF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7"/>
    </mc:Choice>
    <mc:Fallback xmlns="">
      <p:transition spd="slow" advTm="4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  <p:bldP spid="8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316261" y="667953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16261" y="2986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全包中的套路</a:t>
            </a:r>
          </a:p>
        </p:txBody>
      </p:sp>
      <p:sp>
        <p:nvSpPr>
          <p:cNvPr id="31" name="矩形 30"/>
          <p:cNvSpPr/>
          <p:nvPr/>
        </p:nvSpPr>
        <p:spPr>
          <a:xfrm>
            <a:off x="1332210" y="55619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69693" y="1846620"/>
            <a:ext cx="1860469" cy="1852084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9682" y="1273280"/>
            <a:ext cx="2083911" cy="83114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rgbClr val="FF0000"/>
                </a:solidFill>
              </a:rPr>
              <a:t>前期付款限制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/>
              <a:t>业主开工前付</a:t>
            </a:r>
            <a:r>
              <a:rPr lang="en-US" altLang="zh-CN" sz="800" dirty="0"/>
              <a:t>30%</a:t>
            </a:r>
            <a:r>
              <a:rPr lang="zh-CN" altLang="en-US" sz="800" dirty="0"/>
              <a:t>以上、有的甚至</a:t>
            </a:r>
            <a:r>
              <a:rPr lang="en-US" altLang="zh-CN" sz="800" dirty="0"/>
              <a:t>60%</a:t>
            </a:r>
            <a:r>
              <a:rPr lang="zh-CN" altLang="en-US" sz="800" dirty="0"/>
              <a:t>，</a:t>
            </a:r>
            <a:r>
              <a:rPr lang="en-US" altLang="zh-CN" sz="800" dirty="0"/>
              <a:t>90%</a:t>
            </a:r>
            <a:r>
              <a:rPr lang="zh-CN" altLang="en-US" sz="800" dirty="0"/>
              <a:t>的装修款，付款后业主对装修公司约束力大减。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2170" y="1273281"/>
            <a:ext cx="2429272" cy="83114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dirty="0">
                <a:solidFill>
                  <a:srgbClr val="FF0000"/>
                </a:solidFill>
              </a:rPr>
              <a:t>不提及房屋质量影响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800" dirty="0"/>
              <a:t>墙面的平整度过差的，需要增加找平费用。亲水腻子需要铲除的，墙面开裂严重，需要满屋挂网的。空调等需要打孔的。这些都不在套餐内。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94693" y="2450523"/>
            <a:ext cx="1887668" cy="83114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rgbClr val="FF0000"/>
                </a:solidFill>
              </a:rPr>
              <a:t>材料品牌限制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/>
              <a:t>一般都是固定品牌，宣传是厂家特供，市场上没有，其实多是品牌里的低端产品。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2130" y="2450523"/>
            <a:ext cx="2094304" cy="646478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dirty="0">
                <a:solidFill>
                  <a:srgbClr val="FF0000"/>
                </a:solidFill>
              </a:rPr>
              <a:t>房屋空间限制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800" dirty="0"/>
              <a:t>计价按照原始开发商结构计价。如果自己增加房间，改变厨房卫生间的面积，加钱。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9683" y="3609882"/>
            <a:ext cx="1887668" cy="461812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rgbClr val="FF0000"/>
                </a:solidFill>
              </a:rPr>
              <a:t>水电改造限制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/>
              <a:t>有时会限定米数，超过得加钱</a:t>
            </a:r>
            <a:endParaRPr lang="en-US" altLang="zh-CN" sz="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6186" y="3609882"/>
            <a:ext cx="2285256" cy="646478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dirty="0">
                <a:solidFill>
                  <a:srgbClr val="FF0000"/>
                </a:solidFill>
              </a:rPr>
              <a:t>主材替换限制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800" dirty="0"/>
              <a:t>一般套餐会规定</a:t>
            </a:r>
            <a:r>
              <a:rPr lang="en-US" altLang="zh-CN" sz="800" dirty="0"/>
              <a:t>5</a:t>
            </a:r>
            <a:r>
              <a:rPr lang="zh-CN" altLang="en-US" sz="800" dirty="0"/>
              <a:t>个以内的主材可选，为了压缩采购和仓储成本。如果选其他主材，加钱。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849391" y="1295495"/>
            <a:ext cx="642094" cy="639200"/>
          </a:xfrm>
          <a:prstGeom prst="ellipse">
            <a:avLst/>
          </a:prstGeom>
          <a:solidFill>
            <a:srgbClr val="EB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19265" y="2450522"/>
            <a:ext cx="642094" cy="639200"/>
          </a:xfrm>
          <a:prstGeom prst="ellipse">
            <a:avLst/>
          </a:prstGeom>
          <a:solidFill>
            <a:srgbClr val="EB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49390" y="3605550"/>
            <a:ext cx="642094" cy="639200"/>
          </a:xfrm>
          <a:prstGeom prst="ellipse">
            <a:avLst/>
          </a:prstGeom>
          <a:solidFill>
            <a:srgbClr val="EB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509641" y="3589587"/>
            <a:ext cx="642094" cy="655163"/>
          </a:xfrm>
          <a:prstGeom prst="ellipse">
            <a:avLst/>
          </a:prstGeom>
          <a:solidFill>
            <a:srgbClr val="EB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839766" y="2450522"/>
            <a:ext cx="642094" cy="639200"/>
          </a:xfrm>
          <a:prstGeom prst="ellipse">
            <a:avLst/>
          </a:prstGeom>
          <a:solidFill>
            <a:srgbClr val="EB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09640" y="1295495"/>
            <a:ext cx="642094" cy="639200"/>
          </a:xfrm>
          <a:prstGeom prst="ellipse">
            <a:avLst/>
          </a:prstGeom>
          <a:solidFill>
            <a:srgbClr val="EB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2"/>
    </mc:Choice>
    <mc:Fallback xmlns="">
      <p:transition spd="slow" advTm="87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316261" y="667953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6261" y="29862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装修公司和个人工长怎么选？</a:t>
            </a:r>
          </a:p>
        </p:txBody>
      </p:sp>
      <p:sp>
        <p:nvSpPr>
          <p:cNvPr id="17" name="矩形 16"/>
          <p:cNvSpPr/>
          <p:nvPr/>
        </p:nvSpPr>
        <p:spPr>
          <a:xfrm>
            <a:off x="1332210" y="55619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40322" y="1414723"/>
            <a:ext cx="5033524" cy="1490038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24189" y="3119309"/>
            <a:ext cx="5033524" cy="1337083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374" y="1511947"/>
            <a:ext cx="1343137" cy="1337083"/>
          </a:xfrm>
          <a:prstGeom prst="rect">
            <a:avLst/>
          </a:prstGeom>
          <a:solidFill>
            <a:srgbClr val="EB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00"/>
                </a:solidFill>
                <a:cs typeface="+mn-ea"/>
                <a:sym typeface="+mn-lt"/>
              </a:rPr>
              <a:t>装修公司</a:t>
            </a:r>
          </a:p>
        </p:txBody>
      </p:sp>
      <p:sp>
        <p:nvSpPr>
          <p:cNvPr id="8" name="矩形 7"/>
          <p:cNvSpPr/>
          <p:nvPr/>
        </p:nvSpPr>
        <p:spPr>
          <a:xfrm>
            <a:off x="806374" y="3103847"/>
            <a:ext cx="1343136" cy="1337083"/>
          </a:xfrm>
          <a:prstGeom prst="rect">
            <a:avLst/>
          </a:prstGeom>
          <a:solidFill>
            <a:srgbClr val="EB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  <a:cs typeface="+mn-ea"/>
                <a:sym typeface="+mn-lt"/>
              </a:rPr>
              <a:t>个人工长</a:t>
            </a:r>
          </a:p>
        </p:txBody>
      </p:sp>
      <p:sp>
        <p:nvSpPr>
          <p:cNvPr id="12" name="文本框 26"/>
          <p:cNvSpPr txBox="1"/>
          <p:nvPr/>
        </p:nvSpPr>
        <p:spPr>
          <a:xfrm>
            <a:off x="2376224" y="1456218"/>
            <a:ext cx="4874294" cy="1448543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+mn-ea"/>
                <a:sym typeface="+mn-lt"/>
              </a:rPr>
              <a:t>模式：</a:t>
            </a:r>
            <a:r>
              <a:rPr lang="zh-CN" altLang="en-US" sz="1000" b="1" dirty="0">
                <a:latin typeface="+mn-ea"/>
              </a:rPr>
              <a:t>设计师（销售人员）与业主签单后，就把订单转包给第三方工长（挂靠在装修公司的工长），由工长带队施工，装修费四六开。</a:t>
            </a:r>
            <a:endParaRPr lang="en-US" altLang="zh-CN" sz="1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+mn-ea"/>
              </a:rPr>
              <a:t>装修公司相对正规，施工工艺相对规范，辅料大多也是统一配送，售后保障</a:t>
            </a:r>
            <a:r>
              <a:rPr lang="en-US" altLang="zh-CN" sz="1000" b="1" dirty="0">
                <a:latin typeface="+mn-ea"/>
              </a:rPr>
              <a:t>3</a:t>
            </a:r>
            <a:r>
              <a:rPr lang="zh-CN" altLang="en-US" sz="1000" b="1" dirty="0">
                <a:latin typeface="+mn-ea"/>
              </a:rPr>
              <a:t>年或</a:t>
            </a:r>
            <a:r>
              <a:rPr lang="en-US" altLang="zh-CN" sz="1000" b="1" dirty="0">
                <a:latin typeface="+mn-ea"/>
              </a:rPr>
              <a:t>5</a:t>
            </a:r>
            <a:r>
              <a:rPr lang="zh-CN" altLang="en-US" sz="1000" b="1" dirty="0">
                <a:latin typeface="+mn-ea"/>
              </a:rPr>
              <a:t>年。但是贵，你要多花很多钱。</a:t>
            </a:r>
            <a:endParaRPr lang="en-US" altLang="zh-CN" sz="1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+mn-ea"/>
              </a:rPr>
              <a:t>整个装修费很高，但是到真正干活的工长手里，其实没有多少利润，所以难免靠增项和偷工减料来多赚点钱</a:t>
            </a:r>
            <a:endParaRPr lang="zh-CN" altLang="en-US" sz="1000" b="1" dirty="0">
              <a:latin typeface="+mn-ea"/>
              <a:sym typeface="+mn-lt"/>
            </a:endParaRPr>
          </a:p>
        </p:txBody>
      </p:sp>
      <p:sp>
        <p:nvSpPr>
          <p:cNvPr id="13" name="文本框 28"/>
          <p:cNvSpPr txBox="1"/>
          <p:nvPr/>
        </p:nvSpPr>
        <p:spPr>
          <a:xfrm>
            <a:off x="2419937" y="3103847"/>
            <a:ext cx="4874294" cy="1368008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+mn-ea"/>
              </a:rPr>
              <a:t>省下了装修公司管理费（</a:t>
            </a:r>
            <a:r>
              <a:rPr lang="en-US" altLang="zh-CN" sz="1000" b="1" dirty="0">
                <a:latin typeface="+mn-ea"/>
              </a:rPr>
              <a:t>5-18%</a:t>
            </a:r>
            <a:r>
              <a:rPr lang="zh-CN" altLang="en-US" sz="1000" b="1" dirty="0">
                <a:latin typeface="+mn-ea"/>
              </a:rPr>
              <a:t>）；</a:t>
            </a:r>
            <a:endParaRPr lang="en-US" altLang="zh-CN" sz="1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+mn-ea"/>
              </a:rPr>
              <a:t>施工报价比装修公司低</a:t>
            </a:r>
            <a:r>
              <a:rPr lang="en-US" altLang="zh-CN" sz="1000" b="1" dirty="0">
                <a:latin typeface="+mn-ea"/>
              </a:rPr>
              <a:t>20~30%</a:t>
            </a:r>
            <a:r>
              <a:rPr lang="zh-CN" altLang="en-US" sz="1000" b="1" dirty="0">
                <a:latin typeface="+mn-ea"/>
              </a:rPr>
              <a:t>；</a:t>
            </a:r>
            <a:endParaRPr lang="en-US" altLang="zh-CN" sz="1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+mn-ea"/>
              </a:rPr>
              <a:t>不如装修公司正规；</a:t>
            </a:r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业主对装修过程要做好质量把控，基本不要指望售后保障。</a:t>
            </a:r>
            <a:endParaRPr lang="zh-CN" altLang="en-US" sz="1000" dirty="0">
              <a:latin typeface="+mn-ea"/>
            </a:endParaRPr>
          </a:p>
          <a:p>
            <a:br>
              <a:rPr lang="zh-CN" altLang="en-US" sz="1400" dirty="0"/>
            </a:b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0"/>
    </mc:Choice>
    <mc:Fallback xmlns="">
      <p:transition spd="slow" advTm="4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2130" y="627780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6261" y="29862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如何选择靠谱施工方？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3667919" y="1858322"/>
            <a:ext cx="1701189" cy="1459932"/>
          </a:xfrm>
          <a:prstGeom prst="triangle">
            <a:avLst/>
          </a:prstGeom>
          <a:solidFill>
            <a:srgbClr val="EB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17325" y="3318253"/>
            <a:ext cx="1701189" cy="1459932"/>
          </a:xfrm>
          <a:prstGeom prst="triangle">
            <a:avLst/>
          </a:prstGeom>
          <a:solidFill>
            <a:srgbClr val="EB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4516720" y="3318253"/>
            <a:ext cx="1701189" cy="1459932"/>
          </a:xfrm>
          <a:prstGeom prst="triangle">
            <a:avLst/>
          </a:prstGeom>
          <a:solidFill>
            <a:srgbClr val="EB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3210815" y="1104345"/>
            <a:ext cx="3059310" cy="653215"/>
          </a:xfrm>
          <a:prstGeom prst="rect">
            <a:avLst/>
          </a:prstGeom>
          <a:effectLst/>
        </p:spPr>
        <p:txBody>
          <a:bodyPr wrap="square" lIns="119784" tIns="59892" rIns="119784" bIns="59892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/>
              <a:t>确定好全包还是半包，装修公司还是工长之后，建议找</a:t>
            </a:r>
            <a:r>
              <a:rPr lang="en-US" altLang="zh-CN" sz="800" dirty="0"/>
              <a:t>5</a:t>
            </a:r>
            <a:r>
              <a:rPr lang="zh-CN" altLang="en-US" sz="800" dirty="0"/>
              <a:t>家左右，分别让他们报价，互相进行对比，就知道谁的报价更合理了。可以花点钱请个第三方监理，能省不少心。</a:t>
            </a:r>
            <a:endParaRPr lang="en-US" altLang="zh-CN" sz="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9225" y="831007"/>
            <a:ext cx="1823850" cy="326138"/>
          </a:xfrm>
          <a:prstGeom prst="rect">
            <a:avLst/>
          </a:prstGeom>
        </p:spPr>
        <p:txBody>
          <a:bodyPr wrap="square" lIns="119784" tIns="59892" rIns="119784" bIns="59892">
            <a:spAutoFit/>
          </a:bodyPr>
          <a:lstStyle/>
          <a:p>
            <a:pPr algn="just" defTabSz="1197610" fontAlgn="base">
              <a:lnSpc>
                <a:spcPts val="157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    看报价</a:t>
            </a:r>
            <a:endParaRPr lang="en-US" altLang="zh-CN" sz="16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319431" y="4091207"/>
            <a:ext cx="2746481" cy="468549"/>
          </a:xfrm>
          <a:prstGeom prst="rect">
            <a:avLst/>
          </a:prstGeom>
          <a:effectLst/>
        </p:spPr>
        <p:txBody>
          <a:bodyPr wrap="square" lIns="119784" tIns="59892" rIns="119784" bIns="59892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/>
              <a:t>                  有条件得话可以去施工方正在施工的工地，             看工人施工情况  </a:t>
            </a:r>
            <a:endParaRPr lang="en-US" altLang="zh-CN" sz="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0541" y="3743472"/>
            <a:ext cx="2168072" cy="326138"/>
          </a:xfrm>
          <a:prstGeom prst="rect">
            <a:avLst/>
          </a:prstGeom>
        </p:spPr>
        <p:txBody>
          <a:bodyPr wrap="square" lIns="119784" tIns="59892" rIns="119784" bIns="59892">
            <a:spAutoFit/>
          </a:bodyPr>
          <a:lstStyle/>
          <a:p>
            <a:pPr algn="just" defTabSz="1197610" fontAlgn="base">
              <a:lnSpc>
                <a:spcPts val="157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           看工地</a:t>
            </a:r>
            <a:endParaRPr lang="en-US" altLang="zh-CN" sz="16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6148820" y="3331239"/>
            <a:ext cx="2746481" cy="1576545"/>
          </a:xfrm>
          <a:prstGeom prst="rect">
            <a:avLst/>
          </a:prstGeom>
          <a:effectLst/>
        </p:spPr>
        <p:txBody>
          <a:bodyPr wrap="square" lIns="119784" tIns="59892" rIns="119784" bIns="59892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 dirty="0"/>
              <a:t>选施工方的时候付款方式要留意</a:t>
            </a:r>
            <a:r>
              <a:rPr lang="zh-CN" altLang="en-US" sz="800" dirty="0"/>
              <a:t>，一开始就付</a:t>
            </a:r>
            <a:r>
              <a:rPr lang="en-US" altLang="zh-CN" sz="800" dirty="0"/>
              <a:t>80%</a:t>
            </a:r>
            <a:r>
              <a:rPr lang="zh-CN" altLang="en-US" sz="800" dirty="0"/>
              <a:t>的千万别签。</a:t>
            </a:r>
            <a:endParaRPr lang="en-US" altLang="zh-CN" sz="800" dirty="0"/>
          </a:p>
          <a:p>
            <a:pPr>
              <a:lnSpc>
                <a:spcPct val="150000"/>
              </a:lnSpc>
            </a:pPr>
            <a:r>
              <a:rPr lang="zh-CN" altLang="en-US" sz="800" dirty="0"/>
              <a:t>以“免费装修”“</a:t>
            </a:r>
            <a:r>
              <a:rPr lang="en-US" altLang="zh-CN" sz="800" dirty="0"/>
              <a:t>5</a:t>
            </a:r>
            <a:r>
              <a:rPr lang="zh-CN" altLang="en-US" sz="800" dirty="0"/>
              <a:t>年返还装修费”等为噱头的新装修公司，直接</a:t>
            </a:r>
            <a:r>
              <a:rPr lang="en-US" altLang="zh-CN" sz="800" dirty="0"/>
              <a:t>pass</a:t>
            </a:r>
            <a:r>
              <a:rPr lang="zh-CN" altLang="en-US" sz="800" dirty="0"/>
              <a:t>！</a:t>
            </a:r>
            <a:endParaRPr lang="en-US" altLang="zh-CN" sz="800" dirty="0"/>
          </a:p>
          <a:p>
            <a:pPr>
              <a:lnSpc>
                <a:spcPct val="150000"/>
              </a:lnSpc>
            </a:pPr>
            <a:r>
              <a:rPr lang="zh-CN" altLang="en-US" sz="800" b="1" dirty="0"/>
              <a:t>拒用</a:t>
            </a:r>
            <a:r>
              <a:rPr lang="zh-CN" altLang="en-US" sz="800" dirty="0"/>
              <a:t>装修公司的装修贷款，贷款下来直接全额划到对方账户，装修过程会非常被动。</a:t>
            </a:r>
            <a:endParaRPr lang="en-US" altLang="zh-CN" sz="800" dirty="0"/>
          </a:p>
          <a:p>
            <a:pPr>
              <a:lnSpc>
                <a:spcPct val="150000"/>
              </a:lnSpc>
            </a:pPr>
            <a:r>
              <a:rPr lang="zh-CN" altLang="en-US" sz="800" dirty="0"/>
              <a:t>最好</a:t>
            </a:r>
            <a:r>
              <a:rPr lang="en-US" altLang="zh-CN" sz="800" dirty="0"/>
              <a:t>3-3-3-1</a:t>
            </a:r>
            <a:r>
              <a:rPr lang="zh-CN" altLang="en-US" sz="800" dirty="0"/>
              <a:t>这种方式。</a:t>
            </a:r>
            <a:r>
              <a:rPr lang="zh-CN" altLang="en-US" sz="800" b="1" dirty="0"/>
              <a:t>即开工付</a:t>
            </a:r>
            <a:r>
              <a:rPr lang="en-US" altLang="zh-CN" sz="800" b="1" dirty="0"/>
              <a:t>30%</a:t>
            </a:r>
            <a:r>
              <a:rPr lang="zh-CN" altLang="en-US" sz="800" b="1" dirty="0"/>
              <a:t>，瓦工结束付</a:t>
            </a:r>
            <a:r>
              <a:rPr lang="en-US" altLang="zh-CN" sz="800" b="1" dirty="0"/>
              <a:t>30%</a:t>
            </a:r>
            <a:r>
              <a:rPr lang="zh-CN" altLang="en-US" sz="800" b="1" dirty="0"/>
              <a:t>，油漆工结束付</a:t>
            </a:r>
            <a:r>
              <a:rPr lang="en-US" altLang="zh-CN" sz="800" b="1" dirty="0"/>
              <a:t>30%</a:t>
            </a:r>
            <a:r>
              <a:rPr lang="zh-CN" altLang="en-US" sz="800" b="1" dirty="0"/>
              <a:t>，全部竣工付</a:t>
            </a:r>
            <a:r>
              <a:rPr lang="en-US" altLang="zh-CN" sz="800" b="1" dirty="0"/>
              <a:t>10%</a:t>
            </a:r>
            <a:endParaRPr lang="en-US" altLang="zh-CN" sz="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31659" y="3057900"/>
            <a:ext cx="2168072" cy="326138"/>
          </a:xfrm>
          <a:prstGeom prst="rect">
            <a:avLst/>
          </a:prstGeom>
        </p:spPr>
        <p:txBody>
          <a:bodyPr wrap="square" lIns="119784" tIns="59892" rIns="119784" bIns="59892">
            <a:spAutoFit/>
          </a:bodyPr>
          <a:lstStyle/>
          <a:p>
            <a:pPr algn="just" defTabSz="1197610" fontAlgn="base">
              <a:lnSpc>
                <a:spcPts val="157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攥住钱</a:t>
            </a:r>
            <a:endParaRPr lang="en-US" altLang="zh-CN" sz="16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737" y="2183822"/>
            <a:ext cx="696194" cy="1085768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65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65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2978" y="3692417"/>
            <a:ext cx="696194" cy="1085768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65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65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8387" y="3692417"/>
            <a:ext cx="696194" cy="1085768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65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65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3"/>
    </mc:Choice>
    <mc:Fallback xmlns="">
      <p:transition spd="slow" advTm="60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4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4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4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6" grpId="1"/>
      <p:bldP spid="7" grpId="0"/>
      <p:bldP spid="8" grpId="0"/>
      <p:bldP spid="8" grpId="1"/>
      <p:bldP spid="9" grpId="0"/>
      <p:bldP spid="10" grpId="0"/>
      <p:bldP spid="10" grpId="1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316261" y="765442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16261" y="2986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预算会在哪里？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871984" y="2597161"/>
            <a:ext cx="7257157" cy="0"/>
          </a:xfrm>
          <a:prstGeom prst="line">
            <a:avLst/>
          </a:prstGeom>
          <a:ln w="28575">
            <a:solidFill>
              <a:srgbClr val="CB2E2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661931" y="2627963"/>
            <a:ext cx="732269" cy="612273"/>
            <a:chOff x="2053008" y="2197346"/>
            <a:chExt cx="2610662" cy="2192737"/>
          </a:xfrm>
          <a:solidFill>
            <a:srgbClr val="CB2E2E"/>
          </a:solidFill>
        </p:grpSpPr>
        <p:sp>
          <p:nvSpPr>
            <p:cNvPr id="4" name="任意多边形 3"/>
            <p:cNvSpPr/>
            <p:nvPr/>
          </p:nvSpPr>
          <p:spPr>
            <a:xfrm>
              <a:off x="2053008" y="2197346"/>
              <a:ext cx="2610662" cy="2146054"/>
            </a:xfrm>
            <a:custGeom>
              <a:avLst/>
              <a:gdLst>
                <a:gd name="connsiteX0" fmla="*/ 840722 w 2610662"/>
                <a:gd name="connsiteY0" fmla="*/ 1681446 h 2146054"/>
                <a:gd name="connsiteX1" fmla="*/ 933609 w 2610662"/>
                <a:gd name="connsiteY1" fmla="*/ 1681446 h 2146054"/>
                <a:gd name="connsiteX2" fmla="*/ 1305330 w 2610662"/>
                <a:gd name="connsiteY2" fmla="*/ 2053167 h 2146054"/>
                <a:gd name="connsiteX3" fmla="*/ 1677052 w 2610662"/>
                <a:gd name="connsiteY3" fmla="*/ 1681446 h 2146054"/>
                <a:gd name="connsiteX4" fmla="*/ 1769939 w 2610662"/>
                <a:gd name="connsiteY4" fmla="*/ 1681446 h 2146054"/>
                <a:gd name="connsiteX5" fmla="*/ 1305330 w 2610662"/>
                <a:gd name="connsiteY5" fmla="*/ 2146054 h 2146054"/>
                <a:gd name="connsiteX6" fmla="*/ 840722 w 2610662"/>
                <a:gd name="connsiteY6" fmla="*/ 0 h 2146054"/>
                <a:gd name="connsiteX7" fmla="*/ 860831 w 2610662"/>
                <a:gd name="connsiteY7" fmla="*/ 0 h 2146054"/>
                <a:gd name="connsiteX8" fmla="*/ 56498 w 2610662"/>
                <a:gd name="connsiteY8" fmla="*/ 804333 h 2146054"/>
                <a:gd name="connsiteX9" fmla="*/ 860832 w 2610662"/>
                <a:gd name="connsiteY9" fmla="*/ 1608667 h 2146054"/>
                <a:gd name="connsiteX10" fmla="*/ 1749830 w 2610662"/>
                <a:gd name="connsiteY10" fmla="*/ 1608667 h 2146054"/>
                <a:gd name="connsiteX11" fmla="*/ 2554164 w 2610662"/>
                <a:gd name="connsiteY11" fmla="*/ 804333 h 2146054"/>
                <a:gd name="connsiteX12" fmla="*/ 1749831 w 2610662"/>
                <a:gd name="connsiteY12" fmla="*/ 0 h 2146054"/>
                <a:gd name="connsiteX13" fmla="*/ 1769941 w 2610662"/>
                <a:gd name="connsiteY13" fmla="*/ 0 h 2146054"/>
                <a:gd name="connsiteX14" fmla="*/ 2610662 w 2610662"/>
                <a:gd name="connsiteY14" fmla="*/ 840722 h 2146054"/>
                <a:gd name="connsiteX15" fmla="*/ 1769940 w 2610662"/>
                <a:gd name="connsiteY15" fmla="*/ 1681445 h 2146054"/>
                <a:gd name="connsiteX16" fmla="*/ 1677053 w 2610662"/>
                <a:gd name="connsiteY16" fmla="*/ 1681445 h 2146054"/>
                <a:gd name="connsiteX17" fmla="*/ 1749829 w 2610662"/>
                <a:gd name="connsiteY17" fmla="*/ 1608668 h 2146054"/>
                <a:gd name="connsiteX18" fmla="*/ 860831 w 2610662"/>
                <a:gd name="connsiteY18" fmla="*/ 1608668 h 2146054"/>
                <a:gd name="connsiteX19" fmla="*/ 933608 w 2610662"/>
                <a:gd name="connsiteY19" fmla="*/ 1681445 h 2146054"/>
                <a:gd name="connsiteX20" fmla="*/ 840723 w 2610662"/>
                <a:gd name="connsiteY20" fmla="*/ 1681445 h 2146054"/>
                <a:gd name="connsiteX21" fmla="*/ 0 w 2610662"/>
                <a:gd name="connsiteY21" fmla="*/ 840722 h 214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10662" h="2146054">
                  <a:moveTo>
                    <a:pt x="840722" y="1681446"/>
                  </a:moveTo>
                  <a:lnTo>
                    <a:pt x="933609" y="1681446"/>
                  </a:lnTo>
                  <a:lnTo>
                    <a:pt x="1305330" y="2053167"/>
                  </a:lnTo>
                  <a:lnTo>
                    <a:pt x="1677052" y="1681446"/>
                  </a:lnTo>
                  <a:lnTo>
                    <a:pt x="1769939" y="1681446"/>
                  </a:lnTo>
                  <a:lnTo>
                    <a:pt x="1305330" y="2146054"/>
                  </a:lnTo>
                  <a:close/>
                  <a:moveTo>
                    <a:pt x="840722" y="0"/>
                  </a:moveTo>
                  <a:lnTo>
                    <a:pt x="860831" y="0"/>
                  </a:lnTo>
                  <a:lnTo>
                    <a:pt x="56498" y="804333"/>
                  </a:lnTo>
                  <a:lnTo>
                    <a:pt x="860832" y="1608667"/>
                  </a:lnTo>
                  <a:lnTo>
                    <a:pt x="1749830" y="1608667"/>
                  </a:lnTo>
                  <a:lnTo>
                    <a:pt x="2554164" y="804333"/>
                  </a:lnTo>
                  <a:lnTo>
                    <a:pt x="1749831" y="0"/>
                  </a:lnTo>
                  <a:lnTo>
                    <a:pt x="1769941" y="0"/>
                  </a:lnTo>
                  <a:lnTo>
                    <a:pt x="2610662" y="840722"/>
                  </a:lnTo>
                  <a:lnTo>
                    <a:pt x="1769940" y="1681445"/>
                  </a:lnTo>
                  <a:lnTo>
                    <a:pt x="1677053" y="1681445"/>
                  </a:lnTo>
                  <a:lnTo>
                    <a:pt x="1749829" y="1608668"/>
                  </a:lnTo>
                  <a:lnTo>
                    <a:pt x="860831" y="1608668"/>
                  </a:lnTo>
                  <a:lnTo>
                    <a:pt x="933608" y="1681445"/>
                  </a:lnTo>
                  <a:lnTo>
                    <a:pt x="840723" y="1681445"/>
                  </a:lnTo>
                  <a:lnTo>
                    <a:pt x="0" y="8407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109505" y="2197346"/>
              <a:ext cx="2497668" cy="2192737"/>
            </a:xfrm>
            <a:custGeom>
              <a:avLst/>
              <a:gdLst>
                <a:gd name="connsiteX0" fmla="*/ 804333 w 2497666"/>
                <a:gd name="connsiteY0" fmla="*/ 1608668 h 2053167"/>
                <a:gd name="connsiteX1" fmla="*/ 1693331 w 2497666"/>
                <a:gd name="connsiteY1" fmla="*/ 1608668 h 2053167"/>
                <a:gd name="connsiteX2" fmla="*/ 1248832 w 2497666"/>
                <a:gd name="connsiteY2" fmla="*/ 2053167 h 2053167"/>
                <a:gd name="connsiteX3" fmla="*/ 804333 w 2497666"/>
                <a:gd name="connsiteY3" fmla="*/ 0 h 2053167"/>
                <a:gd name="connsiteX4" fmla="*/ 1693333 w 2497666"/>
                <a:gd name="connsiteY4" fmla="*/ 0 h 2053167"/>
                <a:gd name="connsiteX5" fmla="*/ 2497666 w 2497666"/>
                <a:gd name="connsiteY5" fmla="*/ 804333 h 2053167"/>
                <a:gd name="connsiteX6" fmla="*/ 1693332 w 2497666"/>
                <a:gd name="connsiteY6" fmla="*/ 1608667 h 2053167"/>
                <a:gd name="connsiteX7" fmla="*/ 804334 w 2497666"/>
                <a:gd name="connsiteY7" fmla="*/ 1608667 h 2053167"/>
                <a:gd name="connsiteX8" fmla="*/ 0 w 2497666"/>
                <a:gd name="connsiteY8" fmla="*/ 804333 h 20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7666" h="2053167">
                  <a:moveTo>
                    <a:pt x="804333" y="1608668"/>
                  </a:moveTo>
                  <a:lnTo>
                    <a:pt x="1693331" y="1608668"/>
                  </a:lnTo>
                  <a:lnTo>
                    <a:pt x="1248832" y="2053167"/>
                  </a:lnTo>
                  <a:close/>
                  <a:moveTo>
                    <a:pt x="804333" y="0"/>
                  </a:moveTo>
                  <a:lnTo>
                    <a:pt x="1693333" y="0"/>
                  </a:lnTo>
                  <a:lnTo>
                    <a:pt x="2497666" y="804333"/>
                  </a:lnTo>
                  <a:lnTo>
                    <a:pt x="1693332" y="1608667"/>
                  </a:lnTo>
                  <a:lnTo>
                    <a:pt x="804334" y="1608667"/>
                  </a:lnTo>
                  <a:lnTo>
                    <a:pt x="0" y="804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bIns="360000" rtlCol="0" anchor="b">
              <a:noAutofit/>
            </a:bodyPr>
            <a:lstStyle/>
            <a:p>
              <a:pPr algn="ctr"/>
              <a:endParaRPr lang="en-US" altLang="zh-CN" sz="1200" b="1" i="0" dirty="0">
                <a:solidFill>
                  <a:srgbClr val="121212"/>
                </a:solidFill>
                <a:effectLst/>
                <a:latin typeface="-apple-system"/>
              </a:endParaRPr>
            </a:p>
            <a:p>
              <a:pPr algn="ctr"/>
              <a:endParaRPr lang="en-US" altLang="zh-CN" sz="1200" b="1" dirty="0">
                <a:solidFill>
                  <a:srgbClr val="121212"/>
                </a:solidFill>
                <a:latin typeface="-apple-system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36204" y="2610196"/>
            <a:ext cx="732269" cy="630040"/>
            <a:chOff x="2053008" y="2087034"/>
            <a:chExt cx="2610662" cy="2256366"/>
          </a:xfrm>
          <a:solidFill>
            <a:srgbClr val="CB2E2E"/>
          </a:solidFill>
        </p:grpSpPr>
        <p:sp>
          <p:nvSpPr>
            <p:cNvPr id="7" name="任意多边形 6"/>
            <p:cNvSpPr/>
            <p:nvPr/>
          </p:nvSpPr>
          <p:spPr>
            <a:xfrm>
              <a:off x="2053008" y="2197346"/>
              <a:ext cx="2610662" cy="2146054"/>
            </a:xfrm>
            <a:custGeom>
              <a:avLst/>
              <a:gdLst>
                <a:gd name="connsiteX0" fmla="*/ 840722 w 2610662"/>
                <a:gd name="connsiteY0" fmla="*/ 1681446 h 2146054"/>
                <a:gd name="connsiteX1" fmla="*/ 933609 w 2610662"/>
                <a:gd name="connsiteY1" fmla="*/ 1681446 h 2146054"/>
                <a:gd name="connsiteX2" fmla="*/ 1305330 w 2610662"/>
                <a:gd name="connsiteY2" fmla="*/ 2053167 h 2146054"/>
                <a:gd name="connsiteX3" fmla="*/ 1677052 w 2610662"/>
                <a:gd name="connsiteY3" fmla="*/ 1681446 h 2146054"/>
                <a:gd name="connsiteX4" fmla="*/ 1769939 w 2610662"/>
                <a:gd name="connsiteY4" fmla="*/ 1681446 h 2146054"/>
                <a:gd name="connsiteX5" fmla="*/ 1305330 w 2610662"/>
                <a:gd name="connsiteY5" fmla="*/ 2146054 h 2146054"/>
                <a:gd name="connsiteX6" fmla="*/ 840722 w 2610662"/>
                <a:gd name="connsiteY6" fmla="*/ 0 h 2146054"/>
                <a:gd name="connsiteX7" fmla="*/ 860831 w 2610662"/>
                <a:gd name="connsiteY7" fmla="*/ 0 h 2146054"/>
                <a:gd name="connsiteX8" fmla="*/ 56498 w 2610662"/>
                <a:gd name="connsiteY8" fmla="*/ 804333 h 2146054"/>
                <a:gd name="connsiteX9" fmla="*/ 860832 w 2610662"/>
                <a:gd name="connsiteY9" fmla="*/ 1608667 h 2146054"/>
                <a:gd name="connsiteX10" fmla="*/ 1749830 w 2610662"/>
                <a:gd name="connsiteY10" fmla="*/ 1608667 h 2146054"/>
                <a:gd name="connsiteX11" fmla="*/ 2554164 w 2610662"/>
                <a:gd name="connsiteY11" fmla="*/ 804333 h 2146054"/>
                <a:gd name="connsiteX12" fmla="*/ 1749831 w 2610662"/>
                <a:gd name="connsiteY12" fmla="*/ 0 h 2146054"/>
                <a:gd name="connsiteX13" fmla="*/ 1769941 w 2610662"/>
                <a:gd name="connsiteY13" fmla="*/ 0 h 2146054"/>
                <a:gd name="connsiteX14" fmla="*/ 2610662 w 2610662"/>
                <a:gd name="connsiteY14" fmla="*/ 840722 h 2146054"/>
                <a:gd name="connsiteX15" fmla="*/ 1769940 w 2610662"/>
                <a:gd name="connsiteY15" fmla="*/ 1681445 h 2146054"/>
                <a:gd name="connsiteX16" fmla="*/ 1677053 w 2610662"/>
                <a:gd name="connsiteY16" fmla="*/ 1681445 h 2146054"/>
                <a:gd name="connsiteX17" fmla="*/ 1749829 w 2610662"/>
                <a:gd name="connsiteY17" fmla="*/ 1608668 h 2146054"/>
                <a:gd name="connsiteX18" fmla="*/ 860831 w 2610662"/>
                <a:gd name="connsiteY18" fmla="*/ 1608668 h 2146054"/>
                <a:gd name="connsiteX19" fmla="*/ 933608 w 2610662"/>
                <a:gd name="connsiteY19" fmla="*/ 1681445 h 2146054"/>
                <a:gd name="connsiteX20" fmla="*/ 840723 w 2610662"/>
                <a:gd name="connsiteY20" fmla="*/ 1681445 h 2146054"/>
                <a:gd name="connsiteX21" fmla="*/ 0 w 2610662"/>
                <a:gd name="connsiteY21" fmla="*/ 840722 h 214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10662" h="2146054">
                  <a:moveTo>
                    <a:pt x="840722" y="1681446"/>
                  </a:moveTo>
                  <a:lnTo>
                    <a:pt x="933609" y="1681446"/>
                  </a:lnTo>
                  <a:lnTo>
                    <a:pt x="1305330" y="2053167"/>
                  </a:lnTo>
                  <a:lnTo>
                    <a:pt x="1677052" y="1681446"/>
                  </a:lnTo>
                  <a:lnTo>
                    <a:pt x="1769939" y="1681446"/>
                  </a:lnTo>
                  <a:lnTo>
                    <a:pt x="1305330" y="2146054"/>
                  </a:lnTo>
                  <a:close/>
                  <a:moveTo>
                    <a:pt x="840722" y="0"/>
                  </a:moveTo>
                  <a:lnTo>
                    <a:pt x="860831" y="0"/>
                  </a:lnTo>
                  <a:lnTo>
                    <a:pt x="56498" y="804333"/>
                  </a:lnTo>
                  <a:lnTo>
                    <a:pt x="860832" y="1608667"/>
                  </a:lnTo>
                  <a:lnTo>
                    <a:pt x="1749830" y="1608667"/>
                  </a:lnTo>
                  <a:lnTo>
                    <a:pt x="2554164" y="804333"/>
                  </a:lnTo>
                  <a:lnTo>
                    <a:pt x="1749831" y="0"/>
                  </a:lnTo>
                  <a:lnTo>
                    <a:pt x="1769941" y="0"/>
                  </a:lnTo>
                  <a:lnTo>
                    <a:pt x="2610662" y="840722"/>
                  </a:lnTo>
                  <a:lnTo>
                    <a:pt x="1769940" y="1681445"/>
                  </a:lnTo>
                  <a:lnTo>
                    <a:pt x="1677053" y="1681445"/>
                  </a:lnTo>
                  <a:lnTo>
                    <a:pt x="1749829" y="1608668"/>
                  </a:lnTo>
                  <a:lnTo>
                    <a:pt x="860831" y="1608668"/>
                  </a:lnTo>
                  <a:lnTo>
                    <a:pt x="933608" y="1681445"/>
                  </a:lnTo>
                  <a:lnTo>
                    <a:pt x="840723" y="1681445"/>
                  </a:lnTo>
                  <a:lnTo>
                    <a:pt x="0" y="8407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109506" y="2087034"/>
              <a:ext cx="2497666" cy="2053167"/>
            </a:xfrm>
            <a:custGeom>
              <a:avLst/>
              <a:gdLst>
                <a:gd name="connsiteX0" fmla="*/ 804333 w 2497666"/>
                <a:gd name="connsiteY0" fmla="*/ 1608668 h 2053167"/>
                <a:gd name="connsiteX1" fmla="*/ 1693331 w 2497666"/>
                <a:gd name="connsiteY1" fmla="*/ 1608668 h 2053167"/>
                <a:gd name="connsiteX2" fmla="*/ 1248832 w 2497666"/>
                <a:gd name="connsiteY2" fmla="*/ 2053167 h 2053167"/>
                <a:gd name="connsiteX3" fmla="*/ 804333 w 2497666"/>
                <a:gd name="connsiteY3" fmla="*/ 0 h 2053167"/>
                <a:gd name="connsiteX4" fmla="*/ 1693333 w 2497666"/>
                <a:gd name="connsiteY4" fmla="*/ 0 h 2053167"/>
                <a:gd name="connsiteX5" fmla="*/ 2497666 w 2497666"/>
                <a:gd name="connsiteY5" fmla="*/ 804333 h 2053167"/>
                <a:gd name="connsiteX6" fmla="*/ 1693332 w 2497666"/>
                <a:gd name="connsiteY6" fmla="*/ 1608667 h 2053167"/>
                <a:gd name="connsiteX7" fmla="*/ 804334 w 2497666"/>
                <a:gd name="connsiteY7" fmla="*/ 1608667 h 2053167"/>
                <a:gd name="connsiteX8" fmla="*/ 0 w 2497666"/>
                <a:gd name="connsiteY8" fmla="*/ 804333 h 20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7666" h="2053167">
                  <a:moveTo>
                    <a:pt x="804333" y="1608668"/>
                  </a:moveTo>
                  <a:lnTo>
                    <a:pt x="1693331" y="1608668"/>
                  </a:lnTo>
                  <a:lnTo>
                    <a:pt x="1248832" y="2053167"/>
                  </a:lnTo>
                  <a:close/>
                  <a:moveTo>
                    <a:pt x="804333" y="0"/>
                  </a:moveTo>
                  <a:lnTo>
                    <a:pt x="1693333" y="0"/>
                  </a:lnTo>
                  <a:lnTo>
                    <a:pt x="2497666" y="804333"/>
                  </a:lnTo>
                  <a:lnTo>
                    <a:pt x="1693332" y="1608667"/>
                  </a:lnTo>
                  <a:lnTo>
                    <a:pt x="804334" y="1608667"/>
                  </a:lnTo>
                  <a:lnTo>
                    <a:pt x="0" y="804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bIns="360000" rtlCol="0" anchor="b">
              <a:noAutofit/>
            </a:bodyPr>
            <a:lstStyle/>
            <a:p>
              <a:pPr algn="ctr"/>
              <a:endParaRPr lang="zh-CN" altLang="en-US" dirty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747366" y="2681142"/>
            <a:ext cx="1010422" cy="3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>
                <a:solidFill>
                  <a:srgbClr val="121212"/>
                </a:solidFill>
                <a:latin typeface="-apple-system"/>
              </a:rPr>
              <a:t>设计费</a:t>
            </a:r>
            <a:endParaRPr lang="zh-CN" altLang="en-US" sz="12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6345" y="2662266"/>
            <a:ext cx="1010422" cy="3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/>
              <a:t>施工费</a:t>
            </a:r>
            <a:endParaRPr lang="zh-CN" altLang="zh-CN" sz="1200" dirty="0">
              <a:cs typeface="+mn-ea"/>
              <a:sym typeface="+mn-lt"/>
            </a:endParaRPr>
          </a:p>
        </p:txBody>
      </p:sp>
      <p:sp>
        <p:nvSpPr>
          <p:cNvPr id="19" name="文本框 22"/>
          <p:cNvSpPr txBox="1">
            <a:spLocks noChangeArrowheads="1"/>
          </p:cNvSpPr>
          <p:nvPr/>
        </p:nvSpPr>
        <p:spPr bwMode="auto">
          <a:xfrm>
            <a:off x="1223397" y="1856819"/>
            <a:ext cx="1399240" cy="68360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" dirty="0"/>
              <a:t>有的装修公司会免设计费，独立设计师或设计工作室收费较高且差距大，看设计师水平和房屋复杂程度，</a:t>
            </a:r>
            <a:r>
              <a:rPr lang="en-US" altLang="zh-CN" sz="800" dirty="0"/>
              <a:t>100~500/㎡</a:t>
            </a:r>
            <a:r>
              <a:rPr lang="zh-CN" altLang="en-US" sz="800" dirty="0"/>
              <a:t>都有。</a:t>
            </a:r>
            <a:endParaRPr lang="en-US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22"/>
          <p:cNvSpPr txBox="1">
            <a:spLocks noChangeArrowheads="1"/>
          </p:cNvSpPr>
          <p:nvPr/>
        </p:nvSpPr>
        <p:spPr bwMode="auto">
          <a:xfrm>
            <a:off x="4152543" y="1859017"/>
            <a:ext cx="1299732" cy="68360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" dirty="0"/>
              <a:t>主要有瓷砖、地板、橱柜、木门、窗户、墙漆</a:t>
            </a:r>
            <a:r>
              <a:rPr lang="en-US" altLang="zh-CN" sz="800" dirty="0"/>
              <a:t>/</a:t>
            </a:r>
            <a:r>
              <a:rPr lang="zh-CN" altLang="en-US" sz="800" dirty="0"/>
              <a:t>墙纸、集成吊顶、卫浴、五金。全包是施工方提供，半包是你自己买。</a:t>
            </a:r>
            <a:endParaRPr lang="en-US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2"/>
          <p:cNvSpPr txBox="1">
            <a:spLocks noChangeArrowheads="1"/>
          </p:cNvSpPr>
          <p:nvPr/>
        </p:nvSpPr>
        <p:spPr bwMode="auto">
          <a:xfrm>
            <a:off x="5514735" y="1843369"/>
            <a:ext cx="1299732" cy="437382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" dirty="0"/>
              <a:t>床、沙发、桌椅等家具和电视、冰箱、热水器等电器</a:t>
            </a:r>
            <a:endParaRPr lang="en-US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2"/>
          <p:cNvSpPr txBox="1">
            <a:spLocks noChangeArrowheads="1"/>
          </p:cNvSpPr>
          <p:nvPr/>
        </p:nvSpPr>
        <p:spPr bwMode="auto">
          <a:xfrm>
            <a:off x="2635342" y="1856819"/>
            <a:ext cx="1454742" cy="68360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" dirty="0"/>
              <a:t>工长带工人干活要收的费用，里面包括人工费和轻工辅料费（水泥、沙子、电线、水管等），主要是水电工、木工、瓦工、油漆工几大块。</a:t>
            </a:r>
            <a:endParaRPr lang="en-US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045714-B606-45D9-8417-2A17A4D80246}"/>
              </a:ext>
            </a:extLst>
          </p:cNvPr>
          <p:cNvGrpSpPr/>
          <p:nvPr/>
        </p:nvGrpSpPr>
        <p:grpSpPr>
          <a:xfrm>
            <a:off x="4494908" y="2608445"/>
            <a:ext cx="732269" cy="630040"/>
            <a:chOff x="2053008" y="2087034"/>
            <a:chExt cx="2610662" cy="2256366"/>
          </a:xfrm>
          <a:solidFill>
            <a:srgbClr val="CB2E2E"/>
          </a:solidFill>
        </p:grpSpPr>
        <p:sp>
          <p:nvSpPr>
            <p:cNvPr id="31" name="任意多边形 6">
              <a:extLst>
                <a:ext uri="{FF2B5EF4-FFF2-40B4-BE49-F238E27FC236}">
                  <a16:creationId xmlns:a16="http://schemas.microsoft.com/office/drawing/2014/main" id="{C629E8BF-992C-4850-BD29-00AF1F1AC505}"/>
                </a:ext>
              </a:extLst>
            </p:cNvPr>
            <p:cNvSpPr/>
            <p:nvPr/>
          </p:nvSpPr>
          <p:spPr>
            <a:xfrm>
              <a:off x="2053008" y="2197346"/>
              <a:ext cx="2610662" cy="2146054"/>
            </a:xfrm>
            <a:custGeom>
              <a:avLst/>
              <a:gdLst>
                <a:gd name="connsiteX0" fmla="*/ 840722 w 2610662"/>
                <a:gd name="connsiteY0" fmla="*/ 1681446 h 2146054"/>
                <a:gd name="connsiteX1" fmla="*/ 933609 w 2610662"/>
                <a:gd name="connsiteY1" fmla="*/ 1681446 h 2146054"/>
                <a:gd name="connsiteX2" fmla="*/ 1305330 w 2610662"/>
                <a:gd name="connsiteY2" fmla="*/ 2053167 h 2146054"/>
                <a:gd name="connsiteX3" fmla="*/ 1677052 w 2610662"/>
                <a:gd name="connsiteY3" fmla="*/ 1681446 h 2146054"/>
                <a:gd name="connsiteX4" fmla="*/ 1769939 w 2610662"/>
                <a:gd name="connsiteY4" fmla="*/ 1681446 h 2146054"/>
                <a:gd name="connsiteX5" fmla="*/ 1305330 w 2610662"/>
                <a:gd name="connsiteY5" fmla="*/ 2146054 h 2146054"/>
                <a:gd name="connsiteX6" fmla="*/ 840722 w 2610662"/>
                <a:gd name="connsiteY6" fmla="*/ 0 h 2146054"/>
                <a:gd name="connsiteX7" fmla="*/ 860831 w 2610662"/>
                <a:gd name="connsiteY7" fmla="*/ 0 h 2146054"/>
                <a:gd name="connsiteX8" fmla="*/ 56498 w 2610662"/>
                <a:gd name="connsiteY8" fmla="*/ 804333 h 2146054"/>
                <a:gd name="connsiteX9" fmla="*/ 860832 w 2610662"/>
                <a:gd name="connsiteY9" fmla="*/ 1608667 h 2146054"/>
                <a:gd name="connsiteX10" fmla="*/ 1749830 w 2610662"/>
                <a:gd name="connsiteY10" fmla="*/ 1608667 h 2146054"/>
                <a:gd name="connsiteX11" fmla="*/ 2554164 w 2610662"/>
                <a:gd name="connsiteY11" fmla="*/ 804333 h 2146054"/>
                <a:gd name="connsiteX12" fmla="*/ 1749831 w 2610662"/>
                <a:gd name="connsiteY12" fmla="*/ 0 h 2146054"/>
                <a:gd name="connsiteX13" fmla="*/ 1769941 w 2610662"/>
                <a:gd name="connsiteY13" fmla="*/ 0 h 2146054"/>
                <a:gd name="connsiteX14" fmla="*/ 2610662 w 2610662"/>
                <a:gd name="connsiteY14" fmla="*/ 840722 h 2146054"/>
                <a:gd name="connsiteX15" fmla="*/ 1769940 w 2610662"/>
                <a:gd name="connsiteY15" fmla="*/ 1681445 h 2146054"/>
                <a:gd name="connsiteX16" fmla="*/ 1677053 w 2610662"/>
                <a:gd name="connsiteY16" fmla="*/ 1681445 h 2146054"/>
                <a:gd name="connsiteX17" fmla="*/ 1749829 w 2610662"/>
                <a:gd name="connsiteY17" fmla="*/ 1608668 h 2146054"/>
                <a:gd name="connsiteX18" fmla="*/ 860831 w 2610662"/>
                <a:gd name="connsiteY18" fmla="*/ 1608668 h 2146054"/>
                <a:gd name="connsiteX19" fmla="*/ 933608 w 2610662"/>
                <a:gd name="connsiteY19" fmla="*/ 1681445 h 2146054"/>
                <a:gd name="connsiteX20" fmla="*/ 840723 w 2610662"/>
                <a:gd name="connsiteY20" fmla="*/ 1681445 h 2146054"/>
                <a:gd name="connsiteX21" fmla="*/ 0 w 2610662"/>
                <a:gd name="connsiteY21" fmla="*/ 840722 h 214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10662" h="2146054">
                  <a:moveTo>
                    <a:pt x="840722" y="1681446"/>
                  </a:moveTo>
                  <a:lnTo>
                    <a:pt x="933609" y="1681446"/>
                  </a:lnTo>
                  <a:lnTo>
                    <a:pt x="1305330" y="2053167"/>
                  </a:lnTo>
                  <a:lnTo>
                    <a:pt x="1677052" y="1681446"/>
                  </a:lnTo>
                  <a:lnTo>
                    <a:pt x="1769939" y="1681446"/>
                  </a:lnTo>
                  <a:lnTo>
                    <a:pt x="1305330" y="2146054"/>
                  </a:lnTo>
                  <a:close/>
                  <a:moveTo>
                    <a:pt x="840722" y="0"/>
                  </a:moveTo>
                  <a:lnTo>
                    <a:pt x="860831" y="0"/>
                  </a:lnTo>
                  <a:lnTo>
                    <a:pt x="56498" y="804333"/>
                  </a:lnTo>
                  <a:lnTo>
                    <a:pt x="860832" y="1608667"/>
                  </a:lnTo>
                  <a:lnTo>
                    <a:pt x="1749830" y="1608667"/>
                  </a:lnTo>
                  <a:lnTo>
                    <a:pt x="2554164" y="804333"/>
                  </a:lnTo>
                  <a:lnTo>
                    <a:pt x="1749831" y="0"/>
                  </a:lnTo>
                  <a:lnTo>
                    <a:pt x="1769941" y="0"/>
                  </a:lnTo>
                  <a:lnTo>
                    <a:pt x="2610662" y="840722"/>
                  </a:lnTo>
                  <a:lnTo>
                    <a:pt x="1769940" y="1681445"/>
                  </a:lnTo>
                  <a:lnTo>
                    <a:pt x="1677053" y="1681445"/>
                  </a:lnTo>
                  <a:lnTo>
                    <a:pt x="1749829" y="1608668"/>
                  </a:lnTo>
                  <a:lnTo>
                    <a:pt x="860831" y="1608668"/>
                  </a:lnTo>
                  <a:lnTo>
                    <a:pt x="933608" y="1681445"/>
                  </a:lnTo>
                  <a:lnTo>
                    <a:pt x="840723" y="1681445"/>
                  </a:lnTo>
                  <a:lnTo>
                    <a:pt x="0" y="8407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任意多边形 7">
              <a:extLst>
                <a:ext uri="{FF2B5EF4-FFF2-40B4-BE49-F238E27FC236}">
                  <a16:creationId xmlns:a16="http://schemas.microsoft.com/office/drawing/2014/main" id="{60320D22-2DFD-4A28-A879-A9BCC30B138F}"/>
                </a:ext>
              </a:extLst>
            </p:cNvPr>
            <p:cNvSpPr/>
            <p:nvPr/>
          </p:nvSpPr>
          <p:spPr>
            <a:xfrm>
              <a:off x="2109506" y="2087034"/>
              <a:ext cx="2497666" cy="2053167"/>
            </a:xfrm>
            <a:custGeom>
              <a:avLst/>
              <a:gdLst>
                <a:gd name="connsiteX0" fmla="*/ 804333 w 2497666"/>
                <a:gd name="connsiteY0" fmla="*/ 1608668 h 2053167"/>
                <a:gd name="connsiteX1" fmla="*/ 1693331 w 2497666"/>
                <a:gd name="connsiteY1" fmla="*/ 1608668 h 2053167"/>
                <a:gd name="connsiteX2" fmla="*/ 1248832 w 2497666"/>
                <a:gd name="connsiteY2" fmla="*/ 2053167 h 2053167"/>
                <a:gd name="connsiteX3" fmla="*/ 804333 w 2497666"/>
                <a:gd name="connsiteY3" fmla="*/ 0 h 2053167"/>
                <a:gd name="connsiteX4" fmla="*/ 1693333 w 2497666"/>
                <a:gd name="connsiteY4" fmla="*/ 0 h 2053167"/>
                <a:gd name="connsiteX5" fmla="*/ 2497666 w 2497666"/>
                <a:gd name="connsiteY5" fmla="*/ 804333 h 2053167"/>
                <a:gd name="connsiteX6" fmla="*/ 1693332 w 2497666"/>
                <a:gd name="connsiteY6" fmla="*/ 1608667 h 2053167"/>
                <a:gd name="connsiteX7" fmla="*/ 804334 w 2497666"/>
                <a:gd name="connsiteY7" fmla="*/ 1608667 h 2053167"/>
                <a:gd name="connsiteX8" fmla="*/ 0 w 2497666"/>
                <a:gd name="connsiteY8" fmla="*/ 804333 h 20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7666" h="2053167">
                  <a:moveTo>
                    <a:pt x="804333" y="1608668"/>
                  </a:moveTo>
                  <a:lnTo>
                    <a:pt x="1693331" y="1608668"/>
                  </a:lnTo>
                  <a:lnTo>
                    <a:pt x="1248832" y="2053167"/>
                  </a:lnTo>
                  <a:close/>
                  <a:moveTo>
                    <a:pt x="804333" y="0"/>
                  </a:moveTo>
                  <a:lnTo>
                    <a:pt x="1693333" y="0"/>
                  </a:lnTo>
                  <a:lnTo>
                    <a:pt x="2497666" y="804333"/>
                  </a:lnTo>
                  <a:lnTo>
                    <a:pt x="1693332" y="1608667"/>
                  </a:lnTo>
                  <a:lnTo>
                    <a:pt x="804334" y="1608667"/>
                  </a:lnTo>
                  <a:lnTo>
                    <a:pt x="0" y="804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bIns="360000" rtlCol="0" anchor="b">
              <a:noAutofit/>
            </a:bodyPr>
            <a:lstStyle/>
            <a:p>
              <a:pPr algn="ctr"/>
              <a:endParaRPr lang="zh-CN" altLang="en-US" dirty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7F31C9A-1F38-48CB-A6E0-215D184A8779}"/>
              </a:ext>
            </a:extLst>
          </p:cNvPr>
          <p:cNvSpPr txBox="1"/>
          <p:nvPr/>
        </p:nvSpPr>
        <p:spPr>
          <a:xfrm>
            <a:off x="4555540" y="2641951"/>
            <a:ext cx="68143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/>
              <a:t>主材费</a:t>
            </a:r>
            <a:endParaRPr lang="zh-CN" altLang="zh-CN" sz="1200" dirty="0"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ECD6955-2E5F-4DFC-9556-162CE6F7FAD4}"/>
              </a:ext>
            </a:extLst>
          </p:cNvPr>
          <p:cNvGrpSpPr/>
          <p:nvPr/>
        </p:nvGrpSpPr>
        <p:grpSpPr>
          <a:xfrm>
            <a:off x="5795678" y="2604331"/>
            <a:ext cx="732269" cy="630040"/>
            <a:chOff x="2053008" y="2087034"/>
            <a:chExt cx="2610662" cy="2256366"/>
          </a:xfrm>
          <a:solidFill>
            <a:srgbClr val="CB2E2E"/>
          </a:solidFill>
        </p:grpSpPr>
        <p:sp>
          <p:nvSpPr>
            <p:cNvPr id="38" name="任意多边形 6">
              <a:extLst>
                <a:ext uri="{FF2B5EF4-FFF2-40B4-BE49-F238E27FC236}">
                  <a16:creationId xmlns:a16="http://schemas.microsoft.com/office/drawing/2014/main" id="{15AB136C-BEA4-4380-B8EA-5EABAD9BF405}"/>
                </a:ext>
              </a:extLst>
            </p:cNvPr>
            <p:cNvSpPr/>
            <p:nvPr/>
          </p:nvSpPr>
          <p:spPr>
            <a:xfrm>
              <a:off x="2053008" y="2197346"/>
              <a:ext cx="2610662" cy="2146054"/>
            </a:xfrm>
            <a:custGeom>
              <a:avLst/>
              <a:gdLst>
                <a:gd name="connsiteX0" fmla="*/ 840722 w 2610662"/>
                <a:gd name="connsiteY0" fmla="*/ 1681446 h 2146054"/>
                <a:gd name="connsiteX1" fmla="*/ 933609 w 2610662"/>
                <a:gd name="connsiteY1" fmla="*/ 1681446 h 2146054"/>
                <a:gd name="connsiteX2" fmla="*/ 1305330 w 2610662"/>
                <a:gd name="connsiteY2" fmla="*/ 2053167 h 2146054"/>
                <a:gd name="connsiteX3" fmla="*/ 1677052 w 2610662"/>
                <a:gd name="connsiteY3" fmla="*/ 1681446 h 2146054"/>
                <a:gd name="connsiteX4" fmla="*/ 1769939 w 2610662"/>
                <a:gd name="connsiteY4" fmla="*/ 1681446 h 2146054"/>
                <a:gd name="connsiteX5" fmla="*/ 1305330 w 2610662"/>
                <a:gd name="connsiteY5" fmla="*/ 2146054 h 2146054"/>
                <a:gd name="connsiteX6" fmla="*/ 840722 w 2610662"/>
                <a:gd name="connsiteY6" fmla="*/ 0 h 2146054"/>
                <a:gd name="connsiteX7" fmla="*/ 860831 w 2610662"/>
                <a:gd name="connsiteY7" fmla="*/ 0 h 2146054"/>
                <a:gd name="connsiteX8" fmla="*/ 56498 w 2610662"/>
                <a:gd name="connsiteY8" fmla="*/ 804333 h 2146054"/>
                <a:gd name="connsiteX9" fmla="*/ 860832 w 2610662"/>
                <a:gd name="connsiteY9" fmla="*/ 1608667 h 2146054"/>
                <a:gd name="connsiteX10" fmla="*/ 1749830 w 2610662"/>
                <a:gd name="connsiteY10" fmla="*/ 1608667 h 2146054"/>
                <a:gd name="connsiteX11" fmla="*/ 2554164 w 2610662"/>
                <a:gd name="connsiteY11" fmla="*/ 804333 h 2146054"/>
                <a:gd name="connsiteX12" fmla="*/ 1749831 w 2610662"/>
                <a:gd name="connsiteY12" fmla="*/ 0 h 2146054"/>
                <a:gd name="connsiteX13" fmla="*/ 1769941 w 2610662"/>
                <a:gd name="connsiteY13" fmla="*/ 0 h 2146054"/>
                <a:gd name="connsiteX14" fmla="*/ 2610662 w 2610662"/>
                <a:gd name="connsiteY14" fmla="*/ 840722 h 2146054"/>
                <a:gd name="connsiteX15" fmla="*/ 1769940 w 2610662"/>
                <a:gd name="connsiteY15" fmla="*/ 1681445 h 2146054"/>
                <a:gd name="connsiteX16" fmla="*/ 1677053 w 2610662"/>
                <a:gd name="connsiteY16" fmla="*/ 1681445 h 2146054"/>
                <a:gd name="connsiteX17" fmla="*/ 1749829 w 2610662"/>
                <a:gd name="connsiteY17" fmla="*/ 1608668 h 2146054"/>
                <a:gd name="connsiteX18" fmla="*/ 860831 w 2610662"/>
                <a:gd name="connsiteY18" fmla="*/ 1608668 h 2146054"/>
                <a:gd name="connsiteX19" fmla="*/ 933608 w 2610662"/>
                <a:gd name="connsiteY19" fmla="*/ 1681445 h 2146054"/>
                <a:gd name="connsiteX20" fmla="*/ 840723 w 2610662"/>
                <a:gd name="connsiteY20" fmla="*/ 1681445 h 2146054"/>
                <a:gd name="connsiteX21" fmla="*/ 0 w 2610662"/>
                <a:gd name="connsiteY21" fmla="*/ 840722 h 214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10662" h="2146054">
                  <a:moveTo>
                    <a:pt x="840722" y="1681446"/>
                  </a:moveTo>
                  <a:lnTo>
                    <a:pt x="933609" y="1681446"/>
                  </a:lnTo>
                  <a:lnTo>
                    <a:pt x="1305330" y="2053167"/>
                  </a:lnTo>
                  <a:lnTo>
                    <a:pt x="1677052" y="1681446"/>
                  </a:lnTo>
                  <a:lnTo>
                    <a:pt x="1769939" y="1681446"/>
                  </a:lnTo>
                  <a:lnTo>
                    <a:pt x="1305330" y="2146054"/>
                  </a:lnTo>
                  <a:close/>
                  <a:moveTo>
                    <a:pt x="840722" y="0"/>
                  </a:moveTo>
                  <a:lnTo>
                    <a:pt x="860831" y="0"/>
                  </a:lnTo>
                  <a:lnTo>
                    <a:pt x="56498" y="804333"/>
                  </a:lnTo>
                  <a:lnTo>
                    <a:pt x="860832" y="1608667"/>
                  </a:lnTo>
                  <a:lnTo>
                    <a:pt x="1749830" y="1608667"/>
                  </a:lnTo>
                  <a:lnTo>
                    <a:pt x="2554164" y="804333"/>
                  </a:lnTo>
                  <a:lnTo>
                    <a:pt x="1749831" y="0"/>
                  </a:lnTo>
                  <a:lnTo>
                    <a:pt x="1769941" y="0"/>
                  </a:lnTo>
                  <a:lnTo>
                    <a:pt x="2610662" y="840722"/>
                  </a:lnTo>
                  <a:lnTo>
                    <a:pt x="1769940" y="1681445"/>
                  </a:lnTo>
                  <a:lnTo>
                    <a:pt x="1677053" y="1681445"/>
                  </a:lnTo>
                  <a:lnTo>
                    <a:pt x="1749829" y="1608668"/>
                  </a:lnTo>
                  <a:lnTo>
                    <a:pt x="860831" y="1608668"/>
                  </a:lnTo>
                  <a:lnTo>
                    <a:pt x="933608" y="1681445"/>
                  </a:lnTo>
                  <a:lnTo>
                    <a:pt x="840723" y="1681445"/>
                  </a:lnTo>
                  <a:lnTo>
                    <a:pt x="0" y="8407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39" name="任意多边形 7">
              <a:extLst>
                <a:ext uri="{FF2B5EF4-FFF2-40B4-BE49-F238E27FC236}">
                  <a16:creationId xmlns:a16="http://schemas.microsoft.com/office/drawing/2014/main" id="{64CAF2AE-A67E-430E-827E-0DB7FF3A34A7}"/>
                </a:ext>
              </a:extLst>
            </p:cNvPr>
            <p:cNvSpPr/>
            <p:nvPr/>
          </p:nvSpPr>
          <p:spPr>
            <a:xfrm>
              <a:off x="2109505" y="2087034"/>
              <a:ext cx="2497668" cy="2053166"/>
            </a:xfrm>
            <a:custGeom>
              <a:avLst/>
              <a:gdLst>
                <a:gd name="connsiteX0" fmla="*/ 804333 w 2497666"/>
                <a:gd name="connsiteY0" fmla="*/ 1608668 h 2053167"/>
                <a:gd name="connsiteX1" fmla="*/ 1693331 w 2497666"/>
                <a:gd name="connsiteY1" fmla="*/ 1608668 h 2053167"/>
                <a:gd name="connsiteX2" fmla="*/ 1248832 w 2497666"/>
                <a:gd name="connsiteY2" fmla="*/ 2053167 h 2053167"/>
                <a:gd name="connsiteX3" fmla="*/ 804333 w 2497666"/>
                <a:gd name="connsiteY3" fmla="*/ 0 h 2053167"/>
                <a:gd name="connsiteX4" fmla="*/ 1693333 w 2497666"/>
                <a:gd name="connsiteY4" fmla="*/ 0 h 2053167"/>
                <a:gd name="connsiteX5" fmla="*/ 2497666 w 2497666"/>
                <a:gd name="connsiteY5" fmla="*/ 804333 h 2053167"/>
                <a:gd name="connsiteX6" fmla="*/ 1693332 w 2497666"/>
                <a:gd name="connsiteY6" fmla="*/ 1608667 h 2053167"/>
                <a:gd name="connsiteX7" fmla="*/ 804334 w 2497666"/>
                <a:gd name="connsiteY7" fmla="*/ 1608667 h 2053167"/>
                <a:gd name="connsiteX8" fmla="*/ 0 w 2497666"/>
                <a:gd name="connsiteY8" fmla="*/ 804333 h 20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7666" h="2053167">
                  <a:moveTo>
                    <a:pt x="804333" y="1608668"/>
                  </a:moveTo>
                  <a:lnTo>
                    <a:pt x="1693331" y="1608668"/>
                  </a:lnTo>
                  <a:lnTo>
                    <a:pt x="1248832" y="2053167"/>
                  </a:lnTo>
                  <a:close/>
                  <a:moveTo>
                    <a:pt x="804333" y="0"/>
                  </a:moveTo>
                  <a:lnTo>
                    <a:pt x="1693333" y="0"/>
                  </a:lnTo>
                  <a:lnTo>
                    <a:pt x="2497666" y="804333"/>
                  </a:lnTo>
                  <a:lnTo>
                    <a:pt x="1693332" y="1608667"/>
                  </a:lnTo>
                  <a:lnTo>
                    <a:pt x="804334" y="1608667"/>
                  </a:lnTo>
                  <a:lnTo>
                    <a:pt x="0" y="804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bIns="360000" rtlCol="0" anchor="b">
              <a:noAutofit/>
            </a:bodyPr>
            <a:lstStyle/>
            <a:p>
              <a:pPr algn="ctr"/>
              <a:endParaRPr lang="zh-CN" altLang="en-US" dirty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FE4AED8-05A5-46CB-8028-8DAD23C5F2AE}"/>
              </a:ext>
            </a:extLst>
          </p:cNvPr>
          <p:cNvGrpSpPr/>
          <p:nvPr/>
        </p:nvGrpSpPr>
        <p:grpSpPr>
          <a:xfrm>
            <a:off x="7231537" y="2603028"/>
            <a:ext cx="732269" cy="630040"/>
            <a:chOff x="2053008" y="2087034"/>
            <a:chExt cx="2610662" cy="2256366"/>
          </a:xfrm>
          <a:solidFill>
            <a:srgbClr val="CB2E2E"/>
          </a:solidFill>
        </p:grpSpPr>
        <p:sp>
          <p:nvSpPr>
            <p:cNvPr id="41" name="任意多边形 6">
              <a:extLst>
                <a:ext uri="{FF2B5EF4-FFF2-40B4-BE49-F238E27FC236}">
                  <a16:creationId xmlns:a16="http://schemas.microsoft.com/office/drawing/2014/main" id="{520328C3-BC1C-49E5-A500-84200FCBE091}"/>
                </a:ext>
              </a:extLst>
            </p:cNvPr>
            <p:cNvSpPr/>
            <p:nvPr/>
          </p:nvSpPr>
          <p:spPr>
            <a:xfrm>
              <a:off x="2053008" y="2197346"/>
              <a:ext cx="2610662" cy="2146054"/>
            </a:xfrm>
            <a:custGeom>
              <a:avLst/>
              <a:gdLst>
                <a:gd name="connsiteX0" fmla="*/ 840722 w 2610662"/>
                <a:gd name="connsiteY0" fmla="*/ 1681446 h 2146054"/>
                <a:gd name="connsiteX1" fmla="*/ 933609 w 2610662"/>
                <a:gd name="connsiteY1" fmla="*/ 1681446 h 2146054"/>
                <a:gd name="connsiteX2" fmla="*/ 1305330 w 2610662"/>
                <a:gd name="connsiteY2" fmla="*/ 2053167 h 2146054"/>
                <a:gd name="connsiteX3" fmla="*/ 1677052 w 2610662"/>
                <a:gd name="connsiteY3" fmla="*/ 1681446 h 2146054"/>
                <a:gd name="connsiteX4" fmla="*/ 1769939 w 2610662"/>
                <a:gd name="connsiteY4" fmla="*/ 1681446 h 2146054"/>
                <a:gd name="connsiteX5" fmla="*/ 1305330 w 2610662"/>
                <a:gd name="connsiteY5" fmla="*/ 2146054 h 2146054"/>
                <a:gd name="connsiteX6" fmla="*/ 840722 w 2610662"/>
                <a:gd name="connsiteY6" fmla="*/ 0 h 2146054"/>
                <a:gd name="connsiteX7" fmla="*/ 860831 w 2610662"/>
                <a:gd name="connsiteY7" fmla="*/ 0 h 2146054"/>
                <a:gd name="connsiteX8" fmla="*/ 56498 w 2610662"/>
                <a:gd name="connsiteY8" fmla="*/ 804333 h 2146054"/>
                <a:gd name="connsiteX9" fmla="*/ 860832 w 2610662"/>
                <a:gd name="connsiteY9" fmla="*/ 1608667 h 2146054"/>
                <a:gd name="connsiteX10" fmla="*/ 1749830 w 2610662"/>
                <a:gd name="connsiteY10" fmla="*/ 1608667 h 2146054"/>
                <a:gd name="connsiteX11" fmla="*/ 2554164 w 2610662"/>
                <a:gd name="connsiteY11" fmla="*/ 804333 h 2146054"/>
                <a:gd name="connsiteX12" fmla="*/ 1749831 w 2610662"/>
                <a:gd name="connsiteY12" fmla="*/ 0 h 2146054"/>
                <a:gd name="connsiteX13" fmla="*/ 1769941 w 2610662"/>
                <a:gd name="connsiteY13" fmla="*/ 0 h 2146054"/>
                <a:gd name="connsiteX14" fmla="*/ 2610662 w 2610662"/>
                <a:gd name="connsiteY14" fmla="*/ 840722 h 2146054"/>
                <a:gd name="connsiteX15" fmla="*/ 1769940 w 2610662"/>
                <a:gd name="connsiteY15" fmla="*/ 1681445 h 2146054"/>
                <a:gd name="connsiteX16" fmla="*/ 1677053 w 2610662"/>
                <a:gd name="connsiteY16" fmla="*/ 1681445 h 2146054"/>
                <a:gd name="connsiteX17" fmla="*/ 1749829 w 2610662"/>
                <a:gd name="connsiteY17" fmla="*/ 1608668 h 2146054"/>
                <a:gd name="connsiteX18" fmla="*/ 860831 w 2610662"/>
                <a:gd name="connsiteY18" fmla="*/ 1608668 h 2146054"/>
                <a:gd name="connsiteX19" fmla="*/ 933608 w 2610662"/>
                <a:gd name="connsiteY19" fmla="*/ 1681445 h 2146054"/>
                <a:gd name="connsiteX20" fmla="*/ 840723 w 2610662"/>
                <a:gd name="connsiteY20" fmla="*/ 1681445 h 2146054"/>
                <a:gd name="connsiteX21" fmla="*/ 0 w 2610662"/>
                <a:gd name="connsiteY21" fmla="*/ 840722 h 214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10662" h="2146054">
                  <a:moveTo>
                    <a:pt x="840722" y="1681446"/>
                  </a:moveTo>
                  <a:lnTo>
                    <a:pt x="933609" y="1681446"/>
                  </a:lnTo>
                  <a:lnTo>
                    <a:pt x="1305330" y="2053167"/>
                  </a:lnTo>
                  <a:lnTo>
                    <a:pt x="1677052" y="1681446"/>
                  </a:lnTo>
                  <a:lnTo>
                    <a:pt x="1769939" y="1681446"/>
                  </a:lnTo>
                  <a:lnTo>
                    <a:pt x="1305330" y="2146054"/>
                  </a:lnTo>
                  <a:close/>
                  <a:moveTo>
                    <a:pt x="840722" y="0"/>
                  </a:moveTo>
                  <a:lnTo>
                    <a:pt x="860831" y="0"/>
                  </a:lnTo>
                  <a:lnTo>
                    <a:pt x="56498" y="804333"/>
                  </a:lnTo>
                  <a:lnTo>
                    <a:pt x="860832" y="1608667"/>
                  </a:lnTo>
                  <a:lnTo>
                    <a:pt x="1749830" y="1608667"/>
                  </a:lnTo>
                  <a:lnTo>
                    <a:pt x="2554164" y="804333"/>
                  </a:lnTo>
                  <a:lnTo>
                    <a:pt x="1749831" y="0"/>
                  </a:lnTo>
                  <a:lnTo>
                    <a:pt x="1769941" y="0"/>
                  </a:lnTo>
                  <a:lnTo>
                    <a:pt x="2610662" y="840722"/>
                  </a:lnTo>
                  <a:lnTo>
                    <a:pt x="1769940" y="1681445"/>
                  </a:lnTo>
                  <a:lnTo>
                    <a:pt x="1677053" y="1681445"/>
                  </a:lnTo>
                  <a:lnTo>
                    <a:pt x="1749829" y="1608668"/>
                  </a:lnTo>
                  <a:lnTo>
                    <a:pt x="860831" y="1608668"/>
                  </a:lnTo>
                  <a:lnTo>
                    <a:pt x="933608" y="1681445"/>
                  </a:lnTo>
                  <a:lnTo>
                    <a:pt x="840723" y="1681445"/>
                  </a:lnTo>
                  <a:lnTo>
                    <a:pt x="0" y="8407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42" name="任意多边形 7">
              <a:extLst>
                <a:ext uri="{FF2B5EF4-FFF2-40B4-BE49-F238E27FC236}">
                  <a16:creationId xmlns:a16="http://schemas.microsoft.com/office/drawing/2014/main" id="{D868855D-53F1-4C66-B327-96D4DA5DE158}"/>
                </a:ext>
              </a:extLst>
            </p:cNvPr>
            <p:cNvSpPr/>
            <p:nvPr/>
          </p:nvSpPr>
          <p:spPr>
            <a:xfrm>
              <a:off x="2109506" y="2087034"/>
              <a:ext cx="2497666" cy="2053167"/>
            </a:xfrm>
            <a:custGeom>
              <a:avLst/>
              <a:gdLst>
                <a:gd name="connsiteX0" fmla="*/ 804333 w 2497666"/>
                <a:gd name="connsiteY0" fmla="*/ 1608668 h 2053167"/>
                <a:gd name="connsiteX1" fmla="*/ 1693331 w 2497666"/>
                <a:gd name="connsiteY1" fmla="*/ 1608668 h 2053167"/>
                <a:gd name="connsiteX2" fmla="*/ 1248832 w 2497666"/>
                <a:gd name="connsiteY2" fmla="*/ 2053167 h 2053167"/>
                <a:gd name="connsiteX3" fmla="*/ 804333 w 2497666"/>
                <a:gd name="connsiteY3" fmla="*/ 0 h 2053167"/>
                <a:gd name="connsiteX4" fmla="*/ 1693333 w 2497666"/>
                <a:gd name="connsiteY4" fmla="*/ 0 h 2053167"/>
                <a:gd name="connsiteX5" fmla="*/ 2497666 w 2497666"/>
                <a:gd name="connsiteY5" fmla="*/ 804333 h 2053167"/>
                <a:gd name="connsiteX6" fmla="*/ 1693332 w 2497666"/>
                <a:gd name="connsiteY6" fmla="*/ 1608667 h 2053167"/>
                <a:gd name="connsiteX7" fmla="*/ 804334 w 2497666"/>
                <a:gd name="connsiteY7" fmla="*/ 1608667 h 2053167"/>
                <a:gd name="connsiteX8" fmla="*/ 0 w 2497666"/>
                <a:gd name="connsiteY8" fmla="*/ 804333 h 20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7666" h="2053167">
                  <a:moveTo>
                    <a:pt x="804333" y="1608668"/>
                  </a:moveTo>
                  <a:lnTo>
                    <a:pt x="1693331" y="1608668"/>
                  </a:lnTo>
                  <a:lnTo>
                    <a:pt x="1248832" y="2053167"/>
                  </a:lnTo>
                  <a:close/>
                  <a:moveTo>
                    <a:pt x="804333" y="0"/>
                  </a:moveTo>
                  <a:lnTo>
                    <a:pt x="1693333" y="0"/>
                  </a:lnTo>
                  <a:lnTo>
                    <a:pt x="2497666" y="804333"/>
                  </a:lnTo>
                  <a:lnTo>
                    <a:pt x="1693332" y="1608667"/>
                  </a:lnTo>
                  <a:lnTo>
                    <a:pt x="804334" y="1608667"/>
                  </a:lnTo>
                  <a:lnTo>
                    <a:pt x="0" y="804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bIns="360000" rtlCol="0" anchor="b">
              <a:noAutofit/>
            </a:bodyPr>
            <a:lstStyle/>
            <a:p>
              <a:pPr algn="ctr"/>
              <a:endParaRPr lang="zh-CN" altLang="en-US" dirty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 rot="10800000" flipV="1">
            <a:off x="5813382" y="2662266"/>
            <a:ext cx="919649" cy="3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>
                <a:sym typeface="+mn-lt"/>
              </a:rPr>
              <a:t>家具家电</a:t>
            </a:r>
            <a:endParaRPr lang="zh-CN" altLang="zh-CN" sz="1200" b="1" dirty="0">
              <a:sym typeface="+mn-lt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253759" y="2646257"/>
            <a:ext cx="1010422" cy="3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>
                <a:sym typeface="+mn-lt"/>
              </a:rPr>
              <a:t>软装配饰</a:t>
            </a:r>
            <a:endParaRPr lang="zh-CN" altLang="zh-CN" sz="1200" b="1" dirty="0">
              <a:sym typeface="+mn-lt"/>
            </a:endParaRPr>
          </a:p>
        </p:txBody>
      </p:sp>
      <p:sp>
        <p:nvSpPr>
          <p:cNvPr id="43" name="文本框 22">
            <a:extLst>
              <a:ext uri="{FF2B5EF4-FFF2-40B4-BE49-F238E27FC236}">
                <a16:creationId xmlns:a16="http://schemas.microsoft.com/office/drawing/2014/main" id="{69212762-9D27-41EA-922E-9D015526A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617" y="1843369"/>
            <a:ext cx="1299733" cy="437382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" dirty="0"/>
              <a:t>地毯、窗帘、靠垫、床品、灯具、挂画、植物等装饰物</a:t>
            </a:r>
            <a:endParaRPr lang="en-US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0"/>
    </mc:Choice>
    <mc:Fallback xmlns="">
      <p:transition spd="slow" advTm="6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utoUpdateAnimBg="0"/>
      <p:bldP spid="15" grpId="1" bldLvl="0" autoUpdateAnimBg="0"/>
      <p:bldP spid="15" grpId="2" bldLvl="0" autoUpdateAnimBg="0"/>
      <p:bldP spid="15" grpId="3" bldLvl="0" autoUpdateAnimBg="0"/>
      <p:bldP spid="15" grpId="4"/>
      <p:bldP spid="16" grpId="0" bldLvl="0" autoUpdateAnimBg="0"/>
      <p:bldP spid="16" grpId="1" bldLvl="0" autoUpdateAnimBg="0"/>
      <p:bldP spid="16" grpId="2" bldLvl="0" autoUpdateAnimBg="0"/>
      <p:bldP spid="16" grpId="3" bldLvl="0" autoUpdateAnimBg="0"/>
      <p:bldP spid="16" grpId="4"/>
      <p:bldP spid="19" grpId="0"/>
      <p:bldP spid="20" grpId="0"/>
      <p:bldP spid="21" grpId="0"/>
      <p:bldP spid="22" grpId="0"/>
      <p:bldP spid="17" grpId="0" bldLvl="0" autoUpdateAnimBg="0"/>
      <p:bldP spid="17" grpId="1" bldLvl="0" autoUpdateAnimBg="0"/>
      <p:bldP spid="17" grpId="2" bldLvl="0" autoUpdateAnimBg="0"/>
      <p:bldP spid="17" grpId="3" bldLvl="0" autoUpdateAnimBg="0"/>
      <p:bldP spid="17" grpId="4"/>
      <p:bldP spid="18" grpId="0" bldLvl="0" autoUpdateAnimBg="0"/>
      <p:bldP spid="18" grpId="1" bldLvl="0" autoUpdateAnimBg="0"/>
      <p:bldP spid="18" grpId="2" bldLvl="0" autoUpdateAnimBg="0"/>
      <p:bldP spid="18" grpId="3" bldLvl="0" autoUpdateAnimBg="0"/>
      <p:bldP spid="18" grpId="4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68114" y="1059477"/>
            <a:ext cx="770485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16261" y="298621"/>
            <a:ext cx="121058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0" dirty="0">
                <a:solidFill>
                  <a:srgbClr val="121212"/>
                </a:solidFill>
                <a:effectLst/>
                <a:latin typeface="-apple-system"/>
              </a:rPr>
              <a:t>施工顺序</a:t>
            </a:r>
          </a:p>
          <a:p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Freeform 187"/>
          <p:cNvSpPr>
            <a:spLocks noEditPoints="1"/>
          </p:cNvSpPr>
          <p:nvPr/>
        </p:nvSpPr>
        <p:spPr bwMode="auto">
          <a:xfrm>
            <a:off x="4671318" y="3911767"/>
            <a:ext cx="14704" cy="40985"/>
          </a:xfrm>
          <a:custGeom>
            <a:avLst/>
            <a:gdLst/>
            <a:ahLst/>
            <a:cxnLst>
              <a:cxn ang="0">
                <a:pos x="1" y="2"/>
              </a:cxn>
              <a:cxn ang="0">
                <a:pos x="1" y="2"/>
              </a:cxn>
              <a:cxn ang="0">
                <a:pos x="0" y="2"/>
              </a:cxn>
              <a:cxn ang="0">
                <a:pos x="0" y="2"/>
              </a:cxn>
              <a:cxn ang="0">
                <a:pos x="1" y="2"/>
              </a:cxn>
              <a:cxn ang="0">
                <a:pos x="1" y="2"/>
              </a:cxn>
              <a:cxn ang="0">
                <a:pos x="1" y="5"/>
              </a:cxn>
              <a:cxn ang="0">
                <a:pos x="1" y="5"/>
              </a:cxn>
              <a:cxn ang="0">
                <a:pos x="2" y="5"/>
              </a:cxn>
              <a:cxn ang="0">
                <a:pos x="2" y="6"/>
              </a:cxn>
              <a:cxn ang="0">
                <a:pos x="1" y="6"/>
              </a:cxn>
              <a:cxn ang="0">
                <a:pos x="1" y="5"/>
              </a:cxn>
              <a:cxn ang="0">
                <a:pos x="1" y="2"/>
              </a:cxn>
              <a:cxn ang="0">
                <a:pos x="1" y="0"/>
              </a:cxn>
              <a:cxn ang="0">
                <a:pos x="1" y="0"/>
              </a:cxn>
              <a:cxn ang="0">
                <a:pos x="1" y="1"/>
              </a:cxn>
              <a:cxn ang="0">
                <a:pos x="1" y="1"/>
              </a:cxn>
              <a:cxn ang="0">
                <a:pos x="1" y="0"/>
              </a:cxn>
            </a:cxnLst>
            <a:rect l="0" t="0" r="r" b="b"/>
            <a:pathLst>
              <a:path w="2" h="6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1" y="5"/>
                </a:cubicBezTo>
                <a:lnTo>
                  <a:pt x="1" y="2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zh-CN" altLang="en-US" sz="1000" baseline="-25000" dirty="0">
              <a:cs typeface="+mn-ea"/>
              <a:sym typeface="+mn-lt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051719" y="2539444"/>
            <a:ext cx="6578163" cy="0"/>
          </a:xfrm>
          <a:prstGeom prst="straightConnector1">
            <a:avLst/>
          </a:prstGeom>
          <a:ln w="63500" cmpd="sng">
            <a:solidFill>
              <a:srgbClr val="EB193E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495"/>
          <p:cNvGrpSpPr/>
          <p:nvPr/>
        </p:nvGrpSpPr>
        <p:grpSpPr>
          <a:xfrm>
            <a:off x="519805" y="3010191"/>
            <a:ext cx="1828366" cy="1272521"/>
            <a:chOff x="785786" y="3000378"/>
            <a:chExt cx="1857388" cy="1298572"/>
          </a:xfrm>
        </p:grpSpPr>
        <p:sp>
          <p:nvSpPr>
            <p:cNvPr id="5" name="Freeform 7"/>
            <p:cNvSpPr/>
            <p:nvPr/>
          </p:nvSpPr>
          <p:spPr bwMode="auto">
            <a:xfrm rot="10800000">
              <a:off x="785786" y="300037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EB193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7" name="TextBox 2475"/>
            <p:cNvSpPr txBox="1"/>
            <p:nvPr/>
          </p:nvSpPr>
          <p:spPr>
            <a:xfrm>
              <a:off x="1035819" y="3694036"/>
              <a:ext cx="1357322" cy="518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-apple-system"/>
                </a:rPr>
                <a:t>拆掉旧的门、墙砖地砖、地板、隔断墙、橱柜、电视墙、吊顶等</a:t>
              </a:r>
              <a:endParaRPr lang="zh-CN" alt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2497"/>
          <p:cNvGrpSpPr/>
          <p:nvPr/>
        </p:nvGrpSpPr>
        <p:grpSpPr>
          <a:xfrm>
            <a:off x="4939999" y="911871"/>
            <a:ext cx="1828366" cy="1272521"/>
            <a:chOff x="5072066" y="915988"/>
            <a:chExt cx="1857388" cy="1298572"/>
          </a:xfrm>
        </p:grpSpPr>
        <p:sp>
          <p:nvSpPr>
            <p:cNvPr id="9" name="Freeform 7"/>
            <p:cNvSpPr/>
            <p:nvPr/>
          </p:nvSpPr>
          <p:spPr bwMode="auto">
            <a:xfrm>
              <a:off x="5072066" y="91598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EB193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1" name="TextBox 2479"/>
            <p:cNvSpPr txBox="1"/>
            <p:nvPr/>
          </p:nvSpPr>
          <p:spPr>
            <a:xfrm>
              <a:off x="5430185" y="1018246"/>
              <a:ext cx="1357322" cy="37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-apple-system"/>
                </a:rPr>
                <a:t>吊顶、窗帘盒、木门、橱柜、衣柜等</a:t>
              </a:r>
              <a:endParaRPr lang="zh-CN" alt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2498"/>
          <p:cNvGrpSpPr/>
          <p:nvPr/>
        </p:nvGrpSpPr>
        <p:grpSpPr>
          <a:xfrm>
            <a:off x="3651545" y="2983585"/>
            <a:ext cx="1828366" cy="1272520"/>
            <a:chOff x="3643306" y="3071816"/>
            <a:chExt cx="1857388" cy="1298572"/>
          </a:xfrm>
        </p:grpSpPr>
        <p:sp>
          <p:nvSpPr>
            <p:cNvPr id="13" name="Freeform 7"/>
            <p:cNvSpPr/>
            <p:nvPr/>
          </p:nvSpPr>
          <p:spPr bwMode="auto">
            <a:xfrm rot="10800000">
              <a:off x="3643306" y="3071816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EB193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5" name="TextBox 2480"/>
            <p:cNvSpPr txBox="1"/>
            <p:nvPr/>
          </p:nvSpPr>
          <p:spPr>
            <a:xfrm>
              <a:off x="3893339" y="3807625"/>
              <a:ext cx="1357322" cy="37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-apple-system"/>
                </a:rPr>
                <a:t>墙地面水泥找平、防水、铺砖、勾缝等</a:t>
              </a:r>
              <a:endParaRPr lang="zh-CN" alt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2496"/>
          <p:cNvGrpSpPr/>
          <p:nvPr/>
        </p:nvGrpSpPr>
        <p:grpSpPr>
          <a:xfrm>
            <a:off x="2040476" y="942640"/>
            <a:ext cx="1828366" cy="1272521"/>
            <a:chOff x="2214546" y="915988"/>
            <a:chExt cx="1857388" cy="1298572"/>
          </a:xfrm>
        </p:grpSpPr>
        <p:sp>
          <p:nvSpPr>
            <p:cNvPr id="17" name="Freeform 7"/>
            <p:cNvSpPr/>
            <p:nvPr/>
          </p:nvSpPr>
          <p:spPr bwMode="auto">
            <a:xfrm>
              <a:off x="2214546" y="91598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EB193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 baseline="-25000" dirty="0">
                <a:cs typeface="+mn-ea"/>
                <a:sym typeface="+mn-lt"/>
              </a:endParaRPr>
            </a:p>
          </p:txBody>
        </p:sp>
        <p:sp>
          <p:nvSpPr>
            <p:cNvPr id="19" name="TextBox 2478"/>
            <p:cNvSpPr txBox="1"/>
            <p:nvPr/>
          </p:nvSpPr>
          <p:spPr>
            <a:xfrm>
              <a:off x="2508567" y="928676"/>
              <a:ext cx="1270934" cy="40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开槽开孔，排管布线</a:t>
              </a:r>
            </a:p>
          </p:txBody>
        </p:sp>
      </p:grpSp>
      <p:grpSp>
        <p:nvGrpSpPr>
          <p:cNvPr id="20" name="组合 2499"/>
          <p:cNvGrpSpPr/>
          <p:nvPr/>
        </p:nvGrpSpPr>
        <p:grpSpPr>
          <a:xfrm>
            <a:off x="6389455" y="2964967"/>
            <a:ext cx="1828365" cy="1272521"/>
            <a:chOff x="6500826" y="3071816"/>
            <a:chExt cx="1857388" cy="1298572"/>
          </a:xfrm>
        </p:grpSpPr>
        <p:sp>
          <p:nvSpPr>
            <p:cNvPr id="21" name="Freeform 7"/>
            <p:cNvSpPr/>
            <p:nvPr/>
          </p:nvSpPr>
          <p:spPr bwMode="auto">
            <a:xfrm rot="10800000">
              <a:off x="6500826" y="3071816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EB193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23" name="TextBox 2481"/>
            <p:cNvSpPr txBox="1"/>
            <p:nvPr/>
          </p:nvSpPr>
          <p:spPr>
            <a:xfrm>
              <a:off x="6771152" y="3744912"/>
              <a:ext cx="1357322" cy="518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-apple-system"/>
                </a:rPr>
                <a:t>主要是墙面处理，有刷墙固、石膏找平、刮腻子、刷漆、贴石膏线等</a:t>
              </a:r>
              <a:endParaRPr lang="zh-CN" alt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>
          <a:xfrm rot="5400000">
            <a:off x="1178744" y="2797906"/>
            <a:ext cx="490034" cy="1563"/>
          </a:xfrm>
          <a:prstGeom prst="straightConnector1">
            <a:avLst/>
          </a:prstGeom>
          <a:ln w="38100" cmpd="sng">
            <a:solidFill>
              <a:srgbClr val="EB193E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4332131" y="2754690"/>
            <a:ext cx="490034" cy="1563"/>
          </a:xfrm>
          <a:prstGeom prst="straightConnector1">
            <a:avLst/>
          </a:prstGeom>
          <a:ln w="38100" cmpd="sng">
            <a:solidFill>
              <a:srgbClr val="EB193E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7064638" y="2764392"/>
            <a:ext cx="490034" cy="1563"/>
          </a:xfrm>
          <a:prstGeom prst="straightConnector1">
            <a:avLst/>
          </a:prstGeom>
          <a:ln w="38100" cmpd="sng">
            <a:solidFill>
              <a:srgbClr val="EB193E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2782210" y="2331244"/>
            <a:ext cx="350024" cy="1563"/>
          </a:xfrm>
          <a:prstGeom prst="straightConnector1">
            <a:avLst/>
          </a:prstGeom>
          <a:ln w="38100" cmpd="sng">
            <a:solidFill>
              <a:srgbClr val="EB193E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 flipH="1" flipV="1">
            <a:off x="5679952" y="2313381"/>
            <a:ext cx="350024" cy="1563"/>
          </a:xfrm>
          <a:prstGeom prst="straightConnector1">
            <a:avLst/>
          </a:prstGeom>
          <a:ln w="38100" cmpd="sng">
            <a:solidFill>
              <a:srgbClr val="EB193E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6E11234-601A-4095-9E11-639AAC250AA8}"/>
              </a:ext>
            </a:extLst>
          </p:cNvPr>
          <p:cNvSpPr txBox="1"/>
          <p:nvPr/>
        </p:nvSpPr>
        <p:spPr>
          <a:xfrm>
            <a:off x="1105451" y="3175896"/>
            <a:ext cx="657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1"/>
                </a:solidFill>
                <a:effectLst/>
                <a:latin typeface="-apple-system"/>
              </a:rPr>
              <a:t>拆旧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D1BA57-2B09-4B84-9CBE-764387E0E7FF}"/>
              </a:ext>
            </a:extLst>
          </p:cNvPr>
          <p:cNvSpPr txBox="1"/>
          <p:nvPr/>
        </p:nvSpPr>
        <p:spPr>
          <a:xfrm>
            <a:off x="2689914" y="1590764"/>
            <a:ext cx="7852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1"/>
                </a:solidFill>
                <a:effectLst/>
                <a:latin typeface="-apple-system"/>
              </a:rPr>
              <a:t>水电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689484-1625-4F66-98EB-83BCFE5C42A7}"/>
              </a:ext>
            </a:extLst>
          </p:cNvPr>
          <p:cNvSpPr txBox="1"/>
          <p:nvPr/>
        </p:nvSpPr>
        <p:spPr>
          <a:xfrm>
            <a:off x="4252891" y="3232002"/>
            <a:ext cx="644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1"/>
                </a:solidFill>
                <a:effectLst/>
                <a:latin typeface="-apple-system"/>
              </a:rPr>
              <a:t>泥瓦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55FA8F8-8EB6-403D-B24F-AE06B90C05BE}"/>
              </a:ext>
            </a:extLst>
          </p:cNvPr>
          <p:cNvSpPr txBox="1"/>
          <p:nvPr/>
        </p:nvSpPr>
        <p:spPr>
          <a:xfrm>
            <a:off x="5558466" y="1521291"/>
            <a:ext cx="591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1"/>
                </a:solidFill>
                <a:effectLst/>
                <a:latin typeface="-apple-system"/>
              </a:rPr>
              <a:t>木工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44D1B1F-8583-4668-BB38-E99D26D1B289}"/>
              </a:ext>
            </a:extLst>
          </p:cNvPr>
          <p:cNvSpPr txBox="1"/>
          <p:nvPr/>
        </p:nvSpPr>
        <p:spPr>
          <a:xfrm>
            <a:off x="7011822" y="3266436"/>
            <a:ext cx="653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1"/>
                </a:solidFill>
                <a:effectLst/>
                <a:latin typeface="-apple-system"/>
              </a:rPr>
              <a:t>油 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8"/>
    </mc:Choice>
    <mc:Fallback xmlns="">
      <p:transition spd="slow" advTm="5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4527587574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1|2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jrqxjn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字魂58号-创中黑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游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字魂58号-创中黑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字魂58号-创中黑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字魂58号-创中黑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Microsoft Office PowerPoint</Application>
  <PresentationFormat>自定义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-apple-system</vt:lpstr>
      <vt:lpstr>方正细谭黑简体</vt:lpstr>
      <vt:lpstr>微软雅黑</vt:lpstr>
      <vt:lpstr>字魂58号-创中黑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</dc:title>
  <dc:creator/>
  <cp:keywords>www.1ppt.com</cp:keywords>
  <dc:description>www.1ppt.com</dc:description>
  <cp:lastModifiedBy/>
  <cp:revision>1</cp:revision>
  <dcterms:created xsi:type="dcterms:W3CDTF">2021-01-04T08:52:32Z</dcterms:created>
  <dcterms:modified xsi:type="dcterms:W3CDTF">2021-04-13T07:37:44Z</dcterms:modified>
</cp:coreProperties>
</file>