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9" r:id="rId4"/>
    <p:sldId id="260" r:id="rId5"/>
    <p:sldId id="258" r:id="rId6"/>
    <p:sldId id="261" r:id="rId7"/>
    <p:sldId id="267" r:id="rId8"/>
    <p:sldId id="266" r:id="rId9"/>
    <p:sldId id="265" r:id="rId10"/>
    <p:sldId id="264" r:id="rId11"/>
    <p:sldId id="263" r:id="rId12"/>
    <p:sldId id="262" r:id="rId13"/>
    <p:sldId id="268" r:id="rId14"/>
    <p:sldId id="273" r:id="rId15"/>
    <p:sldId id="272" r:id="rId16"/>
    <p:sldId id="271" r:id="rId17"/>
    <p:sldId id="270" r:id="rId18"/>
    <p:sldId id="269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2C42C71-5B05-4F17-8822-F63A02A1CCBB}">
          <p14:sldIdLst>
            <p14:sldId id="256"/>
            <p14:sldId id="274"/>
            <p14:sldId id="259"/>
            <p14:sldId id="260"/>
            <p14:sldId id="258"/>
            <p14:sldId id="261"/>
            <p14:sldId id="267"/>
            <p14:sldId id="266"/>
            <p14:sldId id="265"/>
            <p14:sldId id="264"/>
            <p14:sldId id="263"/>
            <p14:sldId id="262"/>
            <p14:sldId id="268"/>
            <p14:sldId id="273"/>
            <p14:sldId id="272"/>
            <p14:sldId id="271"/>
            <p14:sldId id="270"/>
            <p14:sldId id="269"/>
            <p14:sldId id="277"/>
            <p14:sldId id="275"/>
            <p14:sldId id="27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舟 佘" initials="舟" lastIdx="1" clrIdx="0">
    <p:extLst>
      <p:ext uri="{19B8F6BF-5375-455C-9EA6-DF929625EA0E}">
        <p15:presenceInfo xmlns:p15="http://schemas.microsoft.com/office/powerpoint/2012/main" userId="ec4f00d8ce4e6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19T17:14:07.48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86D0-DEA9-4CCB-A9B7-9E0C413F9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5G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简介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A76BCB-99A7-459C-92CB-E48184D99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99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1D990-44CC-4398-BA5E-A51D852B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749416"/>
            <a:ext cx="9359667" cy="5936610"/>
          </a:xfrm>
        </p:spPr>
        <p:txBody>
          <a:bodyPr/>
          <a:lstStyle/>
          <a:p>
            <a:r>
              <a:rPr lang="zh-CN" altLang="en-US" dirty="0"/>
              <a:t>频率越低，网络建设就越省钱，竞争起来就越有利。这就是为什么，这些年，电信、移动、联通为了低频段而争得头破血流。有的频段甚至被称为</a:t>
            </a:r>
            <a:r>
              <a:rPr lang="en-US" altLang="zh-CN" dirty="0"/>
              <a:t>——</a:t>
            </a:r>
            <a:r>
              <a:rPr lang="zh-CN" altLang="en-US" b="1" dirty="0"/>
              <a:t>黄金频段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这也是为什么，</a:t>
            </a:r>
            <a:r>
              <a:rPr lang="en-US" altLang="zh-CN" dirty="0"/>
              <a:t>5G</a:t>
            </a:r>
            <a:r>
              <a:rPr lang="zh-CN" altLang="en-US" dirty="0"/>
              <a:t>时代，运营商拼命怼设备商，希望基站降价。（如果真的上</a:t>
            </a:r>
            <a:r>
              <a:rPr lang="en-US" altLang="zh-CN" dirty="0"/>
              <a:t>5G</a:t>
            </a:r>
            <a:r>
              <a:rPr lang="zh-CN" altLang="en-US" dirty="0"/>
              <a:t>，按以往的模式，设备商就发大财了。）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所以，基于以上原因，在高频率的前提下，为了减轻网络建设方面的成本压力，</a:t>
            </a:r>
            <a:r>
              <a:rPr lang="en-US" altLang="zh-CN" dirty="0"/>
              <a:t>5G</a:t>
            </a:r>
            <a:r>
              <a:rPr lang="zh-CN" altLang="en-US" dirty="0"/>
              <a:t>必须寻找新的出路。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805FC0-B0B3-4B02-A738-D2FFB84F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883" y="2054254"/>
            <a:ext cx="2752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CDC31-4FC3-469E-911F-25E5FA1E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37" y="666055"/>
            <a:ext cx="8911687" cy="692962"/>
          </a:xfrm>
        </p:spPr>
        <p:txBody>
          <a:bodyPr/>
          <a:lstStyle/>
          <a:p>
            <a:r>
              <a:rPr lang="zh-CN" altLang="en-US" dirty="0"/>
              <a:t>微基站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63EE2A-5FC6-40D8-BF94-60DE0BF2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359016"/>
            <a:ext cx="10240511" cy="5394121"/>
          </a:xfrm>
        </p:spPr>
        <p:txBody>
          <a:bodyPr/>
          <a:lstStyle/>
          <a:p>
            <a:r>
              <a:rPr lang="zh-CN" altLang="en-US" dirty="0"/>
              <a:t>第一个出路就是微基站。基站有两种，微基站和宏基站。看名字就知道，微基站很小，宏基站很大！</a:t>
            </a:r>
            <a:endParaRPr lang="en-US" altLang="zh-CN" dirty="0"/>
          </a:p>
          <a:p>
            <a:r>
              <a:rPr lang="zh-CN" altLang="en-US" dirty="0"/>
              <a:t>宏基站：                                               微基站：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400D43-C609-4437-B445-17C143C7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84" y="2446351"/>
            <a:ext cx="3858210" cy="3219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E7B302-B622-4185-A35D-07BA863F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99" y="2446351"/>
            <a:ext cx="3272553" cy="22318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C15D9-2274-495B-8AC1-C7C721D0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99" y="4683569"/>
            <a:ext cx="2460771" cy="20695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69DB63-9AFF-42C8-9ACE-6EE0F50E50EB}"/>
              </a:ext>
            </a:extLst>
          </p:cNvPr>
          <p:cNvSpPr txBox="1"/>
          <p:nvPr/>
        </p:nvSpPr>
        <p:spPr>
          <a:xfrm rot="16200000">
            <a:off x="9955219" y="4807456"/>
            <a:ext cx="1015663" cy="23399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到了</a:t>
            </a:r>
            <a:r>
              <a:rPr lang="en-US" altLang="zh-CN" dirty="0"/>
              <a:t>5G</a:t>
            </a:r>
            <a:r>
              <a:rPr lang="zh-CN" altLang="en-US" dirty="0"/>
              <a:t>时代，微基站会更多，到处都会装上，几乎随处可见</a:t>
            </a:r>
          </a:p>
        </p:txBody>
      </p:sp>
    </p:spTree>
    <p:extLst>
      <p:ext uri="{BB962C8B-B14F-4D97-AF65-F5344CB8AC3E}">
        <p14:creationId xmlns:p14="http://schemas.microsoft.com/office/powerpoint/2010/main" val="248352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14124-A111-4E1F-BA89-26AF3A8A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59" y="666055"/>
            <a:ext cx="8911687" cy="760073"/>
          </a:xfrm>
        </p:spPr>
        <p:txBody>
          <a:bodyPr/>
          <a:lstStyle/>
          <a:p>
            <a:r>
              <a:rPr lang="zh-CN" altLang="en-US" dirty="0"/>
              <a:t>天线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765F9-0344-44C7-8229-52E37A57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686" y="1426127"/>
            <a:ext cx="10075178" cy="5268288"/>
          </a:xfrm>
        </p:spPr>
        <p:txBody>
          <a:bodyPr/>
          <a:lstStyle/>
          <a:p>
            <a:r>
              <a:rPr lang="zh-CN" altLang="en-US" dirty="0"/>
              <a:t>大家有没有发现，以前大哥大都有很长的天线，早期的手机也有突出来的小天线，为什么现在我们的手机都没有天线了？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其实，我们并不是不需要天线，而是我们的天线变小了。</a:t>
            </a:r>
            <a:r>
              <a:rPr lang="zh-CN" altLang="en-US" b="1" dirty="0"/>
              <a:t>根据天线特性，天线长度应与波长成正比，大约在</a:t>
            </a:r>
            <a:r>
              <a:rPr lang="en-US" altLang="zh-CN" b="1" dirty="0"/>
              <a:t>1/10~1/4</a:t>
            </a:r>
            <a:r>
              <a:rPr lang="zh-CN" altLang="en-US" b="1" dirty="0"/>
              <a:t>之间。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05AC14-CB78-4CF0-9D62-13D49667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560" y="2085276"/>
            <a:ext cx="5381625" cy="2771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8C4076-D352-40AA-8233-C62F5832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560" y="5503790"/>
            <a:ext cx="59055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3F269-7F8C-4AC6-8A71-176343DF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774583"/>
            <a:ext cx="8915400" cy="5852720"/>
          </a:xfrm>
        </p:spPr>
        <p:txBody>
          <a:bodyPr>
            <a:normAutofit/>
          </a:bodyPr>
          <a:lstStyle/>
          <a:p>
            <a:r>
              <a:rPr lang="zh-CN" altLang="en-US" dirty="0"/>
              <a:t>随着时间变化，我们手机的通信频率越来越高，波长越来越短，天线也就跟着变短啦！ 毫米波通信，天线也变成毫米级。</a:t>
            </a:r>
            <a:endParaRPr lang="en-US" altLang="zh-CN" dirty="0"/>
          </a:p>
          <a:p>
            <a:r>
              <a:rPr lang="zh-CN" altLang="en-US" dirty="0"/>
              <a:t>这就意味着，天线完全可以塞进手机的里面，甚至可以塞很多根。。</a:t>
            </a:r>
            <a:endParaRPr lang="en-US" altLang="zh-CN" dirty="0"/>
          </a:p>
          <a:p>
            <a:r>
              <a:rPr lang="zh-CN" altLang="en-US" dirty="0"/>
              <a:t>这就是</a:t>
            </a:r>
            <a:r>
              <a:rPr lang="en-US" altLang="zh-CN" dirty="0"/>
              <a:t>5G</a:t>
            </a:r>
            <a:r>
              <a:rPr lang="zh-CN" altLang="en-US" dirty="0"/>
              <a:t>的又一大杀手锏</a:t>
            </a:r>
            <a:r>
              <a:rPr lang="en-US" altLang="zh-CN" dirty="0"/>
              <a:t>—— </a:t>
            </a:r>
            <a:r>
              <a:rPr lang="zh-CN" altLang="en-US" dirty="0">
                <a:solidFill>
                  <a:srgbClr val="FF0000"/>
                </a:solidFill>
              </a:rPr>
              <a:t>多天线技术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r>
              <a:rPr lang="zh-CN" altLang="en-US" dirty="0"/>
              <a:t>多根天线发送，多根天线接收。</a:t>
            </a:r>
            <a:endParaRPr lang="en-US" altLang="zh-CN" dirty="0"/>
          </a:p>
          <a:p>
            <a:r>
              <a:rPr lang="en-US" altLang="zh-CN" dirty="0">
                <a:solidFill>
                  <a:schemeClr val="tx1"/>
                </a:solidFill>
              </a:rPr>
              <a:t>5G</a:t>
            </a:r>
            <a:r>
              <a:rPr lang="zh-CN" altLang="en-US" dirty="0">
                <a:solidFill>
                  <a:schemeClr val="tx1"/>
                </a:solidFill>
              </a:rPr>
              <a:t>时代，不管是手机还是基站，都内置了多根天线。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     </a:t>
            </a:r>
            <a:r>
              <a:rPr lang="zh-CN" altLang="en-US" dirty="0">
                <a:solidFill>
                  <a:schemeClr val="tx1"/>
                </a:solidFill>
              </a:rPr>
              <a:t>左图这是现在的基站，可以看到天线数量不是很多</a:t>
            </a:r>
            <a:endParaRPr lang="en-US" altLang="zh-CN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BF532D-33C5-4D79-A095-FE425AAE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6" y="2600587"/>
            <a:ext cx="2552700" cy="40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54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CF70F-EEBE-4871-9502-6A2F66B1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987" y="763397"/>
            <a:ext cx="8904025" cy="601490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5G</a:t>
            </a:r>
            <a:r>
              <a:rPr lang="zh-CN" altLang="en-US" dirty="0"/>
              <a:t>时代的基站天线不是按根来计算，而是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按“阵”来计算了。</a:t>
            </a:r>
            <a:endParaRPr lang="en-US" altLang="zh-CN" dirty="0"/>
          </a:p>
          <a:p>
            <a:r>
              <a:rPr lang="zh-CN" altLang="en-US" dirty="0"/>
              <a:t>不过，天线之间的距离也不能太近。</a:t>
            </a:r>
            <a:r>
              <a:rPr lang="zh-CN" altLang="en-US" b="1" dirty="0"/>
              <a:t>因为天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 线特性要求，多天线阵列要求天线之间的距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离保持在半个波长以上。如果距离近了，就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会互相干扰，影响信号的收发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zh-CN" altLang="en-US" b="1" dirty="0"/>
              <a:t>这就是</a:t>
            </a:r>
            <a:r>
              <a:rPr lang="en-US" altLang="zh-CN" b="1" dirty="0"/>
              <a:t>5G</a:t>
            </a:r>
            <a:r>
              <a:rPr lang="zh-CN" altLang="en-US" b="1" dirty="0"/>
              <a:t>的另一大技术难点</a:t>
            </a:r>
            <a:r>
              <a:rPr lang="en-US" altLang="zh-CN" b="1" dirty="0"/>
              <a:t>---</a:t>
            </a:r>
            <a:r>
              <a:rPr lang="zh-CN" altLang="en-US" b="1" dirty="0">
                <a:solidFill>
                  <a:srgbClr val="FF0000"/>
                </a:solidFill>
              </a:rPr>
              <a:t>波束赋形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在基站上布设天线阵列，通过</a:t>
            </a:r>
            <a:r>
              <a:rPr lang="zh-CN" altLang="en-US" b="1" dirty="0"/>
              <a:t>对射频信号相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</a:t>
            </a:r>
            <a:r>
              <a:rPr lang="zh-CN" altLang="en-US" b="1" dirty="0"/>
              <a:t>位的控制</a:t>
            </a:r>
            <a:r>
              <a:rPr lang="zh-CN" altLang="en-US" dirty="0"/>
              <a:t>，使得相互作用后的电磁波的波瓣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变得非常狭窄，并指向它所提供服务的手机，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而且能跟据手机的移动而转变方向。</a:t>
            </a:r>
            <a:endParaRPr lang="en-US" altLang="zh-CN" b="1" dirty="0"/>
          </a:p>
          <a:p>
            <a:r>
              <a:rPr lang="zh-CN" altLang="en-US" dirty="0"/>
              <a:t>这种空间复用技术，由全向的信号覆盖变为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了精准指向性服务，波束之间不会干扰，在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相同的空间中提供更多的通信链路，极大地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提高基站的服务容量。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     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37D496-AB3E-4C82-A54B-8074205E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692" y="763397"/>
            <a:ext cx="3687703" cy="573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ECFD-5FF7-40C4-B418-68330106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02"/>
            <a:ext cx="8911687" cy="701351"/>
          </a:xfrm>
        </p:spPr>
        <p:txBody>
          <a:bodyPr/>
          <a:lstStyle/>
          <a:p>
            <a:r>
              <a:rPr lang="en-US" altLang="zh-CN" dirty="0"/>
              <a:t>D2D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D3BFB-25DD-4109-8B4E-BECC782B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370200"/>
            <a:ext cx="8915400" cy="5265491"/>
          </a:xfrm>
        </p:spPr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的又一大特点</a:t>
            </a:r>
            <a:r>
              <a:rPr lang="en-US" altLang="zh-CN" dirty="0"/>
              <a:t>——D2D</a:t>
            </a:r>
            <a:r>
              <a:rPr lang="zh-CN" altLang="en-US" dirty="0"/>
              <a:t>，也就是</a:t>
            </a:r>
            <a:r>
              <a:rPr lang="en-US" altLang="zh-CN" dirty="0"/>
              <a:t>Device to Device</a:t>
            </a:r>
            <a:r>
              <a:rPr lang="zh-CN" altLang="en-US" dirty="0"/>
              <a:t>（设备到设备）。</a:t>
            </a:r>
            <a:r>
              <a:rPr lang="en-US" altLang="zh-CN" dirty="0"/>
              <a:t>5G</a:t>
            </a:r>
            <a:r>
              <a:rPr lang="zh-CN" altLang="en-US" dirty="0"/>
              <a:t>时代，同一基站下的两个用户，如果互相进行通信，他们的数据将不再通过基站转发，而是直接手机到手机。。。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这样，就节约了大量的空中资源，也减轻了基站的压力。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7E287-0F78-4C35-81E3-F3C37DAB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55" y="2318332"/>
            <a:ext cx="56959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F0A-0B16-456F-8D05-25AD2521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81" y="617075"/>
            <a:ext cx="8911687" cy="659406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A9603-7231-4CE8-BF36-1DD5B8C5D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45702"/>
            <a:ext cx="8915400" cy="3777622"/>
          </a:xfrm>
        </p:spPr>
        <p:txBody>
          <a:bodyPr/>
          <a:lstStyle/>
          <a:p>
            <a:r>
              <a:rPr lang="en-US" altLang="zh-CN" dirty="0"/>
              <a:t>5G</a:t>
            </a:r>
            <a:r>
              <a:rPr lang="zh-CN" altLang="en-US" dirty="0"/>
              <a:t>的主要特点</a:t>
            </a:r>
            <a:r>
              <a:rPr lang="en-US" altLang="zh-CN" dirty="0"/>
              <a:t>: </a:t>
            </a:r>
            <a:r>
              <a:rPr lang="en-US" altLang="zh-CN" dirty="0">
                <a:sym typeface="Wingdings" panose="05000000000000000000" pitchFamily="2" charset="2"/>
              </a:rPr>
              <a:t>(1):</a:t>
            </a:r>
            <a:r>
              <a:rPr lang="zh-CN" altLang="en-US" dirty="0">
                <a:sym typeface="Wingdings" panose="05000000000000000000" pitchFamily="2" charset="2"/>
              </a:rPr>
              <a:t>波长为毫米级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                 (2):</a:t>
            </a:r>
            <a:r>
              <a:rPr lang="zh-CN" altLang="en-US" dirty="0">
                <a:sym typeface="Wingdings" panose="05000000000000000000" pitchFamily="2" charset="2"/>
              </a:rPr>
              <a:t>使用极高频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                 (3):</a:t>
            </a:r>
            <a:r>
              <a:rPr lang="zh-CN" altLang="en-US" dirty="0">
                <a:sym typeface="Wingdings" panose="05000000000000000000" pitchFamily="2" charset="2"/>
              </a:rPr>
              <a:t>微基站技术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                 (4):</a:t>
            </a:r>
            <a:r>
              <a:rPr lang="zh-CN" altLang="en-US" dirty="0">
                <a:sym typeface="Wingdings" panose="05000000000000000000" pitchFamily="2" charset="2"/>
              </a:rPr>
              <a:t>多天线技术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                          (5):D2D(</a:t>
            </a:r>
            <a:r>
              <a:rPr lang="zh-CN" altLang="en-US" dirty="0">
                <a:sym typeface="Wingdings" panose="05000000000000000000" pitchFamily="2" charset="2"/>
              </a:rPr>
              <a:t>设备到设备</a:t>
            </a:r>
            <a:r>
              <a:rPr lang="en-US" altLang="zh-CN" dirty="0">
                <a:sym typeface="Wingdings" panose="05000000000000000000" pitchFamily="2" charset="2"/>
              </a:rPr>
              <a:t>)</a:t>
            </a:r>
            <a:r>
              <a:rPr lang="zh-CN" altLang="en-US" dirty="0">
                <a:sym typeface="Wingdings" panose="05000000000000000000" pitchFamily="2" charset="2"/>
              </a:rPr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371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42FA2-3D0D-4FDF-B314-46200B10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9277"/>
            <a:ext cx="8911687" cy="659406"/>
          </a:xfrm>
        </p:spPr>
        <p:txBody>
          <a:bodyPr/>
          <a:lstStyle/>
          <a:p>
            <a:r>
              <a:rPr lang="en-US" altLang="zh-CN" dirty="0"/>
              <a:t>5G</a:t>
            </a:r>
            <a:r>
              <a:rPr lang="zh-CN" altLang="en-US" b="1" dirty="0"/>
              <a:t>的创新价值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0867D-6187-4FCD-A215-056CABFF4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421" y="1386979"/>
            <a:ext cx="8915400" cy="52906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连接成为平台，而不只是管道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1600" dirty="0"/>
              <a:t>5G</a:t>
            </a:r>
            <a:r>
              <a:rPr lang="zh-CN" altLang="en-US" sz="1600" dirty="0"/>
              <a:t>的到来，将使得无线接入网络超越管道，成为一个泛在平台。管道是有瓶颈的，       而平台是无限延伸的。</a:t>
            </a:r>
            <a:endParaRPr lang="en-US" altLang="zh-CN" sz="1600" dirty="0"/>
          </a:p>
          <a:p>
            <a:r>
              <a:rPr lang="zh-CN" altLang="en-US" dirty="0"/>
              <a:t>万物在线成为缺省能力，而不是默认离线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     平台化的连接，让在线成为一种新常态和缺省能力。当前大部分电子设备默认是离线的，并且它们彼此之间并不连接。有了</a:t>
            </a:r>
            <a:r>
              <a:rPr lang="en-US" altLang="zh-CN" sz="1600" dirty="0"/>
              <a:t>5G</a:t>
            </a:r>
            <a:r>
              <a:rPr lang="zh-CN" altLang="en-US" sz="1600" dirty="0"/>
              <a:t>，保持在线就成了默认模式。这是大势所趋，未来离线将成为一件很困难的事。</a:t>
            </a:r>
            <a:endParaRPr lang="en-US" altLang="zh-CN" sz="1600" dirty="0"/>
          </a:p>
          <a:p>
            <a:r>
              <a:rPr lang="zh-CN" altLang="en-US" dirty="0"/>
              <a:t>全云化让智能无所不及，而不是稀缺资源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      计算不再分本地和云端，云端存储快似本地，云端反馈瞬间即达。</a:t>
            </a:r>
            <a:endParaRPr lang="en-US" altLang="zh-CN" sz="1600" dirty="0"/>
          </a:p>
          <a:p>
            <a:r>
              <a:rPr lang="zh-CN" altLang="en-US" dirty="0"/>
              <a:t>重新定义终端，万物从即插即用走向即插即慧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 5G</a:t>
            </a:r>
            <a:r>
              <a:rPr lang="zh-CN" altLang="en-US" sz="1600" dirty="0"/>
              <a:t>将重新定义终端，我们将看到各种形态的终端涌现，这将颠覆现有的很多电子设备。未来的终端都将可以实时在线、自然交互、懂你所需、服务直达。基于云端、网络和终端芯片的无缝协同，更多沉睡的终端将被唤醒，从即插即用走向即插即慧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好的体验连续无断点，而不是碎片化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1600" dirty="0"/>
              <a:t>随着</a:t>
            </a:r>
            <a:r>
              <a:rPr lang="en-US" altLang="zh-CN" sz="1600" dirty="0"/>
              <a:t>5G</a:t>
            </a:r>
            <a:r>
              <a:rPr lang="zh-CN" altLang="en-US" sz="1600" dirty="0"/>
              <a:t>的到来，全在线和全云化成为实现，时间和空间的连续性就不再是问题，数字世界和物理世界的融合就有了一个坚实基础，我们的体验也将发生巨大改变。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33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4154A-3137-474F-8AB2-3C1AC18F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9277"/>
            <a:ext cx="8911687" cy="667795"/>
          </a:xfrm>
        </p:spPr>
        <p:txBody>
          <a:bodyPr/>
          <a:lstStyle/>
          <a:p>
            <a:r>
              <a:rPr lang="en-US" altLang="zh-CN" dirty="0"/>
              <a:t>5G</a:t>
            </a:r>
            <a:r>
              <a:rPr lang="zh-CN" altLang="en-US" b="1" dirty="0"/>
              <a:t>典型运用场景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61E0-6FB6-4DA7-90D3-26E42B49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0588" y="1317072"/>
            <a:ext cx="8915400" cy="3777622"/>
          </a:xfrm>
        </p:spPr>
        <p:txBody>
          <a:bodyPr/>
          <a:lstStyle/>
          <a:p>
            <a:r>
              <a:rPr lang="zh-CN" altLang="en-US" b="1" dirty="0"/>
              <a:t>千亿级别的联接数量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sz="1400" b="1" dirty="0"/>
              <a:t> </a:t>
            </a:r>
            <a:r>
              <a:rPr lang="en-US" altLang="zh-CN" sz="1400" b="1" dirty="0"/>
              <a:t>     </a:t>
            </a:r>
            <a:r>
              <a:rPr lang="zh-CN" altLang="en-US" sz="1400" b="1" dirty="0"/>
              <a:t>个人生活</a:t>
            </a:r>
            <a:r>
              <a:rPr lang="en-US" altLang="zh-CN" sz="1400" b="1" dirty="0"/>
              <a:t>,</a:t>
            </a:r>
            <a:r>
              <a:rPr lang="zh-CN" altLang="en-US" sz="1400" b="1" dirty="0"/>
              <a:t>资产等全面联网</a:t>
            </a:r>
            <a:r>
              <a:rPr lang="en-US" altLang="zh-CN" sz="1400" b="1" dirty="0"/>
              <a:t>;</a:t>
            </a:r>
            <a:r>
              <a:rPr lang="zh-CN" altLang="en-US" sz="1400" b="1" dirty="0"/>
              <a:t>智能物流</a:t>
            </a:r>
            <a:r>
              <a:rPr lang="en-US" altLang="zh-CN" sz="1400" b="1" dirty="0"/>
              <a:t>;</a:t>
            </a:r>
            <a:r>
              <a:rPr lang="zh-CN" altLang="en-US" sz="1400" b="1" dirty="0"/>
              <a:t>智能农业、智能制造、智慧城市等</a:t>
            </a:r>
            <a:endParaRPr lang="en-US" altLang="zh-CN" sz="1400" b="1" dirty="0"/>
          </a:p>
          <a:p>
            <a:r>
              <a:rPr lang="en-US" altLang="zh-CN" b="1" dirty="0"/>
              <a:t>1</a:t>
            </a:r>
            <a:r>
              <a:rPr lang="zh-CN" altLang="en-US" b="1" dirty="0"/>
              <a:t>毫秒的超低延时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zh-CN" altLang="en-US" sz="1400" b="1" dirty="0"/>
              <a:t>自动驾驶等</a:t>
            </a:r>
            <a:endParaRPr lang="en-US" altLang="zh-CN" sz="1400" b="1" dirty="0"/>
          </a:p>
          <a:p>
            <a:r>
              <a:rPr lang="en-US" altLang="zh-CN" b="1" dirty="0"/>
              <a:t>10Gbps</a:t>
            </a:r>
            <a:r>
              <a:rPr lang="zh-CN" altLang="en-US" b="1" dirty="0"/>
              <a:t>的通信速率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/>
              <a:t>     </a:t>
            </a:r>
            <a:r>
              <a:rPr lang="zh-CN" altLang="en-US" sz="1400" b="1" dirty="0"/>
              <a:t>虚拟现实和沉浸式体验</a:t>
            </a:r>
            <a:r>
              <a:rPr lang="en-US" altLang="zh-CN" sz="1400" b="1" dirty="0"/>
              <a:t>;</a:t>
            </a:r>
            <a:r>
              <a:rPr lang="zh-CN" altLang="en-US" sz="1400" b="1" dirty="0"/>
              <a:t>云存储</a:t>
            </a:r>
            <a:endParaRPr lang="en-US" altLang="zh-CN" sz="1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245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5379A-7EE1-4FDB-8A34-2523845E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971" y="666055"/>
            <a:ext cx="8911687" cy="1280890"/>
          </a:xfrm>
        </p:spPr>
        <p:txBody>
          <a:bodyPr/>
          <a:lstStyle/>
          <a:p>
            <a:r>
              <a:rPr lang="zh-CN" altLang="en-US" dirty="0"/>
              <a:t>其他资讯</a:t>
            </a:r>
          </a:p>
        </p:txBody>
      </p:sp>
    </p:spTree>
    <p:extLst>
      <p:ext uri="{BB962C8B-B14F-4D97-AF65-F5344CB8AC3E}">
        <p14:creationId xmlns:p14="http://schemas.microsoft.com/office/powerpoint/2010/main" val="392517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AD85E-5623-42AE-B271-0A83311A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358" y="685628"/>
            <a:ext cx="8911687" cy="7432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什么是</a:t>
            </a:r>
            <a:r>
              <a:rPr lang="en-US" altLang="zh-CN" sz="2800" dirty="0"/>
              <a:t>5G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13C134-DBFB-4358-B5C9-BD1E1345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28923"/>
            <a:ext cx="8915400" cy="5282269"/>
          </a:xfrm>
        </p:spPr>
        <p:txBody>
          <a:bodyPr/>
          <a:lstStyle/>
          <a:p>
            <a:r>
              <a:rPr lang="zh-CN" altLang="en-US" dirty="0"/>
              <a:t>简单来讲，</a:t>
            </a:r>
            <a:r>
              <a:rPr lang="en-US" altLang="zh-CN" dirty="0"/>
              <a:t>5G</a:t>
            </a:r>
            <a:r>
              <a:rPr lang="zh-CN" altLang="en-US" dirty="0"/>
              <a:t>就是第五代通信技术。最大特点：速度快！非常快！</a:t>
            </a:r>
            <a:endParaRPr lang="en-US" altLang="zh-CN" dirty="0"/>
          </a:p>
          <a:p>
            <a:r>
              <a:rPr lang="zh-CN" altLang="en-US" dirty="0"/>
              <a:t>那前面的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4G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en-US" altLang="zh-CN" dirty="0"/>
              <a:t>1G:</a:t>
            </a:r>
            <a:r>
              <a:rPr lang="zh-CN" altLang="en-US" dirty="0"/>
              <a:t>最早的</a:t>
            </a:r>
            <a:r>
              <a:rPr lang="en-US" altLang="zh-CN" dirty="0"/>
              <a:t>1G</a:t>
            </a:r>
            <a:r>
              <a:rPr lang="zh-CN" altLang="en-US" dirty="0"/>
              <a:t>，诞生于</a:t>
            </a:r>
            <a:r>
              <a:rPr lang="en-US" altLang="zh-CN" dirty="0"/>
              <a:t>1978</a:t>
            </a:r>
            <a:r>
              <a:rPr lang="zh-CN" altLang="en-US" dirty="0"/>
              <a:t>年左右，是摩托罗拉和贝尔实验室最先搞出来的。这一代通信系统，是模拟通信系统，抗干扰性差，语音质量也差，加上价格昂贵，所以基本上没有被大范围推广。</a:t>
            </a:r>
          </a:p>
          <a:p>
            <a:r>
              <a:rPr lang="en-US" altLang="zh-CN" dirty="0"/>
              <a:t>2G:2G</a:t>
            </a:r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年代初投入使用，迅速获得了用户的认可，被广泛用于各个国家公共移动通信网络的建设。我们国家，也是在这一时期，利用</a:t>
            </a:r>
            <a:r>
              <a:rPr lang="en-US" altLang="zh-CN" dirty="0"/>
              <a:t>2G</a:t>
            </a:r>
            <a:r>
              <a:rPr lang="zh-CN" altLang="en-US" dirty="0"/>
              <a:t>技术，建立了自己的全国移动通信网。</a:t>
            </a:r>
            <a:endParaRPr lang="en-US" altLang="zh-CN" dirty="0"/>
          </a:p>
          <a:p>
            <a:r>
              <a:rPr lang="en-US" altLang="zh-CN" dirty="0"/>
              <a:t>3G:3G</a:t>
            </a:r>
            <a:r>
              <a:rPr lang="zh-CN" altLang="en-US" dirty="0"/>
              <a:t>诞生于</a:t>
            </a:r>
            <a:r>
              <a:rPr lang="en-US" altLang="zh-CN" dirty="0"/>
              <a:t>2000</a:t>
            </a:r>
            <a:r>
              <a:rPr lang="zh-CN" altLang="en-US" dirty="0"/>
              <a:t>年，然而受困于金融危机，</a:t>
            </a:r>
            <a:r>
              <a:rPr lang="en-US" altLang="zh-CN" dirty="0"/>
              <a:t>3G</a:t>
            </a:r>
            <a:r>
              <a:rPr lang="zh-CN" altLang="en-US" dirty="0"/>
              <a:t>的发展举步维艰，直到</a:t>
            </a:r>
            <a:r>
              <a:rPr lang="en-US" altLang="zh-CN" dirty="0"/>
              <a:t>iPhone</a:t>
            </a:r>
            <a:r>
              <a:rPr lang="zh-CN" altLang="en-US" dirty="0"/>
              <a:t>和安卓的出现，加速的</a:t>
            </a:r>
            <a:r>
              <a:rPr lang="en-US" altLang="zh-CN" dirty="0"/>
              <a:t>3G</a:t>
            </a:r>
            <a:r>
              <a:rPr lang="zh-CN" altLang="en-US" dirty="0"/>
              <a:t>的推广，也加速了它的灭亡。可以说是最悲剧的一代了。</a:t>
            </a:r>
            <a:endParaRPr lang="en-US" altLang="zh-CN" dirty="0"/>
          </a:p>
          <a:p>
            <a:r>
              <a:rPr lang="en-US" altLang="zh-CN" dirty="0"/>
              <a:t>4G</a:t>
            </a:r>
            <a:r>
              <a:rPr lang="zh-CN" altLang="en-US" dirty="0"/>
              <a:t>：在手机数据业务的爆发式增长之下，</a:t>
            </a:r>
            <a:r>
              <a:rPr lang="en-US" altLang="zh-CN" dirty="0"/>
              <a:t>3G</a:t>
            </a:r>
            <a:r>
              <a:rPr lang="zh-CN" altLang="en-US" dirty="0"/>
              <a:t>远无法满足用户的需求。于是，</a:t>
            </a:r>
            <a:r>
              <a:rPr lang="en-US" altLang="zh-CN" dirty="0"/>
              <a:t>4G</a:t>
            </a:r>
            <a:r>
              <a:rPr lang="zh-CN" altLang="en-US" dirty="0"/>
              <a:t>诞生了，它恰到好处地满足了手机移动上网的速率要求，不管是聊天、游戏、还是视频、音频，都完美支持。</a:t>
            </a:r>
            <a:br>
              <a:rPr lang="zh-CN" altLang="en-US" dirty="0"/>
            </a:b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510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8686C-9692-493E-BC30-A437E94C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58334"/>
            <a:ext cx="8911687" cy="5084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在全球</a:t>
            </a:r>
            <a:r>
              <a:rPr lang="en-US" altLang="zh-CN" sz="2400" dirty="0"/>
              <a:t>5G</a:t>
            </a:r>
            <a:r>
              <a:rPr lang="zh-CN" altLang="en-US" sz="2400" dirty="0"/>
              <a:t>市场上，华为扮演了怎样的角色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9DEC1-D5B3-483B-BA20-FEEE7D4E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475" y="1378590"/>
            <a:ext cx="9759383" cy="5257101"/>
          </a:xfrm>
        </p:spPr>
        <p:txBody>
          <a:bodyPr/>
          <a:lstStyle/>
          <a:p>
            <a:r>
              <a:rPr lang="zh-CN" altLang="en-US" dirty="0"/>
              <a:t>先看</a:t>
            </a:r>
            <a:r>
              <a:rPr lang="zh-CN" altLang="en-US" b="1" dirty="0"/>
              <a:t>技术标准</a:t>
            </a:r>
            <a:r>
              <a:rPr lang="zh-CN" altLang="en-US" dirty="0"/>
              <a:t>。华为研发的</a:t>
            </a:r>
            <a:r>
              <a:rPr lang="en-US" altLang="zh-CN" dirty="0"/>
              <a:t>F-OFDM</a:t>
            </a:r>
            <a:r>
              <a:rPr lang="zh-CN" altLang="en-US" dirty="0"/>
              <a:t>已经成为全球统一的</a:t>
            </a:r>
            <a:r>
              <a:rPr lang="en-US" altLang="zh-CN" dirty="0"/>
              <a:t>5G</a:t>
            </a:r>
            <a:r>
              <a:rPr lang="zh-CN" altLang="en-US" dirty="0"/>
              <a:t>的混合新波形技术标准，华为提出的</a:t>
            </a:r>
            <a:r>
              <a:rPr lang="en-US" altLang="zh-CN" dirty="0"/>
              <a:t>Polar Code(</a:t>
            </a:r>
            <a:r>
              <a:rPr lang="zh-CN" altLang="en-US" dirty="0"/>
              <a:t>极化码</a:t>
            </a:r>
            <a:r>
              <a:rPr lang="en-US" altLang="zh-CN" dirty="0"/>
              <a:t>)</a:t>
            </a:r>
            <a:r>
              <a:rPr lang="zh-CN" altLang="en-US" dirty="0"/>
              <a:t>也成为了</a:t>
            </a:r>
            <a:r>
              <a:rPr lang="en-US" altLang="zh-CN" dirty="0"/>
              <a:t>5G</a:t>
            </a:r>
            <a:r>
              <a:rPr lang="zh-CN" altLang="en-US" dirty="0"/>
              <a:t>控制信道的编码方案，这是非常大的突破，在中国通信史上也是第一次。</a:t>
            </a:r>
            <a:endParaRPr lang="en-US" altLang="zh-CN" dirty="0"/>
          </a:p>
          <a:p>
            <a:r>
              <a:rPr lang="zh-CN" altLang="en-US" dirty="0"/>
              <a:t>再看</a:t>
            </a:r>
            <a:r>
              <a:rPr lang="zh-CN" altLang="en-US" b="1" dirty="0"/>
              <a:t>专利</a:t>
            </a:r>
            <a:r>
              <a:rPr lang="zh-CN" altLang="en-US" dirty="0"/>
              <a:t>。华为持有</a:t>
            </a:r>
            <a:r>
              <a:rPr lang="en-US" altLang="zh-CN" dirty="0"/>
              <a:t>61</a:t>
            </a:r>
            <a:r>
              <a:rPr lang="zh-CN" altLang="en-US" dirty="0"/>
              <a:t>项</a:t>
            </a:r>
            <a:r>
              <a:rPr lang="en-US" altLang="zh-CN" dirty="0"/>
              <a:t>5G</a:t>
            </a:r>
            <a:r>
              <a:rPr lang="zh-CN" altLang="en-US" dirty="0"/>
              <a:t>标准专利，全球占比</a:t>
            </a:r>
            <a:r>
              <a:rPr lang="en-US" altLang="zh-CN" dirty="0"/>
              <a:t>22.93%</a:t>
            </a:r>
            <a:r>
              <a:rPr lang="zh-CN" altLang="en-US" dirty="0"/>
              <a:t>，超过三星，排名第一。</a:t>
            </a:r>
            <a:endParaRPr lang="en-US" altLang="zh-CN" dirty="0"/>
          </a:p>
          <a:p>
            <a:r>
              <a:rPr lang="zh-CN" altLang="en-US" dirty="0"/>
              <a:t>再看</a:t>
            </a:r>
            <a:r>
              <a:rPr lang="zh-CN" altLang="en-US" b="1" dirty="0"/>
              <a:t>设备</a:t>
            </a:r>
            <a:r>
              <a:rPr lang="zh-CN" altLang="en-US" dirty="0"/>
              <a:t>。</a:t>
            </a:r>
            <a:r>
              <a:rPr lang="en-US" altLang="zh-CN" dirty="0"/>
              <a:t>5G</a:t>
            </a:r>
            <a:r>
              <a:rPr lang="zh-CN" altLang="en-US" dirty="0"/>
              <a:t>设备包括基站设备和光通讯设备，华为是全球第一大设备供应商，基站设备全球市场占有率约</a:t>
            </a:r>
            <a:r>
              <a:rPr lang="en-US" altLang="zh-CN" dirty="0"/>
              <a:t>30%~35%</a:t>
            </a:r>
            <a:r>
              <a:rPr lang="zh-CN" altLang="en-US" dirty="0"/>
              <a:t>、光通讯设备全球市场占有率约</a:t>
            </a:r>
            <a:r>
              <a:rPr lang="en-US" altLang="zh-CN" dirty="0"/>
              <a:t>40%~45%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最后看</a:t>
            </a:r>
            <a:r>
              <a:rPr lang="en-US" altLang="zh-CN" b="1" dirty="0"/>
              <a:t>IPv6</a:t>
            </a:r>
            <a:r>
              <a:rPr lang="zh-CN" altLang="en-US" b="1" dirty="0"/>
              <a:t>协议支持</a:t>
            </a:r>
            <a:r>
              <a:rPr lang="zh-CN" altLang="en-US" dirty="0"/>
              <a:t>。为了实现“万物互联”，</a:t>
            </a:r>
            <a:r>
              <a:rPr lang="en-US" altLang="zh-CN" dirty="0"/>
              <a:t>5G</a:t>
            </a:r>
            <a:r>
              <a:rPr lang="zh-CN" altLang="en-US" dirty="0"/>
              <a:t>需要接入</a:t>
            </a:r>
            <a:r>
              <a:rPr lang="en-US" altLang="zh-CN" dirty="0"/>
              <a:t>IPv6</a:t>
            </a:r>
            <a:r>
              <a:rPr lang="zh-CN" altLang="en-US" dirty="0"/>
              <a:t>协议。华为是国际</a:t>
            </a:r>
            <a:r>
              <a:rPr lang="en-US" altLang="zh-CN" dirty="0"/>
              <a:t>IPv6</a:t>
            </a:r>
            <a:r>
              <a:rPr lang="zh-CN" altLang="en-US" dirty="0"/>
              <a:t>标准的制定者，其</a:t>
            </a:r>
            <a:r>
              <a:rPr lang="en-US" altLang="zh-CN" dirty="0"/>
              <a:t>IPv6</a:t>
            </a:r>
            <a:r>
              <a:rPr lang="zh-CN" altLang="en-US" dirty="0"/>
              <a:t>设备及解决方案为全球最大的</a:t>
            </a:r>
            <a:r>
              <a:rPr lang="en-US" altLang="zh-CN" dirty="0"/>
              <a:t>IPv6</a:t>
            </a:r>
            <a:r>
              <a:rPr lang="zh-CN" altLang="en-US" dirty="0"/>
              <a:t>网络</a:t>
            </a:r>
            <a:r>
              <a:rPr lang="en-US" altLang="zh-CN" dirty="0"/>
              <a:t>CNGI</a:t>
            </a:r>
            <a:r>
              <a:rPr lang="zh-CN" altLang="en-US" dirty="0"/>
              <a:t>中提供了超过</a:t>
            </a:r>
            <a:r>
              <a:rPr lang="en-US" altLang="zh-CN" dirty="0"/>
              <a:t>70%</a:t>
            </a:r>
            <a:r>
              <a:rPr lang="zh-CN" altLang="en-US" dirty="0"/>
              <a:t>的网络设备，截止目前已稳定运行</a:t>
            </a:r>
            <a:r>
              <a:rPr lang="en-US" altLang="zh-CN" dirty="0"/>
              <a:t>6</a:t>
            </a:r>
            <a:r>
              <a:rPr lang="zh-CN" altLang="en-US" dirty="0"/>
              <a:t>年。</a:t>
            </a:r>
            <a:endParaRPr lang="en-US" altLang="zh-CN" dirty="0"/>
          </a:p>
          <a:p>
            <a:r>
              <a:rPr lang="zh-CN" altLang="en-US" dirty="0"/>
              <a:t>可见，华为在</a:t>
            </a:r>
            <a:r>
              <a:rPr lang="en-US" altLang="zh-CN" dirty="0"/>
              <a:t>5G</a:t>
            </a:r>
            <a:r>
              <a:rPr lang="zh-CN" altLang="en-US" dirty="0"/>
              <a:t>技术上全球领先。</a:t>
            </a:r>
          </a:p>
        </p:txBody>
      </p:sp>
    </p:spTree>
    <p:extLst>
      <p:ext uri="{BB962C8B-B14F-4D97-AF65-F5344CB8AC3E}">
        <p14:creationId xmlns:p14="http://schemas.microsoft.com/office/powerpoint/2010/main" val="2515824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7E85-9E27-44CB-9A98-13ED6E0A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7075"/>
            <a:ext cx="8911687" cy="659406"/>
          </a:xfrm>
        </p:spPr>
        <p:txBody>
          <a:bodyPr/>
          <a:lstStyle/>
          <a:p>
            <a:r>
              <a:rPr lang="zh-CN" altLang="en-US" dirty="0"/>
              <a:t>联想为何被骂作“卖国贼”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9D557-2404-44C9-885E-0D2DE09B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437313"/>
            <a:ext cx="8915400" cy="515643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3GPP</a:t>
            </a:r>
            <a:r>
              <a:rPr lang="zh-CN" altLang="en-US" dirty="0"/>
              <a:t>是一个国际组织，旨在为通信系统制定全球适用技术规范和技术报告，从</a:t>
            </a:r>
            <a:r>
              <a:rPr lang="en-US" altLang="zh-CN" dirty="0"/>
              <a:t>2G</a:t>
            </a:r>
            <a:r>
              <a:rPr lang="zh-CN" altLang="en-US" dirty="0"/>
              <a:t>、</a:t>
            </a:r>
            <a:r>
              <a:rPr lang="en-US" altLang="zh-CN" dirty="0"/>
              <a:t>3G</a:t>
            </a:r>
            <a:r>
              <a:rPr lang="zh-CN" altLang="en-US" dirty="0"/>
              <a:t>、</a:t>
            </a:r>
            <a:r>
              <a:rPr lang="en-US" altLang="zh-CN" dirty="0"/>
              <a:t>4G</a:t>
            </a:r>
            <a:r>
              <a:rPr lang="zh-CN" altLang="en-US" dirty="0"/>
              <a:t>、到即将开启的</a:t>
            </a:r>
            <a:r>
              <a:rPr lang="en-US" altLang="zh-CN" dirty="0"/>
              <a:t>5G</a:t>
            </a:r>
            <a:r>
              <a:rPr lang="zh-CN" altLang="en-US" dirty="0"/>
              <a:t>，每一代网络都有对应的技术标准和规范。通常，技术标准的研究讨论要持续一定时间。</a:t>
            </a:r>
            <a:endParaRPr lang="en-US" altLang="zh-CN" dirty="0"/>
          </a:p>
          <a:p>
            <a:r>
              <a:rPr lang="zh-CN" altLang="en-US" dirty="0"/>
              <a:t>在这次大会上的</a:t>
            </a:r>
            <a:r>
              <a:rPr lang="en-US" altLang="zh-CN" dirty="0"/>
              <a:t>5G</a:t>
            </a:r>
            <a:r>
              <a:rPr lang="zh-CN" altLang="en-US" dirty="0"/>
              <a:t>标准投票，就是以</a:t>
            </a:r>
            <a:r>
              <a:rPr lang="zh-CN" altLang="en-US" dirty="0">
                <a:solidFill>
                  <a:srgbClr val="FF0000"/>
                </a:solidFill>
              </a:rPr>
              <a:t>华为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高通</a:t>
            </a:r>
            <a:r>
              <a:rPr lang="zh-CN" altLang="en-US" dirty="0"/>
              <a:t>为首的两大阵营在争夺</a:t>
            </a:r>
            <a:r>
              <a:rPr lang="en-US" altLang="zh-CN" dirty="0"/>
              <a:t>5G</a:t>
            </a:r>
            <a:r>
              <a:rPr lang="zh-CN" altLang="en-US" dirty="0"/>
              <a:t>标准这块大饼。</a:t>
            </a:r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标准的投票分三个环节，长码、短码、控制码。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长码投票环节，联想投给了高通，导致高通胜出；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短码投票环节，联想投了弃权，华为差一票导致高通又胜出；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控制码投票环节，华为以绝对的优势胜出，且控制码并没有长短码那么重要；</a:t>
            </a:r>
            <a:endParaRPr lang="en-US" altLang="zh-CN" dirty="0"/>
          </a:p>
          <a:p>
            <a:r>
              <a:rPr lang="zh-CN" altLang="en-US" dirty="0"/>
              <a:t>企业注重的是利益，联想的市场主要在美国，他主要业务是从</a:t>
            </a:r>
            <a:r>
              <a:rPr lang="en-US" altLang="zh-CN" dirty="0"/>
              <a:t>IBM</a:t>
            </a:r>
            <a:r>
              <a:rPr lang="zh-CN" altLang="en-US" dirty="0"/>
              <a:t>分离出来的笔记本电脑业务，投票给高通是其利益最大化的选择。</a:t>
            </a:r>
            <a:endParaRPr lang="en-US" altLang="zh-CN" dirty="0"/>
          </a:p>
          <a:p>
            <a:r>
              <a:rPr lang="zh-CN" altLang="en-US" dirty="0"/>
              <a:t>因为联想投票给高通，导致华为在</a:t>
            </a:r>
            <a:r>
              <a:rPr lang="en-US" altLang="zh-CN" dirty="0"/>
              <a:t>5G</a:t>
            </a:r>
            <a:r>
              <a:rPr lang="zh-CN" altLang="en-US" dirty="0"/>
              <a:t>的话语权全面丧失。而国内的中兴、小米以及来自台湾乃至新加坡的公司都投了华为。</a:t>
            </a:r>
            <a:endParaRPr lang="en-US" altLang="zh-CN" dirty="0"/>
          </a:p>
          <a:p>
            <a:r>
              <a:rPr lang="zh-CN" altLang="en-US" dirty="0"/>
              <a:t>也因为如此，网络上基本都是对联想讨伐声，联想也被骂作“卖国贼”，“美企”。。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56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354E7-7A5D-47B5-9874-B3105378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615721"/>
            <a:ext cx="8911687" cy="1280890"/>
          </a:xfrm>
        </p:spPr>
        <p:txBody>
          <a:bodyPr/>
          <a:lstStyle/>
          <a:p>
            <a:r>
              <a:rPr lang="zh-CN" altLang="en-US" b="1" dirty="0"/>
              <a:t>有线和无线</a:t>
            </a:r>
            <a:br>
              <a:rPr lang="zh-CN" altLang="en-US" b="1" dirty="0"/>
            </a:b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9436F23-9C88-4A93-BF28-8F13BCD2F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692" y="1449113"/>
            <a:ext cx="9256361" cy="41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7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6829C-3F4F-4CB1-92FD-5C871029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798" y="587229"/>
            <a:ext cx="9826814" cy="5947795"/>
          </a:xfrm>
        </p:spPr>
        <p:txBody>
          <a:bodyPr/>
          <a:lstStyle/>
          <a:p>
            <a:r>
              <a:rPr lang="zh-CN" altLang="en-US" dirty="0"/>
              <a:t>当我们打电话时，信息数据要么在空中传播，要么在实物上传播。</a:t>
            </a:r>
            <a:endParaRPr lang="en-US" altLang="zh-CN" dirty="0"/>
          </a:p>
          <a:p>
            <a:r>
              <a:rPr lang="zh-CN" altLang="en-US" dirty="0"/>
              <a:t>如果是在实体物质上传播，就是有线通信，基本上就是用的铜线、光纤这些线缆，统称为有线介质。在有线介质上传播数据，速率可以达到很高的数值。在实验室中，单条光纤最大速度已达到了</a:t>
            </a:r>
            <a:r>
              <a:rPr lang="en-US" altLang="zh-CN" dirty="0">
                <a:solidFill>
                  <a:srgbClr val="FF0000"/>
                </a:solidFill>
              </a:rPr>
              <a:t>26Tbps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而</a:t>
            </a:r>
            <a:r>
              <a:rPr lang="zh-CN" altLang="en-US" b="1" dirty="0">
                <a:solidFill>
                  <a:srgbClr val="FF0000"/>
                </a:solidFill>
              </a:rPr>
              <a:t>空中传播</a:t>
            </a:r>
            <a:r>
              <a:rPr lang="zh-CN" altLang="en-US" dirty="0"/>
              <a:t>这部分，才是移动通信的瓶颈所在。目前主流的移动通信标准，是</a:t>
            </a:r>
            <a:r>
              <a:rPr lang="en-US" altLang="zh-CN" dirty="0">
                <a:solidFill>
                  <a:srgbClr val="FF0000"/>
                </a:solidFill>
              </a:rPr>
              <a:t>4G</a:t>
            </a:r>
            <a:r>
              <a:rPr lang="en-US" altLang="zh-CN" dirty="0"/>
              <a:t> LTE</a:t>
            </a:r>
            <a:r>
              <a:rPr lang="zh-CN" altLang="en-US" dirty="0"/>
              <a:t>，理论速率只有</a:t>
            </a:r>
            <a:r>
              <a:rPr lang="en-US" altLang="zh-CN" dirty="0">
                <a:solidFill>
                  <a:srgbClr val="FF0000"/>
                </a:solidFill>
              </a:rPr>
              <a:t>150Mbps</a:t>
            </a:r>
            <a:r>
              <a:rPr lang="zh-CN" altLang="en-US" dirty="0"/>
              <a:t>。这个和有线是完全没办法相比的。</a:t>
            </a:r>
            <a:endParaRPr lang="en-US" altLang="zh-CN" dirty="0"/>
          </a:p>
          <a:p>
            <a:pPr marL="0" indent="0">
              <a:buNone/>
            </a:pPr>
            <a:br>
              <a:rPr lang="zh-CN" altLang="en-US" dirty="0"/>
            </a:b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 </a:t>
            </a:r>
          </a:p>
          <a:p>
            <a:pPr marL="0" indent="0">
              <a:buNone/>
            </a:pPr>
            <a:r>
              <a:rPr lang="en-US" altLang="zh-CN" b="1" dirty="0"/>
              <a:t>  5G</a:t>
            </a:r>
            <a:r>
              <a:rPr lang="zh-CN" altLang="en-US" b="1" dirty="0"/>
              <a:t>如果要实现端到端的高速率，重点是突破无线这部分的瓶颈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392913-BA43-4EA6-925E-969ED46D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2" y="2688627"/>
            <a:ext cx="6660991" cy="32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78EE3-E603-44E9-8BB2-5C269C29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859" y="624110"/>
            <a:ext cx="8911687" cy="6342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一个简单的公式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787A90-FA3A-4FF2-8DAB-FE19CB6E9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971" y="1359016"/>
            <a:ext cx="5648944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3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08FE2-6277-4EA6-80A4-2E12F8C8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37" y="691222"/>
            <a:ext cx="8911687" cy="57551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无线通信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4ECA-85D6-46D1-8746-18234519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578" y="1342237"/>
            <a:ext cx="8929191" cy="5436067"/>
          </a:xfrm>
        </p:spPr>
        <p:txBody>
          <a:bodyPr/>
          <a:lstStyle/>
          <a:p>
            <a:r>
              <a:rPr lang="zh-CN" altLang="en-US" dirty="0"/>
              <a:t>无线通信就是利用电磁波进行通信。电波和光波，都属于电磁波。</a:t>
            </a:r>
            <a:endParaRPr lang="en-US" altLang="zh-CN" dirty="0"/>
          </a:p>
          <a:p>
            <a:r>
              <a:rPr lang="zh-CN" altLang="en-US" dirty="0"/>
              <a:t>电磁波的功能特性，是由它的频率决定的。不同频率的电磁波，有不同的属性特点，从而有不同的用途。</a:t>
            </a:r>
            <a:endParaRPr lang="en-US" altLang="zh-CN" dirty="0"/>
          </a:p>
          <a:p>
            <a:r>
              <a:rPr lang="zh-CN" altLang="en-US" dirty="0"/>
              <a:t>我们目前主要使用</a:t>
            </a:r>
            <a:r>
              <a:rPr lang="zh-CN" altLang="en-US" b="1" dirty="0"/>
              <a:t>电波</a:t>
            </a:r>
            <a:r>
              <a:rPr lang="zh-CN" altLang="en-US" dirty="0"/>
              <a:t>进行通信。电波属于电磁波的一种，它的频率资源是有限的。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49068D-8E47-402D-8F02-6681484F7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75534"/>
              </p:ext>
            </p:extLst>
          </p:nvPr>
        </p:nvGraphicFramePr>
        <p:xfrm>
          <a:off x="1846307" y="2790015"/>
          <a:ext cx="8929189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293">
                  <a:extLst>
                    <a:ext uri="{9D8B030D-6E8A-4147-A177-3AD203B41FA5}">
                      <a16:colId xmlns:a16="http://schemas.microsoft.com/office/drawing/2014/main" val="478862911"/>
                    </a:ext>
                  </a:extLst>
                </a:gridCol>
                <a:gridCol w="1060341">
                  <a:extLst>
                    <a:ext uri="{9D8B030D-6E8A-4147-A177-3AD203B41FA5}">
                      <a16:colId xmlns:a16="http://schemas.microsoft.com/office/drawing/2014/main" val="1294804606"/>
                    </a:ext>
                  </a:extLst>
                </a:gridCol>
                <a:gridCol w="1311474">
                  <a:extLst>
                    <a:ext uri="{9D8B030D-6E8A-4147-A177-3AD203B41FA5}">
                      <a16:colId xmlns:a16="http://schemas.microsoft.com/office/drawing/2014/main" val="1862032318"/>
                    </a:ext>
                  </a:extLst>
                </a:gridCol>
                <a:gridCol w="1102196">
                  <a:extLst>
                    <a:ext uri="{9D8B030D-6E8A-4147-A177-3AD203B41FA5}">
                      <a16:colId xmlns:a16="http://schemas.microsoft.com/office/drawing/2014/main" val="4139203985"/>
                    </a:ext>
                  </a:extLst>
                </a:gridCol>
                <a:gridCol w="1437041">
                  <a:extLst>
                    <a:ext uri="{9D8B030D-6E8A-4147-A177-3AD203B41FA5}">
                      <a16:colId xmlns:a16="http://schemas.microsoft.com/office/drawing/2014/main" val="1242842123"/>
                    </a:ext>
                  </a:extLst>
                </a:gridCol>
                <a:gridCol w="2943844">
                  <a:extLst>
                    <a:ext uri="{9D8B030D-6E8A-4147-A177-3AD203B41FA5}">
                      <a16:colId xmlns:a16="http://schemas.microsoft.com/office/drawing/2014/main" val="420113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频率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波段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波长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82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基频段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VLF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3-30KHz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超长波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1000Km-100Km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潜艇通信，远距离通信，超远距离导航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26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低频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LF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30-300KHz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长波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10Km-1Km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越洋通信，中距离通信，地下岩层通信，远距离导航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MF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0.3-3MHz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中波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1km-100m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船用通信，业余无线电通信，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移动通信</a:t>
                      </a:r>
                      <a:r>
                        <a:rPr lang="zh-CN" altLang="en-US" sz="1200" dirty="0"/>
                        <a:t>，中距离导航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2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高频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HF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3-30MHz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短波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100m-10m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远距离短波通信，国际定点通信，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移动通信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0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基高频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VHF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30-300MHz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米波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10m-1m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电离层散射，流行余迹通信，人造电离层通信，对空间飞行体通信，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移动通信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22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特高频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UHF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0.3-3GHz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分米波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1m-0.1m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小容量微波中继通信。对流层散射通信，中容量微波通信，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移动通信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05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超高频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SHF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3-30GHz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厘米波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10cm-1cm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大容量微波中继通信，移动通信，卫星通信，国际海事卫星通信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极高频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EHF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30-300GHz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毫米波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10mm-1mm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再入大气层通信，波导通信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83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D5164C-85C0-4AB8-8C95-EA68553AA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576" y="738231"/>
            <a:ext cx="9810036" cy="5863905"/>
          </a:xfrm>
        </p:spPr>
        <p:txBody>
          <a:bodyPr/>
          <a:lstStyle/>
          <a:p>
            <a:r>
              <a:rPr lang="zh-CN" altLang="en-US" dirty="0"/>
              <a:t>请大家注意前面图中的红色字体。一直以来，我们主要是用</a:t>
            </a:r>
            <a:r>
              <a:rPr lang="zh-CN" altLang="en-US" b="1" dirty="0">
                <a:solidFill>
                  <a:srgbClr val="FF0000"/>
                </a:solidFill>
              </a:rPr>
              <a:t>中频</a:t>
            </a:r>
            <a:r>
              <a:rPr lang="en-US" altLang="zh-CN" b="1" dirty="0">
                <a:solidFill>
                  <a:srgbClr val="FF0000"/>
                </a:solidFill>
              </a:rPr>
              <a:t>~</a:t>
            </a:r>
            <a:r>
              <a:rPr lang="zh-CN" altLang="en-US" b="1" dirty="0">
                <a:solidFill>
                  <a:srgbClr val="FF0000"/>
                </a:solidFill>
              </a:rPr>
              <a:t>超高频</a:t>
            </a:r>
            <a:r>
              <a:rPr lang="zh-CN" altLang="en-US" dirty="0"/>
              <a:t>进行手机通信的。</a:t>
            </a:r>
          </a:p>
          <a:p>
            <a:r>
              <a:rPr lang="zh-CN" altLang="en-US" dirty="0"/>
              <a:t>目前全球主流的</a:t>
            </a:r>
            <a:r>
              <a:rPr lang="en-US" altLang="zh-CN" dirty="0">
                <a:solidFill>
                  <a:srgbClr val="FF0000"/>
                </a:solidFill>
              </a:rPr>
              <a:t>4G</a:t>
            </a:r>
            <a:r>
              <a:rPr lang="en-US" altLang="zh-CN" dirty="0"/>
              <a:t> LTE</a:t>
            </a:r>
            <a:r>
              <a:rPr lang="zh-CN" altLang="en-US" dirty="0"/>
              <a:t>技术标准，属于特高频和超高频。我们国家主要使用超高频：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随着</a:t>
            </a:r>
            <a:r>
              <a:rPr lang="en-US" altLang="zh-CN" dirty="0"/>
              <a:t>1G</a:t>
            </a:r>
            <a:r>
              <a:rPr lang="zh-CN" altLang="en-US" dirty="0"/>
              <a:t>、</a:t>
            </a:r>
            <a:r>
              <a:rPr lang="en-US" altLang="zh-CN" dirty="0"/>
              <a:t>2G</a:t>
            </a:r>
            <a:r>
              <a:rPr lang="zh-CN" altLang="en-US" dirty="0"/>
              <a:t>、</a:t>
            </a:r>
            <a:r>
              <a:rPr lang="en-US" altLang="zh-CN" dirty="0"/>
              <a:t>3G</a:t>
            </a:r>
            <a:r>
              <a:rPr lang="zh-CN" altLang="en-US" dirty="0"/>
              <a:t>、</a:t>
            </a:r>
            <a:r>
              <a:rPr lang="en-US" altLang="zh-CN" dirty="0"/>
              <a:t>4G</a:t>
            </a:r>
            <a:r>
              <a:rPr lang="zh-CN" altLang="en-US" dirty="0"/>
              <a:t>的发展，使用的电波频率是越来越高的。这主要是因为，</a:t>
            </a:r>
            <a:r>
              <a:rPr lang="zh-CN" altLang="en-US" b="1" dirty="0"/>
              <a:t>频率越高，能使用的频率资源越丰富。频率资源越丰富，能实现的传输速率就越高。</a:t>
            </a:r>
            <a:endParaRPr lang="en-US" altLang="zh-CN" dirty="0"/>
          </a:p>
          <a:p>
            <a:r>
              <a:rPr lang="zh-CN" altLang="en-US" dirty="0"/>
              <a:t>简而言之，</a:t>
            </a:r>
            <a:r>
              <a:rPr lang="zh-CN" altLang="en-US" b="1" dirty="0">
                <a:solidFill>
                  <a:srgbClr val="FF0000"/>
                </a:solidFill>
              </a:rPr>
              <a:t>更高</a:t>
            </a:r>
            <a:r>
              <a:rPr lang="zh-CN" altLang="en-US" dirty="0">
                <a:solidFill>
                  <a:srgbClr val="FF0000"/>
                </a:solidFill>
              </a:rPr>
              <a:t>的频率→</a:t>
            </a:r>
            <a:r>
              <a:rPr lang="zh-CN" altLang="en-US" b="1" dirty="0">
                <a:solidFill>
                  <a:srgbClr val="FF0000"/>
                </a:solidFill>
              </a:rPr>
              <a:t>更多</a:t>
            </a:r>
            <a:r>
              <a:rPr lang="zh-CN" altLang="en-US" dirty="0">
                <a:solidFill>
                  <a:srgbClr val="FF0000"/>
                </a:solidFill>
              </a:rPr>
              <a:t>的资源→</a:t>
            </a:r>
            <a:r>
              <a:rPr lang="zh-CN" altLang="en-US" b="1" dirty="0">
                <a:solidFill>
                  <a:srgbClr val="FF0000"/>
                </a:solidFill>
              </a:rPr>
              <a:t>更快</a:t>
            </a:r>
            <a:r>
              <a:rPr lang="zh-CN" altLang="en-US" dirty="0">
                <a:solidFill>
                  <a:srgbClr val="FF0000"/>
                </a:solidFill>
              </a:rPr>
              <a:t>的速度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88D3D2-BCBB-4261-81C0-5E330A4FE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06" y="1537413"/>
            <a:ext cx="42576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7B8E5-6361-4B92-BD8D-0ED89DF0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923" y="791361"/>
            <a:ext cx="9256043" cy="5835942"/>
          </a:xfrm>
        </p:spPr>
        <p:txBody>
          <a:bodyPr/>
          <a:lstStyle/>
          <a:p>
            <a:r>
              <a:rPr lang="zh-CN" altLang="en-US" dirty="0"/>
              <a:t>那么，</a:t>
            </a:r>
            <a:r>
              <a:rPr lang="en-US" altLang="zh-CN" dirty="0"/>
              <a:t>5G</a:t>
            </a:r>
            <a:r>
              <a:rPr lang="zh-CN" altLang="en-US" dirty="0"/>
              <a:t>使用的频率具体是多少呢？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5G</a:t>
            </a:r>
            <a:r>
              <a:rPr lang="zh-CN" altLang="en-US" dirty="0"/>
              <a:t>的频率范围，分为两种：一种是</a:t>
            </a:r>
            <a:r>
              <a:rPr lang="en-US" altLang="zh-CN" dirty="0"/>
              <a:t>6GHz</a:t>
            </a:r>
            <a:r>
              <a:rPr lang="zh-CN" altLang="en-US" dirty="0"/>
              <a:t>以下，这个和目前我们的</a:t>
            </a:r>
            <a:r>
              <a:rPr lang="en-US" altLang="zh-CN" dirty="0"/>
              <a:t>2/3/4G</a:t>
            </a:r>
            <a:r>
              <a:rPr lang="zh-CN" altLang="en-US" dirty="0"/>
              <a:t>差别不算太大。还有一种，就很高了，在</a:t>
            </a:r>
            <a:r>
              <a:rPr lang="en-US" altLang="zh-CN" dirty="0"/>
              <a:t>24GHz</a:t>
            </a:r>
            <a:r>
              <a:rPr lang="zh-CN" altLang="en-US" dirty="0"/>
              <a:t>以上。</a:t>
            </a:r>
            <a:endParaRPr lang="en-US" altLang="zh-CN" dirty="0"/>
          </a:p>
          <a:p>
            <a:r>
              <a:rPr lang="zh-CN" altLang="en-US" dirty="0"/>
              <a:t>目前，国际上主要使用</a:t>
            </a:r>
            <a:r>
              <a:rPr lang="en-US" altLang="zh-CN" dirty="0">
                <a:solidFill>
                  <a:srgbClr val="FF0000"/>
                </a:solidFill>
              </a:rPr>
              <a:t>28GHz</a:t>
            </a:r>
            <a:r>
              <a:rPr lang="zh-CN" altLang="en-US" dirty="0"/>
              <a:t>进行试验（这个频段也有可能成为</a:t>
            </a:r>
            <a:r>
              <a:rPr lang="en-US" altLang="zh-CN" dirty="0"/>
              <a:t>5G</a:t>
            </a:r>
            <a:r>
              <a:rPr lang="zh-CN" altLang="en-US" dirty="0"/>
              <a:t>最先商用的频段）</a:t>
            </a:r>
            <a:endParaRPr lang="en-US" altLang="zh-CN" dirty="0"/>
          </a:p>
          <a:p>
            <a:r>
              <a:rPr lang="zh-CN" altLang="en-US" dirty="0"/>
              <a:t>如果按</a:t>
            </a:r>
            <a:r>
              <a:rPr lang="en-US" altLang="zh-CN" dirty="0"/>
              <a:t>28GHz</a:t>
            </a:r>
            <a:r>
              <a:rPr lang="zh-CN" altLang="en-US" dirty="0"/>
              <a:t>来算，根据前文我们提到的公式：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961136-19D4-4B61-A1D9-837FD29A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86209"/>
              </p:ext>
            </p:extLst>
          </p:nvPr>
        </p:nvGraphicFramePr>
        <p:xfrm>
          <a:off x="2032000" y="1189450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56377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9038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频率范围名称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对应的频率范围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29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0.45GHz-6Ghz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3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24.25GHz-52.6GHz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03779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DA3AB16F-0656-4180-A35A-106B25699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04" y="3865795"/>
            <a:ext cx="60293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6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03A59-BCC7-4F1D-9C03-337767E1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971" y="684187"/>
            <a:ext cx="8911687" cy="52518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毫米波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9AAAF-989D-446A-A812-DE5248E1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535" y="1454091"/>
            <a:ext cx="8915400" cy="5240323"/>
          </a:xfrm>
        </p:spPr>
        <p:txBody>
          <a:bodyPr/>
          <a:lstStyle/>
          <a:p>
            <a:r>
              <a:rPr lang="zh-CN" altLang="en-US" dirty="0"/>
              <a:t>这个就是</a:t>
            </a:r>
            <a:r>
              <a:rPr lang="en-US" altLang="zh-CN" dirty="0"/>
              <a:t>5G</a:t>
            </a:r>
            <a:r>
              <a:rPr lang="zh-CN" altLang="en-US" dirty="0"/>
              <a:t>的第一个技术特点</a:t>
            </a:r>
            <a:r>
              <a:rPr lang="en-US" altLang="zh-CN" dirty="0"/>
              <a:t>--------</a:t>
            </a:r>
            <a:r>
              <a:rPr lang="zh-CN" altLang="en-US" dirty="0"/>
              <a:t>毫米波</a:t>
            </a:r>
            <a:endParaRPr lang="en-US" altLang="zh-CN" dirty="0"/>
          </a:p>
          <a:p>
            <a:r>
              <a:rPr lang="zh-CN" altLang="en-US" dirty="0"/>
              <a:t>频率高这么好，你一定会问：“为什么以前我们不用高频率呢？”原因很简单</a:t>
            </a:r>
            <a:r>
              <a:rPr lang="en-US" altLang="zh-CN" dirty="0"/>
              <a:t>——</a:t>
            </a:r>
            <a:r>
              <a:rPr lang="zh-CN" altLang="en-US" dirty="0"/>
              <a:t>不是不想用，</a:t>
            </a:r>
            <a:r>
              <a:rPr lang="zh-CN" altLang="en-US" dirty="0">
                <a:solidFill>
                  <a:srgbClr val="FF0000"/>
                </a:solidFill>
              </a:rPr>
              <a:t>是用不起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b="1" dirty="0"/>
              <a:t>电磁波的特点：频率越高，波长越短，越趋近于直线传播（绕射能力越差）。频率越高，在传播介质中的衰减也越大。</a:t>
            </a:r>
            <a:endParaRPr lang="en-US" altLang="zh-CN" b="1" dirty="0"/>
          </a:p>
          <a:p>
            <a:r>
              <a:rPr lang="zh-CN" altLang="en-US" dirty="0"/>
              <a:t>移动通信如果用了高频段，那么它最大的问题，就是</a:t>
            </a:r>
            <a:r>
              <a:rPr lang="zh-CN" altLang="en-US" b="1" dirty="0"/>
              <a:t>传输距离大幅缩短，覆盖能力大幅减弱</a:t>
            </a:r>
            <a:r>
              <a:rPr lang="zh-CN" altLang="en-US" dirty="0"/>
              <a:t>。覆盖同一个区域，需要的</a:t>
            </a:r>
            <a:r>
              <a:rPr lang="en-US" altLang="zh-CN" dirty="0"/>
              <a:t>5G</a:t>
            </a:r>
            <a:r>
              <a:rPr lang="zh-CN" altLang="en-US" dirty="0"/>
              <a:t>基站数量，将大大超过</a:t>
            </a:r>
            <a:r>
              <a:rPr lang="en-US" altLang="zh-CN" dirty="0"/>
              <a:t>4G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4606F0-7330-439E-BF18-45727AD7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70" y="3846895"/>
            <a:ext cx="4108944" cy="27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379</TotalTime>
  <Words>2287</Words>
  <Application>Microsoft Office PowerPoint</Application>
  <PresentationFormat>宽屏</PresentationFormat>
  <Paragraphs>214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隶书</vt:lpstr>
      <vt:lpstr>Arial</vt:lpstr>
      <vt:lpstr>Century Gothic</vt:lpstr>
      <vt:lpstr>Wingdings 3</vt:lpstr>
      <vt:lpstr>丝状</vt:lpstr>
      <vt:lpstr>5G简介</vt:lpstr>
      <vt:lpstr>什么是5G</vt:lpstr>
      <vt:lpstr>有线和无线 </vt:lpstr>
      <vt:lpstr>PowerPoint 演示文稿</vt:lpstr>
      <vt:lpstr>一个简单的公式</vt:lpstr>
      <vt:lpstr>无线通信</vt:lpstr>
      <vt:lpstr>PowerPoint 演示文稿</vt:lpstr>
      <vt:lpstr>PowerPoint 演示文稿</vt:lpstr>
      <vt:lpstr>毫米波</vt:lpstr>
      <vt:lpstr>PowerPoint 演示文稿</vt:lpstr>
      <vt:lpstr>微基站</vt:lpstr>
      <vt:lpstr>天线</vt:lpstr>
      <vt:lpstr>PowerPoint 演示文稿</vt:lpstr>
      <vt:lpstr>PowerPoint 演示文稿</vt:lpstr>
      <vt:lpstr>D2D</vt:lpstr>
      <vt:lpstr>小结</vt:lpstr>
      <vt:lpstr>5G的创新价值</vt:lpstr>
      <vt:lpstr>5G典型运用场景</vt:lpstr>
      <vt:lpstr>其他资讯</vt:lpstr>
      <vt:lpstr>在全球5G市场上，华为扮演了怎样的角色</vt:lpstr>
      <vt:lpstr>联想为何被骂作“卖国贼”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舟 佘</dc:creator>
  <cp:lastModifiedBy>舟 佘</cp:lastModifiedBy>
  <cp:revision>25</cp:revision>
  <dcterms:created xsi:type="dcterms:W3CDTF">2019-05-19T06:25:49Z</dcterms:created>
  <dcterms:modified xsi:type="dcterms:W3CDTF">2019-05-19T12:45:27Z</dcterms:modified>
</cp:coreProperties>
</file>