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3.jpg" ContentType="image/gif"/>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256" r:id="rId2"/>
    <p:sldId id="257" r:id="rId3"/>
    <p:sldId id="267" r:id="rId4"/>
    <p:sldId id="258" r:id="rId5"/>
    <p:sldId id="268" r:id="rId6"/>
    <p:sldId id="263" r:id="rId7"/>
    <p:sldId id="259" r:id="rId8"/>
    <p:sldId id="269" r:id="rId9"/>
    <p:sldId id="270" r:id="rId10"/>
    <p:sldId id="271" r:id="rId11"/>
    <p:sldId id="266" r:id="rId12"/>
    <p:sldId id="275" r:id="rId13"/>
    <p:sldId id="276" r:id="rId14"/>
    <p:sldId id="262" r:id="rId15"/>
    <p:sldId id="273" r:id="rId16"/>
    <p:sldId id="264" r:id="rId17"/>
    <p:sldId id="261" r:id="rId18"/>
    <p:sldId id="272" r:id="rId19"/>
    <p:sldId id="274"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30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5E6BC3C-2050-49A4-88F4-8C5E3F70CB4B}" type="datetimeFigureOut">
              <a:rPr lang="zh-CN" altLang="en-US" smtClean="0"/>
              <a:t>2019/10/23 Wednesday</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EA9E37-8BFB-4993-9F71-D376D97E112A}" type="slidenum">
              <a:rPr lang="zh-CN" altLang="en-US" smtClean="0"/>
              <a:t>‹#›</a:t>
            </a:fld>
            <a:endParaRPr lang="zh-CN" altLang="en-US"/>
          </a:p>
        </p:txBody>
      </p:sp>
    </p:spTree>
    <p:extLst>
      <p:ext uri="{BB962C8B-B14F-4D97-AF65-F5344CB8AC3E}">
        <p14:creationId xmlns:p14="http://schemas.microsoft.com/office/powerpoint/2010/main" val="23145142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232A71-FB10-475B-B9D8-AF2AD8581A84}" type="datetimeFigureOut">
              <a:rPr lang="zh-CN" altLang="en-US" smtClean="0"/>
              <a:t>2019/10/23 Wednesday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63AC9B-7A62-4837-A60A-A73F24E634E3}" type="slidenum">
              <a:rPr lang="zh-CN" altLang="en-US" smtClean="0"/>
              <a:t>‹#›</a:t>
            </a:fld>
            <a:endParaRPr lang="zh-CN" altLang="en-US"/>
          </a:p>
        </p:txBody>
      </p:sp>
    </p:spTree>
    <p:extLst>
      <p:ext uri="{BB962C8B-B14F-4D97-AF65-F5344CB8AC3E}">
        <p14:creationId xmlns:p14="http://schemas.microsoft.com/office/powerpoint/2010/main" val="21801543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63AC9B-7A62-4837-A60A-A73F24E634E3}" type="slidenum">
              <a:rPr lang="zh-CN" altLang="en-US" smtClean="0"/>
              <a:t>1</a:t>
            </a:fld>
            <a:endParaRPr lang="zh-CN" altLang="en-US"/>
          </a:p>
        </p:txBody>
      </p:sp>
    </p:spTree>
    <p:extLst>
      <p:ext uri="{BB962C8B-B14F-4D97-AF65-F5344CB8AC3E}">
        <p14:creationId xmlns:p14="http://schemas.microsoft.com/office/powerpoint/2010/main" val="339527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fld id="{BD6517D2-AAFE-4BA2-9430-40E69B0982CF}" type="datetimeFigureOut">
              <a:rPr lang="zh-CN" altLang="en-US" smtClean="0"/>
              <a:t>2019/10/23 Wednesday</a:t>
            </a:fld>
            <a:endParaRPr lang="zh-CN" altLang="en-US"/>
          </a:p>
        </p:txBody>
      </p:sp>
      <p:sp>
        <p:nvSpPr>
          <p:cNvPr id="20" name="页脚占位符 19"/>
          <p:cNvSpPr>
            <a:spLocks noGrp="1"/>
          </p:cNvSpPr>
          <p:nvPr>
            <p:ph type="ftr" sz="quarter" idx="11"/>
          </p:nvPr>
        </p:nvSpPr>
        <p:spPr/>
        <p:txBody>
          <a:bodyPr/>
          <a:lstStyle>
            <a:extLst/>
          </a:lstStyle>
          <a:p>
            <a:endParaRPr lang="zh-CN" altLang="en-US"/>
          </a:p>
        </p:txBody>
      </p:sp>
      <p:sp>
        <p:nvSpPr>
          <p:cNvPr id="10" name="灯片编号占位符 9"/>
          <p:cNvSpPr>
            <a:spLocks noGrp="1"/>
          </p:cNvSpPr>
          <p:nvPr>
            <p:ph type="sldNum" sz="quarter" idx="12"/>
          </p:nvPr>
        </p:nvSpPr>
        <p:spPr/>
        <p:txBody>
          <a:bodyPr/>
          <a:lstStyle>
            <a:extLst/>
          </a:lstStyle>
          <a:p>
            <a:fld id="{BC93E0AF-EE17-4C57-9735-303453E48BAC}" type="slidenum">
              <a:rPr lang="zh-CN" altLang="en-US" smtClean="0"/>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BD6517D2-AAFE-4BA2-9430-40E69B0982CF}" type="datetimeFigureOut">
              <a:rPr lang="zh-CN" altLang="en-US" smtClean="0"/>
              <a:t>2019/10/23 Wednesday</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BC93E0AF-EE17-4C57-9735-303453E48BA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BD6517D2-AAFE-4BA2-9430-40E69B0982CF}" type="datetimeFigureOut">
              <a:rPr lang="zh-CN" altLang="en-US" smtClean="0"/>
              <a:t>2019/10/23 Wednesday</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BC93E0AF-EE17-4C57-9735-303453E48BA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BD6517D2-AAFE-4BA2-9430-40E69B0982CF}" type="datetimeFigureOut">
              <a:rPr lang="zh-CN" altLang="en-US" smtClean="0"/>
              <a:t>2019/10/23 Wednesday</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BC93E0AF-EE17-4C57-9735-303453E48BA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BD6517D2-AAFE-4BA2-9430-40E69B0982CF}" type="datetimeFigureOut">
              <a:rPr lang="zh-CN" altLang="en-US" smtClean="0"/>
              <a:t>2019/10/23 Wednesday</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BC93E0AF-EE17-4C57-9735-303453E48BAC}" type="slidenum">
              <a:rPr lang="zh-CN" altLang="en-US" smtClean="0"/>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BD6517D2-AAFE-4BA2-9430-40E69B0982CF}" type="datetimeFigureOut">
              <a:rPr lang="zh-CN" altLang="en-US" smtClean="0"/>
              <a:t>2019/10/23 Wednesday</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BC93E0AF-EE17-4C57-9735-303453E48BA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BD6517D2-AAFE-4BA2-9430-40E69B0982CF}" type="datetimeFigureOut">
              <a:rPr lang="zh-CN" altLang="en-US" smtClean="0"/>
              <a:t>2019/10/23 Wednesday</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BC93E0AF-EE17-4C57-9735-303453E48BA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BD6517D2-AAFE-4BA2-9430-40E69B0982CF}" type="datetimeFigureOut">
              <a:rPr lang="zh-CN" altLang="en-US" smtClean="0"/>
              <a:t>2019/10/23 Wednesday</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BC93E0AF-EE17-4C57-9735-303453E48BA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fld id="{BD6517D2-AAFE-4BA2-9430-40E69B0982CF}" type="datetimeFigureOut">
              <a:rPr lang="zh-CN" altLang="en-US" smtClean="0"/>
              <a:t>2019/10/23 Wednesday</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BC93E0AF-EE17-4C57-9735-303453E48BAC}" type="slidenum">
              <a:rPr lang="zh-CN" altLang="en-US" smtClean="0"/>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BD6517D2-AAFE-4BA2-9430-40E69B0982CF}" type="datetimeFigureOut">
              <a:rPr lang="zh-CN" altLang="en-US" smtClean="0"/>
              <a:t>2019/10/23 Wednesday</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BC93E0AF-EE17-4C57-9735-303453E48BA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fld id="{BD6517D2-AAFE-4BA2-9430-40E69B0982CF}" type="datetimeFigureOut">
              <a:rPr lang="zh-CN" altLang="en-US" smtClean="0"/>
              <a:t>2019/10/23 Wednesday</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BC93E0AF-EE17-4C57-9735-303453E48BAC}" type="slidenum">
              <a:rPr lang="zh-CN" altLang="en-US" smtClean="0"/>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D6517D2-AAFE-4BA2-9430-40E69B0982CF}" type="datetimeFigureOut">
              <a:rPr lang="zh-CN" altLang="en-US" smtClean="0"/>
              <a:t>2019/10/23 Wednesday</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C93E0AF-EE17-4C57-9735-303453E48BAC}" type="slidenum">
              <a:rPr lang="zh-CN" altLang="en-US" smtClean="0"/>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31640" y="1484784"/>
            <a:ext cx="7406640" cy="1472184"/>
          </a:xfrm>
        </p:spPr>
        <p:txBody>
          <a:bodyPr>
            <a:normAutofit/>
          </a:bodyPr>
          <a:lstStyle/>
          <a:p>
            <a:pPr algn="ctr"/>
            <a:r>
              <a:rPr lang="zh-CN" altLang="en-US" sz="3100" b="1" dirty="0" smtClean="0"/>
              <a:t>社会学基础知识</a:t>
            </a:r>
            <a:endParaRPr lang="zh-CN" altLang="en-US" sz="3100" b="1" dirty="0"/>
          </a:p>
        </p:txBody>
      </p:sp>
      <p:sp>
        <p:nvSpPr>
          <p:cNvPr id="3" name="副标题 2"/>
          <p:cNvSpPr>
            <a:spLocks noGrp="1"/>
          </p:cNvSpPr>
          <p:nvPr>
            <p:ph type="subTitle" idx="1"/>
          </p:nvPr>
        </p:nvSpPr>
        <p:spPr>
          <a:xfrm>
            <a:off x="3275856" y="3789040"/>
            <a:ext cx="5000600" cy="1584176"/>
          </a:xfrm>
        </p:spPr>
        <p:txBody>
          <a:bodyPr>
            <a:noAutofit/>
          </a:bodyPr>
          <a:lstStyle/>
          <a:p>
            <a:pPr algn="just">
              <a:spcBef>
                <a:spcPct val="0"/>
              </a:spcBef>
            </a:pPr>
            <a:endParaRPr lang="en-US" altLang="zh-CN" sz="2400" dirty="0">
              <a:solidFill>
                <a:schemeClr val="tx1"/>
              </a:solidFill>
              <a:latin typeface="+mj-ea"/>
              <a:ea typeface="+mj-ea"/>
              <a:cs typeface="+mj-cs"/>
            </a:endParaRPr>
          </a:p>
        </p:txBody>
      </p:sp>
    </p:spTree>
    <p:extLst>
      <p:ext uri="{BB962C8B-B14F-4D97-AF65-F5344CB8AC3E}">
        <p14:creationId xmlns:p14="http://schemas.microsoft.com/office/powerpoint/2010/main" val="13513446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研究步骤</a:t>
            </a:r>
            <a:endParaRPr lang="zh-CN" altLang="en-US" dirty="0"/>
          </a:p>
        </p:txBody>
      </p:sp>
      <p:sp>
        <p:nvSpPr>
          <p:cNvPr id="3" name="内容占位符 2"/>
          <p:cNvSpPr>
            <a:spLocks noGrp="1"/>
          </p:cNvSpPr>
          <p:nvPr>
            <p:ph idx="1"/>
          </p:nvPr>
        </p:nvSpPr>
        <p:spPr/>
        <p:txBody>
          <a:bodyPr/>
          <a:lstStyle/>
          <a:p>
            <a:r>
              <a:rPr lang="zh-CN" altLang="en-US" dirty="0" smtClean="0"/>
              <a:t>研究问题：</a:t>
            </a:r>
            <a:r>
              <a:rPr lang="zh-CN" altLang="en-US" sz="2800" dirty="0" smtClean="0"/>
              <a:t>要</a:t>
            </a:r>
            <a:r>
              <a:rPr lang="zh-CN" altLang="en-US" sz="2800" dirty="0"/>
              <a:t>有社会学意识（社会学问题</a:t>
            </a:r>
            <a:r>
              <a:rPr lang="zh-CN" altLang="en-US" sz="2800" dirty="0" smtClean="0"/>
              <a:t>）</a:t>
            </a:r>
            <a:endParaRPr lang="en-US" altLang="zh-CN" sz="2800" dirty="0" smtClean="0"/>
          </a:p>
          <a:p>
            <a:r>
              <a:rPr lang="zh-CN" altLang="en-US" dirty="0"/>
              <a:t>文献</a:t>
            </a:r>
            <a:r>
              <a:rPr lang="zh-CN" altLang="en-US" dirty="0" smtClean="0"/>
              <a:t>回顾：</a:t>
            </a:r>
            <a:r>
              <a:rPr lang="zh-CN" altLang="en-US" sz="2800" dirty="0" smtClean="0"/>
              <a:t>前人经验以及理论支撑</a:t>
            </a:r>
            <a:endParaRPr lang="en-US" altLang="zh-CN" dirty="0"/>
          </a:p>
          <a:p>
            <a:r>
              <a:rPr lang="zh-CN" altLang="en-US" dirty="0"/>
              <a:t>研究方法</a:t>
            </a:r>
            <a:r>
              <a:rPr lang="zh-CN" altLang="en-US" sz="2800" dirty="0"/>
              <a:t>（质性研究和定量研究）</a:t>
            </a:r>
            <a:endParaRPr lang="en-US" altLang="zh-CN" sz="2800" dirty="0"/>
          </a:p>
          <a:p>
            <a:r>
              <a:rPr lang="zh-CN" altLang="en-US" dirty="0"/>
              <a:t>结论</a:t>
            </a:r>
          </a:p>
          <a:p>
            <a:endParaRPr lang="zh-CN" altLang="en-US" dirty="0"/>
          </a:p>
        </p:txBody>
      </p:sp>
    </p:spTree>
    <p:extLst>
      <p:ext uri="{BB962C8B-B14F-4D97-AF65-F5344CB8AC3E}">
        <p14:creationId xmlns:p14="http://schemas.microsoft.com/office/powerpoint/2010/main" val="28281997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研究</a:t>
            </a:r>
            <a:r>
              <a:rPr lang="zh-CN" altLang="en-US" sz="4000" dirty="0"/>
              <a:t>方法</a:t>
            </a:r>
            <a:endParaRPr lang="zh-CN" altLang="en-US" sz="4000" dirty="0"/>
          </a:p>
        </p:txBody>
      </p:sp>
      <p:sp>
        <p:nvSpPr>
          <p:cNvPr id="3" name="内容占位符 2"/>
          <p:cNvSpPr>
            <a:spLocks noGrp="1"/>
          </p:cNvSpPr>
          <p:nvPr>
            <p:ph idx="1"/>
          </p:nvPr>
        </p:nvSpPr>
        <p:spPr/>
        <p:txBody>
          <a:bodyPr>
            <a:normAutofit/>
          </a:bodyPr>
          <a:lstStyle/>
          <a:p>
            <a:r>
              <a:rPr lang="zh-CN" altLang="en-US" dirty="0" smtClean="0"/>
              <a:t>文献法</a:t>
            </a:r>
            <a:endParaRPr lang="en-US" altLang="zh-CN" dirty="0"/>
          </a:p>
          <a:p>
            <a:r>
              <a:rPr lang="zh-CN" altLang="en-US" dirty="0" smtClean="0">
                <a:solidFill>
                  <a:srgbClr val="FF0000"/>
                </a:solidFill>
              </a:rPr>
              <a:t>问卷调查</a:t>
            </a:r>
            <a:endParaRPr lang="en-US" altLang="zh-CN" dirty="0">
              <a:solidFill>
                <a:srgbClr val="FF0000"/>
              </a:solidFill>
            </a:endParaRPr>
          </a:p>
          <a:p>
            <a:r>
              <a:rPr lang="zh-CN" altLang="en-US" dirty="0">
                <a:solidFill>
                  <a:srgbClr val="FF0000"/>
                </a:solidFill>
              </a:rPr>
              <a:t>访谈</a:t>
            </a:r>
            <a:endParaRPr lang="en-US" altLang="zh-CN" dirty="0">
              <a:solidFill>
                <a:srgbClr val="FF0000"/>
              </a:solidFill>
            </a:endParaRPr>
          </a:p>
          <a:p>
            <a:r>
              <a:rPr lang="zh-CN" altLang="en-US" dirty="0" smtClean="0">
                <a:solidFill>
                  <a:srgbClr val="FF0000"/>
                </a:solidFill>
              </a:rPr>
              <a:t>田野</a:t>
            </a:r>
            <a:r>
              <a:rPr lang="zh-CN" altLang="en-US" dirty="0">
                <a:solidFill>
                  <a:srgbClr val="FF0000"/>
                </a:solidFill>
              </a:rPr>
              <a:t>调研</a:t>
            </a:r>
            <a:endParaRPr lang="en-US" altLang="zh-CN" dirty="0">
              <a:solidFill>
                <a:srgbClr val="FF0000"/>
              </a:solidFill>
            </a:endParaRPr>
          </a:p>
          <a:p>
            <a:r>
              <a:rPr lang="zh-CN" altLang="en-US" dirty="0" smtClean="0">
                <a:solidFill>
                  <a:srgbClr val="FF0000"/>
                </a:solidFill>
              </a:rPr>
              <a:t>观察法</a:t>
            </a:r>
            <a:endParaRPr lang="en-US" altLang="zh-CN" dirty="0" smtClean="0">
              <a:solidFill>
                <a:srgbClr val="FF0000"/>
              </a:solidFill>
            </a:endParaRPr>
          </a:p>
          <a:p>
            <a:r>
              <a:rPr lang="zh-CN" altLang="en-US" dirty="0"/>
              <a:t>研究报告</a:t>
            </a:r>
            <a:endParaRPr lang="en-US" altLang="zh-CN" dirty="0"/>
          </a:p>
          <a:p>
            <a:endParaRPr lang="zh-CN" altLang="en-US" dirty="0" smtClean="0">
              <a:solidFill>
                <a:srgbClr val="FF0000"/>
              </a:solidFill>
            </a:endParaRPr>
          </a:p>
          <a:p>
            <a:endParaRPr lang="zh-CN" altLang="en-US" dirty="0"/>
          </a:p>
        </p:txBody>
      </p:sp>
    </p:spTree>
    <p:extLst>
      <p:ext uri="{BB962C8B-B14F-4D97-AF65-F5344CB8AC3E}">
        <p14:creationId xmlns:p14="http://schemas.microsoft.com/office/powerpoint/2010/main" val="15520547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sz="2800" dirty="0"/>
              <a:t>本目录的学科门类与国务院学位委员会、教育部</a:t>
            </a:r>
            <a:r>
              <a:rPr lang="en-US" altLang="zh-CN" sz="2800" dirty="0"/>
              <a:t>2011</a:t>
            </a:r>
            <a:r>
              <a:rPr lang="zh-CN" altLang="en-US" sz="2800" dirty="0"/>
              <a:t>年印发的</a:t>
            </a:r>
            <a:r>
              <a:rPr lang="en-US" altLang="zh-CN" sz="2800" dirty="0"/>
              <a:t>《</a:t>
            </a:r>
            <a:r>
              <a:rPr lang="zh-CN" altLang="en-US" sz="2800" dirty="0"/>
              <a:t>学位授予和人才培养学科目录（</a:t>
            </a:r>
            <a:r>
              <a:rPr lang="en-US" altLang="zh-CN" sz="2800" dirty="0"/>
              <a:t>2011</a:t>
            </a:r>
            <a:r>
              <a:rPr lang="zh-CN" altLang="en-US" sz="2800" dirty="0"/>
              <a:t>年）</a:t>
            </a:r>
            <a:r>
              <a:rPr lang="en-US" altLang="zh-CN" sz="2800" dirty="0"/>
              <a:t>》</a:t>
            </a:r>
            <a:r>
              <a:rPr lang="zh-CN" altLang="en-US" sz="2800" dirty="0"/>
              <a:t>的学科门类基本一致，分设：</a:t>
            </a:r>
            <a:endParaRPr lang="en-US" altLang="zh-CN" sz="2800" dirty="0"/>
          </a:p>
          <a:p>
            <a:r>
              <a:rPr lang="zh-CN" altLang="en-US" sz="2800" dirty="0"/>
              <a:t>哲学、经济学、法学、教育学、文学、历史学、理学、工学、农学、医学、管理学、艺术学</a:t>
            </a:r>
            <a:r>
              <a:rPr lang="en-US" altLang="zh-CN" sz="2800" dirty="0"/>
              <a:t>12</a:t>
            </a:r>
            <a:r>
              <a:rPr lang="zh-CN" altLang="en-US" sz="2800" dirty="0"/>
              <a:t>个学科门类。</a:t>
            </a:r>
          </a:p>
          <a:p>
            <a:endParaRPr lang="zh-CN" altLang="en-US" dirty="0"/>
          </a:p>
        </p:txBody>
      </p:sp>
    </p:spTree>
    <p:extLst>
      <p:ext uri="{BB962C8B-B14F-4D97-AF65-F5344CB8AC3E}">
        <p14:creationId xmlns:p14="http://schemas.microsoft.com/office/powerpoint/2010/main" val="30465777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法学类   法学学士学位</a:t>
            </a:r>
            <a:r>
              <a:rPr lang="zh-CN" altLang="en-US" dirty="0" smtClean="0"/>
              <a:t>（或哲学）</a:t>
            </a:r>
            <a:endParaRPr lang="en-US" altLang="zh-CN" dirty="0"/>
          </a:p>
          <a:p>
            <a:r>
              <a:rPr lang="zh-CN" altLang="en-US" dirty="0"/>
              <a:t>北大：北大社会学系</a:t>
            </a:r>
            <a:endParaRPr lang="en-US" altLang="zh-CN" dirty="0"/>
          </a:p>
          <a:p>
            <a:r>
              <a:rPr lang="zh-CN" altLang="en-US" dirty="0"/>
              <a:t>人大：社会与人口学院</a:t>
            </a:r>
            <a:endParaRPr lang="en-US" altLang="zh-CN" dirty="0"/>
          </a:p>
          <a:p>
            <a:r>
              <a:rPr lang="zh-CN" altLang="en-US" dirty="0"/>
              <a:t>南大：南京大学社会学院</a:t>
            </a:r>
            <a:endParaRPr lang="en-US" altLang="zh-CN" dirty="0"/>
          </a:p>
          <a:p>
            <a:r>
              <a:rPr lang="zh-CN" altLang="en-US" dirty="0"/>
              <a:t>中山大学：社会学与人类学学院</a:t>
            </a:r>
            <a:endParaRPr lang="en-US" altLang="zh-CN" dirty="0"/>
          </a:p>
          <a:p>
            <a:endParaRPr lang="en-US" altLang="zh-CN" dirty="0"/>
          </a:p>
          <a:p>
            <a:r>
              <a:rPr lang="zh-CN" altLang="en-US" dirty="0"/>
              <a:t>华东师大：社会发展学院</a:t>
            </a:r>
            <a:endParaRPr lang="en-US" altLang="zh-CN" dirty="0"/>
          </a:p>
          <a:p>
            <a:endParaRPr lang="zh-CN" altLang="en-US" dirty="0"/>
          </a:p>
        </p:txBody>
      </p:sp>
    </p:spTree>
    <p:extLst>
      <p:ext uri="{BB962C8B-B14F-4D97-AF65-F5344CB8AC3E}">
        <p14:creationId xmlns:p14="http://schemas.microsoft.com/office/powerpoint/2010/main" val="6989659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课程</a:t>
            </a:r>
            <a:endParaRPr lang="zh-CN" altLang="en-US" sz="4000" dirty="0"/>
          </a:p>
        </p:txBody>
      </p:sp>
      <p:sp>
        <p:nvSpPr>
          <p:cNvPr id="3" name="内容占位符 2"/>
          <p:cNvSpPr>
            <a:spLocks noGrp="1"/>
          </p:cNvSpPr>
          <p:nvPr>
            <p:ph idx="1"/>
          </p:nvPr>
        </p:nvSpPr>
        <p:spPr/>
        <p:txBody>
          <a:bodyPr/>
          <a:lstStyle/>
          <a:p>
            <a:r>
              <a:rPr lang="zh-CN" altLang="en-US" sz="2800" dirty="0"/>
              <a:t>社会学概论</a:t>
            </a:r>
            <a:endParaRPr lang="en-US" altLang="zh-CN" sz="2800" dirty="0"/>
          </a:p>
          <a:p>
            <a:r>
              <a:rPr lang="zh-CN" altLang="en-US" sz="2800" dirty="0"/>
              <a:t>社会学心理学，社会统计学，社会分层瑜流动</a:t>
            </a:r>
            <a:endParaRPr lang="en-US" altLang="zh-CN" sz="2800" dirty="0"/>
          </a:p>
          <a:p>
            <a:r>
              <a:rPr lang="zh-CN" altLang="en-US" sz="2800" dirty="0"/>
              <a:t>教育社会学，农村社会学，组织社会学</a:t>
            </a:r>
            <a:endParaRPr lang="en-US" altLang="zh-CN" sz="2800" dirty="0"/>
          </a:p>
          <a:p>
            <a:r>
              <a:rPr lang="zh-CN" altLang="en-US" sz="2800" dirty="0"/>
              <a:t>城市社会学，性别社会学，宗教社会学</a:t>
            </a:r>
            <a:endParaRPr lang="en-US" altLang="zh-CN" sz="2800" dirty="0"/>
          </a:p>
          <a:p>
            <a:r>
              <a:rPr lang="zh-CN" altLang="en-US" sz="2800" dirty="0"/>
              <a:t>经济社会学，传媒社会学，体育社会学</a:t>
            </a:r>
            <a:endParaRPr lang="en-US" altLang="zh-CN" sz="2800" dirty="0"/>
          </a:p>
          <a:p>
            <a:r>
              <a:rPr lang="zh-CN" altLang="en-US" sz="2800" dirty="0"/>
              <a:t>人类学，社会研究</a:t>
            </a:r>
            <a:r>
              <a:rPr lang="zh-CN" altLang="en-US" sz="2800" dirty="0" smtClean="0"/>
              <a:t>方法 </a:t>
            </a:r>
            <a:r>
              <a:rPr lang="en-US" altLang="zh-CN" sz="2800" dirty="0" smtClean="0">
                <a:solidFill>
                  <a:srgbClr val="FF0000"/>
                </a:solidFill>
              </a:rPr>
              <a:t>XX</a:t>
            </a:r>
            <a:r>
              <a:rPr lang="zh-CN" altLang="en-US" sz="2800" dirty="0" smtClean="0">
                <a:solidFill>
                  <a:srgbClr val="FF0000"/>
                </a:solidFill>
              </a:rPr>
              <a:t>社会学</a:t>
            </a:r>
            <a:endParaRPr lang="en-US" altLang="zh-CN" sz="2800" dirty="0">
              <a:solidFill>
                <a:srgbClr val="FF0000"/>
              </a:solidFill>
            </a:endParaRPr>
          </a:p>
          <a:p>
            <a:r>
              <a:rPr lang="zh-CN" altLang="en-US" sz="2800" dirty="0"/>
              <a:t>质性研究方法，问卷与设计等等</a:t>
            </a:r>
          </a:p>
          <a:p>
            <a:endParaRPr lang="zh-CN" altLang="en-US" sz="2400" dirty="0"/>
          </a:p>
        </p:txBody>
      </p:sp>
    </p:spTree>
    <p:extLst>
      <p:ext uri="{BB962C8B-B14F-4D97-AF65-F5344CB8AC3E}">
        <p14:creationId xmlns:p14="http://schemas.microsoft.com/office/powerpoint/2010/main" val="263318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大师</a:t>
            </a:r>
            <a:endParaRPr lang="zh-CN" altLang="en-US" dirty="0"/>
          </a:p>
        </p:txBody>
      </p:sp>
      <p:sp>
        <p:nvSpPr>
          <p:cNvPr id="3" name="内容占位符 2"/>
          <p:cNvSpPr>
            <a:spLocks noGrp="1"/>
          </p:cNvSpPr>
          <p:nvPr>
            <p:ph idx="1"/>
          </p:nvPr>
        </p:nvSpPr>
        <p:spPr/>
        <p:txBody>
          <a:bodyPr>
            <a:normAutofit lnSpcReduction="10000"/>
          </a:bodyPr>
          <a:lstStyle/>
          <a:p>
            <a:r>
              <a:rPr lang="en-US" altLang="zh-CN" sz="2400" dirty="0" smtClean="0"/>
              <a:t>1</a:t>
            </a:r>
            <a:r>
              <a:rPr lang="zh-CN" altLang="en-US" sz="2400" dirty="0" smtClean="0"/>
              <a:t>孔</a:t>
            </a:r>
            <a:r>
              <a:rPr lang="zh-CN" altLang="en-US" sz="2400" dirty="0"/>
              <a:t>德，实证主义社会学创始人，</a:t>
            </a:r>
            <a:r>
              <a:rPr lang="zh-CN" altLang="en-US" sz="2400" dirty="0" smtClean="0"/>
              <a:t>“社会学之父”</a:t>
            </a:r>
            <a:endParaRPr lang="en-US" altLang="zh-CN" sz="2400" dirty="0" smtClean="0"/>
          </a:p>
          <a:p>
            <a:r>
              <a:rPr lang="en-US" altLang="zh-CN" sz="2400" dirty="0"/>
              <a:t>2</a:t>
            </a:r>
            <a:r>
              <a:rPr lang="zh-CN" altLang="en-US" sz="2400" dirty="0" smtClean="0"/>
              <a:t>斯宾塞，</a:t>
            </a:r>
            <a:r>
              <a:rPr lang="zh-CN" altLang="en-US" sz="2400" dirty="0"/>
              <a:t>社会有机体论和社会</a:t>
            </a:r>
            <a:r>
              <a:rPr lang="zh-CN" altLang="en-US" sz="2400" dirty="0" smtClean="0"/>
              <a:t>进化论</a:t>
            </a:r>
            <a:endParaRPr lang="en-US" altLang="zh-CN" sz="2400" dirty="0" smtClean="0"/>
          </a:p>
          <a:p>
            <a:r>
              <a:rPr lang="en-US" altLang="zh-CN" sz="2400" dirty="0"/>
              <a:t>3</a:t>
            </a:r>
            <a:r>
              <a:rPr lang="zh-CN" altLang="en-US" sz="2400" dirty="0" smtClean="0"/>
              <a:t>涂尔干，</a:t>
            </a:r>
            <a:r>
              <a:rPr lang="zh-CN" altLang="en-US" sz="2400" dirty="0"/>
              <a:t>将社会学作为一门学科引进大学讲堂，是实证主义的真正奠基人</a:t>
            </a:r>
            <a:r>
              <a:rPr lang="zh-CN" altLang="en-US" sz="2400" dirty="0" smtClean="0"/>
              <a:t>。</a:t>
            </a:r>
            <a:endParaRPr lang="en-US" altLang="zh-CN" sz="2400" dirty="0" smtClean="0"/>
          </a:p>
          <a:p>
            <a:r>
              <a:rPr lang="en-US" altLang="zh-CN" sz="2400" dirty="0"/>
              <a:t>4</a:t>
            </a:r>
            <a:r>
              <a:rPr lang="zh-CN" altLang="en-US" sz="2400" dirty="0"/>
              <a:t>韦伯，他的社会学被称为“理解的社会学”</a:t>
            </a:r>
            <a:r>
              <a:rPr lang="zh-CN" altLang="en-US" sz="2400" dirty="0" smtClean="0"/>
              <a:t>，其</a:t>
            </a:r>
            <a:r>
              <a:rPr lang="zh-CN" altLang="en-US" sz="2400" dirty="0"/>
              <a:t>社会行动合理性、合法统治与科层制都是极为重要的理论</a:t>
            </a:r>
            <a:r>
              <a:rPr lang="zh-CN" altLang="en-US" sz="2400" dirty="0" smtClean="0"/>
              <a:t>。</a:t>
            </a:r>
            <a:endParaRPr lang="en-US" altLang="zh-CN" sz="2400" dirty="0" smtClean="0"/>
          </a:p>
          <a:p>
            <a:pPr marL="82296" indent="0">
              <a:buNone/>
            </a:pPr>
            <a:endParaRPr lang="en-US" altLang="zh-CN" sz="2400" dirty="0"/>
          </a:p>
          <a:p>
            <a:r>
              <a:rPr lang="zh-CN" altLang="en-US" sz="2400" dirty="0"/>
              <a:t>帕森斯的抽象功能主义和莫顿经验功能主义，达伦多夫的辩证冲突论和科塞的冲突论，霍曼斯的行为主义交换论和布劳的结构交换论，米德的符号互动论和戈夫曼的拟剧理论，舒茨的现象学社会学，加芬克尔的常人方法论</a:t>
            </a:r>
            <a:endParaRPr lang="zh-CN" altLang="en-US" sz="2400" dirty="0"/>
          </a:p>
        </p:txBody>
      </p:sp>
    </p:spTree>
    <p:extLst>
      <p:ext uri="{BB962C8B-B14F-4D97-AF65-F5344CB8AC3E}">
        <p14:creationId xmlns:p14="http://schemas.microsoft.com/office/powerpoint/2010/main" val="10179369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b="1" dirty="0" smtClean="0"/>
              <a:t>高校和学者</a:t>
            </a:r>
            <a:endParaRPr lang="zh-CN" altLang="en-US" sz="4000" b="1" dirty="0"/>
          </a:p>
        </p:txBody>
      </p:sp>
      <p:sp>
        <p:nvSpPr>
          <p:cNvPr id="3" name="内容占位符 2"/>
          <p:cNvSpPr>
            <a:spLocks noGrp="1"/>
          </p:cNvSpPr>
          <p:nvPr>
            <p:ph idx="1"/>
          </p:nvPr>
        </p:nvSpPr>
        <p:spPr>
          <a:xfrm>
            <a:off x="1259632" y="1196752"/>
            <a:ext cx="7674056" cy="5184576"/>
          </a:xfrm>
        </p:spPr>
        <p:txBody>
          <a:bodyPr>
            <a:normAutofit/>
          </a:bodyPr>
          <a:lstStyle/>
          <a:p>
            <a:r>
              <a:rPr lang="zh-CN" altLang="en-US" sz="2400" dirty="0"/>
              <a:t>两个“</a:t>
            </a:r>
            <a:r>
              <a:rPr lang="en-US" altLang="zh-CN" sz="2400" dirty="0"/>
              <a:t>A+”</a:t>
            </a:r>
            <a:r>
              <a:rPr lang="zh-CN" altLang="en-US" sz="2400" dirty="0"/>
              <a:t>级：北京大学、中国人民大学</a:t>
            </a:r>
          </a:p>
          <a:p>
            <a:r>
              <a:rPr lang="zh-CN" altLang="en-US" sz="2400" dirty="0"/>
              <a:t>一个“</a:t>
            </a:r>
            <a:r>
              <a:rPr lang="en-US" altLang="zh-CN" sz="2400" dirty="0"/>
              <a:t>A”</a:t>
            </a:r>
            <a:r>
              <a:rPr lang="zh-CN" altLang="en-US" sz="2400" dirty="0"/>
              <a:t>级：南京大学</a:t>
            </a:r>
          </a:p>
          <a:p>
            <a:r>
              <a:rPr lang="zh-CN" altLang="en-US" sz="2400" dirty="0"/>
              <a:t>三个“</a:t>
            </a:r>
            <a:r>
              <a:rPr lang="en-US" altLang="zh-CN" sz="2400" dirty="0"/>
              <a:t>A-”</a:t>
            </a:r>
            <a:r>
              <a:rPr lang="zh-CN" altLang="en-US" sz="2400" dirty="0"/>
              <a:t>级：清华大学、复旦大学、上海大学</a:t>
            </a:r>
          </a:p>
          <a:p>
            <a:r>
              <a:rPr lang="zh-CN" altLang="en-US" sz="2400" dirty="0"/>
              <a:t>七个“</a:t>
            </a:r>
            <a:r>
              <a:rPr lang="en-US" altLang="zh-CN" sz="2400" dirty="0"/>
              <a:t>B+”</a:t>
            </a:r>
            <a:r>
              <a:rPr lang="zh-CN" altLang="en-US" sz="2400" dirty="0"/>
              <a:t>级：中央民族大学、南开大学、吉林大学、华东理工大学、华东师范大学、华中科技大学、中山大学</a:t>
            </a:r>
            <a:r>
              <a:rPr lang="zh-CN" altLang="en-US" sz="2400" dirty="0" smtClean="0"/>
              <a:t>。</a:t>
            </a:r>
            <a:endParaRPr lang="en-US" altLang="zh-CN" sz="2400" smtClean="0"/>
          </a:p>
          <a:p>
            <a:endParaRPr lang="en-US" altLang="zh-CN" sz="2400" dirty="0" smtClean="0"/>
          </a:p>
          <a:p>
            <a:r>
              <a:rPr lang="zh-CN" altLang="en-US" sz="2400" dirty="0" smtClean="0"/>
              <a:t>李银河、费孝通、周孝正、李培林</a:t>
            </a:r>
            <a:endParaRPr lang="en-US" altLang="zh-CN" sz="2400" dirty="0" smtClean="0"/>
          </a:p>
          <a:p>
            <a:r>
              <a:rPr lang="zh-CN" altLang="en-US" sz="2400" dirty="0"/>
              <a:t>周飞舟、孙飞宇、谢立</a:t>
            </a:r>
            <a:r>
              <a:rPr lang="zh-CN" altLang="en-US" sz="2400" dirty="0" smtClean="0"/>
              <a:t>中</a:t>
            </a:r>
            <a:endParaRPr lang="en-US" altLang="zh-CN" sz="2400" dirty="0" smtClean="0"/>
          </a:p>
          <a:p>
            <a:r>
              <a:rPr lang="zh-CN" altLang="en-US" sz="2400" dirty="0"/>
              <a:t>周晓虹、翟学伟、吴愈晓、陈云松、风笑</a:t>
            </a:r>
            <a:r>
              <a:rPr lang="zh-CN" altLang="en-US" sz="2400" dirty="0" smtClean="0"/>
              <a:t>天</a:t>
            </a:r>
            <a:endParaRPr lang="en-US" altLang="zh-CN" sz="2400" dirty="0" smtClean="0"/>
          </a:p>
          <a:p>
            <a:r>
              <a:rPr lang="zh-CN" altLang="en-US" sz="2400" dirty="0"/>
              <a:t>赵鼎新</a:t>
            </a:r>
          </a:p>
        </p:txBody>
      </p:sp>
    </p:spTree>
    <p:extLst>
      <p:ext uri="{BB962C8B-B14F-4D97-AF65-F5344CB8AC3E}">
        <p14:creationId xmlns:p14="http://schemas.microsoft.com/office/powerpoint/2010/main" val="14482499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gn="ctr"/>
            <a:endParaRPr lang="en-US" altLang="zh-CN" dirty="0" smtClean="0"/>
          </a:p>
          <a:p>
            <a:pPr marL="82296" indent="0">
              <a:buNone/>
            </a:pPr>
            <a:r>
              <a:rPr lang="zh-CN" altLang="en-US" sz="2800" dirty="0" smtClean="0"/>
              <a:t>官方：</a:t>
            </a:r>
            <a:endParaRPr lang="en-US" altLang="zh-CN" sz="2800" dirty="0"/>
          </a:p>
          <a:p>
            <a:r>
              <a:rPr lang="zh-CN" altLang="en-US" sz="2800" dirty="0"/>
              <a:t>能够在教育、科研机构、党政机关、新闻出版、企事业单位、社会团体从事社会研究与调查，政策研究与评估、社会规划与管理、发展研究与预测等</a:t>
            </a:r>
            <a:r>
              <a:rPr lang="zh-CN" altLang="en-US" sz="2800" dirty="0" smtClean="0"/>
              <a:t>工作</a:t>
            </a:r>
            <a:endParaRPr lang="en-US" altLang="zh-CN" sz="2800" dirty="0" smtClean="0"/>
          </a:p>
          <a:p>
            <a:endParaRPr lang="en-US" altLang="zh-CN" sz="2800" dirty="0"/>
          </a:p>
          <a:p>
            <a:pPr marL="82296" indent="0">
              <a:buNone/>
            </a:pPr>
            <a:r>
              <a:rPr lang="zh-CN" altLang="en-US" sz="2800" dirty="0" smtClean="0"/>
              <a:t>实际上：</a:t>
            </a:r>
            <a:endParaRPr lang="en-US" altLang="zh-CN" sz="2800" dirty="0" smtClean="0"/>
          </a:p>
          <a:p>
            <a:r>
              <a:rPr lang="zh-CN" altLang="en-US" sz="2800" dirty="0" smtClean="0"/>
              <a:t>转行</a:t>
            </a:r>
            <a:endParaRPr lang="en-US" altLang="zh-CN" sz="2800" dirty="0" smtClean="0"/>
          </a:p>
          <a:p>
            <a:endParaRPr lang="zh-CN" altLang="en-US" sz="2800" dirty="0"/>
          </a:p>
        </p:txBody>
      </p:sp>
    </p:spTree>
    <p:extLst>
      <p:ext uri="{BB962C8B-B14F-4D97-AF65-F5344CB8AC3E}">
        <p14:creationId xmlns:p14="http://schemas.microsoft.com/office/powerpoint/2010/main" val="14465800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400" dirty="0"/>
              <a:t>三观不断的重</a:t>
            </a:r>
            <a:r>
              <a:rPr lang="zh-CN" altLang="en-US" sz="2400" dirty="0" smtClean="0"/>
              <a:t>造</a:t>
            </a:r>
            <a:endParaRPr lang="en-US" altLang="zh-CN" sz="2400" dirty="0" smtClean="0"/>
          </a:p>
          <a:p>
            <a:endParaRPr lang="en-US" altLang="zh-CN" sz="2400" dirty="0" smtClean="0"/>
          </a:p>
          <a:p>
            <a:r>
              <a:rPr lang="zh-CN" altLang="en-US" sz="2400" dirty="0" smtClean="0"/>
              <a:t>看</a:t>
            </a:r>
            <a:r>
              <a:rPr lang="zh-CN" altLang="en-US" sz="2400" dirty="0"/>
              <a:t>问题角度</a:t>
            </a:r>
            <a:r>
              <a:rPr lang="zh-CN" altLang="en-US" sz="2400" dirty="0" smtClean="0"/>
              <a:t>多变</a:t>
            </a:r>
            <a:endParaRPr lang="en-US" altLang="zh-CN" sz="2400" dirty="0" smtClean="0"/>
          </a:p>
          <a:p>
            <a:endParaRPr lang="en-US" altLang="zh-CN" sz="2400" dirty="0" smtClean="0"/>
          </a:p>
          <a:p>
            <a:r>
              <a:rPr lang="zh-CN" altLang="en-US" sz="2400" dirty="0" smtClean="0"/>
              <a:t>发挥</a:t>
            </a:r>
            <a:r>
              <a:rPr lang="zh-CN" altLang="en-US" sz="2400" dirty="0"/>
              <a:t>着所谓社会学想象力</a:t>
            </a:r>
            <a:endParaRPr lang="en-US" altLang="zh-CN" sz="2400" dirty="0"/>
          </a:p>
          <a:p>
            <a:pPr marL="82296" indent="0">
              <a:buNone/>
            </a:pPr>
            <a:endParaRPr lang="en-US" altLang="zh-CN" sz="2400" dirty="0"/>
          </a:p>
          <a:p>
            <a:r>
              <a:rPr lang="zh-CN" altLang="en-US" sz="2400" dirty="0" smtClean="0"/>
              <a:t>常规</a:t>
            </a:r>
            <a:r>
              <a:rPr lang="zh-CN" altLang="en-US" sz="2400" dirty="0"/>
              <a:t>生活中，别人觉得无法接受的事情，我基本都能</a:t>
            </a:r>
            <a:r>
              <a:rPr lang="zh-CN" altLang="en-US" sz="2400" dirty="0" smtClean="0"/>
              <a:t>接受</a:t>
            </a:r>
            <a:endParaRPr lang="en-US" altLang="zh-CN" sz="2400" dirty="0" smtClean="0"/>
          </a:p>
          <a:p>
            <a:endParaRPr lang="zh-CN" altLang="en-US" sz="2400" dirty="0"/>
          </a:p>
          <a:p>
            <a:r>
              <a:rPr lang="zh-CN" altLang="en-US" sz="2400" dirty="0"/>
              <a:t>心理承受能力很强，对这个世界充满了包容和理解，</a:t>
            </a:r>
            <a:r>
              <a:rPr lang="zh-CN" altLang="en-US" sz="2400" dirty="0" smtClean="0"/>
              <a:t>善良</a:t>
            </a:r>
            <a:endParaRPr lang="en-US" altLang="zh-CN" sz="2400" dirty="0" smtClean="0"/>
          </a:p>
          <a:p>
            <a:endParaRPr lang="en-US" altLang="zh-CN" sz="2400" dirty="0"/>
          </a:p>
          <a:p>
            <a:endParaRPr lang="zh-CN" altLang="en-US" sz="2800" dirty="0"/>
          </a:p>
        </p:txBody>
      </p:sp>
    </p:spTree>
    <p:extLst>
      <p:ext uri="{BB962C8B-B14F-4D97-AF65-F5344CB8AC3E}">
        <p14:creationId xmlns:p14="http://schemas.microsoft.com/office/powerpoint/2010/main" val="10029161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r>
              <a:rPr lang="zh-CN" altLang="en-US" dirty="0" smtClean="0"/>
              <a:t>希望社会学能够早日为大众了解，使之在中国大地蓬勃发展起来。</a:t>
            </a:r>
            <a:endParaRPr lang="zh-CN" altLang="en-US" dirty="0"/>
          </a:p>
        </p:txBody>
      </p:sp>
    </p:spTree>
    <p:extLst>
      <p:ext uri="{BB962C8B-B14F-4D97-AF65-F5344CB8AC3E}">
        <p14:creationId xmlns:p14="http://schemas.microsoft.com/office/powerpoint/2010/main" val="33808928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a:t>灵魂三问</a:t>
            </a:r>
            <a:r>
              <a:rPr lang="en-US" altLang="zh-CN" b="1" dirty="0"/>
              <a:t/>
            </a:r>
            <a:br>
              <a:rPr lang="en-US" altLang="zh-CN" b="1" dirty="0"/>
            </a:br>
            <a:endParaRPr lang="zh-CN" altLang="en-US" dirty="0"/>
          </a:p>
        </p:txBody>
      </p:sp>
      <p:sp>
        <p:nvSpPr>
          <p:cNvPr id="3" name="内容占位符 2"/>
          <p:cNvSpPr>
            <a:spLocks noGrp="1"/>
          </p:cNvSpPr>
          <p:nvPr>
            <p:ph idx="1"/>
          </p:nvPr>
        </p:nvSpPr>
        <p:spPr/>
        <p:txBody>
          <a:bodyPr>
            <a:normAutofit/>
          </a:bodyPr>
          <a:lstStyle/>
          <a:p>
            <a:pPr marL="82296" indent="0">
              <a:buNone/>
            </a:pPr>
            <a:endParaRPr lang="en-US" altLang="zh-CN" sz="2400" dirty="0"/>
          </a:p>
          <a:p>
            <a:r>
              <a:rPr lang="zh-CN" altLang="en-US" sz="2400" dirty="0" smtClean="0"/>
              <a:t>社会学</a:t>
            </a:r>
            <a:r>
              <a:rPr lang="zh-CN" altLang="en-US" sz="2400" dirty="0"/>
              <a:t>学什么？</a:t>
            </a:r>
            <a:endParaRPr lang="en-US" altLang="zh-CN" sz="2400" dirty="0"/>
          </a:p>
          <a:p>
            <a:endParaRPr lang="en-US" altLang="zh-CN" sz="2400" dirty="0"/>
          </a:p>
          <a:p>
            <a:r>
              <a:rPr lang="zh-CN" altLang="en-US" sz="2400" dirty="0"/>
              <a:t>出来干什么呢？</a:t>
            </a:r>
            <a:endParaRPr lang="en-US" altLang="zh-CN" sz="2400" dirty="0"/>
          </a:p>
          <a:p>
            <a:endParaRPr lang="en-US" altLang="zh-CN" sz="2400" dirty="0"/>
          </a:p>
          <a:p>
            <a:r>
              <a:rPr lang="zh-CN" altLang="en-US" sz="2400" dirty="0"/>
              <a:t>你怎么选这么个学科</a:t>
            </a:r>
            <a:r>
              <a:rPr lang="zh-CN" altLang="en-US" sz="2400" dirty="0" smtClean="0"/>
              <a:t>？</a:t>
            </a:r>
            <a:endParaRPr lang="en-US" altLang="zh-CN" sz="2400" dirty="0" smtClean="0"/>
          </a:p>
          <a:p>
            <a:endParaRPr lang="en-US" altLang="zh-CN" sz="2400" dirty="0"/>
          </a:p>
          <a:p>
            <a:endParaRPr lang="en-US" altLang="zh-CN" sz="2400" dirty="0" smtClean="0"/>
          </a:p>
          <a:p>
            <a:r>
              <a:rPr lang="zh-CN" altLang="en-US" sz="2400" dirty="0"/>
              <a:t>我</a:t>
            </a:r>
            <a:r>
              <a:rPr lang="zh-CN" altLang="en-US" sz="2400" dirty="0" smtClean="0"/>
              <a:t>的回答：</a:t>
            </a:r>
            <a:r>
              <a:rPr lang="en-US" altLang="zh-CN" sz="2400" dirty="0" smtClean="0"/>
              <a:t>…………………….</a:t>
            </a:r>
            <a:endParaRPr lang="en-US" altLang="zh-CN" sz="2400" dirty="0"/>
          </a:p>
          <a:p>
            <a:pPr marL="82296" indent="0">
              <a:buNone/>
            </a:pPr>
            <a:endParaRPr lang="en-US" altLang="zh-CN" sz="2400" dirty="0"/>
          </a:p>
        </p:txBody>
      </p:sp>
    </p:spTree>
    <p:extLst>
      <p:ext uri="{BB962C8B-B14F-4D97-AF65-F5344CB8AC3E}">
        <p14:creationId xmlns:p14="http://schemas.microsoft.com/office/powerpoint/2010/main" val="224728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arn(inVertic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 calcmode="lin" valueType="num">
                                      <p:cBhvr additive="base">
                                        <p:cTn id="2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5" y="260648"/>
            <a:ext cx="8784976" cy="6531725"/>
          </a:xfrm>
        </p:spPr>
      </p:pic>
    </p:spTree>
    <p:extLst>
      <p:ext uri="{BB962C8B-B14F-4D97-AF65-F5344CB8AC3E}">
        <p14:creationId xmlns:p14="http://schemas.microsoft.com/office/powerpoint/2010/main" val="9202317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
            </a:r>
            <a:br>
              <a:rPr lang="en-US" altLang="zh-CN" b="1" dirty="0"/>
            </a:br>
            <a:endParaRPr lang="zh-CN" altLang="en-US" dirty="0"/>
          </a:p>
        </p:txBody>
      </p:sp>
      <p:sp>
        <p:nvSpPr>
          <p:cNvPr id="3" name="内容占位符 2"/>
          <p:cNvSpPr>
            <a:spLocks noGrp="1"/>
          </p:cNvSpPr>
          <p:nvPr>
            <p:ph idx="1"/>
          </p:nvPr>
        </p:nvSpPr>
        <p:spPr/>
        <p:txBody>
          <a:bodyPr/>
          <a:lstStyle/>
          <a:p>
            <a:r>
              <a:rPr lang="zh-CN" altLang="en-US" sz="2400" b="1" dirty="0"/>
              <a:t>社会学：社会学是对人类的社会生活、群体和社会的</a:t>
            </a:r>
            <a:r>
              <a:rPr lang="zh-CN" altLang="en-US" sz="2400" b="1" dirty="0" smtClean="0"/>
              <a:t>科学研究。</a:t>
            </a:r>
            <a:endParaRPr lang="en-US" altLang="zh-CN" sz="2400" b="1" dirty="0" smtClean="0"/>
          </a:p>
          <a:p>
            <a:endParaRPr lang="en-US" altLang="zh-CN" sz="2400" b="1" dirty="0"/>
          </a:p>
          <a:p>
            <a:r>
              <a:rPr lang="zh-CN" altLang="en-US" sz="2400" b="1" dirty="0"/>
              <a:t>核心概念：社会学</a:t>
            </a:r>
            <a:r>
              <a:rPr lang="zh-CN" altLang="en-US" sz="2400" b="1" dirty="0" smtClean="0"/>
              <a:t>想象力</a:t>
            </a:r>
            <a:endParaRPr lang="en-US" altLang="zh-CN" sz="2400" b="1" dirty="0" smtClean="0"/>
          </a:p>
          <a:p>
            <a:endParaRPr lang="zh-CN" altLang="en-US" sz="2400" b="1" dirty="0"/>
          </a:p>
          <a:p>
            <a:r>
              <a:rPr lang="zh-CN" altLang="en-US" sz="2400" b="1" dirty="0"/>
              <a:t>脱离“日常生活的熟悉惯例”，从</a:t>
            </a:r>
            <a:r>
              <a:rPr lang="zh-CN" altLang="en-US" sz="2400" b="1" dirty="0" smtClean="0"/>
              <a:t>“社会学视角”看待社会现象</a:t>
            </a:r>
            <a:r>
              <a:rPr lang="zh-CN" altLang="en-US" sz="2400" b="1" dirty="0"/>
              <a:t>，发现社会事实（</a:t>
            </a:r>
            <a:r>
              <a:rPr lang="en-US" altLang="zh-CN" sz="2400" b="1" dirty="0"/>
              <a:t>social facts</a:t>
            </a:r>
            <a:r>
              <a:rPr lang="zh-CN" altLang="en-US" sz="2400" b="1" dirty="0" smtClean="0"/>
              <a:t>）</a:t>
            </a:r>
            <a:endParaRPr lang="en-US" altLang="zh-CN" sz="2400" b="1" dirty="0" smtClean="0"/>
          </a:p>
          <a:p>
            <a:endParaRPr lang="en-US" altLang="zh-CN" sz="2400" b="1" dirty="0"/>
          </a:p>
          <a:p>
            <a:r>
              <a:rPr lang="zh-CN" altLang="en-US" sz="2400" b="1" dirty="0"/>
              <a:t>社会学的问题是关于特定</a:t>
            </a:r>
            <a:r>
              <a:rPr lang="zh-CN" altLang="en-US" sz="2400" b="1" dirty="0" smtClean="0"/>
              <a:t>社会现象</a:t>
            </a:r>
            <a:r>
              <a:rPr lang="zh-CN" altLang="en-US" sz="2400" b="1" dirty="0"/>
              <a:t>为什么 发生又 如何</a:t>
            </a:r>
            <a:r>
              <a:rPr lang="zh-CN" altLang="en-US" sz="2400" b="1" dirty="0" smtClean="0"/>
              <a:t>运作（</a:t>
            </a:r>
            <a:r>
              <a:rPr lang="en-US" altLang="zh-CN" sz="2400" b="1" dirty="0" smtClean="0"/>
              <a:t>WHAT &amp;WHY &amp; HOW</a:t>
            </a:r>
            <a:r>
              <a:rPr lang="zh-CN" altLang="en-US" sz="2400" b="1" dirty="0" smtClean="0"/>
              <a:t>）</a:t>
            </a:r>
            <a:endParaRPr lang="en-US" altLang="zh-CN" sz="2400" b="1" dirty="0" smtClean="0"/>
          </a:p>
        </p:txBody>
      </p:sp>
    </p:spTree>
    <p:extLst>
      <p:ext uri="{BB962C8B-B14F-4D97-AF65-F5344CB8AC3E}">
        <p14:creationId xmlns:p14="http://schemas.microsoft.com/office/powerpoint/2010/main" val="30526452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1556792"/>
            <a:ext cx="2376264" cy="2376264"/>
          </a:xfrm>
        </p:spPr>
      </p:pic>
      <p:sp>
        <p:nvSpPr>
          <p:cNvPr id="5" name="TextBox 4"/>
          <p:cNvSpPr txBox="1"/>
          <p:nvPr/>
        </p:nvSpPr>
        <p:spPr>
          <a:xfrm>
            <a:off x="3995936" y="1620312"/>
            <a:ext cx="3008419" cy="1938992"/>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t>一杯咖啡的命运</a:t>
            </a:r>
            <a:endParaRPr lang="en-US" altLang="zh-CN" sz="2400" dirty="0" smtClean="0"/>
          </a:p>
          <a:p>
            <a:pPr marL="342900" indent="-342900">
              <a:buFont typeface="Arial" panose="020B0604020202020204" pitchFamily="34" charset="0"/>
              <a:buChar char="•"/>
            </a:pPr>
            <a:endParaRPr lang="en-US" altLang="zh-CN" sz="2400" dirty="0" smtClean="0"/>
          </a:p>
          <a:p>
            <a:pPr marL="342900" indent="-342900">
              <a:buFont typeface="Arial" panose="020B0604020202020204" pitchFamily="34" charset="0"/>
              <a:buChar char="•"/>
            </a:pPr>
            <a:r>
              <a:rPr lang="zh-CN" altLang="en-US" sz="2400" dirty="0"/>
              <a:t>自杀</a:t>
            </a:r>
            <a:r>
              <a:rPr lang="zh-CN" altLang="en-US" sz="2400" dirty="0" smtClean="0"/>
              <a:t>论</a:t>
            </a:r>
            <a:endParaRPr lang="en-US" altLang="zh-CN" sz="2400" dirty="0" smtClean="0"/>
          </a:p>
          <a:p>
            <a:pPr marL="342900" indent="-342900">
              <a:buFont typeface="Arial" panose="020B0604020202020204" pitchFamily="34" charset="0"/>
              <a:buChar char="•"/>
            </a:pPr>
            <a:endParaRPr lang="en-US" altLang="zh-CN" sz="2400" dirty="0" smtClean="0"/>
          </a:p>
          <a:p>
            <a:pPr marL="342900" indent="-342900">
              <a:buFont typeface="Arial" panose="020B0604020202020204" pitchFamily="34" charset="0"/>
              <a:buChar char="•"/>
            </a:pPr>
            <a:r>
              <a:rPr lang="zh-CN" altLang="en-US" sz="2400" dirty="0"/>
              <a:t>茶室交易</a:t>
            </a:r>
          </a:p>
        </p:txBody>
      </p:sp>
    </p:spTree>
    <p:extLst>
      <p:ext uri="{BB962C8B-B14F-4D97-AF65-F5344CB8AC3E}">
        <p14:creationId xmlns:p14="http://schemas.microsoft.com/office/powerpoint/2010/main" val="31634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900" dirty="0" smtClean="0"/>
              <a:t>一杯咖啡的命运</a:t>
            </a:r>
            <a:endParaRPr lang="zh-CN" altLang="en-US" sz="3900" dirty="0"/>
          </a:p>
        </p:txBody>
      </p:sp>
      <p:sp>
        <p:nvSpPr>
          <p:cNvPr id="3" name="内容占位符 2"/>
          <p:cNvSpPr>
            <a:spLocks noGrp="1"/>
          </p:cNvSpPr>
          <p:nvPr>
            <p:ph idx="1"/>
          </p:nvPr>
        </p:nvSpPr>
        <p:spPr/>
        <p:txBody>
          <a:bodyPr/>
          <a:lstStyle/>
          <a:p>
            <a:r>
              <a:rPr lang="zh-CN" altLang="en-US" dirty="0" smtClean="0"/>
              <a:t>喝咖啡？</a:t>
            </a:r>
            <a:r>
              <a:rPr lang="zh-CN" altLang="en-US" dirty="0" smtClean="0"/>
              <a:t>真的</a:t>
            </a:r>
            <a:r>
              <a:rPr lang="zh-CN" altLang="en-US" dirty="0"/>
              <a:t>只是喝咖啡</a:t>
            </a:r>
            <a:r>
              <a:rPr lang="zh-CN" altLang="en-US" dirty="0" smtClean="0"/>
              <a:t>？</a:t>
            </a:r>
            <a:endParaRPr lang="en-US" altLang="zh-CN" dirty="0" smtClean="0"/>
          </a:p>
          <a:p>
            <a:r>
              <a:rPr lang="zh-CN" altLang="en-US" dirty="0" smtClean="0"/>
              <a:t>象征意义 跟谁去喝</a:t>
            </a:r>
            <a:endParaRPr lang="en-US" altLang="zh-CN" dirty="0" smtClean="0"/>
          </a:p>
          <a:p>
            <a:r>
              <a:rPr lang="zh-CN" altLang="en-US" dirty="0" smtClean="0"/>
              <a:t>咖啡因</a:t>
            </a:r>
            <a:endParaRPr lang="en-US" altLang="zh-CN" dirty="0" smtClean="0"/>
          </a:p>
          <a:p>
            <a:r>
              <a:rPr lang="zh-CN" altLang="en-US" dirty="0"/>
              <a:t>全球贸易</a:t>
            </a:r>
            <a:endParaRPr lang="en-US" altLang="zh-CN" dirty="0" smtClean="0"/>
          </a:p>
          <a:p>
            <a:r>
              <a:rPr lang="zh-CN" altLang="en-US" dirty="0" smtClean="0"/>
              <a:t>品牌和政治</a:t>
            </a:r>
            <a:endParaRPr lang="en-US" altLang="zh-CN" dirty="0" smtClean="0"/>
          </a:p>
          <a:p>
            <a:r>
              <a:rPr lang="zh-CN" altLang="en-US" dirty="0"/>
              <a:t>经济</a:t>
            </a:r>
            <a:r>
              <a:rPr lang="zh-CN" altLang="en-US" dirty="0" smtClean="0"/>
              <a:t>发展史</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6016" y="2924944"/>
            <a:ext cx="4330020" cy="2883793"/>
          </a:xfrm>
          <a:prstGeom prst="rect">
            <a:avLst/>
          </a:prstGeom>
        </p:spPr>
      </p:pic>
    </p:spTree>
    <p:extLst>
      <p:ext uri="{BB962C8B-B14F-4D97-AF65-F5344CB8AC3E}">
        <p14:creationId xmlns:p14="http://schemas.microsoft.com/office/powerpoint/2010/main" val="2972393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wipe(down)">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1000"/>
                                        <p:tgtEl>
                                          <p:spTgt spid="3">
                                            <p:txEl>
                                              <p:pRg st="5" end="5"/>
                                            </p:txEl>
                                          </p:spTgt>
                                        </p:tgtEl>
                                      </p:cBhvr>
                                    </p:animEffect>
                                    <p:anim calcmode="lin" valueType="num">
                                      <p:cBhvr>
                                        <p:cTn id="4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自杀论</a:t>
            </a:r>
            <a:endParaRPr lang="zh-CN" altLang="en-US" sz="4000" dirty="0"/>
          </a:p>
        </p:txBody>
      </p:sp>
      <p:sp>
        <p:nvSpPr>
          <p:cNvPr id="3" name="内容占位符 2"/>
          <p:cNvSpPr>
            <a:spLocks noGrp="1"/>
          </p:cNvSpPr>
          <p:nvPr>
            <p:ph idx="1"/>
          </p:nvPr>
        </p:nvSpPr>
        <p:spPr/>
        <p:txBody>
          <a:bodyPr/>
          <a:lstStyle/>
          <a:p>
            <a:r>
              <a:rPr lang="zh-CN" altLang="en-US" sz="2400" dirty="0" smtClean="0"/>
              <a:t>法国：迪尔凯姆（杜尔凯姆、涂尔干）</a:t>
            </a:r>
            <a:endParaRPr lang="en-US" altLang="zh-CN" sz="2400" dirty="0" smtClean="0"/>
          </a:p>
          <a:p>
            <a:endParaRPr lang="en-US" altLang="zh-CN" sz="2400" dirty="0"/>
          </a:p>
          <a:p>
            <a:r>
              <a:rPr lang="zh-CN" altLang="en-US" sz="2400" dirty="0"/>
              <a:t>判了以</a:t>
            </a:r>
            <a:r>
              <a:rPr lang="zh-CN" altLang="en-US" sz="2400" dirty="0" smtClean="0"/>
              <a:t>个体心理学解释</a:t>
            </a:r>
            <a:r>
              <a:rPr lang="zh-CN" altLang="en-US" sz="2400" dirty="0"/>
              <a:t>自杀现象的传统理论，建立了用社会事实的因果关系分析自杀的理论，阐述了社会与个人的</a:t>
            </a:r>
            <a:r>
              <a:rPr lang="zh-CN" altLang="en-US" sz="2400" dirty="0" smtClean="0"/>
              <a:t>关系</a:t>
            </a:r>
            <a:r>
              <a:rPr lang="zh-CN" altLang="en-US" sz="2400" dirty="0"/>
              <a:t>，认为当个体同社会团体或整个社会之间的联系发生障碍或产生离异时，便会发生自杀</a:t>
            </a:r>
            <a:r>
              <a:rPr lang="zh-CN" altLang="en-US" sz="2400" dirty="0" smtClean="0"/>
              <a:t>现象。</a:t>
            </a:r>
            <a:endParaRPr lang="en-US" altLang="zh-CN" sz="2400" dirty="0" smtClean="0"/>
          </a:p>
          <a:p>
            <a:endParaRPr lang="en-US" altLang="zh-CN" sz="2400" dirty="0"/>
          </a:p>
        </p:txBody>
      </p:sp>
    </p:spTree>
    <p:extLst>
      <p:ext uri="{BB962C8B-B14F-4D97-AF65-F5344CB8AC3E}">
        <p14:creationId xmlns:p14="http://schemas.microsoft.com/office/powerpoint/2010/main" val="13543145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自杀类型</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利己型：</a:t>
            </a:r>
            <a:r>
              <a:rPr lang="zh-CN" altLang="en-US" sz="2600" dirty="0"/>
              <a:t>群体整合与利己型自杀率呈反向相关</a:t>
            </a:r>
            <a:endParaRPr lang="en-US" altLang="zh-CN" sz="2600" dirty="0" smtClean="0"/>
          </a:p>
          <a:p>
            <a:endParaRPr lang="en-US" altLang="zh-CN" dirty="0" smtClean="0"/>
          </a:p>
          <a:p>
            <a:r>
              <a:rPr lang="zh-CN" altLang="en-US" dirty="0" smtClean="0"/>
              <a:t>利他型：</a:t>
            </a:r>
            <a:r>
              <a:rPr lang="zh-CN" altLang="en-US" sz="2600" dirty="0"/>
              <a:t>社会过度整合</a:t>
            </a:r>
            <a:endParaRPr lang="en-US" altLang="zh-CN" sz="2600" dirty="0" smtClean="0"/>
          </a:p>
          <a:p>
            <a:endParaRPr lang="en-US" altLang="zh-CN" dirty="0" smtClean="0"/>
          </a:p>
          <a:p>
            <a:r>
              <a:rPr lang="zh-CN" altLang="en-US" dirty="0"/>
              <a:t>失</a:t>
            </a:r>
            <a:r>
              <a:rPr lang="zh-CN" altLang="en-US" dirty="0" smtClean="0"/>
              <a:t>范型：</a:t>
            </a:r>
            <a:r>
              <a:rPr lang="zh-CN" altLang="en-US" sz="2600" dirty="0"/>
              <a:t>社会急剧变化时，原有规范的约束骤然松弛，势必导致欲望的膨胀，受挫感乃至生活意义的丧失，从而使一些人走上自杀之路以求解脱</a:t>
            </a:r>
            <a:endParaRPr lang="en-US" altLang="zh-CN" sz="2600" dirty="0" smtClean="0"/>
          </a:p>
          <a:p>
            <a:endParaRPr lang="en-US" altLang="zh-CN" dirty="0" smtClean="0"/>
          </a:p>
          <a:p>
            <a:r>
              <a:rPr lang="zh-CN" altLang="en-US" dirty="0" smtClean="0"/>
              <a:t>宿命型：</a:t>
            </a:r>
            <a:r>
              <a:rPr lang="zh-CN" altLang="en-US" sz="2600" dirty="0"/>
              <a:t>规范的约束成为一种负担和压抑，言行举止都要受到限制，整个人生就会涂上一层宿命色彩</a:t>
            </a:r>
            <a:endParaRPr lang="zh-CN" altLang="en-US" sz="2600" dirty="0"/>
          </a:p>
        </p:txBody>
      </p:sp>
    </p:spTree>
    <p:extLst>
      <p:ext uri="{BB962C8B-B14F-4D97-AF65-F5344CB8AC3E}">
        <p14:creationId xmlns:p14="http://schemas.microsoft.com/office/powerpoint/2010/main" val="35130494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茶室交易</a:t>
            </a:r>
            <a:endParaRPr lang="zh-CN" altLang="en-US" dirty="0"/>
          </a:p>
        </p:txBody>
      </p:sp>
      <p:sp>
        <p:nvSpPr>
          <p:cNvPr id="3" name="内容占位符 2"/>
          <p:cNvSpPr>
            <a:spLocks noGrp="1"/>
          </p:cNvSpPr>
          <p:nvPr>
            <p:ph idx="1"/>
          </p:nvPr>
        </p:nvSpPr>
        <p:spPr/>
        <p:txBody>
          <a:bodyPr/>
          <a:lstStyle/>
          <a:p>
            <a:r>
              <a:rPr lang="zh-CN" altLang="en-US" dirty="0" smtClean="0"/>
              <a:t>作者：汉弗莱斯</a:t>
            </a:r>
            <a:endParaRPr lang="en-US" altLang="zh-CN" dirty="0" smtClean="0"/>
          </a:p>
          <a:p>
            <a:r>
              <a:rPr lang="zh-CN" altLang="en-US" dirty="0" smtClean="0"/>
              <a:t>主要</a:t>
            </a:r>
            <a:r>
              <a:rPr lang="zh-CN" altLang="en-US" dirty="0"/>
              <a:t>是探讨在公园的公共厕所内陌生人相遇时的同性恋行为。那些为进行同性性行为而使用</a:t>
            </a:r>
            <a:r>
              <a:rPr lang="zh-CN" altLang="en-US" dirty="0" smtClean="0"/>
              <a:t>洗手间</a:t>
            </a:r>
            <a:r>
              <a:rPr lang="zh-CN" altLang="en-US" dirty="0"/>
              <a:t>者称之为</a:t>
            </a:r>
            <a:r>
              <a:rPr lang="zh-CN" altLang="en-US" dirty="0" smtClean="0"/>
              <a:t>茶室。</a:t>
            </a:r>
            <a:endParaRPr lang="en-US" altLang="zh-CN" dirty="0" smtClean="0"/>
          </a:p>
          <a:p>
            <a:endParaRPr lang="en-US" altLang="zh-CN" dirty="0"/>
          </a:p>
          <a:p>
            <a:r>
              <a:rPr lang="zh-CN" altLang="en-US" dirty="0" smtClean="0"/>
              <a:t>伦理问题。</a:t>
            </a:r>
            <a:endParaRPr lang="zh-CN" altLang="en-US" dirty="0"/>
          </a:p>
        </p:txBody>
      </p:sp>
    </p:spTree>
    <p:extLst>
      <p:ext uri="{BB962C8B-B14F-4D97-AF65-F5344CB8AC3E}">
        <p14:creationId xmlns:p14="http://schemas.microsoft.com/office/powerpoint/2010/main" val="39872337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CCE8C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主题2</Template>
  <TotalTime>675</TotalTime>
  <Words>791</Words>
  <Application>Microsoft Office PowerPoint</Application>
  <PresentationFormat>全屏显示(4:3)</PresentationFormat>
  <Paragraphs>112</Paragraphs>
  <Slides>19</Slides>
  <Notes>1</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夏至</vt:lpstr>
      <vt:lpstr>社会学基础知识</vt:lpstr>
      <vt:lpstr>灵魂三问 </vt:lpstr>
      <vt:lpstr>PowerPoint 演示文稿</vt:lpstr>
      <vt:lpstr> </vt:lpstr>
      <vt:lpstr>PowerPoint 演示文稿</vt:lpstr>
      <vt:lpstr>一杯咖啡的命运</vt:lpstr>
      <vt:lpstr>自杀论</vt:lpstr>
      <vt:lpstr>自杀类型</vt:lpstr>
      <vt:lpstr>茶室交易</vt:lpstr>
      <vt:lpstr>研究步骤</vt:lpstr>
      <vt:lpstr>研究方法</vt:lpstr>
      <vt:lpstr>PowerPoint 演示文稿</vt:lpstr>
      <vt:lpstr>PowerPoint 演示文稿</vt:lpstr>
      <vt:lpstr>课程</vt:lpstr>
      <vt:lpstr>大师</vt:lpstr>
      <vt:lpstr>高校和学者</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AutoBVT</dc:creator>
  <cp:lastModifiedBy>looperchen</cp:lastModifiedBy>
  <cp:revision>42</cp:revision>
  <dcterms:created xsi:type="dcterms:W3CDTF">2016-12-11T13:35:10Z</dcterms:created>
  <dcterms:modified xsi:type="dcterms:W3CDTF">2019-10-23T16:15:31Z</dcterms:modified>
</cp:coreProperties>
</file>