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5"/>
  </p:notesMasterIdLst>
  <p:handoutMasterIdLst>
    <p:handoutMasterId r:id="rId26"/>
  </p:handoutMasterIdLst>
  <p:sldIdLst>
    <p:sldId id="286" r:id="rId3"/>
    <p:sldId id="289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300" r:id="rId13"/>
    <p:sldId id="288" r:id="rId14"/>
    <p:sldId id="265" r:id="rId15"/>
    <p:sldId id="302" r:id="rId16"/>
    <p:sldId id="303" r:id="rId17"/>
    <p:sldId id="304" r:id="rId18"/>
    <p:sldId id="305" r:id="rId19"/>
    <p:sldId id="306" r:id="rId20"/>
    <p:sldId id="308" r:id="rId21"/>
    <p:sldId id="309" r:id="rId22"/>
    <p:sldId id="301" r:id="rId23"/>
    <p:sldId id="29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hqi" initials="jhqi" lastIdx="7" clrIdx="0">
    <p:extLst>
      <p:ext uri="{19B8F6BF-5375-455C-9EA6-DF929625EA0E}">
        <p15:presenceInfo xmlns:p15="http://schemas.microsoft.com/office/powerpoint/2012/main" userId="jhq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82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83768" autoAdjust="0"/>
  </p:normalViewPr>
  <p:slideViewPr>
    <p:cSldViewPr snapToGrid="0">
      <p:cViewPr varScale="1">
        <p:scale>
          <a:sx n="90" d="100"/>
          <a:sy n="90" d="100"/>
        </p:scale>
        <p:origin x="120" y="9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181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20EA5F0D-C1DC-412F-A146-DDB3A74B588F}" type="datetimeFigureOut">
              <a:rPr lang="en-US" altLang="zh-CN"/>
              <a:t>4/8/2025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BAE14B8-3CC9-472D-9BC5-A84D80684DE2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A8CDE508-72C8-4AB5-AA9C-1584D31690E0}" type="datetimeFigureOut">
              <a:t>2025/4/8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FB667E1-E601-4AAF-B95C-B25720D70A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773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AC626-B0BE-EAFC-33BF-C9DE6D178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6A9F607-8AC5-0788-46C9-F16E76BA20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2B0BA6E-8F72-594D-71F1-3AFBE580D7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B75601-DA60-122A-BD7A-D50F1DE0A7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904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366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CD2675-F0C0-23AE-3C26-E3044F510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B5AE7F6-F918-ED79-F10B-EF2C22EA35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FE2A0E4-A6D5-D4DC-F821-5822DD1C8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11E63A-E8B0-DECF-D47C-55FD6350C5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855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1079D-0278-12EB-2D54-352AFE429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D3A091B-CE02-97D3-B7F9-525C336F2E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E0119DB-0C43-7362-A5EA-D6FB488C3C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048CB3-0430-2862-56D1-3B574A136C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33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96E5FA-38CB-595A-DFCA-AEB26A4AF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F337924-830C-ACEF-40BC-5972943EB7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1EA3F55-B62C-C3B6-2473-0B4F1BF94D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2281D0-3085-65FB-59E6-927519C15D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0197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1050C-9F24-BE18-94A2-F2DA67DC8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AE88DAE-11CB-F44E-D227-493E34B378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D43C60F-1FC4-7F3B-2CDC-A91001470B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CA16F9-5112-7751-08F4-95503E779E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4728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D58A1-3E1F-65F6-1F7E-027E2B381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CE22ABB-9D13-B95D-C7D2-779BB8CAD2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9956CB2-E191-A79E-C4B4-99AC9BFA8F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3C80E1-1099-9094-5368-84F4666B60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6069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0AB7C-CFC3-5B81-463D-8C3436DA9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F4E2E73-5B7B-E321-AE6B-580597D6A6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39EB110-7ABD-EDD0-0A5B-59C8911465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4643E7-19E8-0376-2971-747BD2E746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6663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C05FA-4786-2B6A-24E8-819895033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024FE1D-4312-E9B8-03BD-E1ED704ED6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C7349D8-9334-1276-EC4C-F4C3820182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81B26C-AA90-722D-8AC1-E012688BB2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9104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953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535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B751E-E361-ACA3-69CE-AA0029FD6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B1065E5-13DC-F654-3D5D-D70388AFE9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0CB34F4-F375-FC90-C5BA-DF99C94A66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D5848D-5689-DD14-9FCB-42528ECEEF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584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F77BD-9794-9EC8-A572-20C59E08E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3029903-4CF0-AC3D-EA63-0B14DB1AEA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53E0ABE-6BDB-B26C-CF4C-9BC34833AF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445A11-946D-63E4-C1DD-5ED54F05FE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50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C3EE7-ED19-4ECE-E4B4-E1120D6C9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0189B04-E82C-7E88-0999-0FD0A623F3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8BE87C9-338F-DF64-AFD6-AB39541D50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F721F3-82DA-047A-2C9B-96C5E8FBCD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468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1AE38-5EBD-86A1-4564-AF2A4CDBC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8DD983F-5C9A-15BF-951D-40CCA72D29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36D9ED2-DCBF-69B9-B5E3-0B11A31F3E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A6907D-3BA5-CB06-D525-678D8ED568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402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BE73B-C1AD-B763-2781-97683EE85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AAB5DEA-E19E-FCA3-FA81-4ED1EA1E22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E8324A6-74CD-B56E-71CD-2494A535B2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2BBDEA-3AF8-00E5-621C-04DFDEA2FE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791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CBD59-E5A0-9D96-C677-1A6C86558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4C770E3-81EE-1D15-62E5-AB0B6B171E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4F5C707-25FF-1755-686D-7673C34B5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1F3C8E-999E-FED9-A60F-0B61D424F7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800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A737C-A305-812D-C207-755619E9E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CE82EA4-332D-3B09-F1AE-A002BFA0B7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42DCD97-E6CA-2F63-7B0E-45778CD8A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5E40C4-518C-8C5E-433A-4CEFA75A97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563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0473" y="1728000"/>
            <a:ext cx="13068237" cy="379494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2" y="0"/>
            <a:ext cx="12188827" cy="172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9" name="矩形 8"/>
          <p:cNvSpPr/>
          <p:nvPr/>
        </p:nvSpPr>
        <p:spPr>
          <a:xfrm>
            <a:off x="3173" y="5130000"/>
            <a:ext cx="12188827" cy="172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96900" y="2941018"/>
            <a:ext cx="10998200" cy="907181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CN" sz="6000" b="1"/>
            </a:lvl1pPr>
          </a:lstStyle>
          <a:p>
            <a:r>
              <a:rPr lang="zh-CN" altLang="en-US" dirty="0"/>
              <a:t>标测试题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96900" y="2105063"/>
            <a:ext cx="10998200" cy="7488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800" cap="all" baseline="0"/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 dirty="0"/>
              <a:t>副标题</a:t>
            </a:r>
            <a:endParaRPr lang="zh-CN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4239684" y="4509069"/>
            <a:ext cx="3712633" cy="269875"/>
          </a:xfrm>
          <a:prstGeom prst="rect">
            <a:avLst/>
          </a:prstGeom>
        </p:spPr>
        <p:txBody>
          <a:bodyPr>
            <a:noAutofit/>
          </a:bodyPr>
          <a:lstStyle>
            <a:lvl1pPr marL="45720" indent="0" algn="ctr">
              <a:buFontTx/>
              <a:buNone/>
              <a:defRPr sz="16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报告人  职务</a:t>
            </a:r>
          </a:p>
        </p:txBody>
      </p:sp>
      <p:grpSp>
        <p:nvGrpSpPr>
          <p:cNvPr id="10" name="组合 9"/>
          <p:cNvGrpSpPr>
            <a:grpSpLocks noChangeAspect="1"/>
          </p:cNvGrpSpPr>
          <p:nvPr userDrawn="1"/>
        </p:nvGrpSpPr>
        <p:grpSpPr>
          <a:xfrm>
            <a:off x="4910879" y="3971919"/>
            <a:ext cx="2370243" cy="400136"/>
            <a:chOff x="8729725" y="4570716"/>
            <a:chExt cx="2830513" cy="477838"/>
          </a:xfrm>
          <a:solidFill>
            <a:schemeClr val="tx1">
              <a:alpha val="50000"/>
            </a:schemeClr>
          </a:solidFill>
        </p:grpSpPr>
        <p:sp>
          <p:nvSpPr>
            <p:cNvPr id="13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912" y="133959"/>
            <a:ext cx="13068237" cy="3794943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1178" y="3481299"/>
            <a:ext cx="13068237" cy="379494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2" y="0"/>
            <a:ext cx="12188827" cy="62653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9" name="矩形 8"/>
          <p:cNvSpPr/>
          <p:nvPr/>
        </p:nvSpPr>
        <p:spPr>
          <a:xfrm>
            <a:off x="3173" y="6468532"/>
            <a:ext cx="12188827" cy="389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96899" y="1249635"/>
            <a:ext cx="2445379" cy="4702272"/>
          </a:xfrm>
          <a:prstGeom prst="rect">
            <a:avLst/>
          </a:prstGeom>
        </p:spPr>
        <p:txBody>
          <a:bodyPr anchor="t"/>
          <a:lstStyle>
            <a:lvl1pPr algn="r" latinLnBrk="0">
              <a:defRPr lang="zh-CN" sz="5400" b="1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/>
              <a:t>目录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3736544" y="1249636"/>
            <a:ext cx="7828393" cy="4702271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36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3983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375336"/>
            <a:ext cx="12192000" cy="6107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98507" y="797052"/>
            <a:ext cx="8994987" cy="23591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latinLnBrk="0">
              <a:defRPr lang="zh-CN" sz="5400" b="1"/>
            </a:lvl1pPr>
          </a:lstStyle>
          <a:p>
            <a:r>
              <a:rPr lang="zh-CN" altLang="en-US" dirty="0"/>
              <a:t>小节标题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98507" y="3238500"/>
            <a:ext cx="8994987" cy="841248"/>
          </a:xfrm>
          <a:prstGeom prst="rect">
            <a:avLst/>
          </a:prstGeom>
        </p:spPr>
        <p:txBody>
          <a:bodyPr anchor="t"/>
          <a:lstStyle>
            <a:lvl1pPr marL="0" indent="0" algn="l" latinLnBrk="0">
              <a:spcBef>
                <a:spcPts val="0"/>
              </a:spcBef>
              <a:buNone/>
              <a:defRPr lang="zh-CN" sz="2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副标题</a:t>
            </a:r>
          </a:p>
        </p:txBody>
      </p:sp>
      <p:grpSp>
        <p:nvGrpSpPr>
          <p:cNvPr id="31" name="组合 30"/>
          <p:cNvGrpSpPr>
            <a:grpSpLocks noChangeAspect="1"/>
          </p:cNvGrpSpPr>
          <p:nvPr userDrawn="1"/>
        </p:nvGrpSpPr>
        <p:grpSpPr>
          <a:xfrm>
            <a:off x="10654765" y="6553202"/>
            <a:ext cx="1395151" cy="235523"/>
            <a:chOff x="8729725" y="4570716"/>
            <a:chExt cx="2830513" cy="477838"/>
          </a:xfrm>
          <a:solidFill>
            <a:schemeClr val="tx1">
              <a:alpha val="70000"/>
            </a:schemeClr>
          </a:solidFill>
        </p:grpSpPr>
        <p:sp>
          <p:nvSpPr>
            <p:cNvPr id="32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500" y="467360"/>
            <a:ext cx="10795000" cy="898144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500" y="1626669"/>
            <a:ext cx="10795000" cy="4402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8501" y="1626669"/>
            <a:ext cx="5087619" cy="4399227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05880" y="1626669"/>
            <a:ext cx="5087619" cy="4399227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98500" y="467360"/>
            <a:ext cx="10795000" cy="898144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8501" y="1608864"/>
            <a:ext cx="5087619" cy="4739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05880" y="1608864"/>
            <a:ext cx="5087619" cy="4739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sz="half" idx="10"/>
          </p:nvPr>
        </p:nvSpPr>
        <p:spPr>
          <a:xfrm>
            <a:off x="698501" y="2232732"/>
            <a:ext cx="5087619" cy="2097968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zh-CN" altLang="en-US" dirty="0" smtClean="0"/>
            </a:lvl1pPr>
            <a:lvl2pPr latinLnBrk="0">
              <a:defRPr lang="zh-CN" altLang="en-US" dirty="0" smtClean="0"/>
            </a:lvl2pPr>
            <a:lvl3pPr latinLnBrk="0">
              <a:defRPr lang="zh-CN" altLang="en-US" dirty="0" smtClean="0"/>
            </a:lvl3pPr>
            <a:lvl4pPr latinLnBrk="0">
              <a:defRPr lang="zh-CN" altLang="en-US" dirty="0" smtClean="0"/>
            </a:lvl4pPr>
            <a:lvl5pPr latinLnBrk="0">
              <a:defRPr lang="zh-CN" dirty="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12" name="内容占位符 3"/>
          <p:cNvSpPr>
            <a:spLocks noGrp="1"/>
          </p:cNvSpPr>
          <p:nvPr>
            <p:ph sz="half" idx="2"/>
          </p:nvPr>
        </p:nvSpPr>
        <p:spPr>
          <a:xfrm>
            <a:off x="6405880" y="2232732"/>
            <a:ext cx="5087619" cy="2097968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zh-CN" altLang="en-US" dirty="0" smtClean="0"/>
            </a:lvl1pPr>
            <a:lvl2pPr latinLnBrk="0">
              <a:defRPr lang="zh-CN" altLang="en-US" dirty="0" smtClean="0"/>
            </a:lvl2pPr>
            <a:lvl3pPr latinLnBrk="0">
              <a:defRPr lang="zh-CN" altLang="en-US" dirty="0" smtClean="0"/>
            </a:lvl3pPr>
            <a:lvl4pPr latinLnBrk="0">
              <a:defRPr lang="zh-CN" altLang="en-US" dirty="0" smtClean="0"/>
            </a:lvl4pPr>
            <a:lvl5pPr latinLnBrk="0">
              <a:defRPr lang="zh-CN" dirty="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698500" y="467360"/>
            <a:ext cx="10795000" cy="898144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1"/>
          </p:nvPr>
        </p:nvSpPr>
        <p:spPr>
          <a:xfrm>
            <a:off x="698500" y="4483100"/>
            <a:ext cx="5088467" cy="1651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" name="文本占位符 17"/>
          <p:cNvSpPr>
            <a:spLocks noGrp="1"/>
          </p:cNvSpPr>
          <p:nvPr>
            <p:ph type="body" sz="quarter" idx="12"/>
          </p:nvPr>
        </p:nvSpPr>
        <p:spPr>
          <a:xfrm>
            <a:off x="6405880" y="4483100"/>
            <a:ext cx="5088467" cy="1651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5570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  <a:prstGeom prst="rect">
            <a:avLst/>
          </a:prstGeo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  <a:prstGeom prst="rect">
            <a:avLst/>
          </a:prstGeo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 latinLnBrk="0">
              <a:buNone/>
              <a:defRPr lang="zh-CN" sz="32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467476"/>
            <a:ext cx="12188827" cy="390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0" y="833120"/>
            <a:ext cx="222251" cy="4917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grpSp>
        <p:nvGrpSpPr>
          <p:cNvPr id="5" name="组合 4"/>
          <p:cNvGrpSpPr>
            <a:grpSpLocks noChangeAspect="1"/>
          </p:cNvGrpSpPr>
          <p:nvPr userDrawn="1"/>
        </p:nvGrpSpPr>
        <p:grpSpPr>
          <a:xfrm>
            <a:off x="10654765" y="6553202"/>
            <a:ext cx="1395151" cy="235523"/>
            <a:chOff x="8729725" y="4570716"/>
            <a:chExt cx="2830513" cy="477838"/>
          </a:xfrm>
          <a:solidFill>
            <a:schemeClr val="tx1">
              <a:alpha val="70000"/>
            </a:schemeClr>
          </a:solidFill>
        </p:grpSpPr>
        <p:sp>
          <p:nvSpPr>
            <p:cNvPr id="6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1" r:id="rId3"/>
    <p:sldLayoutId id="2147483650" r:id="rId4"/>
    <p:sldLayoutId id="2147483660" r:id="rId5"/>
    <p:sldLayoutId id="2147483653" r:id="rId6"/>
    <p:sldLayoutId id="2147483663" r:id="rId7"/>
    <p:sldLayoutId id="2147483656" r:id="rId8"/>
    <p:sldLayoutId id="2147483657" r:id="rId9"/>
  </p:sldLayoutIdLs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lang="zh-CN" sz="3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60" userDrawn="1">
          <p15:clr>
            <a:srgbClr val="F26B43"/>
          </p15:clr>
        </p15:guide>
        <p15:guide id="2" pos="40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Intro to RL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DS4001 25Sp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TA</a:t>
            </a:r>
            <a:r>
              <a:rPr lang="zh-CN" altLang="en-US" dirty="0"/>
              <a:t>：戴维</a:t>
            </a:r>
          </a:p>
        </p:txBody>
      </p:sp>
    </p:spTree>
    <p:extLst>
      <p:ext uri="{BB962C8B-B14F-4D97-AF65-F5344CB8AC3E}">
        <p14:creationId xmlns:p14="http://schemas.microsoft.com/office/powerpoint/2010/main" val="1000581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F7FF5-4290-9C33-C871-93D7D6534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4FAC05C-A3CF-43BD-9CB8-5771F426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Policy Evaluation &amp; Value Iteration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8674B79A-0D87-15BA-0CD3-1D1A76BF4F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8500" y="1637555"/>
                <a:ext cx="10795000" cy="4402912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b="1" dirty="0"/>
                  <a:t>Policy Evaluation:</a:t>
                </a:r>
              </a:p>
              <a:p>
                <a:pPr marL="4572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)←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′)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b="1" dirty="0"/>
                  <a:t>Value Iteration:</a:t>
                </a:r>
              </a:p>
              <a:p>
                <a:pPr marL="4572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i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lim>
                      </m:limLow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lit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m:rPr>
                              <m:lit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lim>
                              </m:limLow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arg</m:t>
                                  </m:r>
                                </m:fName>
                                <m:e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func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0,            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𝑂𝑡h𝑒𝑟𝑤𝑖𝑠𝑒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8674B79A-0D87-15BA-0CD3-1D1A76BF4F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8500" y="1637555"/>
                <a:ext cx="10795000" cy="440291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30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0E9C8-E10B-E7AC-EBF0-A2EA1B0DB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786092-BBFE-4FE2-E136-873C4621B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8500" y="1542164"/>
            <a:ext cx="5087619" cy="696983"/>
          </a:xfrm>
        </p:spPr>
        <p:txBody>
          <a:bodyPr/>
          <a:lstStyle/>
          <a:p>
            <a:r>
              <a:rPr lang="en-US" altLang="zh-CN" dirty="0"/>
              <a:t>https://cs.stanford.edu/people/karpathy/reinforcejs/gridworld_dp.html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19C4DD4-DBCB-BC8B-719B-F88FB54F9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Value Iteration Visualization</a:t>
            </a:r>
            <a:endParaRPr 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5D75F85-06CE-4431-6DC9-E2E1F92D2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55619"/>
            <a:ext cx="5087619" cy="441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815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策略梯度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4146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策略梯度算法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策略梯度（</a:t>
            </a:r>
            <a:r>
              <a:rPr lang="en-US" altLang="zh-CN" b="1" dirty="0"/>
              <a:t>Policy Gradient</a:t>
            </a:r>
            <a:r>
              <a:rPr lang="zh-CN" altLang="en-US" b="1" dirty="0"/>
              <a:t>）</a:t>
            </a:r>
            <a:r>
              <a:rPr lang="zh-CN" altLang="en-US" dirty="0"/>
              <a:t>方法是强化学习中的一类经典算法，其核心思想是通过直接优化参数化的策略来最大化累积奖励。与基于值函数的方法（如</a:t>
            </a:r>
            <a:r>
              <a:rPr lang="en-US" altLang="zh-CN" dirty="0"/>
              <a:t>Q-Learning</a:t>
            </a:r>
            <a:r>
              <a:rPr lang="zh-CN" altLang="en-US" dirty="0"/>
              <a:t>）不同，策略梯度算法直接对策略进行建模和优化，从而避免了值函数估计的偏差问题，并能够自然处理连续动作空间和高维状态空间。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F8FAFF"/>
                </a:solidFill>
                <a:effectLst/>
                <a:latin typeface="DeepSeek-CJK-patch"/>
              </a:rPr>
              <a:t>策略梯度方法通过将策略表示为一个可微分的函数（如神经网络），并利用梯度上升来更新策略参数，使得策略能够直接朝着更高奖励的方向改进。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A0422-E9D7-8EF5-63EA-14071FBEA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D79E66F-F261-FE38-BE10-40F7226C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策略与轨迹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64092C3C-BC8D-0588-3280-EB10BD45B1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rgbClr val="F8FAFF"/>
                    </a:solidFill>
                    <a:latin typeface="DeepSeek-CJK-patch"/>
                  </a:rPr>
                  <a:t>策略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8FAFF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dirty="0"/>
                  <a:t>：策略梯度算法要优化的对象。在深度强化学习中，策略是一个网络。我们记网络的参数为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b="0" dirty="0"/>
                  <a:t>，对应的策略为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b="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b="1" dirty="0"/>
                  <a:t>轨迹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CN" altLang="en-US" dirty="0"/>
                  <a:t>：一次游戏中环境序列和动作序列组成一个轨迹（</a:t>
                </a:r>
                <a:r>
                  <a:rPr lang="en-US" altLang="zh-CN" dirty="0"/>
                  <a:t>trajectory</a:t>
                </a:r>
                <a:r>
                  <a:rPr lang="zh-CN" altLang="en-US" dirty="0"/>
                  <a:t>），即：</a:t>
                </a:r>
                <a:endParaRPr lang="en-US" altLang="zh-CN" dirty="0"/>
              </a:p>
              <a:p>
                <a:pPr marL="4572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轨迹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CN" altLang="en-US" dirty="0"/>
                  <a:t> 发生的概率为：</a:t>
                </a:r>
                <a:endParaRPr lang="en-US" altLang="zh-CN" dirty="0"/>
              </a:p>
              <a:p>
                <a:pPr marL="4572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altLang="zh-CN" dirty="0"/>
              </a:p>
              <a:p>
                <a:pPr marL="45720" indent="0" algn="just">
                  <a:lnSpc>
                    <a:spcPct val="150000"/>
                  </a:lnSpc>
                  <a:buNone/>
                </a:pPr>
                <a:r>
                  <a:rPr lang="zh-CN" altLang="en-US" dirty="0"/>
                  <a:t>              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∏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64092C3C-BC8D-0588-3280-EB10BD45B1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b="-6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4496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AA077-EEDC-9F9B-9C71-47CDA4FB3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FB84828-0C5C-C0C4-FDD5-831BBD0C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奖励函数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DE6D1BE4-D435-8190-AFD8-4D454A230E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8500" y="1616036"/>
                <a:ext cx="10795000" cy="4402912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对于一个轨迹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CN" altLang="en-US" dirty="0"/>
                  <a:t>，将所有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得到的奖励函数累加起来，可以得到一个轨迹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CN" altLang="en-US" dirty="0"/>
                  <a:t> 的奖励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zh-CN" altLang="en-US" dirty="0"/>
                  <a:t> 是一个随机变量。给定了策略的参数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后，我们可以计算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的期望：</a:t>
                </a:r>
                <a:endParaRPr lang="en-US" altLang="zh-CN" dirty="0"/>
              </a:p>
              <a:p>
                <a:pPr marL="4572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45720" indent="0">
                  <a:lnSpc>
                    <a:spcPct val="150000"/>
                  </a:lnSpc>
                  <a:buNone/>
                </a:pPr>
                <a:r>
                  <a:rPr lang="en-US" altLang="zh-CN" b="0" dirty="0"/>
                  <a:t>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DE6D1BE4-D435-8190-AFD8-4D454A230E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8500" y="1616036"/>
                <a:ext cx="10795000" cy="440291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37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D918D-4AAE-9799-4811-AC22E81BE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2112062-517B-223A-975E-333A3A83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策略梯度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AEE3A5C4-781D-0B20-CCA5-D5E803BD23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F8FAFF"/>
                    </a:solidFill>
                    <a:latin typeface="DeepSeek-CJK-patch"/>
                  </a:rPr>
                  <a:t>我们希望奖励越大越好，因此可以使用 </a:t>
                </a:r>
                <a:r>
                  <a:rPr lang="zh-CN" altLang="en-US" b="1" dirty="0">
                    <a:solidFill>
                      <a:srgbClr val="F8FAFF"/>
                    </a:solidFill>
                    <a:latin typeface="DeepSeek-CJK-patch"/>
                  </a:rPr>
                  <a:t>梯度上升（</a:t>
                </a:r>
                <a:r>
                  <a:rPr lang="en-US" altLang="zh-CN" b="1" dirty="0">
                    <a:solidFill>
                      <a:srgbClr val="F8FAFF"/>
                    </a:solidFill>
                    <a:latin typeface="DeepSeek-CJK-patch"/>
                  </a:rPr>
                  <a:t>Gradient Ascent</a:t>
                </a:r>
                <a:r>
                  <a:rPr lang="zh-CN" altLang="en-US" b="1" dirty="0">
                    <a:solidFill>
                      <a:srgbClr val="F8FAFF"/>
                    </a:solidFill>
                    <a:latin typeface="DeepSeek-CJK-patch"/>
                  </a:rPr>
                  <a:t>）</a:t>
                </a:r>
                <a:r>
                  <a:rPr lang="zh-CN" altLang="en-US" dirty="0">
                    <a:solidFill>
                      <a:srgbClr val="F8FAFF"/>
                    </a:solidFill>
                    <a:latin typeface="DeepSeek-CJK-patch"/>
                  </a:rPr>
                  <a:t>最大化期望奖励。</a:t>
                </a:r>
                <a:endParaRPr lang="en-US" altLang="zh-CN" dirty="0">
                  <a:solidFill>
                    <a:srgbClr val="F8FAFF"/>
                  </a:solidFill>
                  <a:latin typeface="DeepSeek-CJK-patch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F8FAFF"/>
                    </a:solidFill>
                    <a:latin typeface="DeepSeek-CJK-patch"/>
                  </a:rPr>
                  <a:t> </a:t>
                </a:r>
                <a:r>
                  <a:rPr lang="zh-CN" altLang="en-US" dirty="0">
                    <a:solidFill>
                      <a:srgbClr val="F8FAFF"/>
                    </a:solidFill>
                    <a:latin typeface="DeepSeek-CJK-patch"/>
                  </a:rPr>
                  <a:t>的梯度为：</a:t>
                </a:r>
                <a:endParaRPr lang="en-US" altLang="zh-CN" dirty="0">
                  <a:solidFill>
                    <a:srgbClr val="F8FAFF"/>
                  </a:solidFill>
                  <a:latin typeface="DeepSeek-CJK-patch"/>
                </a:endParaRPr>
              </a:p>
              <a:p>
                <a:pPr marL="45720" indent="0">
                  <a:lnSpc>
                    <a:spcPct val="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F8FAFF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>
                  <a:latin typeface="DeepSeek-CJK-patch"/>
                </a:endParaRPr>
              </a:p>
              <a:p>
                <a:pPr marL="45720" indent="0">
                  <a:lnSpc>
                    <a:spcPct val="150000"/>
                  </a:lnSpc>
                  <a:buNone/>
                </a:pPr>
                <a:r>
                  <a:rPr lang="en-US" altLang="zh-CN" b="0" dirty="0">
                    <a:solidFill>
                      <a:srgbClr val="F8FAFF"/>
                    </a:solidFill>
                  </a:rPr>
                  <a:t>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8FAFF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endParaRPr lang="en-US" altLang="zh-CN" dirty="0"/>
              </a:p>
              <a:p>
                <a:pPr marL="45720" indent="0">
                  <a:lnSpc>
                    <a:spcPct val="150000"/>
                  </a:lnSpc>
                  <a:buNone/>
                </a:pPr>
                <a:r>
                  <a:rPr lang="en-US" altLang="zh-CN" b="0" dirty="0"/>
                  <a:t>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∇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altLang="zh-CN" dirty="0"/>
              </a:p>
              <a:p>
                <a:pPr marL="45720" indent="0">
                  <a:lnSpc>
                    <a:spcPct val="150000"/>
                  </a:lnSpc>
                  <a:buNone/>
                </a:pPr>
                <a:r>
                  <a:rPr lang="en-US" altLang="zh-CN" b="0" dirty="0"/>
                  <a:t>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∇log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altLang="zh-CN" dirty="0"/>
              </a:p>
              <a:p>
                <a:pPr marL="45720" indent="0">
                  <a:lnSpc>
                    <a:spcPct val="150000"/>
                  </a:lnSpc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AEE3A5C4-781D-0B20-CCA5-D5E803BD23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49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486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F8625-F300-7126-80C2-858B24188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265D3AD-38EA-3550-0A36-5D7C96862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策略梯度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B42F69B1-9B73-B64A-B18F-FDC2AAC3BD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F8FAFF"/>
                    </a:solidFill>
                    <a:latin typeface="DeepSeek-CJK-patch"/>
                  </a:rPr>
                  <a:t>期望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∇log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zh-CN" altLang="en-US" dirty="0"/>
                  <a:t> 不便计算，我们可以通过采样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 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CN" altLang="en-US" dirty="0"/>
                  <a:t> 来近似</a:t>
                </a:r>
                <a:endParaRPr lang="en-US" altLang="zh-CN" dirty="0"/>
              </a:p>
              <a:p>
                <a:pPr marL="4572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CN" altLang="zh-CN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∼</m:t>
                              </m:r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∇log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⁡</m:t>
                              </m:r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&amp;≈</m:t>
                          </m:r>
                          <m:f>
                            <m:f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 </m:t>
                              </m:r>
                            </m:e>
                          </m:nary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∇log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⁡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&amp;=</m:t>
                          </m:r>
                          <m:f>
                            <m:f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 </m:t>
                              </m:r>
                            </m:e>
                          </m:nary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 </m:t>
                              </m:r>
                            </m:e>
                          </m:nary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∇log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⁡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∣</m:t>
                              </m:r>
                              <m:sSubSup>
                                <m:sSubSup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</m:e>
                      </m:eqArr>
                    </m:oMath>
                  </m:oMathPara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" indent="0">
                  <a:lnSpc>
                    <a:spcPct val="150000"/>
                  </a:lnSpc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B42F69B1-9B73-B64A-B18F-FDC2AAC3BD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259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39DEC-EA4C-51CE-B7C0-EA104A000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25B6B57-386F-84A2-5B53-DF5E1E4D9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策略梯度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B5ED70B8-9355-9072-CF68-BBF0EC3208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0788" y="-404149"/>
                <a:ext cx="10795000" cy="4402912"/>
              </a:xfrm>
            </p:spPr>
            <p:txBody>
              <a:bodyPr/>
              <a:lstStyle/>
              <a:p>
                <a:pPr marL="4572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CN" altLang="zh-CN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∇log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⁡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)&amp;=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∇</m:t>
                          </m:r>
                          <m:d>
                            <m:d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⁡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)+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 </m:t>
                                  </m:r>
                                </m:e>
                              </m:nary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⁡</m:t>
                              </m:r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)+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 </m:t>
                                  </m:r>
                                </m:e>
                              </m:nary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⁡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&amp;=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∇log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⁡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)+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∇</m:t>
                          </m:r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 </m:t>
                              </m:r>
                            </m:e>
                          </m:nary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log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⁡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)+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∇</m:t>
                          </m:r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 </m:t>
                              </m:r>
                            </m:e>
                          </m:nary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log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⁡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&amp;=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∇</m:t>
                          </m:r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 </m:t>
                              </m:r>
                            </m:e>
                          </m:nary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log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⁡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&amp;=</m:t>
                          </m:r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 </m:t>
                              </m:r>
                            </m:e>
                          </m:nary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∇log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⁡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eqArr>
                    </m:oMath>
                  </m:oMathPara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注意，</a:t>
                </a:r>
                <a14:m>
                  <m:oMath xmlns:m="http://schemas.openxmlformats.org/officeDocument/2006/math">
                    <m:r>
                      <a:rPr lang="en-US" altLang="zh-CN"/>
                      <m:t>𝑝</m:t>
                    </m:r>
                    <m:d>
                      <m:dPr>
                        <m:ctrlPr>
                          <a:rPr lang="zh-CN" altLang="zh-CN"/>
                        </m:ctrlPr>
                      </m:dPr>
                      <m:e>
                        <m:sSub>
                          <m:sSubPr>
                            <m:ctrlPr>
                              <a:rPr lang="zh-CN" altLang="zh-CN"/>
                            </m:ctrlPr>
                          </m:sSubPr>
                          <m:e>
                            <m:r>
                              <a:rPr lang="en-US" altLang="zh-CN"/>
                              <m:t>𝑠</m:t>
                            </m:r>
                          </m:e>
                          <m:sub>
                            <m:r>
                              <a:rPr lang="en-US" altLang="zh-CN"/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和</a:t>
                </a:r>
                <a14:m>
                  <m:oMath xmlns:m="http://schemas.openxmlformats.org/officeDocument/2006/math">
                    <m:r>
                      <a:rPr lang="en-US" altLang="zh-CN"/>
                      <m:t>𝑝</m:t>
                    </m:r>
                    <m:d>
                      <m:dPr>
                        <m:ctrlPr>
                          <a:rPr lang="zh-CN" altLang="zh-CN"/>
                        </m:ctrlPr>
                      </m:dPr>
                      <m:e>
                        <m:sSub>
                          <m:sSubPr>
                            <m:ctrlPr>
                              <a:rPr lang="zh-CN" altLang="zh-CN"/>
                            </m:ctrlPr>
                          </m:sSubPr>
                          <m:e>
                            <m:r>
                              <a:rPr lang="en-US" altLang="zh-CN"/>
                              <m:t>𝑠</m:t>
                            </m:r>
                          </m:e>
                          <m:sub>
                            <m:r>
                              <a:rPr lang="en-US" altLang="zh-CN"/>
                              <m:t>𝑡</m:t>
                            </m:r>
                            <m:r>
                              <a:rPr lang="en-US" altLang="zh-CN"/>
                              <m:t>+1</m:t>
                            </m:r>
                          </m:sub>
                        </m:sSub>
                        <m:r>
                          <a:rPr lang="en-US" altLang="zh-CN"/>
                          <m:t>|</m:t>
                        </m:r>
                        <m:sSub>
                          <m:sSubPr>
                            <m:ctrlPr>
                              <a:rPr lang="zh-CN" altLang="zh-CN"/>
                            </m:ctrlPr>
                          </m:sSubPr>
                          <m:e>
                            <m:r>
                              <a:rPr lang="en-US" altLang="zh-CN"/>
                              <m:t>𝑠</m:t>
                            </m:r>
                          </m:e>
                          <m:sub>
                            <m:r>
                              <a:rPr lang="en-US" altLang="zh-CN"/>
                              <m:t>𝑡</m:t>
                            </m:r>
                          </m:sub>
                        </m:sSub>
                        <m:r>
                          <a:rPr lang="en-US" altLang="zh-CN"/>
                          <m:t>,</m:t>
                        </m:r>
                        <m:sSub>
                          <m:sSubPr>
                            <m:ctrlPr>
                              <a:rPr lang="zh-CN" altLang="zh-CN"/>
                            </m:ctrlPr>
                          </m:sSubPr>
                          <m:e>
                            <m:r>
                              <a:rPr lang="en-US" altLang="zh-CN"/>
                              <m:t>𝑎</m:t>
                            </m:r>
                          </m:e>
                          <m:sub>
                            <m:r>
                              <a:rPr lang="en-US" altLang="zh-CN"/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来自环境</a:t>
                </a:r>
                <a:r>
                  <a:rPr lang="en-US" altLang="zh-CN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/>
                        </m:ctrlPr>
                      </m:sSubPr>
                      <m:e>
                        <m:r>
                          <a:rPr lang="en-US" altLang="zh-CN"/>
                          <m:t>𝑝</m:t>
                        </m:r>
                      </m:e>
                      <m:sub>
                        <m:r>
                          <a:rPr lang="en-US" altLang="zh-CN"/>
                          <m:t>𝜃</m:t>
                        </m:r>
                      </m:sub>
                    </m:sSub>
                    <m:d>
                      <m:dPr>
                        <m:ctrlPr>
                          <a:rPr lang="zh-CN" altLang="zh-CN"/>
                        </m:ctrlPr>
                      </m:dPr>
                      <m:e>
                        <m:sSub>
                          <m:sSubPr>
                            <m:ctrlPr>
                              <a:rPr lang="zh-CN" altLang="zh-CN"/>
                            </m:ctrlPr>
                          </m:sSubPr>
                          <m:e>
                            <m:r>
                              <a:rPr lang="en-US" altLang="zh-CN"/>
                              <m:t>𝑎</m:t>
                            </m:r>
                          </m:e>
                          <m:sub>
                            <m:r>
                              <a:rPr lang="en-US" altLang="zh-CN"/>
                              <m:t>𝑡</m:t>
                            </m:r>
                          </m:sub>
                        </m:sSub>
                        <m:r>
                          <a:rPr lang="en-US" altLang="zh-CN"/>
                          <m:t>|</m:t>
                        </m:r>
                        <m:sSub>
                          <m:sSubPr>
                            <m:ctrlPr>
                              <a:rPr lang="zh-CN" altLang="zh-CN"/>
                            </m:ctrlPr>
                          </m:sSubPr>
                          <m:e>
                            <m:r>
                              <a:rPr lang="en-US" altLang="zh-CN"/>
                              <m:t>𝑠</m:t>
                            </m:r>
                          </m:e>
                          <m:sub>
                            <m:r>
                              <a:rPr lang="en-US" altLang="zh-CN"/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来自智能体</a:t>
                </a:r>
                <a:r>
                  <a:rPr lang="en-US" altLang="zh-CN" dirty="0"/>
                  <a:t>。</a:t>
                </a:r>
                <a14:m>
                  <m:oMath xmlns:m="http://schemas.openxmlformats.org/officeDocument/2006/math">
                    <m:r>
                      <a:rPr lang="en-US" altLang="zh-CN"/>
                      <m:t>𝑝</m:t>
                    </m:r>
                    <m:d>
                      <m:dPr>
                        <m:ctrlPr>
                          <a:rPr lang="zh-CN" altLang="zh-CN"/>
                        </m:ctrlPr>
                      </m:dPr>
                      <m:e>
                        <m:sSub>
                          <m:sSubPr>
                            <m:ctrlPr>
                              <a:rPr lang="zh-CN" altLang="zh-CN"/>
                            </m:ctrlPr>
                          </m:sSubPr>
                          <m:e>
                            <m:r>
                              <a:rPr lang="en-US" altLang="zh-CN"/>
                              <m:t>𝑠</m:t>
                            </m:r>
                          </m:e>
                          <m:sub>
                            <m:r>
                              <a:rPr lang="en-US" altLang="zh-CN"/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和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/>
                      <m:t>𝑝</m:t>
                    </m:r>
                    <m:d>
                      <m:dPr>
                        <m:ctrlPr>
                          <a:rPr lang="zh-CN" altLang="zh-CN"/>
                        </m:ctrlPr>
                      </m:dPr>
                      <m:e>
                        <m:sSub>
                          <m:sSubPr>
                            <m:ctrlPr>
                              <a:rPr lang="zh-CN" altLang="zh-CN"/>
                            </m:ctrlPr>
                          </m:sSubPr>
                          <m:e>
                            <m:r>
                              <a:rPr lang="en-US" altLang="zh-CN"/>
                              <m:t>𝑠</m:t>
                            </m:r>
                          </m:e>
                          <m:sub>
                            <m:r>
                              <a:rPr lang="en-US" altLang="zh-CN"/>
                              <m:t>𝑡</m:t>
                            </m:r>
                            <m:r>
                              <a:rPr lang="en-US" altLang="zh-CN"/>
                              <m:t>+1</m:t>
                            </m:r>
                          </m:sub>
                        </m:sSub>
                        <m:r>
                          <a:rPr lang="en-US" altLang="zh-CN"/>
                          <m:t>|</m:t>
                        </m:r>
                        <m:sSub>
                          <m:sSubPr>
                            <m:ctrlPr>
                              <a:rPr lang="zh-CN" altLang="zh-CN"/>
                            </m:ctrlPr>
                          </m:sSubPr>
                          <m:e>
                            <m:r>
                              <a:rPr lang="en-US" altLang="zh-CN"/>
                              <m:t>𝑠</m:t>
                            </m:r>
                          </m:e>
                          <m:sub>
                            <m:r>
                              <a:rPr lang="en-US" altLang="zh-CN"/>
                              <m:t>𝑡</m:t>
                            </m:r>
                          </m:sub>
                        </m:sSub>
                        <m:r>
                          <a:rPr lang="en-US" altLang="zh-CN"/>
                          <m:t>,</m:t>
                        </m:r>
                        <m:sSub>
                          <m:sSubPr>
                            <m:ctrlPr>
                              <a:rPr lang="zh-CN" altLang="zh-CN"/>
                            </m:ctrlPr>
                          </m:sSubPr>
                          <m:e>
                            <m:r>
                              <a:rPr lang="en-US" altLang="zh-CN"/>
                              <m:t>𝑎</m:t>
                            </m:r>
                          </m:e>
                          <m:sub>
                            <m:r>
                              <a:rPr lang="en-US" altLang="zh-CN"/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有环境决定</a:t>
                </a:r>
                <a:r>
                  <a:rPr lang="en-US" altLang="zh-CN" dirty="0"/>
                  <a:t>，</a:t>
                </a:r>
                <a:r>
                  <a:rPr lang="zh-CN" altLang="en-US" dirty="0"/>
                  <a:t>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/>
                      <m:t>𝜃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无关</a:t>
                </a:r>
                <a:r>
                  <a:rPr lang="en-US" altLang="zh-CN" dirty="0"/>
                  <a:t>，</a:t>
                </a:r>
                <a:r>
                  <a:rPr lang="zh-CN" altLang="en-US" dirty="0"/>
                  <a:t>因此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/>
                      <m:t>∇log</m:t>
                    </m:r>
                    <m:r>
                      <a:rPr lang="en-US" altLang="zh-CN"/>
                      <m:t>𝑝</m:t>
                    </m:r>
                    <m:d>
                      <m:dPr>
                        <m:ctrlPr>
                          <a:rPr lang="zh-CN" altLang="zh-CN"/>
                        </m:ctrlPr>
                      </m:dPr>
                      <m:e>
                        <m:sSub>
                          <m:sSubPr>
                            <m:ctrlPr>
                              <a:rPr lang="zh-CN" altLang="zh-CN"/>
                            </m:ctrlPr>
                          </m:sSubPr>
                          <m:e>
                            <m:r>
                              <a:rPr lang="en-US" altLang="zh-CN"/>
                              <m:t>𝑠</m:t>
                            </m:r>
                          </m:e>
                          <m:sub>
                            <m:r>
                              <a:rPr lang="en-US" altLang="zh-CN"/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/>
                      <m:t>=0</m:t>
                    </m:r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∇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mtClean="0"/>
                        </m:ctrlPr>
                      </m:naryPr>
                      <m:sub>
                        <m:r>
                          <a:rPr lang="en-US" altLang="zh-CN"/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/>
                          <m:t>​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zh-CN" altLang="zh-CN" dirty="0"/>
                          <m:t> </m:t>
                        </m:r>
                      </m:e>
                    </m:nary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B5ED70B8-9355-9072-CF68-BBF0EC3208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0788" y="-404149"/>
                <a:ext cx="10795000" cy="4402912"/>
              </a:xfrm>
              <a:blipFill>
                <a:blip r:embed="rId3"/>
                <a:stretch>
                  <a:fillRect l="-169" b="-56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885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5A47B-82E9-6610-61C5-5C7E4C643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10EF088-A22F-A145-F422-610394AA6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策略更新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B75F64F1-475E-E22B-E084-3662D66E61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8500" y="2094501"/>
                <a:ext cx="10795000" cy="4402912"/>
              </a:xfrm>
            </p:spPr>
            <p:txBody>
              <a:bodyPr/>
              <a:lstStyle/>
              <a:p>
                <a:pPr marL="4572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rgbClr val="F8FAFF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B75F64F1-475E-E22B-E084-3662D66E61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8500" y="2094501"/>
                <a:ext cx="10795000" cy="440291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3397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249652" y="2261016"/>
            <a:ext cx="7828393" cy="4702271"/>
          </a:xfrm>
        </p:spPr>
        <p:txBody>
          <a:bodyPr/>
          <a:lstStyle/>
          <a:p>
            <a:r>
              <a:rPr lang="zh-CN" altLang="en-US" dirty="0"/>
              <a:t>马尔可夫决策过程</a:t>
            </a:r>
            <a:endParaRPr lang="en-US" altLang="zh-CN" dirty="0"/>
          </a:p>
          <a:p>
            <a:r>
              <a:rPr lang="zh-CN" altLang="en-US" dirty="0"/>
              <a:t>策略梯度</a:t>
            </a:r>
            <a:endParaRPr lang="en-US" altLang="zh-CN" dirty="0"/>
          </a:p>
          <a:p>
            <a:r>
              <a:rPr lang="zh-CN" altLang="en-US" dirty="0"/>
              <a:t>作业前瞻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0429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9F6EE-F1D2-07AC-D71E-8509370F3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EE8AF-2792-E27B-FA54-0691E1ED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作业前瞻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918C77-290F-98C9-9DF0-368D4FE347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4467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F588B-961E-9EFB-C6E6-AF9BF58C4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67CD62D-668B-2C03-C901-1935D013D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HW 2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7C59A4-9C16-18A6-CF26-6921B363A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8FAFF"/>
                </a:solidFill>
                <a:latin typeface="DeepSeek-CJK-patch"/>
              </a:rPr>
              <a:t>问题 </a:t>
            </a:r>
            <a:r>
              <a:rPr lang="en-US" altLang="zh-CN" dirty="0">
                <a:solidFill>
                  <a:srgbClr val="F8FAFF"/>
                </a:solidFill>
                <a:latin typeface="DeepSeek-CJK-patch"/>
              </a:rPr>
              <a:t>1</a:t>
            </a:r>
            <a:r>
              <a:rPr lang="zh-CN" altLang="en-US" dirty="0">
                <a:solidFill>
                  <a:srgbClr val="F8FAFF"/>
                </a:solidFill>
                <a:latin typeface="DeepSeek-CJK-patch"/>
              </a:rPr>
              <a:t>： 马尔可夫决策过程</a:t>
            </a:r>
            <a:endParaRPr lang="en-US" altLang="zh-CN" dirty="0">
              <a:solidFill>
                <a:srgbClr val="F8FAFF"/>
              </a:solidFill>
              <a:latin typeface="DeepSeek-CJK-patch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8FAFF"/>
                </a:solidFill>
                <a:latin typeface="DeepSeek-CJK-patch"/>
              </a:rPr>
              <a:t>问题 </a:t>
            </a:r>
            <a:r>
              <a:rPr lang="en-US" altLang="zh-CN" dirty="0">
                <a:solidFill>
                  <a:srgbClr val="F8FAFF"/>
                </a:solidFill>
                <a:latin typeface="DeepSeek-CJK-patch"/>
              </a:rPr>
              <a:t>2</a:t>
            </a:r>
            <a:r>
              <a:rPr lang="zh-CN" altLang="en-US" dirty="0">
                <a:solidFill>
                  <a:srgbClr val="F8FAFF"/>
                </a:solidFill>
                <a:latin typeface="DeepSeek-CJK-patch"/>
              </a:rPr>
              <a:t>： </a:t>
            </a:r>
            <a:r>
              <a:rPr lang="en-US" altLang="zh-CN" dirty="0">
                <a:solidFill>
                  <a:srgbClr val="F8FAFF"/>
                </a:solidFill>
                <a:latin typeface="DeepSeek-CJK-patch"/>
              </a:rPr>
              <a:t>Q-Learning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8FAFF"/>
                </a:solidFill>
                <a:latin typeface="DeepSeek-CJK-patch"/>
              </a:rPr>
              <a:t>问题 </a:t>
            </a:r>
            <a:r>
              <a:rPr lang="en-US" altLang="zh-CN" dirty="0">
                <a:solidFill>
                  <a:srgbClr val="F8FAFF"/>
                </a:solidFill>
                <a:latin typeface="DeepSeek-CJK-patch"/>
              </a:rPr>
              <a:t>3</a:t>
            </a:r>
            <a:r>
              <a:rPr lang="zh-CN" altLang="en-US" dirty="0">
                <a:solidFill>
                  <a:srgbClr val="F8FAFF"/>
                </a:solidFill>
                <a:latin typeface="DeepSeek-CJK-patch"/>
              </a:rPr>
              <a:t>： </a:t>
            </a:r>
            <a:r>
              <a:rPr lang="en-US" altLang="zh-CN" dirty="0">
                <a:solidFill>
                  <a:srgbClr val="F8FAFF"/>
                </a:solidFill>
                <a:latin typeface="DeepSeek-CJK-patch"/>
              </a:rPr>
              <a:t>Gobang Programming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8FAFF"/>
                </a:solidFill>
                <a:latin typeface="DeepSeek-CJK-patch"/>
              </a:rPr>
              <a:t>问题 </a:t>
            </a:r>
            <a:r>
              <a:rPr lang="en-US" altLang="zh-CN" dirty="0">
                <a:solidFill>
                  <a:srgbClr val="F8FAFF"/>
                </a:solidFill>
                <a:latin typeface="DeepSeek-CJK-patch"/>
              </a:rPr>
              <a:t>4</a:t>
            </a:r>
            <a:r>
              <a:rPr lang="zh-CN" altLang="en-US" dirty="0">
                <a:solidFill>
                  <a:srgbClr val="F8FAFF"/>
                </a:solidFill>
                <a:latin typeface="DeepSeek-CJK-patch"/>
              </a:rPr>
              <a:t>：</a:t>
            </a:r>
            <a:r>
              <a:rPr lang="en-US" altLang="zh-CN" dirty="0">
                <a:solidFill>
                  <a:srgbClr val="F8FAFF"/>
                </a:solidFill>
                <a:latin typeface="DeepSeek-CJK-patch"/>
              </a:rPr>
              <a:t>Deeper Understanding</a:t>
            </a:r>
            <a:r>
              <a:rPr lang="zh-CN" altLang="en-US" dirty="0">
                <a:solidFill>
                  <a:srgbClr val="F8FAFF"/>
                </a:solidFill>
                <a:latin typeface="DeepSeek-CJK-patch"/>
              </a:rPr>
              <a:t>（</a:t>
            </a:r>
            <a:r>
              <a:rPr lang="en-US" altLang="zh-CN" dirty="0">
                <a:solidFill>
                  <a:srgbClr val="F8FAFF"/>
                </a:solidFill>
                <a:latin typeface="DeepSeek-CJK-patch"/>
              </a:rPr>
              <a:t>Bellman </a:t>
            </a:r>
            <a:r>
              <a:rPr lang="zh-CN" altLang="en-US" dirty="0">
                <a:solidFill>
                  <a:srgbClr val="F8FAFF"/>
                </a:solidFill>
                <a:latin typeface="DeepSeek-CJK-patch"/>
              </a:rPr>
              <a:t>方程</a:t>
            </a:r>
            <a:r>
              <a:rPr lang="en-US" altLang="zh-CN" dirty="0">
                <a:solidFill>
                  <a:srgbClr val="F8FAFF"/>
                </a:solidFill>
                <a:latin typeface="DeepSeek-CJK-patch"/>
              </a:rPr>
              <a:t>&amp;</a:t>
            </a:r>
            <a:r>
              <a:rPr lang="zh-CN" altLang="en-US" dirty="0">
                <a:solidFill>
                  <a:srgbClr val="F8FAFF"/>
                </a:solidFill>
                <a:latin typeface="DeepSeek-CJK-patch"/>
              </a:rPr>
              <a:t>重要性采样）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5594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感谢观看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戴维</a:t>
            </a:r>
          </a:p>
        </p:txBody>
      </p:sp>
    </p:spTree>
    <p:extLst>
      <p:ext uri="{BB962C8B-B14F-4D97-AF65-F5344CB8AC3E}">
        <p14:creationId xmlns:p14="http://schemas.microsoft.com/office/powerpoint/2010/main" val="237479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27017-94AD-B021-F23F-5371C5A0D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2B785-AD7F-E565-0B4F-731332A31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马尔可夫决策过程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30D942-F4F9-567F-6EEC-2098DE0336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6372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376B1-9964-39B1-8F59-E62538D39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EE9DFF4-9CD0-54AF-9D6F-F415D45BF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马尔可夫过程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E16197E2-F1CB-01AE-3360-689F4DAD44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dirty="0"/>
                  <a:t>马尔可夫过程</a:t>
                </a:r>
                <a:r>
                  <a:rPr lang="zh-CN" altLang="en-US" dirty="0"/>
                  <a:t>：一组具有马尔可夫性质的随机变量序列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b="0" dirty="0"/>
                  <a:t>，其中</a:t>
                </a:r>
                <a:r>
                  <a:rPr lang="zh-CN" altLang="en-US" dirty="0"/>
                  <a:t>下一个时刻的状态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b="0" dirty="0"/>
                  <a:t> 只取决于当前状态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b="0" dirty="0"/>
                  <a:t>我们设状态的历史为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b="0" dirty="0"/>
                  <a:t>则马尔可夫过程满足条件：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b="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b="1" dirty="0"/>
                  <a:t>转移概率：</a:t>
                </a:r>
                <a:r>
                  <a:rPr lang="zh-CN" altLang="en-US" dirty="0"/>
                  <a:t>我们可以用状态转移矩阵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altLang="zh-CN" b="1" dirty="0"/>
                  <a:t> </a:t>
                </a:r>
                <a:r>
                  <a:rPr lang="zh-CN" altLang="en-US" dirty="0"/>
                  <a:t>来表示状态转移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/>
                  <a:t>：</a:t>
                </a:r>
                <a:endParaRPr lang="en-US" altLang="zh-CN" b="1" dirty="0"/>
              </a:p>
              <a:p>
                <a:pPr marL="4572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b="1" dirty="0"/>
              </a:p>
              <a:p>
                <a:pPr>
                  <a:lnSpc>
                    <a:spcPct val="150000"/>
                  </a:lnSpc>
                </a:pPr>
                <a:endParaRPr lang="en-US" altLang="zh-CN" b="1" dirty="0"/>
              </a:p>
              <a:p>
                <a:pPr>
                  <a:lnSpc>
                    <a:spcPct val="150000"/>
                  </a:lnSpc>
                </a:pPr>
                <a:endParaRPr lang="en-US" altLang="zh-CN" b="0" dirty="0"/>
              </a:p>
              <a:p>
                <a:pPr>
                  <a:lnSpc>
                    <a:spcPct val="150000"/>
                  </a:lnSpc>
                </a:pPr>
                <a:endParaRPr lang="en-US" altLang="zh-CN" b="0" dirty="0"/>
              </a:p>
              <a:p>
                <a:endParaRPr lang="en-US" altLang="zh-CN" b="0" dirty="0"/>
              </a:p>
              <a:p>
                <a:endParaRPr lang="en-US" altLang="zh-CN" b="0" dirty="0"/>
              </a:p>
              <a:p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E16197E2-F1CB-01AE-3360-689F4DAD44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9788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260F1-5581-9238-3262-C2133816A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1F9DDCD-E1D1-9D08-E190-CC64F544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回报与价值函数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74FEA141-8E27-EF33-D0C7-9465AAF44B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/>
                  <a:t>奖励函数：</a:t>
                </a:r>
                <a:r>
                  <a:rPr lang="zh-CN" altLang="en-US" dirty="0"/>
                  <a:t>状态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的奖励函数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代表转移到该状态时可以获得奖励的期望。</a:t>
                </a:r>
                <a:endParaRPr lang="en-US" altLang="zh-CN" b="0" dirty="0"/>
              </a:p>
              <a:p>
                <a:r>
                  <a:rPr lang="zh-CN" altLang="en-US" b="1" dirty="0"/>
                  <a:t>回报：</a:t>
                </a:r>
                <a:r>
                  <a:rPr lang="zh-CN" altLang="en-US" dirty="0"/>
                  <a:t>奖励的累积叠加。从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b="1" dirty="0"/>
                  <a:t> </a:t>
                </a:r>
                <a:r>
                  <a:rPr lang="zh-CN" altLang="en-US" dirty="0"/>
                  <a:t>时刻的状态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开始，其回报为：</a:t>
                </a:r>
                <a:endParaRPr lang="en-US" altLang="zh-CN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+⋯=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45720" indent="0">
                  <a:buNone/>
                </a:pPr>
                <a:r>
                  <a:rPr lang="en-US" altLang="zh-CN" dirty="0"/>
                  <a:t>   </a:t>
                </a:r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为时刻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获得的奖励；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为折扣因子，其取值范围为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[0,1]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b="1" dirty="0"/>
                  <a:t>状态价值函数：</a:t>
                </a:r>
                <a:r>
                  <a:rPr lang="zh-CN" altLang="en-US" dirty="0"/>
                  <a:t>回报的期望，即</a:t>
                </a:r>
                <a:endParaRPr lang="en-US" altLang="zh-CN" dirty="0"/>
              </a:p>
              <a:p>
                <a:pPr marL="45720" indent="0">
                  <a:buNone/>
                </a:pPr>
                <a:r>
                  <a:rPr lang="en-US" altLang="zh-CN" b="0" dirty="0"/>
                  <a:t>      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 marL="45720" indent="0">
                  <a:buNone/>
                </a:pPr>
                <a:r>
                  <a:rPr lang="en-US" altLang="zh-CN" b="0" dirty="0"/>
                  <a:t>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+⋯|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b="0" dirty="0"/>
              </a:p>
              <a:p>
                <a:pPr marL="45720" indent="0">
                  <a:buNone/>
                </a:pPr>
                <a:endParaRPr lang="en-US" altLang="zh-CN" b="0" dirty="0"/>
              </a:p>
              <a:p>
                <a:pPr marL="45720" indent="0">
                  <a:buNone/>
                </a:pPr>
                <a:endParaRPr lang="en-US" altLang="zh-CN" b="0" dirty="0"/>
              </a:p>
              <a:p>
                <a:pPr marL="45720" indent="0">
                  <a:buNone/>
                </a:pPr>
                <a:endParaRPr lang="en-US" altLang="zh-CN" b="0" dirty="0"/>
              </a:p>
              <a:p>
                <a:pPr marL="45720" indent="0">
                  <a:buNone/>
                </a:pPr>
                <a:endParaRPr lang="en-US" altLang="zh-CN" dirty="0"/>
              </a:p>
              <a:p>
                <a:pPr marL="4572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74FEA141-8E27-EF33-D0C7-9465AAF44B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211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75884-E439-98D2-B5EE-B6BEC0B16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标题 2">
                <a:extLst>
                  <a:ext uri="{FF2B5EF4-FFF2-40B4-BE49-F238E27FC236}">
                    <a16:creationId xmlns:a16="http://schemas.microsoft.com/office/drawing/2014/main" id="{00BE6D2A-04DD-DDB5-9512-1D9BC566408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折扣因子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标题 2">
                <a:extLst>
                  <a:ext uri="{FF2B5EF4-FFF2-40B4-BE49-F238E27FC236}">
                    <a16:creationId xmlns:a16="http://schemas.microsoft.com/office/drawing/2014/main" id="{00BE6D2A-04DD-DDB5-9512-1D9BC56640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582" b="-24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EF68B9B6-6D74-465A-7D62-10E66D86BA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 dirty="0"/>
                  <a:t>为什么要引入折扣因子？</a:t>
                </a:r>
                <a:endParaRPr lang="en-US" altLang="zh-CN" sz="2400" b="1" dirty="0"/>
              </a:p>
              <a:p>
                <a:pPr lvl="1"/>
                <a:r>
                  <a:rPr lang="zh-CN" altLang="en-US" dirty="0"/>
                  <a:t>有些马尔可夫过程是带环的，它并不会终结，我们想避免无穷的奖励；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/>
                  <a:t>我们并不能建立完美的模拟环境的模型，我们对未来的评估不一定是准确的，我们不一定完全信任模型，因为这种不确定性，所以我们对未来的评估增加一个折扣；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/>
                  <a:t>如果奖励是有实际价值的，我们可能更希望立刻就得到奖励，而不是后面再得到奖励。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：对未来的奖励并没有打折扣，未来获得的奖励与当前获得的奖励是一样的。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dirty="0"/>
                  <a:t>我们只关注当前的奖励。</a:t>
                </a:r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EF68B9B6-6D74-465A-7D62-10E66D86BA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970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58FED-FB14-3F0E-E83C-F07E112C9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36CF3AD-0FE2-46D8-40F5-40166CB5A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Bellman </a:t>
            </a:r>
            <a:r>
              <a:rPr lang="zh-CN" altLang="en-US" dirty="0"/>
              <a:t>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DEC5DB95-1CDC-C0CD-BA5E-D642B9845F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/>
                  <a:t>Bellman </a:t>
                </a:r>
                <a:r>
                  <a:rPr lang="zh-CN" altLang="en-US" b="1" dirty="0"/>
                  <a:t>方程 </a:t>
                </a:r>
                <a:r>
                  <a:rPr lang="zh-CN" altLang="en-US" dirty="0"/>
                  <a:t>定义了状态之间的迭代关系，即：</a:t>
                </a:r>
                <a:endParaRPr lang="en-US" altLang="zh-CN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𝛾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zh-CN" altLang="en-US" b="1" dirty="0"/>
                  <a:t>矩阵形式：</a:t>
                </a:r>
                <a:endParaRPr lang="en-US" altLang="zh-CN" b="1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b="1" dirty="0"/>
                  <a:t>闭式解：</a:t>
                </a:r>
                <a:endParaRPr lang="en-US" altLang="zh-CN" b="1" dirty="0"/>
              </a:p>
              <a:p>
                <a:pPr marL="45720" indent="0" algn="ctr">
                  <a:buNone/>
                </a:pPr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𝑷𝑽</m:t>
                    </m:r>
                  </m:oMath>
                </a14:m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pPr marL="45720" indent="0" algn="just">
                  <a:buNone/>
                </a:pPr>
                <a:r>
                  <a:rPr lang="en-US" altLang="zh-CN" b="1" dirty="0"/>
                  <a:t>                     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pPr marL="45720" indent="0" algn="just">
                  <a:buNone/>
                </a:pPr>
                <a:r>
                  <a:rPr lang="en-US" altLang="zh-CN" b="1"/>
                  <a:t>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d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DEC5DB95-1CDC-C0CD-BA5E-D642B9845F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524" b="-16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596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262DC-C7F5-2AC9-E31D-5E88BAB31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91673FC-4306-3463-DEA2-E19B28611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马尔可夫决策过程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1B4601D2-5642-6B67-3DE8-F4B5E2DDAE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相对于马尔可夫奖励过程，马尔可夫决策过程多了决策（动作）。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状态转移概率变成了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/>
                  <a:t>未来的状态不仅依赖于当前的状态，也依赖于在当前状态智能体采取的动作。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马尔可夫性：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奖励函数：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策略：定义了在某一个状态应该采取什么动作，策略函数可以表示为：</a:t>
                </a:r>
                <a:endParaRPr lang="en-US" altLang="zh-CN" dirty="0"/>
              </a:p>
              <a:p>
                <a:pPr marL="4572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1B4601D2-5642-6B67-3DE8-F4B5E2DDAE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524" r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150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3BED0-DC4A-7D96-E515-027B946BE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81FDEAC-CC71-82CB-F448-6E5D6D1D6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价值函数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A44C922D-13AA-58A4-E65F-0619385AE1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8500" y="1615783"/>
                <a:ext cx="10795000" cy="4402912"/>
              </a:xfrm>
            </p:spPr>
            <p:txBody>
              <a:bodyPr/>
              <a:lstStyle/>
              <a:p>
                <a:r>
                  <a:rPr lang="zh-CN" altLang="en-US" b="1" dirty="0"/>
                  <a:t>状态价值函数：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CN" b="1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b="1" dirty="0"/>
                  <a:t>动作价值函数：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b="1" dirty="0"/>
                  <a:t>联系：</a:t>
                </a:r>
                <a:endParaRPr lang="en-US" altLang="zh-CN" b="1" dirty="0"/>
              </a:p>
              <a:p>
                <a:pPr marL="4572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b="1" dirty="0"/>
              </a:p>
              <a:p>
                <a:pPr marL="4572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′∈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′)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endParaRPr lang="zh-CN" altLang="en-US" b="1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A44C922D-13AA-58A4-E65F-0619385AE1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8500" y="1615783"/>
                <a:ext cx="10795000" cy="4402912"/>
              </a:xfrm>
              <a:blipFill>
                <a:blip r:embed="rId3"/>
                <a:stretch>
                  <a:fillRect t="-1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103121"/>
      </p:ext>
    </p:extLst>
  </p:cSld>
  <p:clrMapOvr>
    <a:masterClrMapping/>
  </p:clrMapOvr>
</p:sld>
</file>

<file path=ppt/theme/theme1.xml><?xml version="1.0" encoding="utf-8"?>
<a:theme xmlns:a="http://schemas.openxmlformats.org/drawingml/2006/main" name="teach03 16x9">
  <a:themeElements>
    <a:clrScheme name="自定义 16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2A78A8"/>
      </a:accent1>
      <a:accent2>
        <a:srgbClr val="559937"/>
      </a:accent2>
      <a:accent3>
        <a:srgbClr val="EBCA21"/>
      </a:accent3>
      <a:accent4>
        <a:srgbClr val="EB8D21"/>
      </a:accent4>
      <a:accent5>
        <a:srgbClr val="EB5638"/>
      </a:accent5>
      <a:accent6>
        <a:srgbClr val="3AAFB2"/>
      </a:accent6>
      <a:hlink>
        <a:srgbClr val="3A9CDB"/>
      </a:hlink>
      <a:folHlink>
        <a:srgbClr val="6E54AE"/>
      </a:folHlink>
    </a:clrScheme>
    <a:fontScheme name="自定义 3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8505542-BCEF-47F2-90D3-D407C4B4B1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1477</TotalTime>
  <Words>1073</Words>
  <Application>Microsoft Office PowerPoint</Application>
  <PresentationFormat>宽屏</PresentationFormat>
  <Paragraphs>124</Paragraphs>
  <Slides>22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DeepSeek-CJK-patch</vt:lpstr>
      <vt:lpstr>等线</vt:lpstr>
      <vt:lpstr>微软雅黑</vt:lpstr>
      <vt:lpstr>Arial</vt:lpstr>
      <vt:lpstr>Calibri</vt:lpstr>
      <vt:lpstr>Cambria Math</vt:lpstr>
      <vt:lpstr>teach03 16x9</vt:lpstr>
      <vt:lpstr>Intro to RL</vt:lpstr>
      <vt:lpstr>目录</vt:lpstr>
      <vt:lpstr>马尔可夫决策过程</vt:lpstr>
      <vt:lpstr>马尔可夫过程</vt:lpstr>
      <vt:lpstr>回报与价值函数</vt:lpstr>
      <vt:lpstr>折扣因子 γ</vt:lpstr>
      <vt:lpstr>Bellman 方程</vt:lpstr>
      <vt:lpstr>马尔可夫决策过程</vt:lpstr>
      <vt:lpstr>价值函数</vt:lpstr>
      <vt:lpstr>Policy Evaluation &amp; Value Iteration</vt:lpstr>
      <vt:lpstr>Value Iteration Visualization</vt:lpstr>
      <vt:lpstr>策略梯度</vt:lpstr>
      <vt:lpstr>策略梯度算法</vt:lpstr>
      <vt:lpstr>策略与轨迹</vt:lpstr>
      <vt:lpstr>奖励函数</vt:lpstr>
      <vt:lpstr>策略梯度</vt:lpstr>
      <vt:lpstr>策略梯度</vt:lpstr>
      <vt:lpstr>策略梯度</vt:lpstr>
      <vt:lpstr>策略更新</vt:lpstr>
      <vt:lpstr>作业前瞻</vt:lpstr>
      <vt:lpstr>HW 2</vt:lpstr>
      <vt:lpstr>感谢观看</vt:lpstr>
    </vt:vector>
  </TitlesOfParts>
  <Company>cmet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教务处PPT模板003</dc:title>
  <dc:creator>现代教育技术中心</dc:creator>
  <cp:keywords/>
  <cp:lastModifiedBy>Wei Dai</cp:lastModifiedBy>
  <cp:revision>226</cp:revision>
  <dcterms:created xsi:type="dcterms:W3CDTF">2019-09-05T12:12:14Z</dcterms:created>
  <dcterms:modified xsi:type="dcterms:W3CDTF">2025-04-08T10:59:16Z</dcterms:modified>
  <cp:version/>
</cp:coreProperties>
</file>