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85" r:id="rId4"/>
    <p:sldId id="276" r:id="rId5"/>
    <p:sldId id="277" r:id="rId6"/>
    <p:sldId id="289" r:id="rId7"/>
    <p:sldId id="292" r:id="rId8"/>
    <p:sldId id="293" r:id="rId9"/>
    <p:sldId id="294" r:id="rId10"/>
    <p:sldId id="296" r:id="rId11"/>
    <p:sldId id="286" r:id="rId12"/>
    <p:sldId id="278" r:id="rId13"/>
    <p:sldId id="287" r:id="rId14"/>
    <p:sldId id="288" r:id="rId15"/>
    <p:sldId id="297" r:id="rId16"/>
    <p:sldId id="295" r:id="rId17"/>
    <p:sldId id="299" r:id="rId18"/>
    <p:sldId id="300" r:id="rId19"/>
    <p:sldId id="301" r:id="rId20"/>
    <p:sldId id="28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01110"/>
    <a:srgbClr val="FFFFFF"/>
    <a:srgbClr val="985402"/>
    <a:srgbClr val="CA6F02"/>
    <a:srgbClr val="D184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5" autoAdjust="0"/>
    <p:restoredTop sz="94680" autoAdjust="0"/>
  </p:normalViewPr>
  <p:slideViewPr>
    <p:cSldViewPr snapToGrid="0">
      <p:cViewPr varScale="1">
        <p:scale>
          <a:sx n="163" d="100"/>
          <a:sy n="163" d="100"/>
        </p:scale>
        <p:origin x="71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5E96E1-346F-477A-9CFD-97562368FF5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499FE-432E-4C91-A380-102EEE5AAE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284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444215" y="1426996"/>
            <a:ext cx="7196667" cy="1110758"/>
          </a:xfrm>
        </p:spPr>
        <p:txBody>
          <a:bodyPr anchor="b">
            <a:normAutofit/>
          </a:bodyPr>
          <a:lstStyle>
            <a:lvl1pPr algn="l"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单行标题</a:t>
            </a:r>
            <a:r>
              <a:rPr lang="en-US" altLang="zh-CN" dirty="0" smtClean="0"/>
              <a:t>-</a:t>
            </a:r>
            <a:r>
              <a:rPr lang="zh-CN" altLang="en-US" dirty="0" smtClean="0"/>
              <a:t>单击编辑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44216" y="2639029"/>
            <a:ext cx="7196667" cy="52650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单击编辑副标题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73" name="任意多边形 72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74" name="任意多边形 73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75" name="任意多边形 74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grpSp>
        <p:nvGrpSpPr>
          <p:cNvPr id="76" name="组合 75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77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-3175"/>
            <a:ext cx="8574578" cy="6861175"/>
          </a:xfrm>
          <a:custGeom>
            <a:avLst/>
            <a:gdLst>
              <a:gd name="connsiteX0" fmla="*/ 63979 w 8574578"/>
              <a:gd name="connsiteY0" fmla="*/ 0 h 6861175"/>
              <a:gd name="connsiteX1" fmla="*/ 8574578 w 8574578"/>
              <a:gd name="connsiteY1" fmla="*/ 0 h 6861175"/>
              <a:gd name="connsiteX2" fmla="*/ 7852508 w 8574578"/>
              <a:gd name="connsiteY2" fmla="*/ 6861175 h 6861175"/>
              <a:gd name="connsiteX3" fmla="*/ 0 w 8574578"/>
              <a:gd name="connsiteY3" fmla="*/ 6861175 h 6861175"/>
              <a:gd name="connsiteX4" fmla="*/ 0 w 8574578"/>
              <a:gd name="connsiteY4" fmla="*/ 60793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4578" h="6861175">
                <a:moveTo>
                  <a:pt x="63979" y="0"/>
                </a:moveTo>
                <a:lnTo>
                  <a:pt x="8574578" y="0"/>
                </a:lnTo>
                <a:lnTo>
                  <a:pt x="7852508" y="6861175"/>
                </a:lnTo>
                <a:lnTo>
                  <a:pt x="0" y="6861175"/>
                </a:lnTo>
                <a:lnTo>
                  <a:pt x="0" y="60793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-3175"/>
            <a:ext cx="8363989" cy="6861175"/>
          </a:xfrm>
          <a:custGeom>
            <a:avLst/>
            <a:gdLst>
              <a:gd name="connsiteX0" fmla="*/ 0 w 8363989"/>
              <a:gd name="connsiteY0" fmla="*/ 0 h 6861175"/>
              <a:gd name="connsiteX1" fmla="*/ 8363989 w 8363989"/>
              <a:gd name="connsiteY1" fmla="*/ 0 h 6861175"/>
              <a:gd name="connsiteX2" fmla="*/ 7641919 w 8363989"/>
              <a:gd name="connsiteY2" fmla="*/ 6861175 h 6861175"/>
              <a:gd name="connsiteX3" fmla="*/ 0 w 8363989"/>
              <a:gd name="connsiteY3" fmla="*/ 6861175 h 6861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989" h="6861175">
                <a:moveTo>
                  <a:pt x="0" y="0"/>
                </a:moveTo>
                <a:lnTo>
                  <a:pt x="8363989" y="0"/>
                </a:lnTo>
                <a:lnTo>
                  <a:pt x="7641919" y="6861175"/>
                </a:lnTo>
                <a:lnTo>
                  <a:pt x="0" y="68611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914400" y="2066925"/>
            <a:ext cx="6688667" cy="1325563"/>
          </a:xfrm>
        </p:spPr>
        <p:txBody>
          <a:bodyPr>
            <a:normAutofit/>
          </a:bodyPr>
          <a:lstStyle>
            <a:lvl1pPr>
              <a:defRPr sz="8800" b="1"/>
            </a:lvl1pPr>
          </a:lstStyle>
          <a:p>
            <a:r>
              <a:rPr lang="zh-CN" altLang="en-US" dirty="0" smtClean="0"/>
              <a:t>结束语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914400" y="3547533"/>
            <a:ext cx="6688667" cy="1422399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单击以编辑副标题</a:t>
            </a:r>
            <a:endParaRPr lang="zh-CN" altLang="en-US" dirty="0"/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9392920" y="6168231"/>
            <a:ext cx="2447720" cy="41321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4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平行四边形 14"/>
          <p:cNvSpPr/>
          <p:nvPr userDrawn="1"/>
        </p:nvSpPr>
        <p:spPr>
          <a:xfrm>
            <a:off x="332509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 userDrawn="1"/>
        </p:nvSpPr>
        <p:spPr>
          <a:xfrm>
            <a:off x="121920" y="-3175"/>
            <a:ext cx="9232669" cy="6861175"/>
          </a:xfrm>
          <a:prstGeom prst="parallelogram">
            <a:avLst>
              <a:gd name="adj" fmla="val 105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 userDrawn="1"/>
        </p:nvSpPr>
        <p:spPr>
          <a:xfrm>
            <a:off x="0" y="1531610"/>
            <a:ext cx="1133862" cy="1633920"/>
          </a:xfrm>
          <a:custGeom>
            <a:avLst/>
            <a:gdLst>
              <a:gd name="connsiteX0" fmla="*/ 0 w 1133862"/>
              <a:gd name="connsiteY0" fmla="*/ 0 h 1633920"/>
              <a:gd name="connsiteX1" fmla="*/ 1133862 w 1133862"/>
              <a:gd name="connsiteY1" fmla="*/ 0 h 1633920"/>
              <a:gd name="connsiteX2" fmla="*/ 992802 w 1133862"/>
              <a:gd name="connsiteY2" fmla="*/ 1633920 h 1633920"/>
              <a:gd name="connsiteX3" fmla="*/ 0 w 1133862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862" h="1633920">
                <a:moveTo>
                  <a:pt x="0" y="0"/>
                </a:moveTo>
                <a:lnTo>
                  <a:pt x="1133862" y="0"/>
                </a:lnTo>
                <a:lnTo>
                  <a:pt x="992802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35" name="任意多边形 34"/>
          <p:cNvSpPr/>
          <p:nvPr userDrawn="1"/>
        </p:nvSpPr>
        <p:spPr>
          <a:xfrm>
            <a:off x="0" y="1426996"/>
            <a:ext cx="997527" cy="1633920"/>
          </a:xfrm>
          <a:custGeom>
            <a:avLst/>
            <a:gdLst>
              <a:gd name="connsiteX0" fmla="*/ 0 w 997527"/>
              <a:gd name="connsiteY0" fmla="*/ 0 h 1633920"/>
              <a:gd name="connsiteX1" fmla="*/ 997527 w 997527"/>
              <a:gd name="connsiteY1" fmla="*/ 0 h 1633920"/>
              <a:gd name="connsiteX2" fmla="*/ 856467 w 997527"/>
              <a:gd name="connsiteY2" fmla="*/ 1633920 h 1633920"/>
              <a:gd name="connsiteX3" fmla="*/ 0 w 997527"/>
              <a:gd name="connsiteY3" fmla="*/ 1633920 h 163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97527" h="1633920">
                <a:moveTo>
                  <a:pt x="0" y="0"/>
                </a:moveTo>
                <a:lnTo>
                  <a:pt x="997527" y="0"/>
                </a:lnTo>
                <a:lnTo>
                  <a:pt x="856467" y="1633920"/>
                </a:lnTo>
                <a:lnTo>
                  <a:pt x="0" y="163392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41" name="任意多边形 40"/>
          <p:cNvSpPr/>
          <p:nvPr userDrawn="1"/>
        </p:nvSpPr>
        <p:spPr>
          <a:xfrm>
            <a:off x="7414943" y="5505963"/>
            <a:ext cx="4777057" cy="1015861"/>
          </a:xfrm>
          <a:custGeom>
            <a:avLst/>
            <a:gdLst>
              <a:gd name="connsiteX0" fmla="*/ 93012 w 4777057"/>
              <a:gd name="connsiteY0" fmla="*/ 0 h 1015861"/>
              <a:gd name="connsiteX1" fmla="*/ 4777057 w 4777057"/>
              <a:gd name="connsiteY1" fmla="*/ 0 h 1015861"/>
              <a:gd name="connsiteX2" fmla="*/ 4777057 w 4777057"/>
              <a:gd name="connsiteY2" fmla="*/ 1015861 h 1015861"/>
              <a:gd name="connsiteX3" fmla="*/ 0 w 4777057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7057" h="1015861">
                <a:moveTo>
                  <a:pt x="93012" y="0"/>
                </a:moveTo>
                <a:lnTo>
                  <a:pt x="4777057" y="0"/>
                </a:lnTo>
                <a:lnTo>
                  <a:pt x="4777057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39" name="任意多边形 38"/>
          <p:cNvSpPr/>
          <p:nvPr userDrawn="1"/>
        </p:nvSpPr>
        <p:spPr>
          <a:xfrm>
            <a:off x="7621131" y="5393904"/>
            <a:ext cx="4570869" cy="1015861"/>
          </a:xfrm>
          <a:custGeom>
            <a:avLst/>
            <a:gdLst>
              <a:gd name="connsiteX0" fmla="*/ 93012 w 4570869"/>
              <a:gd name="connsiteY0" fmla="*/ 0 h 1015861"/>
              <a:gd name="connsiteX1" fmla="*/ 4570869 w 4570869"/>
              <a:gd name="connsiteY1" fmla="*/ 0 h 1015861"/>
              <a:gd name="connsiteX2" fmla="*/ 4570869 w 4570869"/>
              <a:gd name="connsiteY2" fmla="*/ 1015861 h 1015861"/>
              <a:gd name="connsiteX3" fmla="*/ 0 w 4570869"/>
              <a:gd name="connsiteY3" fmla="*/ 1015861 h 1015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0869" h="1015861">
                <a:moveTo>
                  <a:pt x="93012" y="0"/>
                </a:moveTo>
                <a:lnTo>
                  <a:pt x="4570869" y="0"/>
                </a:lnTo>
                <a:lnTo>
                  <a:pt x="4570869" y="1015861"/>
                </a:lnTo>
                <a:lnTo>
                  <a:pt x="0" y="101586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426995"/>
            <a:ext cx="7196667" cy="1738535"/>
          </a:xfrm>
        </p:spPr>
        <p:txBody>
          <a:bodyPr anchor="b"/>
          <a:lstStyle>
            <a:lvl1pPr algn="l"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多行标题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165530"/>
            <a:ext cx="7196667" cy="95773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单击以编辑副标题</a:t>
            </a:r>
            <a:endParaRPr lang="zh-CN" altLang="en-US" dirty="0"/>
          </a:p>
        </p:txBody>
      </p:sp>
      <p:grpSp>
        <p:nvGrpSpPr>
          <p:cNvPr id="34" name="组合 33"/>
          <p:cNvGrpSpPr/>
          <p:nvPr userDrawn="1"/>
        </p:nvGrpSpPr>
        <p:grpSpPr>
          <a:xfrm>
            <a:off x="8369141" y="5633721"/>
            <a:ext cx="3326956" cy="561646"/>
            <a:chOff x="8729742" y="4570696"/>
            <a:chExt cx="2830517" cy="477836"/>
          </a:xfrm>
          <a:solidFill>
            <a:schemeClr val="bg2">
              <a:alpha val="50000"/>
            </a:schemeClr>
          </a:solidFill>
        </p:grpSpPr>
        <p:sp>
          <p:nvSpPr>
            <p:cNvPr id="36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0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5111" t="-46" r="65111" b="4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3515360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3679375" y="-7017"/>
            <a:ext cx="8546252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3351345" cy="104037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3112008" cy="1050059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1" y="1376196"/>
            <a:ext cx="2861352" cy="1050059"/>
          </a:xfrm>
        </p:spPr>
        <p:txBody>
          <a:bodyPr anchor="ctr">
            <a:normAutofit/>
          </a:bodyPr>
          <a:lstStyle>
            <a:lvl1pPr algn="r">
              <a:defRPr sz="44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 hasCustomPrompt="1"/>
          </p:nvPr>
        </p:nvSpPr>
        <p:spPr>
          <a:xfrm>
            <a:off x="4745168" y="1487414"/>
            <a:ext cx="6605587" cy="4343400"/>
          </a:xfrm>
        </p:spPr>
        <p:txBody>
          <a:bodyPr>
            <a:normAutofit/>
          </a:bodyPr>
          <a:lstStyle>
            <a:lvl1pPr marL="571500" indent="-571500">
              <a:lnSpc>
                <a:spcPct val="120000"/>
              </a:lnSpc>
              <a:buClr>
                <a:schemeClr val="accent2"/>
              </a:buClr>
              <a:buSzPct val="75000"/>
              <a:buFont typeface="Wingdings" panose="05000000000000000000" pitchFamily="2" charset="2"/>
              <a:buChar char="n"/>
              <a:defRPr sz="4000"/>
            </a:lvl1pPr>
            <a:lvl2pPr>
              <a:defRPr sz="3200"/>
            </a:lvl2pPr>
          </a:lstStyle>
          <a:p>
            <a:pPr lvl="0"/>
            <a:r>
              <a:rPr lang="zh-CN" altLang="en-US" dirty="0" smtClean="0"/>
              <a:t>编辑母版文本样式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-多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 userDrawn="1"/>
        </p:nvSpPr>
        <p:spPr>
          <a:xfrm>
            <a:off x="0" y="-3177"/>
            <a:ext cx="12192000" cy="6861175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 l="-69930" r="6993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任意多边形 74"/>
          <p:cNvSpPr/>
          <p:nvPr userDrawn="1"/>
        </p:nvSpPr>
        <p:spPr>
          <a:xfrm>
            <a:off x="2191895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任意多边形 73"/>
          <p:cNvSpPr/>
          <p:nvPr userDrawn="1"/>
        </p:nvSpPr>
        <p:spPr>
          <a:xfrm>
            <a:off x="2355910" y="-7017"/>
            <a:ext cx="9869717" cy="6865015"/>
          </a:xfrm>
          <a:custGeom>
            <a:avLst/>
            <a:gdLst>
              <a:gd name="connsiteX0" fmla="*/ 9869717 w 9869717"/>
              <a:gd name="connsiteY0" fmla="*/ 0 h 6865015"/>
              <a:gd name="connsiteX1" fmla="*/ 9869717 w 9869717"/>
              <a:gd name="connsiteY1" fmla="*/ 6865015 h 6865015"/>
              <a:gd name="connsiteX2" fmla="*/ 0 w 9869717"/>
              <a:gd name="connsiteY2" fmla="*/ 6865015 h 6865015"/>
              <a:gd name="connsiteX3" fmla="*/ 736287 w 9869717"/>
              <a:gd name="connsiteY3" fmla="*/ 3840 h 6865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69717" h="6865015">
                <a:moveTo>
                  <a:pt x="9869717" y="0"/>
                </a:moveTo>
                <a:lnTo>
                  <a:pt x="9869717" y="6865015"/>
                </a:lnTo>
                <a:lnTo>
                  <a:pt x="0" y="6865015"/>
                </a:lnTo>
                <a:lnTo>
                  <a:pt x="736287" y="38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任意多边形 7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76" name="任意多边形 75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72" name="任意多边形 71"/>
          <p:cNvSpPr/>
          <p:nvPr userDrawn="1"/>
        </p:nvSpPr>
        <p:spPr>
          <a:xfrm>
            <a:off x="0" y="1479303"/>
            <a:ext cx="1724201" cy="1253737"/>
          </a:xfrm>
          <a:custGeom>
            <a:avLst/>
            <a:gdLst>
              <a:gd name="connsiteX0" fmla="*/ 0 w 1724201"/>
              <a:gd name="connsiteY0" fmla="*/ 0 h 1253737"/>
              <a:gd name="connsiteX1" fmla="*/ 1724201 w 1724201"/>
              <a:gd name="connsiteY1" fmla="*/ 0 h 1253737"/>
              <a:gd name="connsiteX2" fmla="*/ 1609409 w 1724201"/>
              <a:gd name="connsiteY2" fmla="*/ 1253737 h 1253737"/>
              <a:gd name="connsiteX3" fmla="*/ 0 w 1724201"/>
              <a:gd name="connsiteY3" fmla="*/ 1253737 h 1253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4201" h="1253737">
                <a:moveTo>
                  <a:pt x="0" y="0"/>
                </a:moveTo>
                <a:lnTo>
                  <a:pt x="1724201" y="0"/>
                </a:lnTo>
                <a:lnTo>
                  <a:pt x="1609409" y="1253737"/>
                </a:lnTo>
                <a:lnTo>
                  <a:pt x="0" y="12537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46" name="任意多边形 45"/>
          <p:cNvSpPr/>
          <p:nvPr userDrawn="1"/>
        </p:nvSpPr>
        <p:spPr>
          <a:xfrm>
            <a:off x="0" y="1376196"/>
            <a:ext cx="1523014" cy="1265404"/>
          </a:xfrm>
          <a:custGeom>
            <a:avLst/>
            <a:gdLst>
              <a:gd name="connsiteX0" fmla="*/ 0 w 1523014"/>
              <a:gd name="connsiteY0" fmla="*/ 0 h 1265404"/>
              <a:gd name="connsiteX1" fmla="*/ 1523014 w 1523014"/>
              <a:gd name="connsiteY1" fmla="*/ 0 h 1265404"/>
              <a:gd name="connsiteX2" fmla="*/ 1407154 w 1523014"/>
              <a:gd name="connsiteY2" fmla="*/ 1265404 h 1265404"/>
              <a:gd name="connsiteX3" fmla="*/ 0 w 1523014"/>
              <a:gd name="connsiteY3" fmla="*/ 1265404 h 126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3014" h="1265404">
                <a:moveTo>
                  <a:pt x="0" y="0"/>
                </a:moveTo>
                <a:lnTo>
                  <a:pt x="1523014" y="0"/>
                </a:lnTo>
                <a:lnTo>
                  <a:pt x="1407154" y="1265404"/>
                </a:lnTo>
                <a:lnTo>
                  <a:pt x="0" y="126540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</a:t>
            </a:r>
            <a:endParaRPr lang="zh-CN" altLang="en-US" dirty="0"/>
          </a:p>
        </p:txBody>
      </p:sp>
      <p:sp>
        <p:nvSpPr>
          <p:cNvPr id="41" name="标题 1"/>
          <p:cNvSpPr>
            <a:spLocks noGrp="1"/>
          </p:cNvSpPr>
          <p:nvPr>
            <p:ph type="title" hasCustomPrompt="1"/>
          </p:nvPr>
        </p:nvSpPr>
        <p:spPr>
          <a:xfrm>
            <a:off x="3426832" y="1206856"/>
            <a:ext cx="8281907" cy="1152806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zh-CN" altLang="en-US" dirty="0" smtClean="0"/>
              <a:t>小节标题</a:t>
            </a:r>
            <a:endParaRPr lang="zh-CN" altLang="en-US" dirty="0"/>
          </a:p>
        </p:txBody>
      </p:sp>
      <p:sp>
        <p:nvSpPr>
          <p:cNvPr id="42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3426832" y="2386651"/>
            <a:ext cx="8281907" cy="51377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小节副标题</a:t>
            </a:r>
            <a:endParaRPr lang="zh-CN" altLang="en-US" dirty="0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79303"/>
            <a:ext cx="1339403" cy="1049700"/>
          </a:xfrm>
        </p:spPr>
        <p:txBody>
          <a:bodyPr anchor="ctr">
            <a:noAutofit/>
          </a:bodyPr>
          <a:lstStyle>
            <a:lvl1pPr marL="0" indent="0" algn="ctr">
              <a:buNone/>
              <a:defRPr sz="72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64459"/>
            <a:ext cx="10744200" cy="665816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1227667"/>
            <a:ext cx="10741155" cy="4698999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sp>
        <p:nvSpPr>
          <p:cNvPr id="16" name="任意多边形 15"/>
          <p:cNvSpPr/>
          <p:nvPr userDrawn="1"/>
        </p:nvSpPr>
        <p:spPr>
          <a:xfrm>
            <a:off x="0" y="316846"/>
            <a:ext cx="366713" cy="613429"/>
          </a:xfrm>
          <a:custGeom>
            <a:avLst/>
            <a:gdLst>
              <a:gd name="connsiteX0" fmla="*/ 0 w 366713"/>
              <a:gd name="connsiteY0" fmla="*/ 0 h 613429"/>
              <a:gd name="connsiteX1" fmla="*/ 366713 w 366713"/>
              <a:gd name="connsiteY1" fmla="*/ 0 h 613429"/>
              <a:gd name="connsiteX2" fmla="*/ 315070 w 366713"/>
              <a:gd name="connsiteY2" fmla="*/ 613429 h 613429"/>
              <a:gd name="connsiteX3" fmla="*/ 0 w 36671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713" h="613429">
                <a:moveTo>
                  <a:pt x="0" y="0"/>
                </a:moveTo>
                <a:lnTo>
                  <a:pt x="366713" y="0"/>
                </a:lnTo>
                <a:lnTo>
                  <a:pt x="31507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 userDrawn="1"/>
        </p:nvSpPr>
        <p:spPr>
          <a:xfrm>
            <a:off x="0" y="264459"/>
            <a:ext cx="271463" cy="613429"/>
          </a:xfrm>
          <a:custGeom>
            <a:avLst/>
            <a:gdLst>
              <a:gd name="connsiteX0" fmla="*/ 0 w 271463"/>
              <a:gd name="connsiteY0" fmla="*/ 0 h 613429"/>
              <a:gd name="connsiteX1" fmla="*/ 271463 w 271463"/>
              <a:gd name="connsiteY1" fmla="*/ 0 h 613429"/>
              <a:gd name="connsiteX2" fmla="*/ 219820 w 271463"/>
              <a:gd name="connsiteY2" fmla="*/ 613429 h 613429"/>
              <a:gd name="connsiteX3" fmla="*/ 0 w 271463"/>
              <a:gd name="connsiteY3" fmla="*/ 613429 h 61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63" h="613429">
                <a:moveTo>
                  <a:pt x="0" y="0"/>
                </a:moveTo>
                <a:lnTo>
                  <a:pt x="271463" y="0"/>
                </a:lnTo>
                <a:lnTo>
                  <a:pt x="219820" y="613429"/>
                </a:lnTo>
                <a:lnTo>
                  <a:pt x="0" y="61342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599" y="635001"/>
            <a:ext cx="10741155" cy="5291666"/>
          </a:xfr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3"/>
          </p:nvPr>
        </p:nvSpPr>
        <p:spPr>
          <a:xfrm>
            <a:off x="304124" y="221381"/>
            <a:ext cx="10832305" cy="5833980"/>
          </a:xfrm>
        </p:spPr>
        <p:txBody>
          <a:bodyPr anchor="t"/>
          <a:lstStyle>
            <a:lvl1pPr algn="ctr">
              <a:defRPr/>
            </a:lvl1pPr>
          </a:lstStyle>
          <a:p>
            <a:endParaRPr lang="zh-CN" altLang="en-US" dirty="0"/>
          </a:p>
        </p:txBody>
      </p:sp>
      <p:sp>
        <p:nvSpPr>
          <p:cNvPr id="26" name="任意多边形 25"/>
          <p:cNvSpPr/>
          <p:nvPr userDrawn="1"/>
        </p:nvSpPr>
        <p:spPr>
          <a:xfrm>
            <a:off x="1" y="6477000"/>
            <a:ext cx="10559881" cy="381000"/>
          </a:xfrm>
          <a:custGeom>
            <a:avLst/>
            <a:gdLst>
              <a:gd name="connsiteX0" fmla="*/ 0 w 10559881"/>
              <a:gd name="connsiteY0" fmla="*/ 0 h 381000"/>
              <a:gd name="connsiteX1" fmla="*/ 10559881 w 10559881"/>
              <a:gd name="connsiteY1" fmla="*/ 0 h 381000"/>
              <a:gd name="connsiteX2" fmla="*/ 10519784 w 10559881"/>
              <a:gd name="connsiteY2" fmla="*/ 381000 h 381000"/>
              <a:gd name="connsiteX3" fmla="*/ 0 w 10559881"/>
              <a:gd name="connsiteY3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9881" h="381000">
                <a:moveTo>
                  <a:pt x="0" y="0"/>
                </a:moveTo>
                <a:lnTo>
                  <a:pt x="10559881" y="0"/>
                </a:lnTo>
                <a:lnTo>
                  <a:pt x="10519784" y="381000"/>
                </a:lnTo>
                <a:lnTo>
                  <a:pt x="0" y="381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 userDrawn="1"/>
        </p:nvSpPr>
        <p:spPr>
          <a:xfrm>
            <a:off x="11350755" y="6058959"/>
            <a:ext cx="874872" cy="662516"/>
          </a:xfrm>
          <a:custGeom>
            <a:avLst/>
            <a:gdLst>
              <a:gd name="connsiteX0" fmla="*/ 60660 w 874872"/>
              <a:gd name="connsiteY0" fmla="*/ 0 h 662516"/>
              <a:gd name="connsiteX1" fmla="*/ 874872 w 874872"/>
              <a:gd name="connsiteY1" fmla="*/ 0 h 662516"/>
              <a:gd name="connsiteX2" fmla="*/ 874872 w 874872"/>
              <a:gd name="connsiteY2" fmla="*/ 464985 h 662516"/>
              <a:gd name="connsiteX3" fmla="*/ 856786 w 874872"/>
              <a:gd name="connsiteY3" fmla="*/ 662516 h 662516"/>
              <a:gd name="connsiteX4" fmla="*/ 0 w 874872"/>
              <a:gd name="connsiteY4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872" h="662516">
                <a:moveTo>
                  <a:pt x="60660" y="0"/>
                </a:moveTo>
                <a:lnTo>
                  <a:pt x="874872" y="0"/>
                </a:lnTo>
                <a:lnTo>
                  <a:pt x="874872" y="464985"/>
                </a:lnTo>
                <a:lnTo>
                  <a:pt x="856786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8" name="任意多边形 7"/>
          <p:cNvSpPr/>
          <p:nvPr userDrawn="1"/>
        </p:nvSpPr>
        <p:spPr>
          <a:xfrm>
            <a:off x="11463205" y="6010275"/>
            <a:ext cx="762423" cy="662516"/>
          </a:xfrm>
          <a:custGeom>
            <a:avLst/>
            <a:gdLst>
              <a:gd name="connsiteX0" fmla="*/ 60660 w 762423"/>
              <a:gd name="connsiteY0" fmla="*/ 0 h 662516"/>
              <a:gd name="connsiteX1" fmla="*/ 762423 w 762423"/>
              <a:gd name="connsiteY1" fmla="*/ 0 h 662516"/>
              <a:gd name="connsiteX2" fmla="*/ 762423 w 762423"/>
              <a:gd name="connsiteY2" fmla="*/ 662516 h 662516"/>
              <a:gd name="connsiteX3" fmla="*/ 0 w 762423"/>
              <a:gd name="connsiteY3" fmla="*/ 662516 h 662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423" h="662516">
                <a:moveTo>
                  <a:pt x="60660" y="0"/>
                </a:moveTo>
                <a:lnTo>
                  <a:pt x="762423" y="0"/>
                </a:lnTo>
                <a:lnTo>
                  <a:pt x="762423" y="662516"/>
                </a:lnTo>
                <a:lnTo>
                  <a:pt x="0" y="66251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         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sp>
        <p:nvSpPr>
          <p:cNvPr id="22" name="任意多边形 21"/>
          <p:cNvSpPr/>
          <p:nvPr userDrawn="1"/>
        </p:nvSpPr>
        <p:spPr>
          <a:xfrm>
            <a:off x="0" y="6336063"/>
            <a:ext cx="10388896" cy="521937"/>
          </a:xfrm>
          <a:custGeom>
            <a:avLst/>
            <a:gdLst>
              <a:gd name="connsiteX0" fmla="*/ 0 w 10388896"/>
              <a:gd name="connsiteY0" fmla="*/ 0 h 521937"/>
              <a:gd name="connsiteX1" fmla="*/ 10388896 w 10388896"/>
              <a:gd name="connsiteY1" fmla="*/ 0 h 521937"/>
              <a:gd name="connsiteX2" fmla="*/ 10333967 w 10388896"/>
              <a:gd name="connsiteY2" fmla="*/ 521937 h 521937"/>
              <a:gd name="connsiteX3" fmla="*/ 0 w 10388896"/>
              <a:gd name="connsiteY3" fmla="*/ 521937 h 52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8896" h="521937">
                <a:moveTo>
                  <a:pt x="0" y="0"/>
                </a:moveTo>
                <a:lnTo>
                  <a:pt x="10388896" y="0"/>
                </a:lnTo>
                <a:lnTo>
                  <a:pt x="10333967" y="521937"/>
                </a:lnTo>
                <a:lnTo>
                  <a:pt x="0" y="52193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 hasCustomPrompt="1"/>
          </p:nvPr>
        </p:nvSpPr>
        <p:spPr>
          <a:xfrm>
            <a:off x="-22652" y="385562"/>
            <a:ext cx="1984107" cy="732848"/>
          </a:xfrm>
          <a:solidFill>
            <a:schemeClr val="accent1"/>
          </a:solidFill>
          <a:effectLst>
            <a:outerShdw dist="127000" dir="2040000" algn="ctr" rotWithShape="0">
              <a:schemeClr val="accent2"/>
            </a:outerShdw>
          </a:effectLst>
        </p:spPr>
        <p:txBody>
          <a:bodyPr wrap="square" lIns="180000" tIns="180000" rIns="180000" bIns="180000">
            <a:spAutoFit/>
          </a:bodyPr>
          <a:lstStyle>
            <a:lvl1pPr marL="0" indent="0" algn="r">
              <a:lnSpc>
                <a:spcPct val="100000"/>
              </a:lnSpc>
              <a:buNone/>
              <a:defRPr sz="2400">
                <a:solidFill>
                  <a:schemeClr val="bg2"/>
                </a:solidFill>
                <a:effectLst/>
              </a:defRPr>
            </a:lvl1pPr>
          </a:lstStyle>
          <a:p>
            <a:pPr lvl="0"/>
            <a:r>
              <a:rPr lang="zh-CN" altLang="en-US" dirty="0" smtClean="0"/>
              <a:t>图片说明</a:t>
            </a:r>
            <a:endParaRPr lang="zh-CN" altLang="en-US" dirty="0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183356" y="6466052"/>
            <a:ext cx="1663478" cy="280823"/>
            <a:chOff x="8729742" y="4570696"/>
            <a:chExt cx="2830517" cy="477836"/>
          </a:xfrm>
          <a:solidFill>
            <a:schemeClr val="accent4"/>
          </a:solidFill>
        </p:grpSpPr>
        <p:sp>
          <p:nvSpPr>
            <p:cNvPr id="51" name="Freeform 34"/>
            <p:cNvSpPr>
              <a:spLocks noEditPoints="1"/>
            </p:cNvSpPr>
            <p:nvPr userDrawn="1"/>
          </p:nvSpPr>
          <p:spPr bwMode="auto">
            <a:xfrm>
              <a:off x="9304417" y="4945345"/>
              <a:ext cx="1363665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35"/>
            <p:cNvSpPr>
              <a:spLocks noEditPoints="1"/>
            </p:cNvSpPr>
            <p:nvPr userDrawn="1"/>
          </p:nvSpPr>
          <p:spPr bwMode="auto">
            <a:xfrm>
              <a:off x="10679194" y="4943758"/>
              <a:ext cx="873127" cy="103187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36"/>
            <p:cNvSpPr>
              <a:spLocks noEditPoints="1"/>
            </p:cNvSpPr>
            <p:nvPr userDrawn="1"/>
          </p:nvSpPr>
          <p:spPr bwMode="auto">
            <a:xfrm>
              <a:off x="9304417" y="4596096"/>
              <a:ext cx="2255842" cy="300036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37"/>
            <p:cNvSpPr>
              <a:spLocks noEditPoints="1"/>
            </p:cNvSpPr>
            <p:nvPr userDrawn="1"/>
          </p:nvSpPr>
          <p:spPr bwMode="auto">
            <a:xfrm>
              <a:off x="8798004" y="4643720"/>
              <a:ext cx="334964" cy="325436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38"/>
            <p:cNvSpPr>
              <a:spLocks noEditPoints="1"/>
            </p:cNvSpPr>
            <p:nvPr userDrawn="1"/>
          </p:nvSpPr>
          <p:spPr bwMode="auto">
            <a:xfrm>
              <a:off x="8872617" y="4775483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39"/>
            <p:cNvSpPr>
              <a:spLocks noEditPoints="1"/>
            </p:cNvSpPr>
            <p:nvPr userDrawn="1"/>
          </p:nvSpPr>
          <p:spPr bwMode="auto">
            <a:xfrm>
              <a:off x="8729742" y="4570696"/>
              <a:ext cx="474664" cy="477836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40"/>
            <p:cNvSpPr>
              <a:spLocks noEditPoints="1"/>
            </p:cNvSpPr>
            <p:nvPr userDrawn="1"/>
          </p:nvSpPr>
          <p:spPr bwMode="auto">
            <a:xfrm>
              <a:off x="8763079" y="4810405"/>
              <a:ext cx="407989" cy="204787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41"/>
            <p:cNvSpPr/>
            <p:nvPr userDrawn="1"/>
          </p:nvSpPr>
          <p:spPr bwMode="auto">
            <a:xfrm>
              <a:off x="8913891" y="4711981"/>
              <a:ext cx="161925" cy="150812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42"/>
            <p:cNvSpPr/>
            <p:nvPr userDrawn="1"/>
          </p:nvSpPr>
          <p:spPr bwMode="auto">
            <a:xfrm>
              <a:off x="8942467" y="4694517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43"/>
            <p:cNvSpPr/>
            <p:nvPr userDrawn="1"/>
          </p:nvSpPr>
          <p:spPr bwMode="auto">
            <a:xfrm>
              <a:off x="8867855" y="4856442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 userDrawn="1"/>
          </p:nvSpPr>
          <p:spPr bwMode="auto">
            <a:xfrm>
              <a:off x="8840867" y="4681823"/>
              <a:ext cx="252414" cy="257174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 noEditPoints="1"/>
            </p:cNvSpPr>
            <p:nvPr userDrawn="1"/>
          </p:nvSpPr>
          <p:spPr bwMode="auto">
            <a:xfrm>
              <a:off x="9091692" y="4667536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 noEditPoints="1"/>
            </p:cNvSpPr>
            <p:nvPr userDrawn="1"/>
          </p:nvSpPr>
          <p:spPr bwMode="auto">
            <a:xfrm>
              <a:off x="9120267" y="4715161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 userDrawn="1"/>
          </p:nvSpPr>
          <p:spPr bwMode="auto">
            <a:xfrm>
              <a:off x="9037717" y="4621498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48"/>
            <p:cNvSpPr>
              <a:spLocks noEditPoints="1"/>
            </p:cNvSpPr>
            <p:nvPr userDrawn="1"/>
          </p:nvSpPr>
          <p:spPr bwMode="auto">
            <a:xfrm>
              <a:off x="8913891" y="4588168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49"/>
            <p:cNvSpPr>
              <a:spLocks noEditPoints="1"/>
            </p:cNvSpPr>
            <p:nvPr userDrawn="1"/>
          </p:nvSpPr>
          <p:spPr bwMode="auto">
            <a:xfrm>
              <a:off x="8971042" y="4589759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50"/>
            <p:cNvSpPr>
              <a:spLocks noEditPoints="1"/>
            </p:cNvSpPr>
            <p:nvPr userDrawn="1"/>
          </p:nvSpPr>
          <p:spPr bwMode="auto">
            <a:xfrm>
              <a:off x="8756730" y="4715171"/>
              <a:ext cx="52389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51"/>
            <p:cNvSpPr>
              <a:spLocks noEditPoints="1"/>
            </p:cNvSpPr>
            <p:nvPr userDrawn="1"/>
          </p:nvSpPr>
          <p:spPr bwMode="auto">
            <a:xfrm>
              <a:off x="8791655" y="4653259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52"/>
            <p:cNvSpPr>
              <a:spLocks noEditPoints="1"/>
            </p:cNvSpPr>
            <p:nvPr userDrawn="1"/>
          </p:nvSpPr>
          <p:spPr bwMode="auto">
            <a:xfrm>
              <a:off x="8847216" y="4611977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-深色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3175"/>
            <a:ext cx="12192000" cy="6861175"/>
          </a:xfrm>
          <a:prstGeom prst="rect">
            <a:avLst/>
          </a:prstGeom>
          <a:blipFill dpi="0" rotWithShape="1">
            <a:blip r:embed="rId2">
              <a:alphaModFix amt="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725422" y="781579"/>
            <a:ext cx="10741155" cy="52916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73932" y="6055360"/>
            <a:ext cx="546947" cy="548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b="1">
                <a:solidFill>
                  <a:schemeClr val="accent3"/>
                </a:solidFill>
                <a:latin typeface="+mn-lt"/>
              </a:defRPr>
            </a:lvl1pPr>
          </a:lstStyle>
          <a:p>
            <a:fld id="{27C45CD9-0508-4D1E-923D-4DFDAA610D1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如何增强模型的</a:t>
            </a:r>
            <a:r>
              <a:rPr lang="zh-CN" altLang="en-US" dirty="0" smtClean="0"/>
              <a:t>能力</a:t>
            </a:r>
            <a:endParaRPr lang="zh-CN" altLang="en-US" dirty="0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TA </a:t>
            </a:r>
            <a:r>
              <a:rPr lang="zh-CN" altLang="en-US" dirty="0" smtClean="0"/>
              <a:t>郑悟强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Overfitting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03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Overfitting</a:t>
            </a:r>
            <a:r>
              <a:rPr lang="zh-CN" altLang="en-US" dirty="0" smtClean="0"/>
              <a:t>（</a:t>
            </a:r>
            <a:r>
              <a:rPr lang="zh-CN" altLang="en-US" dirty="0" smtClean="0"/>
              <a:t>过拟合）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Training loss</a:t>
            </a:r>
            <a:r>
              <a:rPr lang="zh-CN" altLang="en-US" dirty="0"/>
              <a:t>非常低，但实际泛化性能非常</a:t>
            </a:r>
            <a:r>
              <a:rPr lang="zh-CN" altLang="en-US" dirty="0"/>
              <a:t>差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9770" y="2254250"/>
            <a:ext cx="5484495" cy="3672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Overfitting——</a:t>
            </a:r>
            <a:r>
              <a:rPr lang="zh-CN" altLang="en-US"/>
              <a:t>解决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使用更加简单的</a:t>
            </a:r>
            <a:r>
              <a:rPr lang="zh-CN" altLang="en-US"/>
              <a:t>模型</a:t>
            </a:r>
            <a:endParaRPr lang="zh-CN" altLang="en-US"/>
          </a:p>
          <a:p>
            <a:pPr lvl="1"/>
            <a:r>
              <a:rPr lang="zh-CN" altLang="en-US"/>
              <a:t>减少</a:t>
            </a:r>
            <a:r>
              <a:rPr lang="en-US" altLang="zh-CN"/>
              <a:t>feature</a:t>
            </a:r>
            <a:endParaRPr lang="en-US" altLang="zh-CN"/>
          </a:p>
          <a:p>
            <a:pPr lvl="1"/>
            <a:r>
              <a:rPr lang="zh-CN" altLang="en-US"/>
              <a:t>减少模型复杂度（层数，维度</a:t>
            </a:r>
            <a:r>
              <a:rPr lang="zh-CN" altLang="en-US"/>
              <a:t>等）</a:t>
            </a:r>
            <a:endParaRPr lang="zh-CN" altLang="en-US"/>
          </a:p>
          <a:p>
            <a:pPr lvl="1"/>
            <a:r>
              <a:rPr lang="zh-CN" altLang="en-US"/>
              <a:t>共享参数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增加训练</a:t>
            </a:r>
            <a:r>
              <a:rPr lang="zh-CN" altLang="en-US">
                <a:solidFill>
                  <a:schemeClr val="tx1"/>
                </a:solidFill>
              </a:rPr>
              <a:t>数据</a:t>
            </a:r>
            <a:endParaRPr lang="zh-CN" altLang="en-US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early stop</a:t>
            </a:r>
            <a:r>
              <a:rPr lang="zh-CN" altLang="en-US">
                <a:solidFill>
                  <a:schemeClr val="tx1"/>
                </a:solidFill>
              </a:rPr>
              <a:t>（早停</a:t>
            </a:r>
            <a:r>
              <a:rPr lang="zh-CN" altLang="en-US">
                <a:solidFill>
                  <a:schemeClr val="tx1"/>
                </a:solidFill>
              </a:rPr>
              <a:t>策略）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实时记录模型在</a:t>
            </a:r>
            <a:r>
              <a:rPr lang="zh-CN" altLang="en-US" b="1">
                <a:solidFill>
                  <a:schemeClr val="tx1"/>
                </a:solidFill>
              </a:rPr>
              <a:t>验证集</a:t>
            </a:r>
            <a:r>
              <a:rPr lang="zh-CN" altLang="en-US">
                <a:solidFill>
                  <a:schemeClr val="tx1"/>
                </a:solidFill>
              </a:rPr>
              <a:t>上的对应</a:t>
            </a:r>
            <a:r>
              <a:rPr lang="zh-CN" altLang="en-US">
                <a:solidFill>
                  <a:schemeClr val="tx1"/>
                </a:solidFill>
              </a:rPr>
              <a:t>指标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根据验证集的最优结果来选择最后留下</a:t>
            </a:r>
            <a:br>
              <a:rPr lang="zh-CN" altLang="en-US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的</a:t>
            </a:r>
            <a:r>
              <a:rPr lang="zh-CN" altLang="en-US">
                <a:solidFill>
                  <a:schemeClr val="tx1"/>
                </a:solidFill>
              </a:rPr>
              <a:t>模型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验证集：一般是从训练集中划分而来</a:t>
            </a:r>
            <a:br>
              <a:rPr lang="zh-CN" altLang="en-US">
                <a:solidFill>
                  <a:schemeClr val="tx1"/>
                </a:solidFill>
              </a:rPr>
            </a:br>
            <a:r>
              <a:rPr lang="zh-CN" altLang="en-US">
                <a:solidFill>
                  <a:schemeClr val="tx1"/>
                </a:solidFill>
              </a:rPr>
              <a:t>与训练集不同，不会在训练中接触到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K-fold</a:t>
            </a:r>
            <a:r>
              <a:rPr lang="zh-CN" altLang="en-US">
                <a:solidFill>
                  <a:schemeClr val="tx1"/>
                </a:solidFill>
              </a:rPr>
              <a:t>交叉</a:t>
            </a:r>
            <a:r>
              <a:rPr lang="zh-CN" altLang="en-US">
                <a:solidFill>
                  <a:schemeClr val="tx1"/>
                </a:solidFill>
              </a:rPr>
              <a:t>验证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2250" y="786765"/>
            <a:ext cx="4849495" cy="30079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3867150"/>
            <a:ext cx="5380990" cy="25126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Overfitting——</a:t>
            </a:r>
            <a:r>
              <a:rPr lang="zh-CN" altLang="en-US">
                <a:sym typeface="+mn-ea"/>
              </a:rPr>
              <a:t>解决方法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正则化：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𝑡𝑎𝑠𝑘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𝜆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𝑟𝑒𝑔𝑢𝑙𝑎𝑟𝑖𝑧𝑎𝑡𝑖𝑜𝑛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altLang="zh-CN"/>
                  <a:t>L1</a:t>
                </a:r>
                <a:r>
                  <a:rPr lang="zh-CN" altLang="en-US"/>
                  <a:t>正则化</a:t>
                </a:r>
                <a:r>
                  <a:rPr lang="en-US" altLang="zh-CN"/>
                  <a:t>/Lasso</a:t>
                </a:r>
                <a:r>
                  <a:rPr lang="zh-CN" altLang="en-US"/>
                  <a:t>回归：</a:t>
                </a:r>
                <a:r>
                  <a:rPr lang="en-US" altLang="zh-CN"/>
                  <a:t>λ||θ|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lvl="1"/>
                <a:r>
                  <a:rPr lang="en-US" altLang="zh-CN"/>
                  <a:t>L2</a:t>
                </a:r>
                <a:r>
                  <a:rPr lang="zh-CN" altLang="en-US"/>
                  <a:t>正则化</a:t>
                </a:r>
                <a:r>
                  <a:rPr lang="en-US" altLang="zh-CN"/>
                  <a:t>/</a:t>
                </a:r>
                <a:r>
                  <a:rPr lang="zh-CN" altLang="en-US"/>
                  <a:t>岭回归：</a:t>
                </a:r>
                <a:r>
                  <a:rPr lang="en-US" altLang="zh-CN">
                    <a:sym typeface="+mn-ea"/>
                  </a:rPr>
                  <a:t>λ||θ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||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p>
                    </m:sSubSup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228600" lvl="0" indent="-228600">
                  <a:buFont typeface="Arial" panose="020B0604020202020204" pitchFamily="34" charset="0"/>
                  <a:buChar char="•"/>
                </a:pPr>
                <a:r>
                  <a:rPr lang="en-US" altLang="zh-CN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dropout</a:t>
                </a:r>
                <a:r>
                  <a:rPr lang="zh-CN" altLang="en-US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：</a:t>
                </a:r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685800" lvl="1" indent="-228600">
                  <a:buFont typeface="Arial" panose="020B0604020202020204" pitchFamily="34" charset="0"/>
                  <a:buChar char="•"/>
                </a:pPr>
                <a:r>
                  <a:rPr lang="zh-CN" altLang="en-US" sz="24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随机</a:t>
                </a:r>
                <a:r>
                  <a:rPr lang="en-US" altLang="zh-CN" sz="24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mask</a:t>
                </a:r>
                <a:r>
                  <a:rPr lang="zh-CN" altLang="en-US" sz="24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掉一部分神经元</a:t>
                </a:r>
                <a:endParaRPr lang="zh-CN" altLang="en-US"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685800" lvl="1" indent="-228600"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nn.Dropout()</a:t>
                </a:r>
                <a:endParaRPr lang="en-US" altLang="zh-CN"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685800" lvl="1" indent="-228600">
                  <a:buFont typeface="Arial" panose="020B0604020202020204" pitchFamily="34" charset="0"/>
                  <a:buChar char="•"/>
                </a:pPr>
                <a:r>
                  <a:rPr lang="zh-CN" altLang="en-US" sz="24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  <a:sym typeface="+mn-ea"/>
                  </a:rPr>
                  <a:t>一般放在激活函数后</a:t>
                </a:r>
                <a:endParaRPr lang="zh-CN" altLang="en-US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Cambria Math" panose="02040503050406030204" charset="0"/>
                  <a:sym typeface="+mn-ea"/>
                </a:endParaRPr>
              </a:p>
              <a:p>
                <a:pPr marL="685800" lvl="1" indent="-228600">
                  <a:buFont typeface="Arial" panose="020B0604020202020204" pitchFamily="34" charset="0"/>
                  <a:buChar char="•"/>
                </a:pPr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228600" lvl="0" indent="-228600">
                  <a:buFont typeface="Arial" panose="020B0604020202020204" pitchFamily="34" charset="0"/>
                  <a:buChar char="•"/>
                </a:pPr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6" t="-396" r="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52755" y="5926455"/>
            <a:ext cx="9721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https://pytorch.org/docs/stable/generated/torch.nn.Dropout.html</a:t>
            </a:r>
            <a:endParaRPr lang="en-US" altLang="zh-CN"/>
          </a:p>
        </p:txBody>
      </p:sp>
      <p:pic>
        <p:nvPicPr>
          <p:cNvPr id="7" name="图片 6" descr="0_EY8R7nS10y5kQzO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345" y="2661285"/>
            <a:ext cx="6249670" cy="31007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Overfitting——</a:t>
            </a:r>
            <a:r>
              <a:rPr lang="zh-CN" altLang="en-US">
                <a:sym typeface="+mn-ea"/>
              </a:rPr>
              <a:t>解决方法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数据</a:t>
            </a:r>
            <a:r>
              <a:rPr lang="zh-CN" altLang="en-US"/>
              <a:t>增强：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6555d357b9160df18edb6a37998d6d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4775" y="2139315"/>
            <a:ext cx="1192398" cy="108000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4320540" y="2030730"/>
            <a:ext cx="2901950" cy="12966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600" b="1"/>
              <a:t>Model</a:t>
            </a:r>
            <a:endParaRPr lang="en-US" altLang="zh-CN" sz="2600" b="1"/>
          </a:p>
        </p:txBody>
      </p:sp>
      <p:sp>
        <p:nvSpPr>
          <p:cNvPr id="7" name="文本框 6"/>
          <p:cNvSpPr txBox="1"/>
          <p:nvPr/>
        </p:nvSpPr>
        <p:spPr>
          <a:xfrm>
            <a:off x="9016365" y="2448560"/>
            <a:ext cx="711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Cat</a:t>
            </a:r>
            <a:endParaRPr lang="en-US" altLang="zh-CN" sz="2400" b="1"/>
          </a:p>
        </p:txBody>
      </p:sp>
      <p:pic>
        <p:nvPicPr>
          <p:cNvPr id="8" name="图片 7" descr="6555d357b9160df18edb6a37998d6d20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75" y="3644900"/>
            <a:ext cx="1192398" cy="1080000"/>
          </a:xfrm>
          <a:prstGeom prst="rect">
            <a:avLst/>
          </a:prstGeom>
        </p:spPr>
      </p:pic>
      <p:pic>
        <p:nvPicPr>
          <p:cNvPr id="9" name="图片 8" descr="6555d357b9160df18edb6a37998d6d20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75" y="5150485"/>
            <a:ext cx="1192530" cy="9048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016365" y="3954780"/>
            <a:ext cx="711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Cat</a:t>
            </a:r>
            <a:endParaRPr lang="en-US" altLang="zh-CN" sz="2400" b="1"/>
          </a:p>
        </p:txBody>
      </p:sp>
      <p:sp>
        <p:nvSpPr>
          <p:cNvPr id="11" name="文本框 10"/>
          <p:cNvSpPr txBox="1"/>
          <p:nvPr/>
        </p:nvSpPr>
        <p:spPr>
          <a:xfrm>
            <a:off x="9016365" y="5372735"/>
            <a:ext cx="711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Cat</a:t>
            </a:r>
            <a:endParaRPr lang="en-US" altLang="zh-CN" sz="2400" b="1"/>
          </a:p>
        </p:txBody>
      </p:sp>
      <p:cxnSp>
        <p:nvCxnSpPr>
          <p:cNvPr id="12" name="直接箭头连接符 11"/>
          <p:cNvCxnSpPr>
            <a:stCxn id="5" idx="3"/>
            <a:endCxn id="6" idx="1"/>
          </p:cNvCxnSpPr>
          <p:nvPr/>
        </p:nvCxnSpPr>
        <p:spPr>
          <a:xfrm flipV="1">
            <a:off x="2567305" y="2679065"/>
            <a:ext cx="1753235" cy="63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7" idx="1"/>
          </p:cNvCxnSpPr>
          <p:nvPr/>
        </p:nvCxnSpPr>
        <p:spPr>
          <a:xfrm>
            <a:off x="7222490" y="2679065"/>
            <a:ext cx="1793875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</p:cNvCxnSpPr>
          <p:nvPr/>
        </p:nvCxnSpPr>
        <p:spPr>
          <a:xfrm flipV="1">
            <a:off x="2567305" y="2687320"/>
            <a:ext cx="1743075" cy="149796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0" idx="1"/>
          </p:cNvCxnSpPr>
          <p:nvPr/>
        </p:nvCxnSpPr>
        <p:spPr>
          <a:xfrm>
            <a:off x="7222490" y="2667000"/>
            <a:ext cx="1793875" cy="151828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3"/>
            <a:endCxn id="6" idx="1"/>
          </p:cNvCxnSpPr>
          <p:nvPr/>
        </p:nvCxnSpPr>
        <p:spPr>
          <a:xfrm flipV="1">
            <a:off x="2567305" y="2679065"/>
            <a:ext cx="1753235" cy="292417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11" idx="1"/>
          </p:cNvCxnSpPr>
          <p:nvPr/>
        </p:nvCxnSpPr>
        <p:spPr>
          <a:xfrm>
            <a:off x="7222490" y="2679065"/>
            <a:ext cx="1793875" cy="292417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MisMatch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04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MisMatch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227667"/>
            <a:ext cx="10741155" cy="4698999"/>
          </a:xfrm>
        </p:spPr>
        <p:txBody>
          <a:bodyPr/>
          <a:p>
            <a:r>
              <a:rPr lang="zh-CN" altLang="en-US"/>
              <a:t>训练集无法反映出真实的数据</a:t>
            </a:r>
            <a:r>
              <a:rPr lang="zh-CN" altLang="en-US"/>
              <a:t>分布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一个更简单的版本的：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13125" y="1861820"/>
            <a:ext cx="5133975" cy="8286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525" y="2894965"/>
            <a:ext cx="2038350" cy="40957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655" y="4416425"/>
            <a:ext cx="580072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MisMatch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6790" y="1227455"/>
            <a:ext cx="7445375" cy="46990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MisMatch——</a:t>
            </a:r>
            <a:r>
              <a:rPr lang="zh-CN" altLang="en-US"/>
              <a:t>解决</a:t>
            </a:r>
            <a:r>
              <a:rPr lang="zh-CN" altLang="en-US"/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从公式中可以看到，想要减缓这个问题，我们只能</a:t>
            </a:r>
            <a:endParaRPr lang="zh-CN" altLang="en-US"/>
          </a:p>
          <a:p>
            <a:pPr lvl="1"/>
            <a:r>
              <a:rPr lang="zh-CN" altLang="en-US"/>
              <a:t>减小模型复杂度，即</a:t>
            </a:r>
            <a:r>
              <a:rPr lang="en-US" altLang="zh-CN"/>
              <a:t>|H|</a:t>
            </a:r>
            <a:r>
              <a:rPr lang="zh-CN" altLang="en-US"/>
              <a:t>变小</a:t>
            </a:r>
            <a:endParaRPr lang="zh-CN" altLang="en-US"/>
          </a:p>
          <a:p>
            <a:pPr lvl="1"/>
            <a:r>
              <a:rPr lang="zh-CN" altLang="en-US"/>
              <a:t>增大训练样本数量，即</a:t>
            </a:r>
            <a:r>
              <a:rPr lang="en-US" altLang="zh-CN"/>
              <a:t>N</a:t>
            </a:r>
            <a:r>
              <a:rPr lang="zh-CN" altLang="en-US"/>
              <a:t>变大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谢谢！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Overview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ChatGPT Image Apr 30, 2025, 02_29_29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98240" y="1295400"/>
            <a:ext cx="4563110" cy="45631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90465" y="3531235"/>
            <a:ext cx="9785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101110"/>
                </a:solidFill>
              </a:rPr>
              <a:t>Optimization</a:t>
            </a:r>
            <a:endParaRPr lang="en-US" altLang="zh-CN" sz="2000" b="1">
              <a:solidFill>
                <a:srgbClr val="101110"/>
              </a:solidFill>
            </a:endParaRPr>
          </a:p>
        </p:txBody>
      </p:sp>
      <p:cxnSp>
        <p:nvCxnSpPr>
          <p:cNvPr id="9" name="直接箭头连接符 8"/>
          <p:cNvCxnSpPr>
            <a:endCxn id="8" idx="0"/>
          </p:cNvCxnSpPr>
          <p:nvPr/>
        </p:nvCxnSpPr>
        <p:spPr>
          <a:xfrm>
            <a:off x="5184775" y="3068320"/>
            <a:ext cx="295275" cy="462915"/>
          </a:xfrm>
          <a:prstGeom prst="straightConnector1">
            <a:avLst/>
          </a:prstGeom>
          <a:ln w="25400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Model bias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Bias</a:t>
            </a:r>
            <a:r>
              <a:rPr lang="zh-CN" altLang="en-US" dirty="0"/>
              <a:t>（</a:t>
            </a:r>
            <a:r>
              <a:rPr lang="zh-CN" altLang="en-US" dirty="0"/>
              <a:t>欠拟合）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r>
              <a:rPr lang="zh-CN" altLang="en-US" dirty="0" smtClean="0"/>
              <a:t>能力太弱，不足以拟合复杂的</a:t>
            </a:r>
            <a:br>
              <a:rPr lang="zh-CN" altLang="en-US" dirty="0" smtClean="0"/>
            </a:br>
            <a:r>
              <a:rPr lang="zh-CN" altLang="en-US" dirty="0" smtClean="0"/>
              <a:t>结构，见</a:t>
            </a:r>
            <a:r>
              <a:rPr lang="zh-CN" altLang="en-US" dirty="0" smtClean="0"/>
              <a:t>右图</a:t>
            </a:r>
            <a:endParaRPr lang="zh-CN" altLang="en-US" dirty="0" smtClean="0"/>
          </a:p>
          <a:p>
            <a:r>
              <a:rPr lang="zh-CN" altLang="en-US" dirty="0" smtClean="0"/>
              <a:t>解决方法：重新设计模型，让模型更加</a:t>
            </a:r>
            <a:br>
              <a:rPr lang="zh-CN" altLang="en-US" dirty="0" smtClean="0"/>
            </a:br>
            <a:r>
              <a:rPr lang="en-US" altLang="zh-CN" dirty="0" smtClean="0"/>
              <a:t>flexible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更多的</a:t>
            </a:r>
            <a:r>
              <a:rPr lang="en-US" altLang="zh-CN" dirty="0" smtClean="0"/>
              <a:t>features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使用组合模型（集成学习方法）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神经网</a:t>
            </a:r>
            <a:r>
              <a:rPr lang="zh-CN" altLang="en-US" dirty="0" smtClean="0"/>
              <a:t>络加宽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神经网络</a:t>
            </a:r>
            <a:r>
              <a:rPr lang="zh-CN" altLang="en-US" dirty="0" smtClean="0"/>
              <a:t>加深</a:t>
            </a:r>
            <a:endParaRPr lang="zh-CN" altLang="en-US" dirty="0" smtClean="0"/>
          </a:p>
          <a:p>
            <a:pPr marL="457200" lvl="1" indent="0">
              <a:buNone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4840" y="1190625"/>
            <a:ext cx="4693285" cy="3215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Optimization</a:t>
            </a:r>
            <a:endParaRPr lang="en-US" altLang="zh-CN" dirty="0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/>
              <a:t>02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CD9-0508-4D1E-923D-4DFDAA610D1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Optimization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梯度更新会遇到的问题：</a:t>
            </a:r>
            <a:r>
              <a:rPr lang="en-US" altLang="zh-CN" b="1"/>
              <a:t>saddle point</a:t>
            </a:r>
            <a:r>
              <a:rPr lang="zh-CN" altLang="en-US"/>
              <a:t>与</a:t>
            </a:r>
            <a:r>
              <a:rPr lang="en-US" altLang="zh-CN" b="1"/>
              <a:t>local minimum </a:t>
            </a:r>
            <a:r>
              <a:rPr lang="zh-CN" altLang="en-US"/>
              <a:t>（区别在于二阶梯度是否正定）</a:t>
            </a:r>
            <a:endParaRPr lang="en-US" altLang="zh-CN"/>
          </a:p>
          <a:p>
            <a:r>
              <a:rPr lang="en-US" altLang="zh-CN"/>
              <a:t>SGD: </a:t>
            </a:r>
            <a:r>
              <a:rPr lang="zh-CN" altLang="en-US"/>
              <a:t>每次仅使用一个样本（或一个小批次）来更新参数，增加了效率，但无法解决鞍点和局部</a:t>
            </a:r>
            <a:r>
              <a:rPr lang="zh-CN" altLang="en-US"/>
              <a:t>最优</a:t>
            </a:r>
            <a:endParaRPr lang="zh-CN" altLang="en-US"/>
          </a:p>
          <a:p>
            <a:r>
              <a:rPr lang="en-US" altLang="zh-CN"/>
              <a:t>SGD with momentum</a:t>
            </a:r>
            <a:r>
              <a:rPr lang="zh-CN" altLang="en-US"/>
              <a:t>：加入一个</a:t>
            </a:r>
            <a:r>
              <a:rPr lang="en-US" altLang="zh-CN"/>
              <a:t>``</a:t>
            </a:r>
            <a:r>
              <a:rPr lang="zh-CN" altLang="en-US"/>
              <a:t>动量</a:t>
            </a:r>
            <a:r>
              <a:rPr lang="en-US" altLang="zh-CN"/>
              <a:t>’’</a:t>
            </a:r>
            <a:endParaRPr lang="en-US" altLang="zh-CN"/>
          </a:p>
          <a:p>
            <a:r>
              <a:rPr lang="en-US" altLang="zh-CN"/>
              <a:t>AdaGrad</a:t>
            </a:r>
            <a:r>
              <a:rPr lang="zh-CN" altLang="en-US"/>
              <a:t>：为不同参数客制化学习率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RMSProp</a:t>
            </a:r>
            <a:r>
              <a:rPr lang="zh-CN" altLang="en-US"/>
              <a:t>：滑动平均的</a:t>
            </a:r>
            <a:r>
              <a:rPr lang="en-US" altLang="zh-CN"/>
              <a:t>AdaGrad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0915" y="2672715"/>
            <a:ext cx="2446330" cy="45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170" y="3122930"/>
            <a:ext cx="2437864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4022725"/>
            <a:ext cx="2914650" cy="11239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4022725"/>
            <a:ext cx="409575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Optimization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99" y="1227667"/>
            <a:ext cx="10741155" cy="4698999"/>
          </a:xfrm>
        </p:spPr>
        <p:txBody>
          <a:bodyPr/>
          <a:p>
            <a:r>
              <a:rPr lang="en-US" altLang="zh-CN"/>
              <a:t>Adam</a:t>
            </a:r>
            <a:r>
              <a:rPr lang="zh-CN" altLang="en-US"/>
              <a:t>（</a:t>
            </a:r>
            <a:r>
              <a:rPr lang="zh-CN" altLang="en-US"/>
              <a:t>最常用）</a:t>
            </a:r>
            <a:r>
              <a:rPr lang="en-US" altLang="zh-CN"/>
              <a:t>https://arxiv.org/abs/1412.6980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5615" y="1724660"/>
            <a:ext cx="8143875" cy="37052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18540" y="5815330"/>
            <a:ext cx="666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https://pytorch.org/docs/stable/optim.html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Optimization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Learning Rate Scheduling</a:t>
            </a:r>
            <a:endParaRPr lang="en-US" altLang="zh-CN"/>
          </a:p>
          <a:p>
            <a:pPr lvl="1"/>
            <a:r>
              <a:rPr lang="en-US" altLang="zh-CN"/>
              <a:t>Learning Rate Decay: https://arxiv.org/pdf/1908.01878</a:t>
            </a:r>
            <a:endParaRPr lang="en-US" altLang="zh-CN"/>
          </a:p>
          <a:p>
            <a:pPr lvl="1"/>
            <a:r>
              <a:rPr lang="en-US" altLang="zh-CN"/>
              <a:t>Learning Rate Warm Up: https://arxiv.org/pdf/2406.09405</a:t>
            </a:r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改进</a:t>
            </a:r>
            <a:r>
              <a:rPr lang="en-US" altLang="zh-CN">
                <a:solidFill>
                  <a:schemeClr val="tx1"/>
                </a:solidFill>
              </a:rPr>
              <a:t>Loss Function: </a:t>
            </a:r>
            <a:r>
              <a:rPr lang="zh-CN" altLang="en-US">
                <a:solidFill>
                  <a:schemeClr val="tx1"/>
                </a:solidFill>
              </a:rPr>
              <a:t>比如使用</a:t>
            </a:r>
            <a:r>
              <a:rPr lang="en-US" altLang="zh-CN">
                <a:solidFill>
                  <a:schemeClr val="tx1"/>
                </a:solidFill>
              </a:rPr>
              <a:t>Cross Entropy</a:t>
            </a:r>
            <a:r>
              <a:rPr lang="zh-CN" altLang="en-US">
                <a:solidFill>
                  <a:schemeClr val="tx1"/>
                </a:solidFill>
              </a:rPr>
              <a:t>代替</a:t>
            </a:r>
            <a:r>
              <a:rPr lang="en-US" altLang="zh-CN">
                <a:solidFill>
                  <a:schemeClr val="tx1"/>
                </a:solidFill>
              </a:rPr>
              <a:t>MSE loss</a:t>
            </a:r>
            <a:endParaRPr lang="en-US" altLang="zh-CN">
              <a:solidFill>
                <a:schemeClr val="tx1"/>
              </a:solidFill>
            </a:endParaRPr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避免梯度爆炸以及梯度</a:t>
            </a:r>
            <a:r>
              <a:rPr lang="zh-CN" altLang="en-US">
                <a:solidFill>
                  <a:schemeClr val="tx1"/>
                </a:solidFill>
              </a:rPr>
              <a:t>消失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Normalization: Batch Norm, LayerNorm, RMSNorm</a:t>
            </a:r>
            <a:endParaRPr lang="en-US" altLang="zh-CN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使用残差连接：</a:t>
            </a:r>
            <a:r>
              <a:rPr lang="en-US" altLang="zh-CN">
                <a:solidFill>
                  <a:schemeClr val="tx1"/>
                </a:solidFill>
              </a:rPr>
              <a:t>ResNet https://arxiv.org/pdf/1512.03385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5690" y="3893820"/>
            <a:ext cx="2828925" cy="695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985" y="5045710"/>
            <a:ext cx="3314700" cy="1314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610" y="3893820"/>
            <a:ext cx="4027142" cy="69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Optimization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避免梯度爆炸及</a:t>
            </a:r>
            <a:r>
              <a:rPr lang="zh-CN" altLang="en-US"/>
              <a:t>消失</a:t>
            </a:r>
            <a:endParaRPr lang="zh-CN" altLang="en-US"/>
          </a:p>
          <a:p>
            <a:pPr lvl="1"/>
            <a:r>
              <a:rPr lang="zh-CN" altLang="en-US"/>
              <a:t>换用其他的激活函数：</a:t>
            </a:r>
            <a:r>
              <a:rPr lang="en-US" altLang="zh-CN"/>
              <a:t>ReLU</a:t>
            </a:r>
            <a:r>
              <a:rPr lang="zh-CN" altLang="en-US"/>
              <a:t>尤其容易出现梯度消失问题，神经元死亡。可以换用</a:t>
            </a:r>
            <a:r>
              <a:rPr lang="en-US" altLang="zh-CN"/>
              <a:t>LeakyReLU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常用激活函数：</a:t>
            </a:r>
            <a:r>
              <a:rPr lang="en-US" altLang="zh-CN"/>
              <a:t>tanh, LeakyReLU, SiLU, GELU</a:t>
            </a:r>
            <a:endParaRPr lang="en-US" altLang="zh-CN"/>
          </a:p>
          <a:p>
            <a:pPr marL="228600" lvl="0" indent="-22860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更好的初始化</a:t>
            </a:r>
            <a:r>
              <a:rPr lang="zh-CN" altLang="en-US">
                <a:solidFill>
                  <a:schemeClr val="tx1"/>
                </a:solidFill>
              </a:rPr>
              <a:t>参数</a:t>
            </a:r>
            <a:endParaRPr lang="zh-CN" altLang="en-US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Xaivior Initialization, Kaiming Initialization, </a:t>
            </a:r>
            <a:r>
              <a:rPr lang="zh-CN" altLang="en-US">
                <a:solidFill>
                  <a:schemeClr val="tx1"/>
                </a:solidFill>
              </a:rPr>
              <a:t>手动调整初始化的方差</a:t>
            </a:r>
            <a:r>
              <a:rPr lang="zh-CN" altLang="en-US">
                <a:solidFill>
                  <a:schemeClr val="tx1"/>
                </a:solidFill>
              </a:rPr>
              <a:t>期望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7C45CD9-0508-4D1E-923D-4DFDAA610D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teach">
      <a:dk1>
        <a:srgbClr val="11344A"/>
      </a:dk1>
      <a:lt1>
        <a:srgbClr val="E6F5FF"/>
      </a:lt1>
      <a:dk2>
        <a:srgbClr val="11344A"/>
      </a:dk2>
      <a:lt2>
        <a:srgbClr val="E6F5FF"/>
      </a:lt2>
      <a:accent1>
        <a:srgbClr val="115D8A"/>
      </a:accent1>
      <a:accent2>
        <a:srgbClr val="19B5CA"/>
      </a:accent2>
      <a:accent3>
        <a:srgbClr val="FFCA0F"/>
      </a:accent3>
      <a:accent4>
        <a:srgbClr val="D28527"/>
      </a:accent4>
      <a:accent5>
        <a:srgbClr val="CE2424"/>
      </a:accent5>
      <a:accent6>
        <a:srgbClr val="37990E"/>
      </a:accent6>
      <a:hlink>
        <a:srgbClr val="0563C1"/>
      </a:hlink>
      <a:folHlink>
        <a:srgbClr val="954F72"/>
      </a:folHlink>
    </a:clrScheme>
    <a:fontScheme name="teach">
      <a:majorFont>
        <a:latin typeface="Candara"/>
        <a:ea typeface="微软雅黑"/>
        <a:cs typeface=""/>
      </a:majorFont>
      <a:minorFont>
        <a:latin typeface="Candar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1502</Words>
  <Application>WPS 演示</Application>
  <PresentationFormat>宽屏</PresentationFormat>
  <Paragraphs>167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Cambria Math</vt:lpstr>
      <vt:lpstr>微软雅黑</vt:lpstr>
      <vt:lpstr>Candara</vt:lpstr>
      <vt:lpstr>Arial Unicode MS</vt:lpstr>
      <vt:lpstr>等线</vt:lpstr>
      <vt:lpstr>Office 主题​​</vt:lpstr>
      <vt:lpstr>如何增强模型的能力</vt:lpstr>
      <vt:lpstr>Overview</vt:lpstr>
      <vt:lpstr>Model bias</vt:lpstr>
      <vt:lpstr>Model Bias（欠拟合）</vt:lpstr>
      <vt:lpstr>Optimization</vt:lpstr>
      <vt:lpstr>Optimization</vt:lpstr>
      <vt:lpstr>Optimization</vt:lpstr>
      <vt:lpstr>Optimization</vt:lpstr>
      <vt:lpstr>Optimization</vt:lpstr>
      <vt:lpstr>Overfitting</vt:lpstr>
      <vt:lpstr>Overfitting（过拟合）</vt:lpstr>
      <vt:lpstr>Overfitting——解决方法</vt:lpstr>
      <vt:lpstr>Overfitting——解决方法</vt:lpstr>
      <vt:lpstr>Overfitting——解决方法</vt:lpstr>
      <vt:lpstr>MisMatch</vt:lpstr>
      <vt:lpstr>MisMatch</vt:lpstr>
      <vt:lpstr>MisMatch</vt:lpstr>
      <vt:lpstr>MisMatch——解决方法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教务处PPT模板001</dc:title>
  <dc:creator>现代教育技术中心</dc:creator>
  <cp:lastModifiedBy>psychopath</cp:lastModifiedBy>
  <cp:revision>83</cp:revision>
  <dcterms:created xsi:type="dcterms:W3CDTF">2019-08-12T09:30:00Z</dcterms:created>
  <dcterms:modified xsi:type="dcterms:W3CDTF">2025-04-30T08:21:17Z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E89547D1A60B45CD9B26E5CB9056D7F7_12</vt:lpwstr>
  </property>
  <property fmtid="{D5CDD505-2E9C-101B-9397-08002B2CF9AE}" pid="3" name="KSOProductBuildVer">
    <vt:lpwstr>2052-12.1.0.20784</vt:lpwstr>
  </property>
</Properties>
</file>