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06" y="285728"/>
            <a:ext cx="4572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Easy</a:t>
            </a:r>
          </a:p>
          <a:p>
            <a:endParaRPr lang="en-US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r>
              <a:rPr lang="en-US" sz="1400" b="1" i="1" u="sng" dirty="0" smtClean="0"/>
              <a:t>What </a:t>
            </a:r>
            <a:r>
              <a:rPr lang="en-US" sz="1400" b="1" i="1" u="sng" dirty="0" smtClean="0"/>
              <a:t>is the number of cars with more than 4 cylinders? </a:t>
            </a:r>
            <a:endParaRPr lang="en-US" sz="1400" b="1" i="1" u="sng" dirty="0" smtClean="0"/>
          </a:p>
          <a:p>
            <a:endParaRPr lang="en-US" dirty="0" smtClean="0"/>
          </a:p>
          <a:p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SELECT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COUNT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(*) </a:t>
            </a:r>
            <a:endParaRPr lang="en-US" sz="1600" dirty="0" smtClean="0">
              <a:latin typeface="Microsoft JhengHei UI" pitchFamily="34" charset="-120"/>
              <a:ea typeface="Microsoft JhengHei UI" pitchFamily="34" charset="-120"/>
            </a:endParaRPr>
          </a:p>
          <a:p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FROM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sz="1600" dirty="0" err="1" smtClean="0">
                <a:latin typeface="Microsoft JhengHei UI" pitchFamily="34" charset="-120"/>
                <a:ea typeface="Microsoft JhengHei UI" pitchFamily="34" charset="-120"/>
              </a:rPr>
              <a:t>cars_data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</a:p>
          <a:p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WHERE 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cylinders &gt; 4</a:t>
            </a:r>
            <a:endParaRPr lang="zh-CN" altLang="en-US" sz="1600" dirty="0">
              <a:latin typeface="Microsoft JhengHei UI" pitchFamily="34" charset="-120"/>
              <a:ea typeface="Microsoft JhengHei UI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31735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Meidum</a:t>
            </a:r>
            <a:endParaRPr lang="en-US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endParaRPr lang="en-US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r>
              <a:rPr lang="en-US" sz="1400" b="1" i="1" u="sng" dirty="0" smtClean="0"/>
              <a:t>For </a:t>
            </a:r>
            <a:r>
              <a:rPr lang="en-US" sz="1400" b="1" i="1" u="sng" dirty="0" smtClean="0"/>
              <a:t>each stadium, how many concerts are there? </a:t>
            </a:r>
            <a:endParaRPr lang="en-US" sz="1400" b="1" i="1" u="sng" dirty="0" smtClean="0"/>
          </a:p>
          <a:p>
            <a:endParaRPr lang="en-US" dirty="0" smtClean="0"/>
          </a:p>
          <a:p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SELECT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 T2.name,  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COUNT(*) FROM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 concert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 AS  T1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</a:t>
            </a:r>
            <a:r>
              <a:rPr lang="en-US" sz="16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JOIN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stadium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AS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T2 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ON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T1.stadium_id 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= 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 T2.stadium_id </a:t>
            </a:r>
            <a:r>
              <a:rPr lang="en-US" sz="1600" b="1" dirty="0" smtClean="0">
                <a:solidFill>
                  <a:srgbClr val="0070C0"/>
                </a:solidFill>
                <a:latin typeface="Microsoft JhengHei UI" pitchFamily="34" charset="-120"/>
                <a:ea typeface="Microsoft JhengHei UI" pitchFamily="34" charset="-120"/>
              </a:rPr>
              <a:t>GROUP </a:t>
            </a:r>
            <a:r>
              <a:rPr lang="en-US" sz="1600" b="1" dirty="0" smtClean="0">
                <a:solidFill>
                  <a:srgbClr val="0070C0"/>
                </a:solidFill>
                <a:latin typeface="Microsoft JhengHei UI" pitchFamily="34" charset="-120"/>
                <a:ea typeface="Microsoft JhengHei UI" pitchFamily="34" charset="-120"/>
              </a:rPr>
              <a:t>BY </a:t>
            </a:r>
            <a:r>
              <a:rPr lang="en-US" sz="1600" dirty="0" smtClean="0">
                <a:latin typeface="Microsoft JhengHei UI" pitchFamily="34" charset="-120"/>
                <a:ea typeface="Microsoft JhengHei UI" pitchFamily="34" charset="-120"/>
              </a:rPr>
              <a:t> T1.stadium_id</a:t>
            </a:r>
            <a:endParaRPr lang="zh-CN" altLang="en-US" sz="1600" dirty="0" smtClean="0">
              <a:latin typeface="Microsoft JhengHei UI" pitchFamily="34" charset="-120"/>
              <a:ea typeface="Microsoft JhengHei UI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8" y="252176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Hard</a:t>
            </a:r>
          </a:p>
          <a:p>
            <a:endParaRPr lang="en-US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r>
              <a:rPr lang="en-US" sz="1400" b="1" i="1" u="sng" dirty="0" smtClean="0"/>
              <a:t>Which </a:t>
            </a:r>
            <a:r>
              <a:rPr lang="en-US" sz="1400" b="1" i="1" u="sng" dirty="0" smtClean="0"/>
              <a:t>countries in Europe have at least 3 car manufacturers? </a:t>
            </a:r>
            <a:endParaRPr lang="en-US" sz="1400" b="1" i="1" u="sng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smtClean="0"/>
              <a:t> T1.country_name FROM </a:t>
            </a:r>
            <a:r>
              <a:rPr lang="en-US" dirty="0" smtClean="0"/>
              <a:t> countries</a:t>
            </a:r>
            <a:r>
              <a:rPr lang="en-US" dirty="0" smtClean="0"/>
              <a:t> </a:t>
            </a:r>
            <a:r>
              <a:rPr lang="en-US" dirty="0" smtClean="0"/>
              <a:t> AS </a:t>
            </a:r>
            <a:r>
              <a:rPr lang="en-US" dirty="0" smtClean="0"/>
              <a:t> T1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JOIN </a:t>
            </a:r>
            <a:r>
              <a:rPr lang="en-US" dirty="0" smtClean="0"/>
              <a:t> continents AS </a:t>
            </a:r>
            <a:r>
              <a:rPr lang="en-US" dirty="0" smtClean="0"/>
              <a:t> T2 </a:t>
            </a:r>
            <a:r>
              <a:rPr lang="en-US" dirty="0" smtClean="0"/>
              <a:t> ON </a:t>
            </a:r>
            <a:r>
              <a:rPr lang="en-US" dirty="0" smtClean="0"/>
              <a:t> T1.continent </a:t>
            </a:r>
            <a:r>
              <a:rPr lang="en-US" dirty="0" smtClean="0"/>
              <a:t> = </a:t>
            </a:r>
            <a:r>
              <a:rPr lang="en-US" dirty="0" smtClean="0"/>
              <a:t> T2.cont_id </a:t>
            </a:r>
            <a:r>
              <a:rPr lang="en-US" b="1" dirty="0" smtClean="0">
                <a:solidFill>
                  <a:srgbClr val="FF0000"/>
                </a:solidFill>
              </a:rPr>
              <a:t>JOIN </a:t>
            </a:r>
            <a:r>
              <a:rPr lang="en-US" dirty="0" smtClean="0"/>
              <a:t> </a:t>
            </a:r>
            <a:r>
              <a:rPr lang="en-US" dirty="0" err="1" smtClean="0"/>
              <a:t>car_makers</a:t>
            </a:r>
            <a:r>
              <a:rPr lang="en-US" dirty="0" smtClean="0"/>
              <a:t> </a:t>
            </a:r>
            <a:r>
              <a:rPr lang="en-US" dirty="0" smtClean="0"/>
              <a:t> </a:t>
            </a:r>
            <a:r>
              <a:rPr lang="en-US" dirty="0" smtClean="0"/>
              <a:t>AS </a:t>
            </a:r>
            <a:r>
              <a:rPr lang="en-US" dirty="0" smtClean="0"/>
              <a:t> </a:t>
            </a:r>
            <a:r>
              <a:rPr lang="en-US" dirty="0" smtClean="0"/>
              <a:t>T3 </a:t>
            </a:r>
            <a:r>
              <a:rPr lang="en-US" dirty="0" smtClean="0"/>
              <a:t> ON T1.country_id </a:t>
            </a:r>
            <a:r>
              <a:rPr lang="en-US" dirty="0" smtClean="0"/>
              <a:t> =</a:t>
            </a:r>
            <a:r>
              <a:rPr lang="en-US" dirty="0" smtClean="0"/>
              <a:t> </a:t>
            </a:r>
            <a:r>
              <a:rPr lang="en-US" dirty="0" smtClean="0"/>
              <a:t> T3.country </a:t>
            </a:r>
            <a:r>
              <a:rPr lang="en-US" dirty="0" smtClean="0"/>
              <a:t>WHERE </a:t>
            </a:r>
            <a:r>
              <a:rPr lang="en-US" dirty="0" smtClean="0"/>
              <a:t> T2.continent</a:t>
            </a:r>
            <a:r>
              <a:rPr lang="en-US" dirty="0" smtClean="0"/>
              <a:t> </a:t>
            </a:r>
            <a:r>
              <a:rPr lang="en-US" dirty="0" smtClean="0"/>
              <a:t> =</a:t>
            </a:r>
            <a:r>
              <a:rPr lang="en-US" dirty="0" smtClean="0"/>
              <a:t> </a:t>
            </a:r>
            <a:r>
              <a:rPr lang="en-US" dirty="0" smtClean="0"/>
              <a:t> 'Europe</a:t>
            </a:r>
            <a:r>
              <a:rPr lang="en-US" dirty="0" smtClean="0"/>
              <a:t>' </a:t>
            </a:r>
            <a:r>
              <a:rPr lang="en-US" b="1" dirty="0" smtClean="0">
                <a:solidFill>
                  <a:srgbClr val="0070C0"/>
                </a:solidFill>
              </a:rPr>
              <a:t>GROUP BY</a:t>
            </a:r>
            <a:r>
              <a:rPr lang="en-US" dirty="0" smtClean="0"/>
              <a:t> </a:t>
            </a:r>
            <a:r>
              <a:rPr lang="en-US" dirty="0" smtClean="0"/>
              <a:t> T1.country_name </a:t>
            </a:r>
            <a:r>
              <a:rPr lang="en-US" b="1" dirty="0" smtClean="0">
                <a:solidFill>
                  <a:srgbClr val="0070C0"/>
                </a:solidFill>
              </a:rPr>
              <a:t>HAVING</a:t>
            </a:r>
            <a:r>
              <a:rPr lang="en-US" dirty="0" smtClean="0"/>
              <a:t> </a:t>
            </a:r>
            <a:r>
              <a:rPr lang="en-US" dirty="0" smtClean="0"/>
              <a:t> COUNT</a:t>
            </a:r>
            <a:r>
              <a:rPr lang="en-US" dirty="0" smtClean="0"/>
              <a:t>(*) </a:t>
            </a:r>
            <a:r>
              <a:rPr lang="en-US" dirty="0" smtClean="0"/>
              <a:t> &gt;=</a:t>
            </a:r>
            <a:r>
              <a:rPr lang="en-US" dirty="0" smtClean="0"/>
              <a:t> </a:t>
            </a:r>
            <a:r>
              <a:rPr lang="en-US" dirty="0" smtClean="0"/>
              <a:t> 3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2500306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Extra </a:t>
            </a:r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Hard</a:t>
            </a:r>
          </a:p>
          <a:p>
            <a:endParaRPr lang="en-US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r>
              <a:rPr lang="en-US" sz="1400" b="1" i="1" u="sng" dirty="0" smtClean="0"/>
              <a:t>What </a:t>
            </a:r>
            <a:r>
              <a:rPr lang="en-US" sz="1400" b="1" i="1" u="sng" dirty="0" smtClean="0"/>
              <a:t>is the average life expectancy in the countries where English is not the official language? </a:t>
            </a:r>
            <a:endParaRPr lang="en-US" sz="1400" b="1" i="1" u="sng" dirty="0" smtClean="0"/>
          </a:p>
          <a:p>
            <a:endParaRPr lang="en-US" dirty="0" smtClean="0"/>
          </a:p>
          <a:p>
            <a:r>
              <a:rPr lang="en-US" dirty="0" smtClean="0"/>
              <a:t>SELECT</a:t>
            </a:r>
            <a:r>
              <a:rPr lang="en-US" dirty="0" smtClean="0"/>
              <a:t> </a:t>
            </a:r>
            <a:r>
              <a:rPr lang="en-US" dirty="0" smtClean="0"/>
              <a:t> AVG(</a:t>
            </a:r>
            <a:r>
              <a:rPr lang="en-US" dirty="0" err="1" smtClean="0"/>
              <a:t>life_expectancy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smtClean="0"/>
              <a:t> country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 </a:t>
            </a:r>
            <a:r>
              <a:rPr lang="en-US" dirty="0" smtClean="0"/>
              <a:t>name </a:t>
            </a:r>
            <a:r>
              <a:rPr lang="en-US" dirty="0" smtClean="0"/>
              <a:t> </a:t>
            </a:r>
            <a:r>
              <a:rPr lang="en-US" b="1" dirty="0" smtClean="0">
                <a:solidFill>
                  <a:srgbClr val="0070C0"/>
                </a:solidFill>
              </a:rPr>
              <a:t>NOT IN</a:t>
            </a:r>
            <a:r>
              <a:rPr lang="en-US" dirty="0" smtClean="0"/>
              <a:t>     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SELECT </a:t>
            </a:r>
            <a:r>
              <a:rPr lang="en-US" dirty="0" smtClean="0">
                <a:solidFill>
                  <a:srgbClr val="00B050"/>
                </a:solidFill>
              </a:rPr>
              <a:t> T1.name </a:t>
            </a:r>
            <a:r>
              <a:rPr lang="en-US" dirty="0" smtClean="0">
                <a:solidFill>
                  <a:srgbClr val="00B050"/>
                </a:solidFill>
              </a:rPr>
              <a:t>    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  FROM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 country 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AS 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T1 </a:t>
            </a:r>
            <a:r>
              <a:rPr lang="en-US" dirty="0" smtClean="0">
                <a:solidFill>
                  <a:srgbClr val="00B050"/>
                </a:solidFill>
              </a:rPr>
              <a:t> JOIN    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country_language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 AS </a:t>
            </a:r>
            <a:r>
              <a:rPr lang="en-US" dirty="0" smtClean="0">
                <a:solidFill>
                  <a:srgbClr val="00B050"/>
                </a:solidFill>
              </a:rPr>
              <a:t> T2 </a:t>
            </a:r>
            <a:r>
              <a:rPr lang="en-US" dirty="0" smtClean="0">
                <a:solidFill>
                  <a:srgbClr val="00B050"/>
                </a:solidFill>
              </a:rPr>
              <a:t>   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      ON </a:t>
            </a:r>
            <a:r>
              <a:rPr lang="en-US" dirty="0" smtClean="0">
                <a:solidFill>
                  <a:srgbClr val="00B050"/>
                </a:solidFill>
              </a:rPr>
              <a:t> T1.code </a:t>
            </a:r>
            <a:r>
              <a:rPr lang="en-US" dirty="0" smtClean="0">
                <a:solidFill>
                  <a:srgbClr val="00B050"/>
                </a:solidFill>
              </a:rPr>
              <a:t> =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 T2.country_code </a:t>
            </a:r>
            <a:r>
              <a:rPr lang="en-US" dirty="0" smtClean="0">
                <a:solidFill>
                  <a:srgbClr val="00B050"/>
                </a:solidFill>
              </a:rPr>
              <a:t>   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      WHERE 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T2.language </a:t>
            </a:r>
            <a:r>
              <a:rPr lang="en-US" dirty="0" smtClean="0">
                <a:solidFill>
                  <a:srgbClr val="00B050"/>
                </a:solidFill>
              </a:rPr>
              <a:t> = </a:t>
            </a:r>
            <a:r>
              <a:rPr lang="en-US" dirty="0" smtClean="0">
                <a:solidFill>
                  <a:srgbClr val="00B050"/>
                </a:solidFill>
              </a:rPr>
              <a:t> "</a:t>
            </a:r>
            <a:r>
              <a:rPr lang="en-US" dirty="0" smtClean="0">
                <a:solidFill>
                  <a:srgbClr val="00B050"/>
                </a:solidFill>
              </a:rPr>
              <a:t>English"       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         AND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 T2.is_official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 "T")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PresentationFormat>全屏显示(4:3)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</cp:revision>
  <dcterms:created xsi:type="dcterms:W3CDTF">2018-11-16T06:21:56Z</dcterms:created>
  <dcterms:modified xsi:type="dcterms:W3CDTF">2018-11-16T06:33:35Z</dcterms:modified>
</cp:coreProperties>
</file>