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ECE1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996" y="-2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E760F-A023-4EE4-A330-3CB652C38BC5}" type="datetimeFigureOut">
              <a:rPr lang="zh-CN" altLang="en-US" smtClean="0"/>
              <a:pPr/>
              <a:t>2018/12/5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E0033-35B5-41FB-AFE8-B4F4403EDC8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897304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E760F-A023-4EE4-A330-3CB652C38BC5}" type="datetimeFigureOut">
              <a:rPr lang="zh-CN" altLang="en-US" smtClean="0"/>
              <a:pPr/>
              <a:t>2018/12/5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E0033-35B5-41FB-AFE8-B4F4403EDC8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581975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E760F-A023-4EE4-A330-3CB652C38BC5}" type="datetimeFigureOut">
              <a:rPr lang="zh-CN" altLang="en-US" smtClean="0"/>
              <a:pPr/>
              <a:t>2018/12/5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E0033-35B5-41FB-AFE8-B4F4403EDC8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572540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E760F-A023-4EE4-A330-3CB652C38BC5}" type="datetimeFigureOut">
              <a:rPr lang="zh-CN" altLang="en-US" smtClean="0"/>
              <a:pPr/>
              <a:t>2018/12/5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E0033-35B5-41FB-AFE8-B4F4403EDC8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665454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E760F-A023-4EE4-A330-3CB652C38BC5}" type="datetimeFigureOut">
              <a:rPr lang="zh-CN" altLang="en-US" smtClean="0"/>
              <a:pPr/>
              <a:t>2018/12/5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E0033-35B5-41FB-AFE8-B4F4403EDC8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067675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E760F-A023-4EE4-A330-3CB652C38BC5}" type="datetimeFigureOut">
              <a:rPr lang="zh-CN" altLang="en-US" smtClean="0"/>
              <a:pPr/>
              <a:t>2018/12/5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E0033-35B5-41FB-AFE8-B4F4403EDC8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502697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E760F-A023-4EE4-A330-3CB652C38BC5}" type="datetimeFigureOut">
              <a:rPr lang="zh-CN" altLang="en-US" smtClean="0"/>
              <a:pPr/>
              <a:t>2018/12/5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E0033-35B5-41FB-AFE8-B4F4403EDC8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030045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E760F-A023-4EE4-A330-3CB652C38BC5}" type="datetimeFigureOut">
              <a:rPr lang="zh-CN" altLang="en-US" smtClean="0"/>
              <a:pPr/>
              <a:t>2018/12/5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E0033-35B5-41FB-AFE8-B4F4403EDC8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787869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E760F-A023-4EE4-A330-3CB652C38BC5}" type="datetimeFigureOut">
              <a:rPr lang="zh-CN" altLang="en-US" smtClean="0"/>
              <a:pPr/>
              <a:t>2018/12/5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E0033-35B5-41FB-AFE8-B4F4403EDC8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813101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E760F-A023-4EE4-A330-3CB652C38BC5}" type="datetimeFigureOut">
              <a:rPr lang="zh-CN" altLang="en-US" smtClean="0"/>
              <a:pPr/>
              <a:t>2018/12/5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E0033-35B5-41FB-AFE8-B4F4403EDC8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630772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E760F-A023-4EE4-A330-3CB652C38BC5}" type="datetimeFigureOut">
              <a:rPr lang="zh-CN" altLang="en-US" smtClean="0"/>
              <a:pPr/>
              <a:t>2018/12/5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E0033-35B5-41FB-AFE8-B4F4403EDC8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829702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5E760F-A023-4EE4-A330-3CB652C38BC5}" type="datetimeFigureOut">
              <a:rPr lang="zh-CN" altLang="en-US" smtClean="0"/>
              <a:pPr/>
              <a:t>2018/12/5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3E0033-35B5-41FB-AFE8-B4F4403EDC8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698849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矩形 44"/>
          <p:cNvSpPr/>
          <p:nvPr/>
        </p:nvSpPr>
        <p:spPr>
          <a:xfrm>
            <a:off x="6464300" y="495300"/>
            <a:ext cx="5562600" cy="5687285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101600" y="495300"/>
            <a:ext cx="6096000" cy="5687285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9362811" y="1463424"/>
            <a:ext cx="1524000" cy="55734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+mn-ea"/>
              </a:rPr>
              <a:t>SQL</a:t>
            </a:r>
            <a:r>
              <a:rPr lang="zh-CN" altLang="en-US" dirty="0" smtClean="0">
                <a:solidFill>
                  <a:schemeClr val="tx1"/>
                </a:solidFill>
                <a:latin typeface="+mn-ea"/>
              </a:rPr>
              <a:t>查询语句</a:t>
            </a:r>
            <a:endParaRPr lang="zh-CN" altLang="en-US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5" name="肘形连接符 6"/>
          <p:cNvCxnSpPr>
            <a:stCxn id="4" idx="3"/>
            <a:endCxn id="34" idx="1"/>
          </p:cNvCxnSpPr>
          <p:nvPr/>
        </p:nvCxnSpPr>
        <p:spPr>
          <a:xfrm>
            <a:off x="10886811" y="1742098"/>
            <a:ext cx="314589" cy="488218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11082004" y="1282606"/>
            <a:ext cx="6463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>
                <a:latin typeface="+mn-ea"/>
              </a:rPr>
              <a:t>执行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9376241" y="3187591"/>
            <a:ext cx="1524000" cy="55734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+mn-ea"/>
              </a:rPr>
              <a:t>奖励（</a:t>
            </a:r>
            <a:r>
              <a:rPr lang="en-US" altLang="zh-CN" dirty="0" smtClean="0">
                <a:solidFill>
                  <a:schemeClr val="tx1"/>
                </a:solidFill>
                <a:latin typeface="+mn-ea"/>
              </a:rPr>
              <a:t>Reward</a:t>
            </a:r>
            <a:r>
              <a:rPr lang="zh-CN" altLang="en-US" dirty="0" smtClean="0">
                <a:solidFill>
                  <a:schemeClr val="tx1"/>
                </a:solidFill>
                <a:latin typeface="+mn-ea"/>
              </a:rPr>
              <a:t>）</a:t>
            </a:r>
            <a:endParaRPr lang="zh-CN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1043678" y="3453660"/>
            <a:ext cx="6463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 smtClean="0">
                <a:latin typeface="+mn-ea"/>
              </a:rPr>
              <a:t>构造</a:t>
            </a:r>
            <a:endParaRPr lang="zh-CN" altLang="en-US" dirty="0">
              <a:latin typeface="+mn-ea"/>
            </a:endParaRPr>
          </a:p>
        </p:txBody>
      </p:sp>
      <p:cxnSp>
        <p:nvCxnSpPr>
          <p:cNvPr id="9" name="肘形连接符 20"/>
          <p:cNvCxnSpPr>
            <a:stCxn id="34" idx="3"/>
            <a:endCxn id="7" idx="3"/>
          </p:cNvCxnSpPr>
          <p:nvPr/>
        </p:nvCxnSpPr>
        <p:spPr>
          <a:xfrm rot="5400000">
            <a:off x="10822639" y="3087503"/>
            <a:ext cx="456365" cy="301159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肘形连接符 23"/>
          <p:cNvCxnSpPr>
            <a:stCxn id="43" idx="3"/>
            <a:endCxn id="7" idx="2"/>
          </p:cNvCxnSpPr>
          <p:nvPr/>
        </p:nvCxnSpPr>
        <p:spPr>
          <a:xfrm flipV="1">
            <a:off x="9664700" y="3744938"/>
            <a:ext cx="473541" cy="1284262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10193757" y="4505947"/>
            <a:ext cx="6495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 smtClean="0">
                <a:latin typeface="+mn-ea"/>
              </a:rPr>
              <a:t>真值</a:t>
            </a:r>
            <a:endParaRPr lang="zh-CN" altLang="en-US" dirty="0">
              <a:latin typeface="+mn-ea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1600200" y="2200470"/>
            <a:ext cx="2119801" cy="44596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+mn-ea"/>
              </a:rPr>
              <a:t>数据库模式</a:t>
            </a:r>
            <a:endParaRPr lang="zh-CN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8717668" y="1258465"/>
            <a:ext cx="6463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>
                <a:latin typeface="+mn-ea"/>
              </a:rPr>
              <a:t>生成</a:t>
            </a:r>
          </a:p>
        </p:txBody>
      </p:sp>
      <p:sp>
        <p:nvSpPr>
          <p:cNvPr id="18" name="矩形 17"/>
          <p:cNvSpPr/>
          <p:nvPr/>
        </p:nvSpPr>
        <p:spPr>
          <a:xfrm>
            <a:off x="8813688" y="3430805"/>
            <a:ext cx="6463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>
                <a:latin typeface="+mn-ea"/>
              </a:rPr>
              <a:t>强化</a:t>
            </a:r>
          </a:p>
        </p:txBody>
      </p:sp>
      <p:sp>
        <p:nvSpPr>
          <p:cNvPr id="23" name="圆角矩形 22"/>
          <p:cNvSpPr/>
          <p:nvPr/>
        </p:nvSpPr>
        <p:spPr>
          <a:xfrm>
            <a:off x="1676401" y="4753689"/>
            <a:ext cx="1981200" cy="485061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+mn-ea"/>
              </a:rPr>
              <a:t>SQL</a:t>
            </a:r>
            <a:r>
              <a:rPr lang="zh-CN" altLang="en-US" dirty="0" smtClean="0">
                <a:solidFill>
                  <a:schemeClr val="tx1"/>
                </a:solidFill>
                <a:latin typeface="+mn-ea"/>
              </a:rPr>
              <a:t>查询语句</a:t>
            </a:r>
            <a:endParaRPr lang="zh-CN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8933640" y="2217957"/>
            <a:ext cx="3706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err="1" smtClean="0">
                <a:latin typeface="+mn-ea"/>
              </a:rPr>
              <a:t>X</a:t>
            </a:r>
            <a:r>
              <a:rPr lang="en-US" altLang="zh-CN" sz="1100" dirty="0" err="1" smtClean="0">
                <a:latin typeface="+mn-ea"/>
              </a:rPr>
              <a:t>t</a:t>
            </a:r>
            <a:endParaRPr lang="zh-CN" altLang="en-US" sz="1100" dirty="0">
              <a:latin typeface="+mn-ea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895389" y="3737135"/>
            <a:ext cx="5116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+mn-ea"/>
              </a:rPr>
              <a:t>X</a:t>
            </a:r>
            <a:r>
              <a:rPr lang="en-US" altLang="zh-CN" sz="1100" dirty="0" smtClean="0">
                <a:latin typeface="+mn-ea"/>
              </a:rPr>
              <a:t>t+1</a:t>
            </a:r>
            <a:endParaRPr lang="zh-CN" altLang="en-US" sz="1100" dirty="0">
              <a:latin typeface="+mn-ea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4914900" y="1160599"/>
            <a:ext cx="3720956" cy="2520085"/>
          </a:xfrm>
          <a:prstGeom prst="rect">
            <a:avLst/>
          </a:prstGeom>
          <a:solidFill>
            <a:srgbClr val="EEECE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4878513" y="1198339"/>
            <a:ext cx="39084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latin typeface="+mn-ea"/>
              </a:rPr>
              <a:t>基于深度强化学习的</a:t>
            </a:r>
            <a:r>
              <a:rPr lang="en-US" altLang="zh-CN" dirty="0" smtClean="0">
                <a:latin typeface="+mn-ea"/>
              </a:rPr>
              <a:t>NL2SQL</a:t>
            </a:r>
            <a:r>
              <a:rPr lang="zh-CN" altLang="en-US" dirty="0" smtClean="0">
                <a:latin typeface="+mn-ea"/>
              </a:rPr>
              <a:t>生成网络</a:t>
            </a:r>
            <a:endParaRPr lang="zh-CN" altLang="en-US" dirty="0">
              <a:latin typeface="+mn-ea"/>
            </a:endParaRPr>
          </a:p>
        </p:txBody>
      </p:sp>
      <p:cxnSp>
        <p:nvCxnSpPr>
          <p:cNvPr id="30" name="直接连接符 29"/>
          <p:cNvCxnSpPr/>
          <p:nvPr/>
        </p:nvCxnSpPr>
        <p:spPr>
          <a:xfrm flipH="1">
            <a:off x="8638844" y="2199239"/>
            <a:ext cx="225738" cy="0"/>
          </a:xfrm>
          <a:prstGeom prst="line">
            <a:avLst/>
          </a:prstGeom>
          <a:ln w="19050">
            <a:solidFill>
              <a:srgbClr val="00206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8899194" y="2186539"/>
            <a:ext cx="0" cy="1770814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 flipH="1">
            <a:off x="7419644" y="3944653"/>
            <a:ext cx="1431157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 flipV="1">
            <a:off x="7428401" y="3680683"/>
            <a:ext cx="0" cy="225870"/>
          </a:xfrm>
          <a:prstGeom prst="line">
            <a:avLst/>
          </a:prstGeom>
          <a:ln w="19050">
            <a:solidFill>
              <a:schemeClr val="tx1"/>
            </a:solidFill>
            <a:prstDash val="sys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圆柱形 33"/>
          <p:cNvSpPr/>
          <p:nvPr/>
        </p:nvSpPr>
        <p:spPr>
          <a:xfrm>
            <a:off x="10477500" y="2230316"/>
            <a:ext cx="1447800" cy="779584"/>
          </a:xfrm>
          <a:prstGeom prst="ca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  <a:latin typeface="+mn-ea"/>
              </a:rPr>
              <a:t>WikiSQL</a:t>
            </a:r>
            <a:endParaRPr lang="en-US" altLang="zh-CN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+mn-ea"/>
              </a:rPr>
              <a:t>训练数据库</a:t>
            </a:r>
            <a:endParaRPr lang="zh-CN" altLang="en-US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5441460" y="2021253"/>
            <a:ext cx="1037493" cy="1134208"/>
          </a:xfrm>
          <a:prstGeom prst="rect">
            <a:avLst/>
          </a:prstGeom>
          <a:solidFill>
            <a:srgbClr val="EEECE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7025051" y="2036886"/>
            <a:ext cx="1037493" cy="1134208"/>
          </a:xfrm>
          <a:prstGeom prst="rect">
            <a:avLst/>
          </a:prstGeom>
          <a:solidFill>
            <a:srgbClr val="EEECE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7112587" y="2408305"/>
            <a:ext cx="881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 smtClean="0">
                <a:latin typeface="+mn-ea"/>
              </a:rPr>
              <a:t>解码器</a:t>
            </a:r>
            <a:endParaRPr lang="zh-CN" altLang="en-US" dirty="0">
              <a:latin typeface="+mn-ea"/>
            </a:endParaRPr>
          </a:p>
        </p:txBody>
      </p:sp>
      <p:cxnSp>
        <p:nvCxnSpPr>
          <p:cNvPr id="41" name="直接连接符 40"/>
          <p:cNvCxnSpPr/>
          <p:nvPr/>
        </p:nvCxnSpPr>
        <p:spPr>
          <a:xfrm>
            <a:off x="6517052" y="2361223"/>
            <a:ext cx="501161" cy="1588"/>
          </a:xfrm>
          <a:prstGeom prst="line">
            <a:avLst/>
          </a:prstGeom>
          <a:ln w="25400">
            <a:solidFill>
              <a:schemeClr val="accent2">
                <a:lumMod val="60000"/>
                <a:lumOff val="4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6516075" y="2775438"/>
            <a:ext cx="501161" cy="1588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流程图: 多文档 42"/>
          <p:cNvSpPr/>
          <p:nvPr/>
        </p:nvSpPr>
        <p:spPr>
          <a:xfrm>
            <a:off x="8026400" y="4470400"/>
            <a:ext cx="1638300" cy="1117600"/>
          </a:xfrm>
          <a:prstGeom prst="flowChartMultidocumen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  <a:latin typeface="+mn-ea"/>
              </a:rPr>
              <a:t>WikiSQL</a:t>
            </a:r>
            <a:endParaRPr lang="en-US" altLang="zh-CN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+mn-ea"/>
              </a:rPr>
              <a:t>训练数据</a:t>
            </a:r>
            <a:r>
              <a:rPr lang="zh-CN" altLang="en-US" dirty="0" smtClean="0">
                <a:solidFill>
                  <a:schemeClr val="tx1"/>
                </a:solidFill>
                <a:latin typeface="+mn-ea"/>
              </a:rPr>
              <a:t>集</a:t>
            </a:r>
          </a:p>
        </p:txBody>
      </p:sp>
      <p:sp>
        <p:nvSpPr>
          <p:cNvPr id="47" name="圆角矩形 46"/>
          <p:cNvSpPr/>
          <p:nvPr/>
        </p:nvSpPr>
        <p:spPr>
          <a:xfrm>
            <a:off x="1574800" y="1308100"/>
            <a:ext cx="2095500" cy="4318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+mn-ea"/>
              </a:rPr>
              <a:t>自然语言查询语句</a:t>
            </a:r>
            <a:endParaRPr lang="zh-CN" altLang="en-US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59" name="肘形连接符 58"/>
          <p:cNvCxnSpPr>
            <a:stCxn id="47" idx="3"/>
          </p:cNvCxnSpPr>
          <p:nvPr/>
        </p:nvCxnSpPr>
        <p:spPr>
          <a:xfrm>
            <a:off x="3670300" y="1524000"/>
            <a:ext cx="1254125" cy="381000"/>
          </a:xfrm>
          <a:prstGeom prst="bentConnector3">
            <a:avLst>
              <a:gd name="adj1" fmla="val 24177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肘形连接符 60"/>
          <p:cNvCxnSpPr>
            <a:stCxn id="13" idx="3"/>
          </p:cNvCxnSpPr>
          <p:nvPr/>
        </p:nvCxnSpPr>
        <p:spPr>
          <a:xfrm flipV="1">
            <a:off x="3720001" y="1905000"/>
            <a:ext cx="1175849" cy="518453"/>
          </a:xfrm>
          <a:prstGeom prst="bentConnector3">
            <a:avLst>
              <a:gd name="adj1" fmla="val 20838"/>
            </a:avLst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矩形 75"/>
          <p:cNvSpPr/>
          <p:nvPr/>
        </p:nvSpPr>
        <p:spPr>
          <a:xfrm>
            <a:off x="3890629" y="1479456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 smtClean="0">
                <a:latin typeface="+mn-ea"/>
              </a:rPr>
              <a:t>序列表示</a:t>
            </a:r>
            <a:endParaRPr lang="zh-CN" altLang="en-US" dirty="0">
              <a:latin typeface="+mn-ea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5512387" y="2395605"/>
            <a:ext cx="8771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 smtClean="0">
                <a:latin typeface="+mn-ea"/>
              </a:rPr>
              <a:t>编码器</a:t>
            </a:r>
            <a:endParaRPr lang="zh-CN" altLang="en-US" dirty="0">
              <a:latin typeface="+mn-ea"/>
            </a:endParaRPr>
          </a:p>
        </p:txBody>
      </p:sp>
      <p:cxnSp>
        <p:nvCxnSpPr>
          <p:cNvPr id="79" name="肘形连接符 78"/>
          <p:cNvCxnSpPr>
            <a:endCxn id="23" idx="3"/>
          </p:cNvCxnSpPr>
          <p:nvPr/>
        </p:nvCxnSpPr>
        <p:spPr>
          <a:xfrm rot="10800000" flipV="1">
            <a:off x="3657602" y="3702048"/>
            <a:ext cx="2311415" cy="1294172"/>
          </a:xfrm>
          <a:prstGeom prst="bentConnector3">
            <a:avLst>
              <a:gd name="adj1" fmla="val -1099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箭头连接符 95"/>
          <p:cNvCxnSpPr/>
          <p:nvPr/>
        </p:nvCxnSpPr>
        <p:spPr>
          <a:xfrm>
            <a:off x="8636000" y="1714500"/>
            <a:ext cx="7200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箭头连接符 110"/>
          <p:cNvCxnSpPr/>
          <p:nvPr/>
        </p:nvCxnSpPr>
        <p:spPr>
          <a:xfrm>
            <a:off x="8623300" y="3441700"/>
            <a:ext cx="720000" cy="1588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肘形连接符 23"/>
          <p:cNvCxnSpPr>
            <a:stCxn id="43" idx="1"/>
            <a:endCxn id="28" idx="2"/>
          </p:cNvCxnSpPr>
          <p:nvPr/>
        </p:nvCxnSpPr>
        <p:spPr>
          <a:xfrm rot="10800000">
            <a:off x="6775378" y="3680684"/>
            <a:ext cx="1251022" cy="1348516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矩形 114"/>
          <p:cNvSpPr/>
          <p:nvPr/>
        </p:nvSpPr>
        <p:spPr>
          <a:xfrm>
            <a:off x="6725904" y="4584606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 smtClean="0">
                <a:latin typeface="+mn-ea"/>
              </a:rPr>
              <a:t>序列表示</a:t>
            </a:r>
            <a:endParaRPr lang="zh-CN" altLang="en-US" dirty="0">
              <a:latin typeface="+mn-ea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258924" y="589670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 smtClean="0">
                <a:latin typeface="+mn-ea"/>
              </a:rPr>
              <a:t>在线生成</a:t>
            </a:r>
            <a:endParaRPr lang="zh-CN" altLang="en-US" dirty="0">
              <a:latin typeface="+mn-ea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6685124" y="589670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 smtClean="0">
                <a:latin typeface="+mn-ea"/>
              </a:rPr>
              <a:t>离线训练</a:t>
            </a:r>
            <a:endParaRPr lang="zh-CN" altLang="en-US" dirty="0">
              <a:latin typeface="+mn-ea"/>
            </a:endParaRPr>
          </a:p>
        </p:txBody>
      </p:sp>
      <p:pic>
        <p:nvPicPr>
          <p:cNvPr id="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" y="2768600"/>
            <a:ext cx="1612568" cy="969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81" name="直接箭头连接符 80"/>
          <p:cNvCxnSpPr>
            <a:stCxn id="58" idx="0"/>
            <a:endCxn id="47" idx="1"/>
          </p:cNvCxnSpPr>
          <p:nvPr/>
        </p:nvCxnSpPr>
        <p:spPr>
          <a:xfrm rot="5400000" flipH="1" flipV="1">
            <a:off x="625392" y="1819192"/>
            <a:ext cx="1244600" cy="6542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/>
          <p:cNvCxnSpPr>
            <a:endCxn id="13" idx="1"/>
          </p:cNvCxnSpPr>
          <p:nvPr/>
        </p:nvCxnSpPr>
        <p:spPr>
          <a:xfrm flipV="1">
            <a:off x="1092203" y="2423453"/>
            <a:ext cx="507997" cy="35784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/>
          <p:cNvCxnSpPr>
            <a:endCxn id="23" idx="1"/>
          </p:cNvCxnSpPr>
          <p:nvPr/>
        </p:nvCxnSpPr>
        <p:spPr>
          <a:xfrm rot="16200000" flipH="1">
            <a:off x="600609" y="3920427"/>
            <a:ext cx="1383069" cy="7685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</TotalTime>
  <Words>47</Words>
  <Application>Microsoft Office PowerPoint</Application>
  <PresentationFormat>自定义</PresentationFormat>
  <Paragraphs>23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幻灯片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Bruinx</dc:creator>
  <cp:lastModifiedBy>Windows 用户</cp:lastModifiedBy>
  <cp:revision>27</cp:revision>
  <dcterms:created xsi:type="dcterms:W3CDTF">2017-12-19T08:18:54Z</dcterms:created>
  <dcterms:modified xsi:type="dcterms:W3CDTF">2018-12-05T07:34:21Z</dcterms:modified>
</cp:coreProperties>
</file>