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94660"/>
  </p:normalViewPr>
  <p:slideViewPr>
    <p:cSldViewPr snapToGrid="0">
      <p:cViewPr varScale="1">
        <p:scale>
          <a:sx n="114" d="100"/>
          <a:sy n="114" d="100"/>
        </p:scale>
        <p:origin x="2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单击此处编辑母版文本样式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04C1A-9CFF-81A7-92D5-6D73D28A5C06}"/>
              </a:ext>
            </a:extLst>
          </p:cNvPr>
          <p:cNvSpPr>
            <a:spLocks noGrp="1"/>
          </p:cNvSpPr>
          <p:nvPr>
            <p:ph type="ctrTitle"/>
          </p:nvPr>
        </p:nvSpPr>
        <p:spPr>
          <a:xfrm>
            <a:off x="694944" y="396241"/>
            <a:ext cx="10687057" cy="932687"/>
          </a:xfrm>
        </p:spPr>
        <p:txBody>
          <a:bodyPr/>
          <a:lstStyle/>
          <a:p>
            <a:r>
              <a:rPr lang="en-US" altLang="zh-CN" sz="4800" dirty="0"/>
              <a:t>TEXT  B  </a:t>
            </a:r>
            <a:endParaRPr lang="zh-CN" altLang="en-US" sz="4800" dirty="0"/>
          </a:p>
        </p:txBody>
      </p:sp>
      <p:sp>
        <p:nvSpPr>
          <p:cNvPr id="3" name="副标题 2">
            <a:extLst>
              <a:ext uri="{FF2B5EF4-FFF2-40B4-BE49-F238E27FC236}">
                <a16:creationId xmlns:a16="http://schemas.microsoft.com/office/drawing/2014/main" id="{C0752251-ED74-D8E2-01FD-7A39A1B89492}"/>
              </a:ext>
            </a:extLst>
          </p:cNvPr>
          <p:cNvSpPr>
            <a:spLocks noGrp="1"/>
          </p:cNvSpPr>
          <p:nvPr>
            <p:ph type="subTitle" idx="1"/>
          </p:nvPr>
        </p:nvSpPr>
        <p:spPr>
          <a:xfrm>
            <a:off x="694944" y="1706880"/>
            <a:ext cx="10572000" cy="1408176"/>
          </a:xfrm>
        </p:spPr>
        <p:txBody>
          <a:bodyPr>
            <a:normAutofit/>
          </a:bodyPr>
          <a:lstStyle/>
          <a:p>
            <a:r>
              <a:rPr lang="en-US" altLang="zh-CN" sz="4000" dirty="0"/>
              <a:t>A   $3000   DICTIONARY</a:t>
            </a:r>
            <a:endParaRPr lang="zh-CN" altLang="en-US" sz="4000" dirty="0"/>
          </a:p>
        </p:txBody>
      </p:sp>
    </p:spTree>
    <p:extLst>
      <p:ext uri="{BB962C8B-B14F-4D97-AF65-F5344CB8AC3E}">
        <p14:creationId xmlns:p14="http://schemas.microsoft.com/office/powerpoint/2010/main" val="120193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07E94-25E7-AF8D-89C3-B40DB3DA4C3F}"/>
              </a:ext>
            </a:extLst>
          </p:cNvPr>
          <p:cNvSpPr>
            <a:spLocks noGrp="1"/>
          </p:cNvSpPr>
          <p:nvPr>
            <p:ph type="title"/>
          </p:nvPr>
        </p:nvSpPr>
        <p:spPr/>
        <p:txBody>
          <a:bodyPr/>
          <a:lstStyle/>
          <a:p>
            <a:r>
              <a:rPr lang="en-US" altLang="zh-CN" sz="5400" dirty="0"/>
              <a:t>Content</a:t>
            </a:r>
            <a:endParaRPr lang="zh-CN" altLang="en-US" sz="5400" dirty="0"/>
          </a:p>
        </p:txBody>
      </p:sp>
      <p:sp>
        <p:nvSpPr>
          <p:cNvPr id="3" name="内容占位符 2">
            <a:extLst>
              <a:ext uri="{FF2B5EF4-FFF2-40B4-BE49-F238E27FC236}">
                <a16:creationId xmlns:a16="http://schemas.microsoft.com/office/drawing/2014/main" id="{0192F123-9AD9-50F4-E984-4470CF216793}"/>
              </a:ext>
            </a:extLst>
          </p:cNvPr>
          <p:cNvSpPr>
            <a:spLocks noGrp="1"/>
          </p:cNvSpPr>
          <p:nvPr>
            <p:ph idx="1"/>
          </p:nvPr>
        </p:nvSpPr>
        <p:spPr>
          <a:xfrm>
            <a:off x="406866" y="2273808"/>
            <a:ext cx="10916086" cy="4584192"/>
          </a:xfrm>
        </p:spPr>
        <p:txBody>
          <a:bodyPr anchor="t">
            <a:normAutofit/>
          </a:bodyPr>
          <a:lstStyle/>
          <a:p>
            <a:pPr marL="0" indent="0">
              <a:buNone/>
            </a:pPr>
            <a:r>
              <a:rPr lang="en-US" altLang="zh-CN" sz="2800" dirty="0"/>
              <a:t>Things got worse when I lost one part-time job and with it my funds grew even smaller, like those now long-dead roses. I began taking cash advances just to eat. There was barely enough money from my paycheck to cover basic ongoing living expenses, and satisfying the minimum monthly payment on the card was impossible. Now, the principal balance doubled due to late payment penalties and other sanctions that the credit card issuer imposed in accordance with the contract. </a:t>
            </a:r>
            <a:endParaRPr lang="zh-CN" altLang="en-US" sz="2800" dirty="0"/>
          </a:p>
        </p:txBody>
      </p:sp>
    </p:spTree>
    <p:extLst>
      <p:ext uri="{BB962C8B-B14F-4D97-AF65-F5344CB8AC3E}">
        <p14:creationId xmlns:p14="http://schemas.microsoft.com/office/powerpoint/2010/main" val="186699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BAFAA-C2E2-2342-0890-83CB65DC66C7}"/>
              </a:ext>
            </a:extLst>
          </p:cNvPr>
          <p:cNvSpPr>
            <a:spLocks noGrp="1"/>
          </p:cNvSpPr>
          <p:nvPr>
            <p:ph type="title"/>
          </p:nvPr>
        </p:nvSpPr>
        <p:spPr/>
        <p:txBody>
          <a:bodyPr/>
          <a:lstStyle/>
          <a:p>
            <a:r>
              <a:rPr lang="en-US" altLang="zh-CN" sz="5400" dirty="0"/>
              <a:t>MAIN  WORDS</a:t>
            </a:r>
            <a:endParaRPr lang="zh-CN" altLang="en-US" sz="5400" dirty="0"/>
          </a:p>
        </p:txBody>
      </p:sp>
      <p:sp>
        <p:nvSpPr>
          <p:cNvPr id="3" name="内容占位符 2">
            <a:extLst>
              <a:ext uri="{FF2B5EF4-FFF2-40B4-BE49-F238E27FC236}">
                <a16:creationId xmlns:a16="http://schemas.microsoft.com/office/drawing/2014/main" id="{7267B426-7597-ABF6-D578-1C457328DDA2}"/>
              </a:ext>
            </a:extLst>
          </p:cNvPr>
          <p:cNvSpPr>
            <a:spLocks noGrp="1"/>
          </p:cNvSpPr>
          <p:nvPr>
            <p:ph idx="1"/>
          </p:nvPr>
        </p:nvSpPr>
        <p:spPr>
          <a:xfrm>
            <a:off x="374096" y="2264232"/>
            <a:ext cx="10554574" cy="3392129"/>
          </a:xfrm>
        </p:spPr>
        <p:txBody>
          <a:bodyPr anchor="t">
            <a:normAutofit/>
          </a:bodyPr>
          <a:lstStyle/>
          <a:p>
            <a:pPr marL="0" indent="0">
              <a:buNone/>
            </a:pPr>
            <a:r>
              <a:rPr lang="en-US" altLang="zh-CN" sz="3200" dirty="0"/>
              <a:t>Fund  n. 1.money  </a:t>
            </a:r>
            <a:r>
              <a:rPr lang="zh-CN" altLang="en-US" sz="3200" dirty="0"/>
              <a:t>资金；现金 </a:t>
            </a:r>
            <a:r>
              <a:rPr lang="en-US" altLang="zh-CN" sz="3200" dirty="0"/>
              <a:t>2.an</a:t>
            </a:r>
            <a:r>
              <a:rPr lang="zh-CN" altLang="en-US" sz="3200" dirty="0"/>
              <a:t> </a:t>
            </a:r>
            <a:r>
              <a:rPr lang="en-US" altLang="zh-CN" sz="3200" dirty="0"/>
              <a:t>amount</a:t>
            </a:r>
            <a:r>
              <a:rPr lang="zh-CN" altLang="en-US" sz="3200" dirty="0"/>
              <a:t> </a:t>
            </a:r>
            <a:r>
              <a:rPr lang="en-US" altLang="zh-CN" sz="3200" dirty="0"/>
              <a:t>of</a:t>
            </a:r>
            <a:r>
              <a:rPr lang="zh-CN" altLang="en-US" sz="3200" dirty="0"/>
              <a:t> </a:t>
            </a:r>
            <a:r>
              <a:rPr lang="en-US" altLang="zh-CN" sz="3200" dirty="0"/>
              <a:t>money that is collected and kept for a particular purpose </a:t>
            </a:r>
            <a:r>
              <a:rPr lang="zh-CN" altLang="en-US" sz="3200" dirty="0"/>
              <a:t>基金；专款</a:t>
            </a:r>
            <a:endParaRPr lang="en-US" altLang="zh-CN" sz="3200" dirty="0"/>
          </a:p>
          <a:p>
            <a:pPr marL="0" indent="0">
              <a:buNone/>
            </a:pPr>
            <a:r>
              <a:rPr lang="en-US" altLang="zh-CN" sz="3200" b="0" i="0" dirty="0">
                <a:solidFill>
                  <a:srgbClr val="111111"/>
                </a:solidFill>
                <a:effectLst/>
                <a:highlight>
                  <a:srgbClr val="FFFFFF"/>
                </a:highlight>
                <a:latin typeface="Microsoft YaHei" panose="020B0503020204020204" pitchFamily="34" charset="-122"/>
                <a:ea typeface="Microsoft YaHei" panose="020B0503020204020204" pitchFamily="34" charset="-122"/>
              </a:rPr>
              <a:t>They need a loan because they are shy of funds now. </a:t>
            </a:r>
            <a:r>
              <a:rPr lang="zh-CN" altLang="en-US" sz="3200" b="0" i="0" dirty="0">
                <a:solidFill>
                  <a:srgbClr val="111111"/>
                </a:solidFill>
                <a:effectLst/>
                <a:highlight>
                  <a:srgbClr val="FFFFFF"/>
                </a:highlight>
                <a:latin typeface="Microsoft YaHei" panose="020B0503020204020204" pitchFamily="34" charset="-122"/>
                <a:ea typeface="Microsoft YaHei" panose="020B0503020204020204" pitchFamily="34" charset="-122"/>
              </a:rPr>
              <a:t>他们手头资金短缺，正需告贷。</a:t>
            </a:r>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3200" dirty="0"/>
          </a:p>
        </p:txBody>
      </p:sp>
    </p:spTree>
    <p:extLst>
      <p:ext uri="{BB962C8B-B14F-4D97-AF65-F5344CB8AC3E}">
        <p14:creationId xmlns:p14="http://schemas.microsoft.com/office/powerpoint/2010/main" val="381725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BAFAA-C2E2-2342-0890-83CB65DC66C7}"/>
              </a:ext>
            </a:extLst>
          </p:cNvPr>
          <p:cNvSpPr>
            <a:spLocks noGrp="1"/>
          </p:cNvSpPr>
          <p:nvPr>
            <p:ph type="title"/>
          </p:nvPr>
        </p:nvSpPr>
        <p:spPr/>
        <p:txBody>
          <a:bodyPr/>
          <a:lstStyle/>
          <a:p>
            <a:r>
              <a:rPr lang="en-US" altLang="zh-CN" sz="5400" dirty="0"/>
              <a:t>MAIN  WORDS</a:t>
            </a:r>
            <a:endParaRPr lang="zh-CN" altLang="en-US" sz="5400" dirty="0"/>
          </a:p>
        </p:txBody>
      </p:sp>
      <p:sp>
        <p:nvSpPr>
          <p:cNvPr id="3" name="内容占位符 2">
            <a:extLst>
              <a:ext uri="{FF2B5EF4-FFF2-40B4-BE49-F238E27FC236}">
                <a16:creationId xmlns:a16="http://schemas.microsoft.com/office/drawing/2014/main" id="{7267B426-7597-ABF6-D578-1C457328DDA2}"/>
              </a:ext>
            </a:extLst>
          </p:cNvPr>
          <p:cNvSpPr>
            <a:spLocks noGrp="1"/>
          </p:cNvSpPr>
          <p:nvPr>
            <p:ph idx="1"/>
          </p:nvPr>
        </p:nvSpPr>
        <p:spPr>
          <a:xfrm>
            <a:off x="611448" y="2216191"/>
            <a:ext cx="10554574" cy="3392129"/>
          </a:xfrm>
        </p:spPr>
        <p:txBody>
          <a:bodyPr anchor="t">
            <a:normAutofit/>
          </a:bodyPr>
          <a:lstStyle/>
          <a:p>
            <a:pPr marL="0" lvl="0" indent="0" algn="just">
              <a:buNone/>
              <a:tabLst>
                <a:tab pos="457200" algn="l"/>
              </a:tabLst>
            </a:pPr>
            <a:r>
              <a:rPr lang="en-US" altLang="zh-CN" sz="3200" dirty="0"/>
              <a:t>Barely ad. 1.only with great difficulty or effort </a:t>
            </a:r>
            <a:r>
              <a:rPr lang="zh-CN" altLang="en-US" sz="3200" dirty="0"/>
              <a:t>勉强才能 </a:t>
            </a:r>
            <a:r>
              <a:rPr lang="en-US" altLang="zh-CN" sz="3200" dirty="0"/>
              <a:t>2.almost not </a:t>
            </a:r>
            <a:r>
              <a:rPr lang="zh-CN" altLang="en-US" sz="3200" dirty="0"/>
              <a:t>几乎不</a:t>
            </a:r>
            <a:endParaRPr lang="en-US" altLang="zh-CN" sz="3200" dirty="0"/>
          </a:p>
          <a:p>
            <a:pPr marL="0" indent="0" algn="just">
              <a:buNone/>
              <a:tabLst>
                <a:tab pos="457200" algn="l"/>
              </a:tabLst>
            </a:pPr>
            <a:r>
              <a:rPr lang="en-US" altLang="zh-CN" sz="3200" b="0" i="0" dirty="0">
                <a:solidFill>
                  <a:srgbClr val="111111"/>
                </a:solidFill>
                <a:effectLst/>
                <a:highlight>
                  <a:srgbClr val="FFFFFF"/>
                </a:highlight>
                <a:latin typeface="Microsoft YaHei" panose="020B0503020204020204" pitchFamily="34" charset="-122"/>
                <a:ea typeface="Microsoft YaHei" panose="020B0503020204020204" pitchFamily="34" charset="-122"/>
              </a:rPr>
              <a:t>But her voice was barely a whisper . </a:t>
            </a:r>
            <a:r>
              <a:rPr lang="zh-CN" altLang="en-US" sz="3200" b="0" i="0" dirty="0">
                <a:solidFill>
                  <a:srgbClr val="111111"/>
                </a:solidFill>
                <a:effectLst/>
                <a:highlight>
                  <a:srgbClr val="FFFFFF"/>
                </a:highlight>
                <a:latin typeface="Microsoft YaHei" panose="020B0503020204020204" pitchFamily="34" charset="-122"/>
                <a:ea typeface="Microsoft YaHei" panose="020B0503020204020204" pitchFamily="34" charset="-122"/>
              </a:rPr>
              <a:t>但是她的声音却只不过是一声耳语。</a:t>
            </a:r>
          </a:p>
          <a:p>
            <a:pPr marL="0" lvl="0" indent="0" algn="just">
              <a:buNone/>
              <a:tabLst>
                <a:tab pos="457200" algn="l"/>
              </a:tabLst>
            </a:pPr>
            <a:endParaRPr lang="en-US" altLang="zh-CN" sz="3200" dirty="0"/>
          </a:p>
        </p:txBody>
      </p:sp>
    </p:spTree>
    <p:extLst>
      <p:ext uri="{BB962C8B-B14F-4D97-AF65-F5344CB8AC3E}">
        <p14:creationId xmlns:p14="http://schemas.microsoft.com/office/powerpoint/2010/main" val="241998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BAFAA-C2E2-2342-0890-83CB65DC66C7}"/>
              </a:ext>
            </a:extLst>
          </p:cNvPr>
          <p:cNvSpPr>
            <a:spLocks noGrp="1"/>
          </p:cNvSpPr>
          <p:nvPr>
            <p:ph type="title"/>
          </p:nvPr>
        </p:nvSpPr>
        <p:spPr/>
        <p:txBody>
          <a:bodyPr/>
          <a:lstStyle/>
          <a:p>
            <a:r>
              <a:rPr lang="en-US" altLang="zh-CN" sz="5400" dirty="0"/>
              <a:t>MAIN  WORDS</a:t>
            </a:r>
            <a:endParaRPr lang="zh-CN" altLang="en-US" sz="5400" dirty="0"/>
          </a:p>
        </p:txBody>
      </p:sp>
      <p:sp>
        <p:nvSpPr>
          <p:cNvPr id="3" name="内容占位符 2">
            <a:extLst>
              <a:ext uri="{FF2B5EF4-FFF2-40B4-BE49-F238E27FC236}">
                <a16:creationId xmlns:a16="http://schemas.microsoft.com/office/drawing/2014/main" id="{7267B426-7597-ABF6-D578-1C457328DDA2}"/>
              </a:ext>
            </a:extLst>
          </p:cNvPr>
          <p:cNvSpPr>
            <a:spLocks noGrp="1"/>
          </p:cNvSpPr>
          <p:nvPr>
            <p:ph idx="1"/>
          </p:nvPr>
        </p:nvSpPr>
        <p:spPr>
          <a:xfrm>
            <a:off x="611448" y="2216191"/>
            <a:ext cx="10554574" cy="3392129"/>
          </a:xfrm>
        </p:spPr>
        <p:txBody>
          <a:bodyPr anchor="t">
            <a:normAutofit/>
          </a:bodyPr>
          <a:lstStyle/>
          <a:p>
            <a:pPr marL="0" lvl="0" indent="0" algn="just">
              <a:buNone/>
              <a:tabLst>
                <a:tab pos="457200" algn="l"/>
              </a:tabLst>
            </a:pPr>
            <a:r>
              <a:rPr lang="en-US" altLang="zh-CN" sz="3200" kern="100" dirty="0">
                <a:effectLst/>
                <a:ea typeface="等线" panose="02010600030101010101" pitchFamily="2" charset="-122"/>
                <a:cs typeface="Times New Roman" panose="02020603050405020304" pitchFamily="18" charset="0"/>
              </a:rPr>
              <a:t>Ongoing   </a:t>
            </a:r>
            <a:r>
              <a:rPr lang="en-US" altLang="zh-CN" sz="3200" kern="100" dirty="0">
                <a:ea typeface="等线" panose="02010600030101010101" pitchFamily="2" charset="-122"/>
                <a:cs typeface="Times New Roman" panose="02020603050405020304" pitchFamily="18" charset="0"/>
              </a:rPr>
              <a:t>a</a:t>
            </a:r>
            <a:r>
              <a:rPr lang="en-US" altLang="zh-CN" sz="3200" kern="100" dirty="0">
                <a:effectLst/>
                <a:ea typeface="等线" panose="02010600030101010101" pitchFamily="2" charset="-122"/>
                <a:cs typeface="Times New Roman" panose="02020603050405020304" pitchFamily="18" charset="0"/>
              </a:rPr>
              <a:t>.  </a:t>
            </a:r>
            <a:r>
              <a:rPr lang="en-US" altLang="zh-CN" sz="3200" kern="100" dirty="0">
                <a:ea typeface="等线" panose="02010600030101010101" pitchFamily="2" charset="-122"/>
                <a:cs typeface="Times New Roman" panose="02020603050405020304" pitchFamily="18" charset="0"/>
              </a:rPr>
              <a:t>c</a:t>
            </a:r>
            <a:r>
              <a:rPr lang="en-US" altLang="zh-CN" sz="3200" kern="100" dirty="0">
                <a:effectLst/>
                <a:ea typeface="等线" panose="02010600030101010101" pitchFamily="2" charset="-122"/>
                <a:cs typeface="Times New Roman" panose="02020603050405020304" pitchFamily="18" charset="0"/>
              </a:rPr>
              <a:t>ontinuing ,or continuing to develop </a:t>
            </a:r>
            <a:r>
              <a:rPr lang="zh-CN" altLang="en-US" sz="3200" kern="100" dirty="0">
                <a:effectLst/>
                <a:ea typeface="等线" panose="02010600030101010101" pitchFamily="2" charset="-122"/>
                <a:cs typeface="Times New Roman" panose="02020603050405020304" pitchFamily="18" charset="0"/>
              </a:rPr>
              <a:t>继续进行的；不断发展的</a:t>
            </a:r>
            <a:endParaRPr lang="en-US" altLang="zh-CN" sz="3200" kern="100" dirty="0">
              <a:effectLst/>
              <a:ea typeface="等线" panose="02010600030101010101" pitchFamily="2" charset="-122"/>
              <a:cs typeface="Times New Roman" panose="02020603050405020304" pitchFamily="18" charset="0"/>
            </a:endParaRPr>
          </a:p>
          <a:p>
            <a:pPr marL="0" indent="0" algn="just">
              <a:buNone/>
              <a:tabLst>
                <a:tab pos="457200" algn="l"/>
              </a:tabLst>
            </a:pPr>
            <a:r>
              <a:rPr lang="en-US" altLang="zh-CN" sz="3200" b="0" i="0" dirty="0">
                <a:solidFill>
                  <a:srgbClr val="111111"/>
                </a:solidFill>
                <a:effectLst/>
                <a:highlight>
                  <a:srgbClr val="FFFFFF"/>
                </a:highlight>
                <a:latin typeface="Microsoft YaHei" panose="020B0503020204020204" pitchFamily="34" charset="-122"/>
                <a:ea typeface="Microsoft YaHei" panose="020B0503020204020204" pitchFamily="34" charset="-122"/>
              </a:rPr>
              <a:t>The police investigation is ongoing. </a:t>
            </a:r>
            <a:r>
              <a:rPr lang="zh-CN" altLang="en-US" sz="3200" b="0" i="0" dirty="0">
                <a:solidFill>
                  <a:srgbClr val="111111"/>
                </a:solidFill>
                <a:effectLst/>
                <a:highlight>
                  <a:srgbClr val="FFFFFF"/>
                </a:highlight>
                <a:latin typeface="Microsoft YaHei" panose="020B0503020204020204" pitchFamily="34" charset="-122"/>
                <a:ea typeface="Microsoft YaHei" panose="020B0503020204020204" pitchFamily="34" charset="-122"/>
              </a:rPr>
              <a:t>警方的调查在持续进行中。</a:t>
            </a:r>
          </a:p>
          <a:p>
            <a:pPr marL="0" lvl="0" indent="0" algn="just">
              <a:buNone/>
              <a:tabLst>
                <a:tab pos="457200" algn="l"/>
              </a:tabLst>
            </a:pPr>
            <a:endParaRPr lang="en-US" altLang="zh-CN" sz="3200" dirty="0"/>
          </a:p>
        </p:txBody>
      </p:sp>
    </p:spTree>
    <p:extLst>
      <p:ext uri="{BB962C8B-B14F-4D97-AF65-F5344CB8AC3E}">
        <p14:creationId xmlns:p14="http://schemas.microsoft.com/office/powerpoint/2010/main" val="300530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BAFAA-C2E2-2342-0890-83CB65DC66C7}"/>
              </a:ext>
            </a:extLst>
          </p:cNvPr>
          <p:cNvSpPr>
            <a:spLocks noGrp="1"/>
          </p:cNvSpPr>
          <p:nvPr>
            <p:ph type="title"/>
          </p:nvPr>
        </p:nvSpPr>
        <p:spPr/>
        <p:txBody>
          <a:bodyPr/>
          <a:lstStyle/>
          <a:p>
            <a:r>
              <a:rPr lang="en-US" altLang="zh-CN" sz="5400" dirty="0"/>
              <a:t>MAIN  WORDS</a:t>
            </a:r>
            <a:endParaRPr lang="zh-CN" altLang="en-US" sz="5400" dirty="0"/>
          </a:p>
        </p:txBody>
      </p:sp>
      <p:sp>
        <p:nvSpPr>
          <p:cNvPr id="3" name="内容占位符 2">
            <a:extLst>
              <a:ext uri="{FF2B5EF4-FFF2-40B4-BE49-F238E27FC236}">
                <a16:creationId xmlns:a16="http://schemas.microsoft.com/office/drawing/2014/main" id="{7267B426-7597-ABF6-D578-1C457328DDA2}"/>
              </a:ext>
            </a:extLst>
          </p:cNvPr>
          <p:cNvSpPr>
            <a:spLocks noGrp="1"/>
          </p:cNvSpPr>
          <p:nvPr>
            <p:ph idx="1"/>
          </p:nvPr>
        </p:nvSpPr>
        <p:spPr>
          <a:xfrm>
            <a:off x="611448" y="2216191"/>
            <a:ext cx="10554574" cy="3392129"/>
          </a:xfrm>
        </p:spPr>
        <p:txBody>
          <a:bodyPr anchor="t">
            <a:normAutofit/>
          </a:bodyPr>
          <a:lstStyle/>
          <a:p>
            <a:pPr marL="0" lvl="0" indent="0" algn="just">
              <a:buNone/>
              <a:tabLst>
                <a:tab pos="457200" algn="l"/>
              </a:tabLst>
            </a:pPr>
            <a:r>
              <a:rPr lang="en-US" altLang="zh-CN" sz="3200" kern="100" dirty="0">
                <a:effectLst/>
                <a:ea typeface="等线" panose="02010600030101010101" pitchFamily="2" charset="-122"/>
                <a:cs typeface="Times New Roman" panose="02020603050405020304" pitchFamily="18" charset="0"/>
              </a:rPr>
              <a:t>principal  n. </a:t>
            </a:r>
            <a:r>
              <a:rPr lang="en-US" altLang="zh-CN" sz="3200" kern="100" dirty="0">
                <a:ea typeface="等线" panose="02010600030101010101" pitchFamily="2" charset="-122"/>
                <a:cs typeface="Times New Roman" panose="02020603050405020304" pitchFamily="18" charset="0"/>
              </a:rPr>
              <a:t> the original </a:t>
            </a:r>
            <a:r>
              <a:rPr lang="en-US" altLang="zh-CN" sz="3200" kern="100" dirty="0" err="1">
                <a:ea typeface="等线" panose="02010600030101010101" pitchFamily="2" charset="-122"/>
                <a:cs typeface="Times New Roman" panose="02020603050405020304" pitchFamily="18" charset="0"/>
              </a:rPr>
              <a:t>qmount</a:t>
            </a:r>
            <a:r>
              <a:rPr lang="en-US" altLang="zh-CN" sz="3200" kern="100" dirty="0">
                <a:ea typeface="等线" panose="02010600030101010101" pitchFamily="2" charset="-122"/>
                <a:cs typeface="Times New Roman" panose="02020603050405020304" pitchFamily="18" charset="0"/>
              </a:rPr>
              <a:t> of money that is lent to sb , not including any of the interest </a:t>
            </a:r>
            <a:r>
              <a:rPr lang="zh-CN" altLang="en-US" sz="3200" kern="100" dirty="0">
                <a:ea typeface="等线" panose="02010600030101010101" pitchFamily="2" charset="-122"/>
                <a:cs typeface="Times New Roman" panose="02020603050405020304" pitchFamily="18" charset="0"/>
              </a:rPr>
              <a:t>本金</a:t>
            </a:r>
            <a:endParaRPr lang="en-US" altLang="zh-CN" sz="3200" kern="100" dirty="0">
              <a:ea typeface="等线" panose="02010600030101010101" pitchFamily="2" charset="-122"/>
              <a:cs typeface="Times New Roman" panose="02020603050405020304" pitchFamily="18" charset="0"/>
            </a:endParaRPr>
          </a:p>
          <a:p>
            <a:pPr marL="0" lvl="0" indent="0" algn="just">
              <a:buNone/>
              <a:tabLst>
                <a:tab pos="457200" algn="l"/>
              </a:tabLst>
            </a:pPr>
            <a:r>
              <a:rPr lang="en-US" altLang="zh-CN" sz="3200" dirty="0"/>
              <a:t>a.</a:t>
            </a:r>
            <a:r>
              <a:rPr lang="zh-CN" altLang="en-US" sz="3200" dirty="0"/>
              <a:t>  </a:t>
            </a:r>
            <a:r>
              <a:rPr lang="en-US" altLang="zh-CN" sz="3200" dirty="0"/>
              <a:t>most important </a:t>
            </a:r>
            <a:r>
              <a:rPr lang="zh-CN" altLang="en-US" sz="3200" dirty="0"/>
              <a:t>最重要的；主要的</a:t>
            </a:r>
            <a:endParaRPr lang="en-US" altLang="zh-CN" sz="3200" dirty="0"/>
          </a:p>
          <a:p>
            <a:pPr marL="0" indent="0" algn="just">
              <a:buNone/>
              <a:tabLst>
                <a:tab pos="457200" algn="l"/>
              </a:tabLst>
            </a:pPr>
            <a:r>
              <a:rPr lang="en-US" altLang="zh-CN" sz="3200" b="0" i="0" dirty="0">
                <a:solidFill>
                  <a:srgbClr val="111111"/>
                </a:solidFill>
                <a:effectLst/>
                <a:highlight>
                  <a:srgbClr val="FFFFFF"/>
                </a:highlight>
                <a:latin typeface="Microsoft YaHei" panose="020B0503020204020204" pitchFamily="34" charset="-122"/>
                <a:ea typeface="Microsoft YaHei" panose="020B0503020204020204" pitchFamily="34" charset="-122"/>
              </a:rPr>
              <a:t>Indeed </a:t>
            </a:r>
            <a:r>
              <a:rPr lang="en-US" altLang="zh-CN" sz="3200" b="0" i="0" dirty="0" err="1">
                <a:solidFill>
                  <a:srgbClr val="111111"/>
                </a:solidFill>
                <a:effectLst/>
                <a:highlight>
                  <a:srgbClr val="FFFFFF"/>
                </a:highlight>
                <a:latin typeface="Microsoft YaHei" panose="020B0503020204020204" pitchFamily="34" charset="-122"/>
                <a:ea typeface="Microsoft YaHei" panose="020B0503020204020204" pitchFamily="34" charset="-122"/>
              </a:rPr>
              <a:t>i</a:t>
            </a:r>
            <a:r>
              <a:rPr lang="en-US" altLang="zh-CN" sz="3200" b="0" i="0" dirty="0">
                <a:solidFill>
                  <a:srgbClr val="111111"/>
                </a:solidFill>
                <a:effectLst/>
                <a:highlight>
                  <a:srgbClr val="FFFFFF"/>
                </a:highlight>
                <a:latin typeface="Microsoft YaHei" panose="020B0503020204020204" pitchFamily="34" charset="-122"/>
                <a:ea typeface="Microsoft YaHei" panose="020B0503020204020204" pitchFamily="34" charset="-122"/>
              </a:rPr>
              <a:t> was the principal in the crime . </a:t>
            </a:r>
            <a:r>
              <a:rPr lang="zh-CN" altLang="en-US" sz="3200" b="0" i="0" dirty="0">
                <a:solidFill>
                  <a:srgbClr val="111111"/>
                </a:solidFill>
                <a:effectLst/>
                <a:highlight>
                  <a:srgbClr val="FFFFFF"/>
                </a:highlight>
                <a:latin typeface="Microsoft YaHei" panose="020B0503020204020204" pitchFamily="34" charset="-122"/>
                <a:ea typeface="Microsoft YaHei" panose="020B0503020204020204" pitchFamily="34" charset="-122"/>
              </a:rPr>
              <a:t>我真正做了这个罪恶的主犯。</a:t>
            </a:r>
          </a:p>
          <a:p>
            <a:pPr marL="0" lvl="0" indent="0" algn="just">
              <a:buNone/>
              <a:tabLst>
                <a:tab pos="457200" algn="l"/>
              </a:tabLst>
            </a:pPr>
            <a:endParaRPr lang="en-US" altLang="zh-CN" sz="3200" dirty="0"/>
          </a:p>
        </p:txBody>
      </p:sp>
    </p:spTree>
    <p:extLst>
      <p:ext uri="{BB962C8B-B14F-4D97-AF65-F5344CB8AC3E}">
        <p14:creationId xmlns:p14="http://schemas.microsoft.com/office/powerpoint/2010/main" val="290008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BAFAA-C2E2-2342-0890-83CB65DC66C7}"/>
              </a:ext>
            </a:extLst>
          </p:cNvPr>
          <p:cNvSpPr>
            <a:spLocks noGrp="1"/>
          </p:cNvSpPr>
          <p:nvPr>
            <p:ph type="title"/>
          </p:nvPr>
        </p:nvSpPr>
        <p:spPr/>
        <p:txBody>
          <a:bodyPr/>
          <a:lstStyle/>
          <a:p>
            <a:r>
              <a:rPr lang="en-US" altLang="zh-CN" sz="5400" dirty="0"/>
              <a:t>MAIN  WORDS</a:t>
            </a:r>
            <a:endParaRPr lang="zh-CN" altLang="en-US" sz="5400" dirty="0"/>
          </a:p>
        </p:txBody>
      </p:sp>
      <p:sp>
        <p:nvSpPr>
          <p:cNvPr id="3" name="内容占位符 2">
            <a:extLst>
              <a:ext uri="{FF2B5EF4-FFF2-40B4-BE49-F238E27FC236}">
                <a16:creationId xmlns:a16="http://schemas.microsoft.com/office/drawing/2014/main" id="{7267B426-7597-ABF6-D578-1C457328DDA2}"/>
              </a:ext>
            </a:extLst>
          </p:cNvPr>
          <p:cNvSpPr>
            <a:spLocks noGrp="1"/>
          </p:cNvSpPr>
          <p:nvPr>
            <p:ph idx="1"/>
          </p:nvPr>
        </p:nvSpPr>
        <p:spPr>
          <a:xfrm>
            <a:off x="611448" y="2216191"/>
            <a:ext cx="10554574" cy="3392129"/>
          </a:xfrm>
        </p:spPr>
        <p:txBody>
          <a:bodyPr anchor="t">
            <a:normAutofit/>
          </a:bodyPr>
          <a:lstStyle/>
          <a:p>
            <a:pPr marL="0" lvl="0" indent="0" algn="just">
              <a:buNone/>
              <a:tabLst>
                <a:tab pos="457200" algn="l"/>
              </a:tabLst>
            </a:pPr>
            <a:r>
              <a:rPr lang="en-US" altLang="zh-CN" sz="3200" dirty="0"/>
              <a:t>Impose </a:t>
            </a:r>
            <a:r>
              <a:rPr lang="en-US" altLang="zh-CN" sz="3200" dirty="0" err="1"/>
              <a:t>vt.</a:t>
            </a:r>
            <a:r>
              <a:rPr lang="en-US" altLang="zh-CN" sz="3200" dirty="0"/>
              <a:t> 1. force people to accept a rule , punishment ,</a:t>
            </a:r>
            <a:r>
              <a:rPr lang="en-US" altLang="zh-CN" sz="3200" dirty="0" err="1"/>
              <a:t>tax,etc</a:t>
            </a:r>
            <a:r>
              <a:rPr lang="en-US" altLang="zh-CN" sz="3200" dirty="0"/>
              <a:t>  </a:t>
            </a:r>
            <a:r>
              <a:rPr lang="zh-CN" altLang="en-US" sz="3200" dirty="0"/>
              <a:t>强制推行，强制实行</a:t>
            </a:r>
            <a:endParaRPr lang="en-US" altLang="zh-CN" sz="3200" dirty="0"/>
          </a:p>
          <a:p>
            <a:pPr marL="0" lvl="0" indent="0" algn="just">
              <a:buNone/>
              <a:tabLst>
                <a:tab pos="457200" algn="l"/>
              </a:tabLst>
            </a:pPr>
            <a:r>
              <a:rPr lang="en-US" altLang="zh-CN" sz="3200" dirty="0"/>
              <a:t>2. force sb. to have the same ideas ,beliefs ,etc.as you </a:t>
            </a:r>
            <a:r>
              <a:rPr lang="zh-CN" altLang="en-US" sz="3200" dirty="0"/>
              <a:t>将（想法、信仰等）强加（于某人）</a:t>
            </a:r>
            <a:endParaRPr lang="en-US" altLang="zh-CN" sz="3200" dirty="0"/>
          </a:p>
          <a:p>
            <a:pPr marL="0" lvl="0" indent="0" algn="just">
              <a:buNone/>
              <a:tabLst>
                <a:tab pos="457200" algn="l"/>
              </a:tabLst>
            </a:pPr>
            <a:r>
              <a:rPr lang="en-US" altLang="zh-CN" sz="3200" b="0" i="0" dirty="0">
                <a:solidFill>
                  <a:srgbClr val="111111"/>
                </a:solidFill>
                <a:effectLst/>
                <a:highlight>
                  <a:srgbClr val="FFFFFF"/>
                </a:highlight>
                <a:latin typeface="Microsoft YaHei" panose="020B0503020204020204" pitchFamily="34" charset="-122"/>
                <a:ea typeface="Microsoft YaHei" panose="020B0503020204020204" pitchFamily="34" charset="-122"/>
              </a:rPr>
              <a:t>Do not try to impose your belief upon others. </a:t>
            </a:r>
            <a:r>
              <a:rPr lang="zh-CN" altLang="en-US" sz="3200" b="0" i="0">
                <a:solidFill>
                  <a:srgbClr val="111111"/>
                </a:solidFill>
                <a:effectLst/>
                <a:highlight>
                  <a:srgbClr val="FFFFFF"/>
                </a:highlight>
                <a:latin typeface="Microsoft YaHei" panose="020B0503020204020204" pitchFamily="34" charset="-122"/>
                <a:ea typeface="Microsoft YaHei" panose="020B0503020204020204" pitchFamily="34" charset="-122"/>
              </a:rPr>
              <a:t>别试图把你的信仰强加在别人头上。</a:t>
            </a:r>
            <a:endParaRPr lang="en-US" altLang="zh-CN" sz="3200" dirty="0"/>
          </a:p>
        </p:txBody>
      </p:sp>
    </p:spTree>
    <p:extLst>
      <p:ext uri="{BB962C8B-B14F-4D97-AF65-F5344CB8AC3E}">
        <p14:creationId xmlns:p14="http://schemas.microsoft.com/office/powerpoint/2010/main" val="4014716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TM03457503[[fn=引用]]</Template>
  <TotalTime>311</TotalTime>
  <Words>340</Words>
  <Application>Microsoft Office PowerPoint</Application>
  <PresentationFormat>宽屏</PresentationFormat>
  <Paragraphs>318</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Microsoft YaHei</vt:lpstr>
      <vt:lpstr>Century Gothic</vt:lpstr>
      <vt:lpstr>Wingdings 2</vt:lpstr>
      <vt:lpstr>引用</vt:lpstr>
      <vt:lpstr>TEXT  B  </vt:lpstr>
      <vt:lpstr>Content</vt:lpstr>
      <vt:lpstr>MAIN  WORDS</vt:lpstr>
      <vt:lpstr>MAIN  WORDS</vt:lpstr>
      <vt:lpstr>MAIN  WORDS</vt:lpstr>
      <vt:lpstr>MAIN  WORDS</vt:lpstr>
      <vt:lpstr>MAIN  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FOURTH     PARAGRAPH</dc:title>
  <dc:creator>CYX</dc:creator>
  <cp:lastModifiedBy>CYX</cp:lastModifiedBy>
  <cp:revision>4</cp:revision>
  <dcterms:created xsi:type="dcterms:W3CDTF">2024-03-24T13:52:41Z</dcterms:created>
  <dcterms:modified xsi:type="dcterms:W3CDTF">2024-05-19T11:44:53Z</dcterms:modified>
</cp:coreProperties>
</file>